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144000" cy="6858000" type="screen4x3"/>
  <p:notesSz cx="6858000" cy="9144000"/>
  <p:embeddedFontLst>
    <p:embeddedFont>
      <p:font typeface="Poppins" panose="00000500000000000000" pitchFamily="2" charset="-94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jp1VuGLwyyH5VB5VmLo1K+ha7u6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DDD452-1015-B941-92FC-C1F1CB153FC3}" v="3" dt="2025-09-23T21:11:03.187"/>
  </p1510:revLst>
</p1510:revInfo>
</file>

<file path=ppt/tableStyles.xml><?xml version="1.0" encoding="utf-8"?>
<a:tblStyleLst xmlns:a="http://schemas.openxmlformats.org/drawingml/2006/main" def="{33518DFC-F9A4-4541-B41F-FB0FA5643505}">
  <a:tblStyle styleId="{33518DFC-F9A4-4541-B41F-FB0FA5643505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1E6E8"/>
          </a:solidFill>
        </a:fill>
      </a:tcStyle>
    </a:wholeTbl>
    <a:band1H>
      <a:tcTxStyle/>
      <a:tcStyle>
        <a:tcBdr/>
        <a:fill>
          <a:solidFill>
            <a:srgbClr val="E1CACE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E1CACE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43"/>
  </p:normalViewPr>
  <p:slideViewPr>
    <p:cSldViewPr snapToGrid="0">
      <p:cViewPr varScale="1">
        <p:scale>
          <a:sx n="105" d="100"/>
          <a:sy n="105" d="100"/>
        </p:scale>
        <p:origin x="16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customschemas.google.com/relationships/presentationmetadata" Target="meta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Ohadi" userId="5897eeda-f271-463e-b88c-eb7854f47227" providerId="ADAL" clId="{00E06227-A555-5338-B0C6-E13E04336137}"/>
    <pc:docChg chg="undo custSel modSld">
      <pc:chgData name="Elizabeth Ohadi" userId="5897eeda-f271-463e-b88c-eb7854f47227" providerId="ADAL" clId="{00E06227-A555-5338-B0C6-E13E04336137}" dt="2025-09-23T21:12:20.103" v="163" actId="1036"/>
      <pc:docMkLst>
        <pc:docMk/>
      </pc:docMkLst>
      <pc:sldChg chg="delSp modSp mod">
        <pc:chgData name="Elizabeth Ohadi" userId="5897eeda-f271-463e-b88c-eb7854f47227" providerId="ADAL" clId="{00E06227-A555-5338-B0C6-E13E04336137}" dt="2025-09-23T21:12:20.103" v="163" actId="1036"/>
        <pc:sldMkLst>
          <pc:docMk/>
          <pc:sldMk cId="0" sldId="256"/>
        </pc:sldMkLst>
        <pc:spChg chg="mod">
          <ac:chgData name="Elizabeth Ohadi" userId="5897eeda-f271-463e-b88c-eb7854f47227" providerId="ADAL" clId="{00E06227-A555-5338-B0C6-E13E04336137}" dt="2025-09-23T20:59:50.376" v="7" actId="14100"/>
          <ac:spMkLst>
            <pc:docMk/>
            <pc:sldMk cId="0" sldId="256"/>
            <ac:spMk id="32" creationId="{00000000-0000-0000-0000-000000000000}"/>
          </ac:spMkLst>
        </pc:spChg>
        <pc:spChg chg="mod">
          <ac:chgData name="Elizabeth Ohadi" userId="5897eeda-f271-463e-b88c-eb7854f47227" providerId="ADAL" clId="{00E06227-A555-5338-B0C6-E13E04336137}" dt="2025-09-23T21:00:15.927" v="11" actId="14100"/>
          <ac:spMkLst>
            <pc:docMk/>
            <pc:sldMk cId="0" sldId="256"/>
            <ac:spMk id="35" creationId="{00000000-0000-0000-0000-000000000000}"/>
          </ac:spMkLst>
        </pc:spChg>
        <pc:spChg chg="del mod topLvl">
          <ac:chgData name="Elizabeth Ohadi" userId="5897eeda-f271-463e-b88c-eb7854f47227" providerId="ADAL" clId="{00E06227-A555-5338-B0C6-E13E04336137}" dt="2025-09-23T21:03:00.389" v="23" actId="478"/>
          <ac:spMkLst>
            <pc:docMk/>
            <pc:sldMk cId="0" sldId="256"/>
            <ac:spMk id="39" creationId="{00000000-0000-0000-0000-000000000000}"/>
          </ac:spMkLst>
        </pc:spChg>
        <pc:grpChg chg="del mod">
          <ac:chgData name="Elizabeth Ohadi" userId="5897eeda-f271-463e-b88c-eb7854f47227" providerId="ADAL" clId="{00E06227-A555-5338-B0C6-E13E04336137}" dt="2025-09-23T21:03:00.389" v="23" actId="478"/>
          <ac:grpSpMkLst>
            <pc:docMk/>
            <pc:sldMk cId="0" sldId="256"/>
            <ac:grpSpMk id="38" creationId="{00000000-0000-0000-0000-000000000000}"/>
          </ac:grpSpMkLst>
        </pc:grpChg>
        <pc:graphicFrameChg chg="mod modGraphic">
          <ac:chgData name="Elizabeth Ohadi" userId="5897eeda-f271-463e-b88c-eb7854f47227" providerId="ADAL" clId="{00E06227-A555-5338-B0C6-E13E04336137}" dt="2025-09-23T21:11:56.073" v="161" actId="12"/>
          <ac:graphicFrameMkLst>
            <pc:docMk/>
            <pc:sldMk cId="0" sldId="256"/>
            <ac:graphicFrameMk id="41" creationId="{00000000-0000-0000-0000-000000000000}"/>
          </ac:graphicFrameMkLst>
        </pc:graphicFrameChg>
        <pc:graphicFrameChg chg="mod modGraphic">
          <ac:chgData name="Elizabeth Ohadi" userId="5897eeda-f271-463e-b88c-eb7854f47227" providerId="ADAL" clId="{00E06227-A555-5338-B0C6-E13E04336137}" dt="2025-09-23T21:11:26.992" v="154" actId="12"/>
          <ac:graphicFrameMkLst>
            <pc:docMk/>
            <pc:sldMk cId="0" sldId="256"/>
            <ac:graphicFrameMk id="42" creationId="{00000000-0000-0000-0000-000000000000}"/>
          </ac:graphicFrameMkLst>
        </pc:graphicFrameChg>
        <pc:graphicFrameChg chg="mod modGraphic">
          <ac:chgData name="Elizabeth Ohadi" userId="5897eeda-f271-463e-b88c-eb7854f47227" providerId="ADAL" clId="{00E06227-A555-5338-B0C6-E13E04336137}" dt="2025-09-23T21:09:42.991" v="135" actId="1036"/>
          <ac:graphicFrameMkLst>
            <pc:docMk/>
            <pc:sldMk cId="0" sldId="256"/>
            <ac:graphicFrameMk id="43" creationId="{00000000-0000-0000-0000-000000000000}"/>
          </ac:graphicFrameMkLst>
        </pc:graphicFrameChg>
        <pc:graphicFrameChg chg="mod modGraphic">
          <ac:chgData name="Elizabeth Ohadi" userId="5897eeda-f271-463e-b88c-eb7854f47227" providerId="ADAL" clId="{00E06227-A555-5338-B0C6-E13E04336137}" dt="2025-09-23T21:12:20.103" v="163" actId="1036"/>
          <ac:graphicFrameMkLst>
            <pc:docMk/>
            <pc:sldMk cId="0" sldId="256"/>
            <ac:graphicFrameMk id="44" creationId="{00000000-0000-0000-0000-000000000000}"/>
          </ac:graphicFrameMkLst>
        </pc:graphicFrameChg>
        <pc:picChg chg="mod">
          <ac:chgData name="Elizabeth Ohadi" userId="5897eeda-f271-463e-b88c-eb7854f47227" providerId="ADAL" clId="{00E06227-A555-5338-B0C6-E13E04336137}" dt="2025-09-23T21:00:05.160" v="9" actId="1076"/>
          <ac:picMkLst>
            <pc:docMk/>
            <pc:sldMk cId="0" sldId="256"/>
            <ac:picMk id="36" creationId="{00000000-0000-0000-0000-000000000000}"/>
          </ac:picMkLst>
        </pc:picChg>
        <pc:picChg chg="mod topLvl">
          <ac:chgData name="Elizabeth Ohadi" userId="5897eeda-f271-463e-b88c-eb7854f47227" providerId="ADAL" clId="{00E06227-A555-5338-B0C6-E13E04336137}" dt="2025-09-23T21:10:29.688" v="146" actId="14100"/>
          <ac:picMkLst>
            <pc:docMk/>
            <pc:sldMk cId="0" sldId="256"/>
            <ac:picMk id="40" creationId="{00000000-0000-0000-0000-000000000000}"/>
          </ac:picMkLst>
        </pc:picChg>
        <pc:picChg chg="mod">
          <ac:chgData name="Elizabeth Ohadi" userId="5897eeda-f271-463e-b88c-eb7854f47227" providerId="ADAL" clId="{00E06227-A555-5338-B0C6-E13E04336137}" dt="2025-09-23T20:59:26.705" v="5" actId="14100"/>
          <ac:picMkLst>
            <pc:docMk/>
            <pc:sldMk cId="0" sldId="256"/>
            <ac:picMk id="45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0" name="Google Shape;3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with content">
  <p:cSld name="title with conten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29"/>
              <a:buFont typeface="Arial"/>
              <a:buNone/>
              <a:defRPr sz="2429" b="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1"/>
          </p:nvPr>
        </p:nvSpPr>
        <p:spPr>
          <a:xfrm>
            <a:off x="457200" y="2209800"/>
            <a:ext cx="8229600" cy="3053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marL="457200" lvl="0" indent="-3556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sz="2000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011" algn="l">
              <a:spcBef>
                <a:spcPts val="357"/>
              </a:spcBef>
              <a:spcAft>
                <a:spcPts val="0"/>
              </a:spcAft>
              <a:buClr>
                <a:schemeClr val="accent1"/>
              </a:buClr>
              <a:buSzPts val="1786"/>
              <a:buFont typeface="Noto Sans Symbols"/>
              <a:buChar char="▪"/>
              <a:defRPr sz="1786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28358" algn="l">
              <a:spcBef>
                <a:spcPts val="314"/>
              </a:spcBef>
              <a:spcAft>
                <a:spcPts val="0"/>
              </a:spcAft>
              <a:buClr>
                <a:schemeClr val="accent1"/>
              </a:buClr>
              <a:buSzPts val="1571"/>
              <a:buFont typeface="Noto Sans Symbols"/>
              <a:buChar char="▪"/>
              <a:defRPr sz="1571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19341" algn="l">
              <a:spcBef>
                <a:spcPts val="286"/>
              </a:spcBef>
              <a:spcAft>
                <a:spcPts val="0"/>
              </a:spcAft>
              <a:buClr>
                <a:schemeClr val="accent1"/>
              </a:buClr>
              <a:buSzPts val="1429"/>
              <a:buFont typeface="Noto Sans Symbols"/>
              <a:buChar char="▪"/>
              <a:defRPr sz="1429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05689" algn="l">
              <a:spcBef>
                <a:spcPts val="243"/>
              </a:spcBef>
              <a:spcAft>
                <a:spcPts val="0"/>
              </a:spcAft>
              <a:buClr>
                <a:schemeClr val="accent1"/>
              </a:buClr>
              <a:buSzPts val="1214"/>
              <a:buFont typeface="Noto Sans Symbols"/>
              <a:buChar char="▪"/>
              <a:defRPr sz="1214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2"/>
          </p:nvPr>
        </p:nvSpPr>
        <p:spPr>
          <a:xfrm>
            <a:off x="457200" y="1524000"/>
            <a:ext cx="82296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marL="457200" lvl="0" indent="-228600" algn="l">
              <a:spcBef>
                <a:spcPts val="443"/>
              </a:spcBef>
              <a:spcAft>
                <a:spcPts val="0"/>
              </a:spcAft>
              <a:buSzPts val="2214"/>
              <a:buNone/>
              <a:defRPr sz="2214" b="1">
                <a:solidFill>
                  <a:srgbClr val="313231"/>
                </a:solidFill>
              </a:defRPr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▪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www.lnct.global </a:t>
            </a:r>
            <a:r>
              <a:rPr lang="en-US">
                <a:solidFill>
                  <a:srgbClr val="636466"/>
                </a:solidFill>
              </a:rPr>
              <a:t>| </a:t>
            </a:r>
            <a:fld id="{00000000-1234-1234-1234-123412341234}" type="slidenum">
              <a:rPr lang="en-US">
                <a:solidFill>
                  <a:srgbClr val="636466"/>
                </a:solidFill>
              </a:rPr>
              <a:t>‹#›</a:t>
            </a:fld>
            <a:endParaRPr>
              <a:solidFill>
                <a:srgbClr val="E32726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rgbClr val="F7F7F7">
            <a:alpha val="0"/>
          </a:srgbClr>
        </a:solidFill>
        <a:effectLst/>
      </p:bgPr>
    </p:bg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able format">
  <p:cSld name="2_table format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29"/>
              <a:buFont typeface="Arial"/>
              <a:buNone/>
              <a:defRPr sz="2429" b="0" i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14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www.lnct.global </a:t>
            </a:r>
            <a:r>
              <a:rPr lang="en-US">
                <a:solidFill>
                  <a:srgbClr val="636466"/>
                </a:solidFill>
              </a:rPr>
              <a:t>| </a:t>
            </a:r>
            <a:fld id="{00000000-1234-1234-1234-123412341234}" type="slidenum">
              <a:rPr lang="en-US">
                <a:solidFill>
                  <a:srgbClr val="636466"/>
                </a:solidFill>
              </a:rPr>
              <a:t>‹#›</a:t>
            </a:fld>
            <a:endParaRPr>
              <a:solidFill>
                <a:srgbClr val="E32726"/>
              </a:solidFill>
            </a:endParaRPr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1"/>
          </p:nvPr>
        </p:nvSpPr>
        <p:spPr>
          <a:xfrm>
            <a:off x="457200" y="2870640"/>
            <a:ext cx="8229600" cy="2352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marL="457200" lvl="0" indent="-35560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sz="2000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42011" algn="l">
              <a:spcBef>
                <a:spcPts val="357"/>
              </a:spcBef>
              <a:spcAft>
                <a:spcPts val="0"/>
              </a:spcAft>
              <a:buClr>
                <a:schemeClr val="accent1"/>
              </a:buClr>
              <a:buSzPts val="1786"/>
              <a:buFont typeface="Noto Sans Symbols"/>
              <a:buChar char="▪"/>
              <a:defRPr sz="1786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28358" algn="l">
              <a:spcBef>
                <a:spcPts val="314"/>
              </a:spcBef>
              <a:spcAft>
                <a:spcPts val="0"/>
              </a:spcAft>
              <a:buClr>
                <a:schemeClr val="accent1"/>
              </a:buClr>
              <a:buSzPts val="1571"/>
              <a:buFont typeface="Noto Sans Symbols"/>
              <a:buChar char="▪"/>
              <a:defRPr sz="1571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19341" algn="l">
              <a:spcBef>
                <a:spcPts val="286"/>
              </a:spcBef>
              <a:spcAft>
                <a:spcPts val="0"/>
              </a:spcAft>
              <a:buClr>
                <a:schemeClr val="accent1"/>
              </a:buClr>
              <a:buSzPts val="1429"/>
              <a:buFont typeface="Noto Sans Symbols"/>
              <a:buChar char="▪"/>
              <a:defRPr sz="1429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05689" algn="l">
              <a:spcBef>
                <a:spcPts val="243"/>
              </a:spcBef>
              <a:spcAft>
                <a:spcPts val="0"/>
              </a:spcAft>
              <a:buClr>
                <a:schemeClr val="accent1"/>
              </a:buClr>
              <a:buSzPts val="1214"/>
              <a:buFont typeface="Noto Sans Symbols"/>
              <a:buChar char="▪"/>
              <a:defRPr sz="1214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2"/>
          </p:nvPr>
        </p:nvSpPr>
        <p:spPr>
          <a:xfrm>
            <a:off x="457200" y="1539706"/>
            <a:ext cx="8229600" cy="1174353"/>
          </a:xfrm>
          <a:prstGeom prst="rect">
            <a:avLst/>
          </a:prstGeom>
          <a:solidFill>
            <a:srgbClr val="E5E5E5">
              <a:alpha val="49803"/>
            </a:srgbClr>
          </a:solidFill>
          <a:ln>
            <a:noFill/>
          </a:ln>
        </p:spPr>
        <p:txBody>
          <a:bodyPr spcFirstLastPara="1" wrap="square" lIns="127975" tIns="63975" rIns="127975" bIns="63975" anchor="ctr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00A6B6"/>
              </a:buClr>
              <a:buSzPts val="2000"/>
              <a:buFont typeface="Arial"/>
              <a:buNone/>
              <a:defRPr sz="2000" b="0" i="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357"/>
              </a:spcBef>
              <a:spcAft>
                <a:spcPts val="0"/>
              </a:spcAft>
              <a:buClr>
                <a:srgbClr val="00A6B6"/>
              </a:buClr>
              <a:buSzPts val="1786"/>
              <a:buFont typeface="Arial"/>
              <a:buNone/>
              <a:defRPr sz="1786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l">
              <a:spcBef>
                <a:spcPts val="314"/>
              </a:spcBef>
              <a:spcAft>
                <a:spcPts val="0"/>
              </a:spcAft>
              <a:buClr>
                <a:srgbClr val="00A6B6"/>
              </a:buClr>
              <a:buSzPts val="1571"/>
              <a:buFont typeface="Arial"/>
              <a:buNone/>
              <a:defRPr sz="1571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l">
              <a:spcBef>
                <a:spcPts val="286"/>
              </a:spcBef>
              <a:spcAft>
                <a:spcPts val="0"/>
              </a:spcAft>
              <a:buClr>
                <a:srgbClr val="00A6B6"/>
              </a:buClr>
              <a:buSzPts val="1429"/>
              <a:buFont typeface="Arial"/>
              <a:buNone/>
              <a:defRPr sz="1429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l">
              <a:spcBef>
                <a:spcPts val="243"/>
              </a:spcBef>
              <a:spcAft>
                <a:spcPts val="0"/>
              </a:spcAft>
              <a:buClr>
                <a:srgbClr val="00A6B6"/>
              </a:buClr>
              <a:buSzPts val="1214"/>
              <a:buFont typeface="Arial"/>
              <a:buNone/>
              <a:defRPr sz="1214" b="0" i="0">
                <a:solidFill>
                  <a:srgbClr val="31323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able format">
  <p:cSld name="1_table format">
    <p:bg>
      <p:bgPr>
        <a:solidFill>
          <a:schemeClr val="accent2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914400" y="32690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14"/>
              <a:buFont typeface="Arial"/>
              <a:buNone/>
              <a:defRPr sz="3214" b="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228106" y="6354599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L="0" marR="0" lvl="0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spcBef>
                <a:spcPts val="0"/>
              </a:spcBef>
              <a:buNone/>
              <a:defRPr sz="1214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 | www.lnct.global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>
            <a:alpha val="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29"/>
              <a:buFont typeface="Arial"/>
              <a:buNone/>
              <a:defRPr sz="4429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t" anchorCtr="0">
            <a:normAutofit/>
          </a:bodyPr>
          <a:lstStyle>
            <a:lvl1pPr marL="457200" marR="0" lvl="0" indent="-432689" algn="l" rtl="0">
              <a:spcBef>
                <a:spcPts val="643"/>
              </a:spcBef>
              <a:spcAft>
                <a:spcPts val="0"/>
              </a:spcAft>
              <a:buClr>
                <a:schemeClr val="accent1"/>
              </a:buClr>
              <a:buSzPts val="3214"/>
              <a:buFont typeface="Noto Sans Symbols"/>
              <a:buChar char="▪"/>
              <a:defRPr sz="3214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5511" algn="l" rtl="0">
              <a:spcBef>
                <a:spcPts val="557"/>
              </a:spcBef>
              <a:spcAft>
                <a:spcPts val="0"/>
              </a:spcAft>
              <a:buClr>
                <a:schemeClr val="accent1"/>
              </a:buClr>
              <a:buSzPts val="2786"/>
              <a:buFont typeface="Noto Sans Symbols"/>
              <a:buChar char="▪"/>
              <a:defRPr sz="2786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509841" algn="l" rtl="0">
              <a:spcBef>
                <a:spcPts val="886"/>
              </a:spcBef>
              <a:spcAft>
                <a:spcPts val="0"/>
              </a:spcAft>
              <a:buClr>
                <a:schemeClr val="accent1"/>
              </a:buClr>
              <a:buSzPts val="4429"/>
              <a:buFont typeface="Noto Sans Symbols"/>
              <a:buChar char="▪"/>
              <a:defRPr sz="4429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4" b="0" i="0" u="none" strike="noStrike" cap="none">
                <a:solidFill>
                  <a:srgbClr val="8D8D8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7975" tIns="63975" rIns="127975" bIns="63975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14" b="0" i="0" u="none" strike="noStrike" cap="none">
                <a:solidFill>
                  <a:srgbClr val="8D8D8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lt2"/>
        </a:soli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"/>
          <p:cNvSpPr/>
          <p:nvPr/>
        </p:nvSpPr>
        <p:spPr>
          <a:xfrm>
            <a:off x="40152" y="979211"/>
            <a:ext cx="9078448" cy="5417470"/>
          </a:xfrm>
          <a:prstGeom prst="rect">
            <a:avLst/>
          </a:prstGeom>
          <a:solidFill>
            <a:srgbClr val="1070B8"/>
          </a:solidFill>
          <a:ln w="76200" cap="flat" cmpd="sng">
            <a:solidFill>
              <a:srgbClr val="1070B8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86"/>
              <a:buFont typeface="Arial"/>
              <a:buNone/>
            </a:pPr>
            <a:endParaRPr sz="1786" b="0" i="0" u="none" strike="noStrike" cap="none">
              <a:solidFill>
                <a:srgbClr val="F7F7F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1"/>
          <p:cNvSpPr txBox="1"/>
          <p:nvPr/>
        </p:nvSpPr>
        <p:spPr>
          <a:xfrm>
            <a:off x="262202" y="1011"/>
            <a:ext cx="8540700" cy="9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9500" rIns="19025" bIns="95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070B8"/>
              </a:buClr>
              <a:buSzPts val="2200"/>
              <a:buFont typeface="Poppins"/>
              <a:buNone/>
            </a:pPr>
            <a:r>
              <a:rPr lang="ru-RU" sz="2200" b="1">
                <a:solidFill>
                  <a:srgbClr val="1070B8"/>
                </a:solidFill>
                <a:latin typeface="Poppins"/>
                <a:ea typeface="Poppins"/>
                <a:cs typeface="Poppins"/>
                <a:sym typeface="Poppins"/>
              </a:rPr>
              <a:t>Вьетнам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>
                <a:srgbClr val="313231"/>
              </a:buClr>
              <a:buSzPts val="1200"/>
              <a:buFont typeface="Poppins"/>
              <a:buNone/>
            </a:pPr>
            <a:r>
              <a:rPr lang="ru-RU" sz="1200" b="1" i="0" u="none" strike="noStrike" cap="none">
                <a:solidFill>
                  <a:srgbClr val="313231"/>
                </a:solidFill>
                <a:latin typeface="Poppins"/>
                <a:ea typeface="Poppins"/>
                <a:cs typeface="Poppins"/>
                <a:sym typeface="Poppins"/>
              </a:rPr>
              <a:t>Поддержание и укрепление охвата иммунизацией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>
                <a:srgbClr val="313231"/>
              </a:buClr>
              <a:buSzPts val="1200"/>
              <a:buFont typeface="Poppins"/>
              <a:buNone/>
            </a:pPr>
            <a:r>
              <a:rPr lang="ru-RU" sz="1200" b="1" i="0" u="none" strike="noStrike" cap="none">
                <a:solidFill>
                  <a:srgbClr val="313231"/>
                </a:solidFill>
                <a:latin typeface="Poppins"/>
                <a:ea typeface="Poppins"/>
                <a:cs typeface="Poppins"/>
                <a:sym typeface="Poppins"/>
              </a:rPr>
              <a:t>в странах со средним уровнем дохода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125"/>
              </a:spcBef>
              <a:spcAft>
                <a:spcPts val="0"/>
              </a:spcAft>
              <a:buClr>
                <a:srgbClr val="313231"/>
              </a:buClr>
              <a:buSzPts val="1200"/>
              <a:buFont typeface="Poppins"/>
              <a:buNone/>
            </a:pPr>
            <a:r>
              <a:rPr lang="ru-RU" sz="1200" b="1" i="1" u="none" strike="noStrike" cap="none">
                <a:solidFill>
                  <a:srgbClr val="313231"/>
                </a:solidFill>
                <a:latin typeface="Poppins"/>
                <a:ea typeface="Poppins"/>
                <a:cs typeface="Poppins"/>
                <a:sym typeface="Poppins"/>
              </a:rPr>
              <a:t>Ташкент, Узбекистан, 07-09 октября 2025 г.</a:t>
            </a:r>
          </a:p>
        </p:txBody>
      </p:sp>
      <p:sp>
        <p:nvSpPr>
          <p:cNvPr id="34" name="Google Shape;34;p1"/>
          <p:cNvSpPr txBox="1"/>
          <p:nvPr/>
        </p:nvSpPr>
        <p:spPr>
          <a:xfrm>
            <a:off x="362063" y="161785"/>
            <a:ext cx="1345500" cy="35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025" tIns="9500" rIns="19025" bIns="95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13231"/>
              </a:buClr>
              <a:buSzPts val="1600"/>
              <a:buFont typeface="Poppins"/>
              <a:buNone/>
            </a:pPr>
            <a:endParaRPr/>
          </a:p>
          <a:p>
            <a:pPr marL="0" marR="0" lvl="0" indent="0" algn="ctr" rtl="0">
              <a:lnSpc>
                <a:spcPct val="100000"/>
              </a:lnSpc>
              <a:spcBef>
                <a:spcPts val="286"/>
              </a:spcBef>
              <a:spcAft>
                <a:spcPts val="0"/>
              </a:spcAft>
              <a:buClr>
                <a:schemeClr val="dk1"/>
              </a:buClr>
              <a:buSzPts val="571"/>
              <a:buFont typeface="Arial"/>
              <a:buNone/>
            </a:pPr>
            <a:endParaRPr sz="571" b="0" i="0" u="none" strike="noStrike" cap="none">
              <a:solidFill>
                <a:srgbClr val="FFFFFF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35" name="Google Shape;35;p1"/>
          <p:cNvSpPr/>
          <p:nvPr/>
        </p:nvSpPr>
        <p:spPr>
          <a:xfrm>
            <a:off x="-1" y="6384597"/>
            <a:ext cx="9144001" cy="503121"/>
          </a:xfrm>
          <a:prstGeom prst="rect">
            <a:avLst/>
          </a:prstGeom>
          <a:solidFill>
            <a:schemeClr val="lt2"/>
          </a:solidFill>
          <a:ln>
            <a:noFill/>
          </a:ln>
          <a:effectLst>
            <a:outerShdw blurRad="40000" dist="23000" dir="5400000" rotWithShape="0">
              <a:srgbClr val="000000">
                <a:alpha val="34901"/>
              </a:srgbClr>
            </a:outerShdw>
          </a:effectLst>
        </p:spPr>
        <p:txBody>
          <a:bodyPr spcFirstLastPara="1" wrap="square" lIns="19025" tIns="9500" rIns="19025" bIns="95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786"/>
              <a:buFont typeface="Arial"/>
              <a:buNone/>
            </a:pPr>
            <a:endParaRPr sz="1786" b="0" i="0" u="none" strike="noStrike" cap="none">
              <a:solidFill>
                <a:srgbClr val="F7F7F7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pic>
        <p:nvPicPr>
          <p:cNvPr id="36" name="Google Shape;36;p1" descr="GAVI_Alliance_Colour_Logo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62202" y="6404510"/>
            <a:ext cx="1142629" cy="438007"/>
          </a:xfrm>
          <a:prstGeom prst="rect">
            <a:avLst/>
          </a:prstGeom>
          <a:noFill/>
          <a:ln>
            <a:noFill/>
          </a:ln>
        </p:spPr>
      </p:pic>
      <p:pic>
        <p:nvPicPr>
          <p:cNvPr id="37" name="Google Shape;37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35282" y="6404510"/>
            <a:ext cx="1623729" cy="453134"/>
          </a:xfrm>
          <a:prstGeom prst="rect">
            <a:avLst/>
          </a:prstGeom>
          <a:noFill/>
          <a:ln>
            <a:noFill/>
          </a:ln>
        </p:spPr>
      </p:pic>
      <p:pic>
        <p:nvPicPr>
          <p:cNvPr id="40" name="Google Shape;40;p1" descr="A screenshot of a graph&#10;&#10;AI-generated content may be incorrect.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13573" y="1039856"/>
            <a:ext cx="3816743" cy="286859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aphicFrame>
        <p:nvGraphicFramePr>
          <p:cNvPr id="41" name="Google Shape;41;p1"/>
          <p:cNvGraphicFramePr/>
          <p:nvPr>
            <p:extLst>
              <p:ext uri="{D42A27DB-BD31-4B8C-83A1-F6EECF244321}">
                <p14:modId xmlns:p14="http://schemas.microsoft.com/office/powerpoint/2010/main" val="3619772061"/>
              </p:ext>
            </p:extLst>
          </p:nvPr>
        </p:nvGraphicFramePr>
        <p:xfrm>
          <a:off x="4051933" y="1000908"/>
          <a:ext cx="5043965" cy="2235915"/>
        </p:xfrm>
        <a:graphic>
          <a:graphicData uri="http://schemas.openxmlformats.org/drawingml/2006/table">
            <a:tbl>
              <a:tblPr firstRow="1" bandRow="1">
                <a:noFill/>
                <a:tableStyleId>{33518DFC-F9A4-4541-B41F-FB0FA5643505}</a:tableStyleId>
              </a:tblPr>
              <a:tblGrid>
                <a:gridCol w="5043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59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50" u="none" strike="noStrike" cap="none">
                          <a:solidFill>
                            <a:schemeClr val="lt1"/>
                          </a:solidFill>
                          <a:latin typeface="Poppins" pitchFamily="2" charset="77"/>
                          <a:ea typeface="Poppins"/>
                          <a:cs typeface="Poppins" pitchFamily="2" charset="77"/>
                          <a:sym typeface="Poppins"/>
                        </a:rPr>
                        <a:t>Ведущие факторы, вызывающие постоянные проблемы с охватом</a:t>
                      </a:r>
                    </a:p>
                  </a:txBody>
                  <a:tcPr marL="91450" marR="91450" marT="45725" marB="45725"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0015">
                <a:tc>
                  <a:txBody>
                    <a:bodyPr/>
                    <a:lstStyle/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1" dirty="0">
                          <a:solidFill>
                            <a:srgbClr val="000000"/>
                          </a:solidFill>
                          <a:latin typeface="Poppins" pitchFamily="2" charset="77"/>
                          <a:cs typeface="Poppins" pitchFamily="2" charset="77"/>
                        </a:rPr>
                        <a:t>Поддержание и укрепление потенциала субнациональных специалистов</a:t>
                      </a:r>
                      <a:r>
                        <a:rPr lang="ru-RU" sz="800" dirty="0">
                          <a:solidFill>
                            <a:srgbClr val="000000"/>
                          </a:solidFill>
                          <a:latin typeface="Poppins" pitchFamily="2" charset="77"/>
                          <a:cs typeface="Poppins" pitchFamily="2" charset="77"/>
                        </a:rPr>
                        <a:t> в области планирования, реализации и мониторинга основных мероприятий для эффективной реструктуризации системы управления</a:t>
                      </a:r>
                      <a:r>
                        <a:rPr lang="ru-RU" sz="800" dirty="0">
                          <a:latin typeface="Poppins" pitchFamily="2" charset="77"/>
                          <a:cs typeface="Poppins" pitchFamily="2" charset="77"/>
                        </a:rPr>
                        <a:t>.</a:t>
                      </a:r>
                    </a:p>
                    <a:p>
                      <a:pPr marL="171450" lvl="0" indent="-1714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1" dirty="0">
                          <a:latin typeface="Poppins" pitchFamily="2" charset="77"/>
                          <a:cs typeface="Poppins" pitchFamily="2" charset="77"/>
                        </a:rPr>
                        <a:t>Своевременное и адекватное оперативное финансирование</a:t>
                      </a:r>
                      <a:r>
                        <a:rPr lang="ru-RU" sz="800" dirty="0">
                          <a:latin typeface="Poppins" pitchFamily="2" charset="77"/>
                          <a:cs typeface="Poppins" pitchFamily="2" charset="77"/>
                        </a:rPr>
                        <a:t> — ключевой фактор для поддержки информационно-разъяснительной работы, контроля и поведения мероприятий по плановой иммунизации.</a:t>
                      </a:r>
                    </a:p>
                    <a:p>
                      <a:pPr marL="171450" lvl="0" indent="-1714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1" dirty="0">
                          <a:latin typeface="Poppins" pitchFamily="2" charset="77"/>
                          <a:cs typeface="Poppins" pitchFamily="2" charset="77"/>
                        </a:rPr>
                        <a:t>Оптимизация систем закупок и поставок</a:t>
                      </a:r>
                      <a:r>
                        <a:rPr lang="ru-RU" sz="800" dirty="0">
                          <a:latin typeface="Poppins" pitchFamily="2" charset="77"/>
                          <a:cs typeface="Poppins" pitchFamily="2" charset="77"/>
                        </a:rPr>
                        <a:t> поможет избежать перебоев с запасами и повысить своевременность доставки вакцин.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1" dirty="0">
                          <a:latin typeface="Poppins" pitchFamily="2" charset="77"/>
                          <a:cs typeface="Poppins" pitchFamily="2" charset="77"/>
                        </a:rPr>
                        <a:t>Уточнение прав собственности и управления цифровыми системами</a:t>
                      </a:r>
                      <a:r>
                        <a:rPr lang="ru-RU" sz="800" dirty="0">
                          <a:latin typeface="Poppins" pitchFamily="2" charset="77"/>
                          <a:cs typeface="Poppins" pitchFamily="2" charset="77"/>
                        </a:rPr>
                        <a:t>, такими как Национальная информационная система по иммунизации (NIIS), может улучшить использование данных и координацию между уровнями.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1" dirty="0">
                          <a:latin typeface="Poppins" pitchFamily="2" charset="77"/>
                          <a:cs typeface="Poppins" pitchFamily="2" charset="77"/>
                        </a:rPr>
                        <a:t>Сохраняющаяся нерешительность в отношении вакцинации и дезинформация</a:t>
                      </a:r>
                      <a:r>
                        <a:rPr lang="ru-RU" sz="800" dirty="0">
                          <a:latin typeface="Poppins" pitchFamily="2" charset="77"/>
                          <a:cs typeface="Poppins" pitchFamily="2" charset="77"/>
                        </a:rPr>
                        <a:t>, особенно в малообслуживаемых или отдаленных районах, негативно сказываются на распространении вакцин, несмотря на высокие средние показатели по стране.</a:t>
                      </a:r>
                    </a:p>
                  </a:txBody>
                  <a:tcPr marL="91450" marR="91450" marT="45725" marB="45725">
                    <a:solidFill>
                      <a:srgbClr val="E4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2" name="Google Shape;42;p1"/>
          <p:cNvGraphicFramePr/>
          <p:nvPr>
            <p:extLst>
              <p:ext uri="{D42A27DB-BD31-4B8C-83A1-F6EECF244321}">
                <p14:modId xmlns:p14="http://schemas.microsoft.com/office/powerpoint/2010/main" val="816549727"/>
              </p:ext>
            </p:extLst>
          </p:nvPr>
        </p:nvGraphicFramePr>
        <p:xfrm>
          <a:off x="4051862" y="3288889"/>
          <a:ext cx="5043963" cy="1601650"/>
        </p:xfrm>
        <a:graphic>
          <a:graphicData uri="http://schemas.openxmlformats.org/drawingml/2006/table">
            <a:tbl>
              <a:tblPr firstRow="1" bandRow="1">
                <a:noFill/>
                <a:tableStyleId>{33518DFC-F9A4-4541-B41F-FB0FA5643505}</a:tableStyleId>
              </a:tblPr>
              <a:tblGrid>
                <a:gridCol w="5043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81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950" u="none" strike="noStrike" cap="none">
                          <a:solidFill>
                            <a:schemeClr val="lt1"/>
                          </a:solidFill>
                          <a:latin typeface="Poppins" pitchFamily="2" charset="77"/>
                          <a:ea typeface="Poppins"/>
                          <a:cs typeface="Poppins" pitchFamily="2" charset="77"/>
                          <a:sym typeface="Poppins"/>
                        </a:rPr>
                        <a:t>Приоритетные потребности в оптимизации охвата (по состоянию на 2026 год)</a:t>
                      </a:r>
                    </a:p>
                  </a:txBody>
                  <a:tcPr marL="91450" marR="91450" marT="45725" marB="45725"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53475">
                <a:tc>
                  <a:txBody>
                    <a:bodyPr/>
                    <a:lstStyle/>
                    <a:p>
                      <a:pPr marL="171450" lvl="0" indent="-1714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1" dirty="0">
                          <a:latin typeface="Poppins" pitchFamily="2" charset="77"/>
                          <a:cs typeface="Poppins" pitchFamily="2" charset="77"/>
                        </a:rPr>
                        <a:t>Создать устойчивый потенциал провинций</a:t>
                      </a:r>
                      <a:r>
                        <a:rPr lang="ru-RU" sz="800" dirty="0">
                          <a:latin typeface="Poppins" pitchFamily="2" charset="77"/>
                          <a:cs typeface="Poppins" pitchFamily="2" charset="77"/>
                        </a:rPr>
                        <a:t> в области планирования, бюджетирования и мониторинга для реализации специализированных стратегий иммунизации, основанных на принципах равенства.</a:t>
                      </a:r>
                    </a:p>
                    <a:p>
                      <a:pPr marL="171450" lvl="0" indent="-17145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1" dirty="0">
                          <a:latin typeface="Poppins" pitchFamily="2" charset="77"/>
                          <a:cs typeface="Poppins" pitchFamily="2" charset="77"/>
                        </a:rPr>
                        <a:t>Обеспечить предсказуемое и гибкое внутреннее финансирование</a:t>
                      </a:r>
                      <a:r>
                        <a:rPr lang="ru-RU" sz="800" dirty="0">
                          <a:latin typeface="Poppins" pitchFamily="2" charset="77"/>
                          <a:cs typeface="Poppins" pitchFamily="2" charset="77"/>
                        </a:rPr>
                        <a:t> за счет специальной статьи национального бюджета на вакцины и упорядоченных выплат из оперативного фонда.</a:t>
                      </a:r>
                    </a:p>
                    <a:p>
                      <a:pPr marL="171450" marR="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800" b="1" dirty="0">
                          <a:latin typeface="Poppins" pitchFamily="2" charset="77"/>
                          <a:cs typeface="Poppins" pitchFamily="2" charset="77"/>
                        </a:rPr>
                        <a:t>Продвижение управления и системной интеграции</a:t>
                      </a:r>
                      <a:r>
                        <a:rPr lang="ru-RU" sz="800" dirty="0">
                          <a:latin typeface="Poppins" pitchFamily="2" charset="77"/>
                          <a:cs typeface="Poppins" pitchFamily="2" charset="77"/>
                        </a:rPr>
                        <a:t> путем завершения перехода NIIS в собственность МЗ и согласования цифровых систем с более широкими реформами сектора здравоохранения.</a:t>
                      </a:r>
                    </a:p>
                  </a:txBody>
                  <a:tcPr marL="91450" marR="91450" marT="45725" marB="45725">
                    <a:solidFill>
                      <a:srgbClr val="E4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3" name="Google Shape;43;p1"/>
          <p:cNvGraphicFramePr/>
          <p:nvPr>
            <p:extLst>
              <p:ext uri="{D42A27DB-BD31-4B8C-83A1-F6EECF244321}">
                <p14:modId xmlns:p14="http://schemas.microsoft.com/office/powerpoint/2010/main" val="1750318673"/>
              </p:ext>
            </p:extLst>
          </p:nvPr>
        </p:nvGraphicFramePr>
        <p:xfrm>
          <a:off x="83115" y="3999230"/>
          <a:ext cx="3903348" cy="2314936"/>
        </p:xfrm>
        <a:graphic>
          <a:graphicData uri="http://schemas.openxmlformats.org/drawingml/2006/table">
            <a:tbl>
              <a:tblPr firstRow="1" bandRow="1">
                <a:noFill/>
                <a:tableStyleId>{33518DFC-F9A4-4541-B41F-FB0FA5643505}</a:tableStyleId>
              </a:tblPr>
              <a:tblGrid>
                <a:gridCol w="39033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583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Poppins"/>
                        <a:buNone/>
                      </a:pPr>
                      <a:r>
                        <a:rPr lang="ru-RU" sz="950" u="none" strike="noStrike" cap="none">
                          <a:solidFill>
                            <a:schemeClr val="lt1"/>
                          </a:solidFill>
                          <a:latin typeface="Poppins" pitchFamily="2" charset="77"/>
                          <a:ea typeface="Poppins"/>
                          <a:cs typeface="Poppins" pitchFamily="2" charset="77"/>
                          <a:sym typeface="Poppins"/>
                        </a:rPr>
                        <a:t>Реализованные подходы (с указанием года (лет))</a:t>
                      </a:r>
                    </a:p>
                  </a:txBody>
                  <a:tcPr marL="91450" marR="91450" marT="45725" marB="45725"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9104">
                <a:tc>
                  <a:txBody>
                    <a:bodyPr/>
                    <a:lstStyle/>
                    <a:p>
                      <a:pPr marL="285750" marR="0" lvl="0" indent="-244475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96568"/>
                        </a:buClr>
                        <a:buSzPts val="750"/>
                        <a:buFont typeface="Arial"/>
                        <a:buChar char="•"/>
                      </a:pPr>
                      <a:r>
                        <a:rPr lang="ru-RU" sz="800" b="0" dirty="0">
                          <a:solidFill>
                            <a:srgbClr val="000000"/>
                          </a:solidFill>
                          <a:latin typeface="Poppins" pitchFamily="2" charset="77"/>
                          <a:cs typeface="Poppins" pitchFamily="2" charset="77"/>
                        </a:rPr>
                        <a:t>Проведение целевых информационно-разъяснительных кампаний в южных и высокогорных провинциях, не получающих достаточного обслуживания.</a:t>
                      </a:r>
                    </a:p>
                    <a:p>
                      <a:pPr marL="285750" marR="0" lvl="0" indent="-244475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96568"/>
                        </a:buClr>
                        <a:buSzPts val="750"/>
                        <a:buFont typeface="Arial"/>
                        <a:buChar char="•"/>
                      </a:pPr>
                      <a:r>
                        <a:rPr lang="ru-RU" sz="800" b="0" dirty="0">
                          <a:solidFill>
                            <a:srgbClr val="000000"/>
                          </a:solidFill>
                          <a:latin typeface="Poppins" pitchFamily="2" charset="77"/>
                          <a:cs typeface="Poppins" pitchFamily="2" charset="77"/>
                        </a:rPr>
                        <a:t>Передача права собственности на Национальную информационную систему по иммунизации (NIIS) Министерству здравоохранения для повышения устойчивости и интеграции системы.</a:t>
                      </a:r>
                    </a:p>
                    <a:p>
                      <a:pPr marL="285750" marR="0" lvl="0" indent="-244475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596568"/>
                        </a:buClr>
                        <a:buSzPts val="750"/>
                        <a:buFont typeface="Arial"/>
                        <a:buChar char="•"/>
                      </a:pPr>
                      <a:r>
                        <a:rPr lang="ru-RU" sz="800" b="0" dirty="0">
                          <a:solidFill>
                            <a:srgbClr val="000000"/>
                          </a:solidFill>
                          <a:latin typeface="Poppins" pitchFamily="2" charset="77"/>
                          <a:cs typeface="Poppins" pitchFamily="2" charset="77"/>
                        </a:rPr>
                        <a:t>Обновление национальных руководств по иммунизации и СОП для приведения их в соответствие с реформами системы здравоохранения и усиления штатной работы, особенно в отсутствие вертикальной программы иммунизации.</a:t>
                      </a:r>
                    </a:p>
                    <a:p>
                      <a:pPr marL="285750" marR="0" lvl="0" indent="-244475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50"/>
                        <a:buChar char="•"/>
                      </a:pPr>
                      <a:r>
                        <a:rPr lang="ru-RU" sz="800" b="0" dirty="0">
                          <a:solidFill>
                            <a:srgbClr val="000000"/>
                          </a:solidFill>
                          <a:latin typeface="Poppins" pitchFamily="2" charset="77"/>
                          <a:cs typeface="Poppins" pitchFamily="2" charset="77"/>
                        </a:rPr>
                        <a:t>Пересмотр законодательства и политики для обеспечения выделения средств из центрального бюджета и проведения централизованных закупок вакцин для основных мероприятий по иммунизации.</a:t>
                      </a:r>
                    </a:p>
                  </a:txBody>
                  <a:tcPr marL="91450" marR="91450" marT="45725" marB="45725">
                    <a:solidFill>
                      <a:srgbClr val="E4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4" name="Google Shape;44;p1"/>
          <p:cNvGraphicFramePr/>
          <p:nvPr>
            <p:extLst>
              <p:ext uri="{D42A27DB-BD31-4B8C-83A1-F6EECF244321}">
                <p14:modId xmlns:p14="http://schemas.microsoft.com/office/powerpoint/2010/main" val="437263727"/>
              </p:ext>
            </p:extLst>
          </p:nvPr>
        </p:nvGraphicFramePr>
        <p:xfrm>
          <a:off x="4040713" y="4958788"/>
          <a:ext cx="5055113" cy="1432580"/>
        </p:xfrm>
        <a:graphic>
          <a:graphicData uri="http://schemas.openxmlformats.org/drawingml/2006/table">
            <a:tbl>
              <a:tblPr firstRow="1" bandRow="1">
                <a:noFill/>
                <a:tableStyleId>{33518DFC-F9A4-4541-B41F-FB0FA5643505}</a:tableStyleId>
              </a:tblPr>
              <a:tblGrid>
                <a:gridCol w="5055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409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Poppins"/>
                        <a:buNone/>
                      </a:pPr>
                      <a:r>
                        <a:rPr lang="ru-RU" sz="950">
                          <a:solidFill>
                            <a:schemeClr val="lt1"/>
                          </a:solidFill>
                          <a:latin typeface="Poppins" pitchFamily="2" charset="77"/>
                          <a:ea typeface="Poppins"/>
                          <a:cs typeface="Poppins" pitchFamily="2" charset="77"/>
                          <a:sym typeface="Poppins"/>
                        </a:rPr>
                        <a:t>Успехи и извлеченные уроки</a:t>
                      </a:r>
                    </a:p>
                  </a:txBody>
                  <a:tcPr marL="91450" marR="91450" marT="45725" marB="45725"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2197">
                <a:tc>
                  <a:txBody>
                    <a:bodyPr/>
                    <a:lstStyle/>
                    <a:p>
                      <a:pPr marL="285750" marR="0" lvl="0" indent="-2603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ru-RU" sz="900" b="1" dirty="0">
                          <a:latin typeface="Poppins" pitchFamily="2" charset="77"/>
                          <a:cs typeface="Poppins" pitchFamily="2" charset="77"/>
                        </a:rPr>
                        <a:t>Решение задачи было достигнуто благодаря сильному национальному руководству и техническому потенциалу</a:t>
                      </a:r>
                      <a:r>
                        <a:rPr lang="ru-RU" sz="900" dirty="0">
                          <a:latin typeface="Poppins" pitchFamily="2" charset="77"/>
                          <a:cs typeface="Poppins" pitchFamily="2" charset="77"/>
                        </a:rPr>
                        <a:t>.</a:t>
                      </a:r>
                    </a:p>
                    <a:p>
                      <a:pPr marL="285750" marR="0" lvl="0" indent="-2603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ru-RU" sz="900" b="1" dirty="0">
                          <a:latin typeface="Poppins" pitchFamily="2" charset="77"/>
                          <a:cs typeface="Poppins" pitchFamily="2" charset="77"/>
                        </a:rPr>
                        <a:t>Кампании «наверстывающей иммунизации» и микропланирования на основе данных</a:t>
                      </a:r>
                      <a:r>
                        <a:rPr lang="ru-RU" sz="900" dirty="0">
                          <a:latin typeface="Poppins" pitchFamily="2" charset="77"/>
                          <a:cs typeface="Poppins" pitchFamily="2" charset="77"/>
                        </a:rPr>
                        <a:t> эффективны для выявления и охвата детей, не прошедших иммунизацию. </a:t>
                      </a:r>
                    </a:p>
                    <a:p>
                      <a:pPr marL="285750" marR="0" lvl="0" indent="-2603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Char char="•"/>
                      </a:pPr>
                      <a:r>
                        <a:rPr lang="ru-RU" sz="900" b="1" dirty="0">
                          <a:latin typeface="Poppins" pitchFamily="2" charset="77"/>
                          <a:cs typeface="Poppins" pitchFamily="2" charset="77"/>
                        </a:rPr>
                        <a:t>Интеграция иммунизации в первичную медико-санитарную помощь</a:t>
                      </a:r>
                      <a:r>
                        <a:rPr lang="ru-RU" sz="900" dirty="0">
                          <a:latin typeface="Poppins" pitchFamily="2" charset="77"/>
                          <a:cs typeface="Poppins" pitchFamily="2" charset="77"/>
                        </a:rPr>
                        <a:t> способствует долгосрочной устойчивости, но требует постоянных инвестиций в реализацию принципа «местной собственности» и координацию.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50" dirty="0">
                        <a:latin typeface="Poppins" pitchFamily="2" charset="77"/>
                        <a:cs typeface="Poppins" pitchFamily="2" charset="77"/>
                      </a:endParaRPr>
                    </a:p>
                  </a:txBody>
                  <a:tcPr marL="91450" marR="91450" marT="45725" marB="45725">
                    <a:solidFill>
                      <a:srgbClr val="E4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45" name="Google Shape;45;p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95774" y="77799"/>
            <a:ext cx="1188720" cy="8229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R4D_StandardTemplate_MAC">
  <a:themeElements>
    <a:clrScheme name="LNCT Theme">
      <a:dk1>
        <a:srgbClr val="313231"/>
      </a:dk1>
      <a:lt1>
        <a:srgbClr val="F7F7F7"/>
      </a:lt1>
      <a:dk2>
        <a:srgbClr val="BFBFBF"/>
      </a:dk2>
      <a:lt2>
        <a:srgbClr val="FFFFFF"/>
      </a:lt2>
      <a:accent1>
        <a:srgbClr val="A80A4B"/>
      </a:accent1>
      <a:accent2>
        <a:srgbClr val="E47D25"/>
      </a:accent2>
      <a:accent3>
        <a:srgbClr val="636466"/>
      </a:accent3>
      <a:accent4>
        <a:srgbClr val="313231"/>
      </a:accent4>
      <a:accent5>
        <a:srgbClr val="FC000B"/>
      </a:accent5>
      <a:accent6>
        <a:srgbClr val="BDC5C7"/>
      </a:accent6>
      <a:hlink>
        <a:srgbClr val="E47D25"/>
      </a:hlink>
      <a:folHlink>
        <a:srgbClr val="A75E1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b27da4-2e3e-416a-a040-6d0b2e3a2039">
      <Terms xmlns="http://schemas.microsoft.com/office/infopath/2007/PartnerControls"/>
    </lcf76f155ced4ddcb4097134ff3c332f>
    <TaxCatchAll xmlns="a6b7a42b-578f-4fd1-9d67-5a3066b9c5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6FE10225DE664B90ECA796EE42F5B4" ma:contentTypeVersion="19" ma:contentTypeDescription="Create a new document." ma:contentTypeScope="" ma:versionID="11c98c7be4b19e814abce4ccf5389628">
  <xsd:schema xmlns:xsd="http://www.w3.org/2001/XMLSchema" xmlns:xs="http://www.w3.org/2001/XMLSchema" xmlns:p="http://schemas.microsoft.com/office/2006/metadata/properties" xmlns:ns2="bcb27da4-2e3e-416a-a040-6d0b2e3a2039" xmlns:ns3="a6b7a42b-578f-4fd1-9d67-5a3066b9c5a5" targetNamespace="http://schemas.microsoft.com/office/2006/metadata/properties" ma:root="true" ma:fieldsID="74ffbbad23b780b7928ca1a27605d123" ns2:_="" ns3:_="">
    <xsd:import namespace="bcb27da4-2e3e-416a-a040-6d0b2e3a2039"/>
    <xsd:import namespace="a6b7a42b-578f-4fd1-9d67-5a3066b9c5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27da4-2e3e-416a-a040-6d0b2e3a20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9a65aa6-ac8d-46e4-9aa8-b40f8e8101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b7a42b-578f-4fd1-9d67-5a3066b9c5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851e4de-f63a-4e75-992f-a8dbd26a3671}" ma:internalName="TaxCatchAll" ma:showField="CatchAllData" ma:web="a6b7a42b-578f-4fd1-9d67-5a3066b9c5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2F2C7A-E47B-4B63-B186-B84550407D49}">
  <ds:schemaRefs>
    <ds:schemaRef ds:uri="http://schemas.openxmlformats.org/package/2006/metadata/core-properties"/>
    <ds:schemaRef ds:uri="http://purl.org/dc/elements/1.1/"/>
    <ds:schemaRef ds:uri="http://purl.org/dc/dcmitype/"/>
    <ds:schemaRef ds:uri="http://www.w3.org/XML/1998/namespace"/>
    <ds:schemaRef ds:uri="http://schemas.microsoft.com/office/2006/documentManagement/types"/>
    <ds:schemaRef ds:uri="http://purl.org/dc/terms/"/>
    <ds:schemaRef ds:uri="bcb27da4-2e3e-416a-a040-6d0b2e3a2039"/>
    <ds:schemaRef ds:uri="http://schemas.microsoft.com/office/2006/metadata/properties"/>
    <ds:schemaRef ds:uri="http://schemas.microsoft.com/office/infopath/2007/PartnerControls"/>
    <ds:schemaRef ds:uri="a6b7a42b-578f-4fd1-9d67-5a3066b9c5a5"/>
  </ds:schemaRefs>
</ds:datastoreItem>
</file>

<file path=customXml/itemProps2.xml><?xml version="1.0" encoding="utf-8"?>
<ds:datastoreItem xmlns:ds="http://schemas.openxmlformats.org/officeDocument/2006/customXml" ds:itemID="{545F3C50-C110-4C92-BFAA-62991FB0E4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681D3A-E033-4829-9E71-8E259295D26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377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Calibri</vt:lpstr>
      <vt:lpstr>Arial</vt:lpstr>
      <vt:lpstr>Poppins</vt:lpstr>
      <vt:lpstr>Noto Sans Symbols</vt:lpstr>
      <vt:lpstr>R4D_StandardTemplate_MAC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HeliCo Translation</dc:creator>
  <cp:revision>3</cp:revision>
  <dcterms:created xsi:type="dcterms:W3CDTF">2024-04-05T17:45:07Z</dcterms:created>
  <dcterms:modified xsi:type="dcterms:W3CDTF">2025-09-29T13:42:43Z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0x010100836FE10225DE664B90ECA796EE42F5B4</vt:lpwstr>
  </property>
  <property fmtid="{D5CDD505-2E9C-101B-9397-08002B2CF9AE}" pid="3" name="MediaServiceImageTags">
    <vt:lpwstr/>
  </property>
</Properties>
</file>