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8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34DF1E-EBC9-EB6B-510B-136479E14AA3}" name="Alexandra Regan" initials="AR" userId="520e96342e21983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89F"/>
    <a:srgbClr val="1070B8"/>
    <a:srgbClr val="666666"/>
    <a:srgbClr val="14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Ohadi" userId="5897eeda-f271-463e-b88c-eb7854f47227" providerId="ADAL" clId="{00E06227-A555-5338-B0C6-E13E04336137}"/>
    <pc:docChg chg="undo custSel modSld">
      <pc:chgData name="Elizabeth Ohadi" userId="5897eeda-f271-463e-b88c-eb7854f47227" providerId="ADAL" clId="{00E06227-A555-5338-B0C6-E13E04336137}" dt="2025-09-23T21:18:19.715" v="84" actId="14100"/>
      <pc:docMkLst>
        <pc:docMk/>
      </pc:docMkLst>
      <pc:sldChg chg="delSp modSp mod">
        <pc:chgData name="Elizabeth Ohadi" userId="5897eeda-f271-463e-b88c-eb7854f47227" providerId="ADAL" clId="{00E06227-A555-5338-B0C6-E13E04336137}" dt="2025-09-23T21:18:19.715" v="84" actId="14100"/>
        <pc:sldMkLst>
          <pc:docMk/>
          <pc:sldMk cId="471668765" sldId="283"/>
        </pc:sldMkLst>
        <pc:spChg chg="mod">
          <ac:chgData name="Elizabeth Ohadi" userId="5897eeda-f271-463e-b88c-eb7854f47227" providerId="ADAL" clId="{00E06227-A555-5338-B0C6-E13E04336137}" dt="2025-09-23T21:14:25.864" v="8" actId="14100"/>
          <ac:spMkLst>
            <pc:docMk/>
            <pc:sldMk cId="471668765" sldId="283"/>
            <ac:spMk id="2" creationId="{89F47452-90E4-C7F9-0241-B342916167B5}"/>
          </ac:spMkLst>
        </pc:spChg>
        <pc:spChg chg="del">
          <ac:chgData name="Elizabeth Ohadi" userId="5897eeda-f271-463e-b88c-eb7854f47227" providerId="ADAL" clId="{00E06227-A555-5338-B0C6-E13E04336137}" dt="2025-09-23T21:14:17.591" v="6" actId="478"/>
          <ac:spMkLst>
            <pc:docMk/>
            <pc:sldMk cId="471668765" sldId="283"/>
            <ac:spMk id="3" creationId="{DCB1BBD7-6E67-5325-DC53-5CA0DD20BE84}"/>
          </ac:spMkLst>
        </pc:spChg>
        <pc:graphicFrameChg chg="mod modGraphic">
          <ac:chgData name="Elizabeth Ohadi" userId="5897eeda-f271-463e-b88c-eb7854f47227" providerId="ADAL" clId="{00E06227-A555-5338-B0C6-E13E04336137}" dt="2025-09-23T21:18:14.310" v="83" actId="1035"/>
          <ac:graphicFrameMkLst>
            <pc:docMk/>
            <pc:sldMk cId="471668765" sldId="283"/>
            <ac:graphicFrameMk id="9" creationId="{C9BDD36C-6B0D-7E9D-E2FF-6472595E72FB}"/>
          </ac:graphicFrameMkLst>
        </pc:graphicFrameChg>
        <pc:graphicFrameChg chg="mod modGraphic">
          <ac:chgData name="Elizabeth Ohadi" userId="5897eeda-f271-463e-b88c-eb7854f47227" providerId="ADAL" clId="{00E06227-A555-5338-B0C6-E13E04336137}" dt="2025-09-23T21:18:06.502" v="81" actId="1036"/>
          <ac:graphicFrameMkLst>
            <pc:docMk/>
            <pc:sldMk cId="471668765" sldId="283"/>
            <ac:graphicFrameMk id="14" creationId="{73F29AE2-B32F-D0E9-AC5E-CD232437A2B8}"/>
          </ac:graphicFrameMkLst>
        </pc:graphicFrameChg>
        <pc:graphicFrameChg chg="mod modGraphic">
          <ac:chgData name="Elizabeth Ohadi" userId="5897eeda-f271-463e-b88c-eb7854f47227" providerId="ADAL" clId="{00E06227-A555-5338-B0C6-E13E04336137}" dt="2025-09-23T21:17:54.484" v="78" actId="14100"/>
          <ac:graphicFrameMkLst>
            <pc:docMk/>
            <pc:sldMk cId="471668765" sldId="283"/>
            <ac:graphicFrameMk id="15" creationId="{A908EED0-952C-4F37-8CE3-BF6C654D6CE6}"/>
          </ac:graphicFrameMkLst>
        </pc:graphicFrameChg>
        <pc:graphicFrameChg chg="mod modGraphic">
          <ac:chgData name="Elizabeth Ohadi" userId="5897eeda-f271-463e-b88c-eb7854f47227" providerId="ADAL" clId="{00E06227-A555-5338-B0C6-E13E04336137}" dt="2025-09-23T21:17:58.550" v="79" actId="14100"/>
          <ac:graphicFrameMkLst>
            <pc:docMk/>
            <pc:sldMk cId="471668765" sldId="283"/>
            <ac:graphicFrameMk id="16" creationId="{55241C14-BA57-0890-5F0F-28081FC1A87A}"/>
          </ac:graphicFrameMkLst>
        </pc:graphicFrameChg>
        <pc:picChg chg="mod">
          <ac:chgData name="Elizabeth Ohadi" userId="5897eeda-f271-463e-b88c-eb7854f47227" providerId="ADAL" clId="{00E06227-A555-5338-B0C6-E13E04336137}" dt="2025-09-23T21:13:46.419" v="4" actId="14100"/>
          <ac:picMkLst>
            <pc:docMk/>
            <pc:sldMk cId="471668765" sldId="283"/>
            <ac:picMk id="4" creationId="{4C0F3C22-177B-BF64-1E3A-D93320AA4E2B}"/>
          </ac:picMkLst>
        </pc:picChg>
        <pc:picChg chg="mod">
          <ac:chgData name="Elizabeth Ohadi" userId="5897eeda-f271-463e-b88c-eb7854f47227" providerId="ADAL" clId="{00E06227-A555-5338-B0C6-E13E04336137}" dt="2025-09-23T21:18:19.715" v="84" actId="14100"/>
          <ac:picMkLst>
            <pc:docMk/>
            <pc:sldMk cId="471668765" sldId="283"/>
            <ac:picMk id="10" creationId="{D2BBC610-215B-0FC9-5C66-708E2CFB6C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CE733-AA74-495B-8069-C8B29890BCD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015F8-C5B8-405F-A648-CB3C9E8B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6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759197-19E3-48FD-8A1A-E6A71D3BDF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151384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759197-19E3-48FD-8A1A-E6A71D3BD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29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786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571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29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14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14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3"/>
            <a:ext cx="2133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214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33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B6BE57D-9131-4AB7-B77A-14472D4B8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39305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B6BE57D-9131-4AB7-B77A-14472D4B8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29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3"/>
            <a:ext cx="2133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214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0640"/>
            <a:ext cx="8229600" cy="2352364"/>
          </a:xfrm>
        </p:spPr>
        <p:txBody>
          <a:bodyPr/>
          <a:lstStyle>
            <a:lvl1pPr marL="457105" indent="-457105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799933" indent="-342828">
              <a:buClr>
                <a:schemeClr val="accent1"/>
              </a:buClr>
              <a:buFont typeface="Wingdings" charset="2"/>
              <a:buChar char="§"/>
              <a:defRPr sz="1786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257038" indent="-342828">
              <a:buClr>
                <a:schemeClr val="accent1"/>
              </a:buClr>
              <a:buFont typeface="Wingdings" charset="2"/>
              <a:buChar char="§"/>
              <a:defRPr sz="1571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1714142" indent="-342828">
              <a:buClr>
                <a:schemeClr val="accent1"/>
              </a:buClr>
              <a:buFont typeface="Wingdings" charset="2"/>
              <a:buChar char="§"/>
              <a:defRPr sz="1429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14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39706"/>
            <a:ext cx="8229600" cy="117435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457105" indent="-457105">
              <a:buClr>
                <a:srgbClr val="00A6B6"/>
              </a:buClr>
              <a:buFontTx/>
              <a:buNone/>
              <a:defRPr sz="2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799933" indent="-342828">
              <a:buClr>
                <a:srgbClr val="00A6B6"/>
              </a:buClr>
              <a:buFontTx/>
              <a:buNone/>
              <a:defRPr sz="1786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038" indent="-342828">
              <a:buClr>
                <a:srgbClr val="00A6B6"/>
              </a:buClr>
              <a:buFontTx/>
              <a:buNone/>
              <a:defRPr sz="1571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142" indent="-342828">
              <a:buClr>
                <a:srgbClr val="00A6B6"/>
              </a:buClr>
              <a:buFontTx/>
              <a:buNone/>
              <a:defRPr sz="1429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14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  <p:extLst>
      <p:ext uri="{BB962C8B-B14F-4D97-AF65-F5344CB8AC3E}">
        <p14:creationId xmlns:p14="http://schemas.microsoft.com/office/powerpoint/2010/main" val="211894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269040"/>
            <a:ext cx="8229600" cy="11430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3214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06" y="6354599"/>
            <a:ext cx="2133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214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17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F9CD11A-8958-49A4-BA8F-D12AA7D63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0017253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F9CD11A-8958-49A4-BA8F-D12AA7D63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27987" tIns="63993" rIns="127987" bIns="639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27987" tIns="63993" rIns="127987" bIns="639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l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ct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5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ctr" defTabSz="914209" rtl="0" eaLnBrk="1" latinLnBrk="0" hangingPunct="1">
        <a:spcBef>
          <a:spcPct val="0"/>
        </a:spcBef>
        <a:buNone/>
        <a:defRPr sz="4429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828" indent="-342828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14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795" indent="-285691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786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2761" indent="-228552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4429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1599866" indent="-228552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6971" indent="-228552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075" indent="-228552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0" indent="-228552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5" indent="-228552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9" indent="-228552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4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9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3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8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7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47452-90E4-C7F9-0241-B342916167B5}"/>
              </a:ext>
            </a:extLst>
          </p:cNvPr>
          <p:cNvSpPr/>
          <p:nvPr/>
        </p:nvSpPr>
        <p:spPr>
          <a:xfrm>
            <a:off x="32774" y="979211"/>
            <a:ext cx="9085826" cy="5417470"/>
          </a:xfrm>
          <a:prstGeom prst="rect">
            <a:avLst/>
          </a:prstGeom>
          <a:solidFill>
            <a:srgbClr val="1070B8"/>
          </a:solidFill>
          <a:ln w="76200">
            <a:solidFill>
              <a:srgbClr val="10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6" b="0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395E9DD-3CA3-F045-9DCB-77E6AAFE6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02" y="1011"/>
            <a:ext cx="8540604" cy="9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6" tIns="9523" rIns="19046" bIns="9523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313537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1070B8"/>
                </a:solidFill>
                <a:latin typeface="Poppins" pitchFamily="2" charset="77"/>
                <a:cs typeface="Poppins" pitchFamily="2" charset="77"/>
              </a:rPr>
              <a:t>Republic of Uzbekistan</a:t>
            </a:r>
          </a:p>
          <a:p>
            <a:pPr marL="0" marR="0" lvl="0" indent="0" algn="ctr" defTabSz="3135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cap="none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Poppins" panose="00000500000000000000" pitchFamily="2" charset="0"/>
                <a:ea typeface="ＭＳ Ｐゴシック" charset="0"/>
                <a:cs typeface="Poppins" panose="00000500000000000000" pitchFamily="2" charset="0"/>
              </a:rPr>
              <a:t>Sustaining and Strengthening Immunization Coverage</a:t>
            </a:r>
          </a:p>
          <a:p>
            <a:pPr marL="0" marR="0" lvl="0" indent="0" algn="ctr" defTabSz="3135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cap="none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Poppins" panose="00000500000000000000" pitchFamily="2" charset="0"/>
                <a:ea typeface="ＭＳ Ｐゴシック" charset="0"/>
                <a:cs typeface="Poppins" panose="00000500000000000000" pitchFamily="2" charset="0"/>
              </a:rPr>
              <a:t>in Middle-Income Countries</a:t>
            </a:r>
          </a:p>
          <a:p>
            <a:pPr marL="0" marR="0" lvl="0" indent="0" algn="ctr" defTabSz="3135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cap="none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Poppins" panose="00000500000000000000" pitchFamily="2" charset="0"/>
                <a:ea typeface="ＭＳ Ｐゴシック" charset="0"/>
                <a:cs typeface="Poppins" panose="00000500000000000000" pitchFamily="2" charset="0"/>
              </a:rPr>
              <a:t>Tashkent, Uzbekistan, October 7-9, 2025.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95DCB-740F-F180-24B3-A6A5EAAADFAE}"/>
              </a:ext>
            </a:extLst>
          </p:cNvPr>
          <p:cNvSpPr/>
          <p:nvPr/>
        </p:nvSpPr>
        <p:spPr>
          <a:xfrm>
            <a:off x="-77693" y="6384597"/>
            <a:ext cx="9263528" cy="5031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6" tIns="9523" rIns="19046" bIns="9523"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6" b="0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2" name="Picture 11" descr="GAVI_Alliance_Colour_Logo.jpg">
            <a:extLst>
              <a:ext uri="{FF2B5EF4-FFF2-40B4-BE49-F238E27FC236}">
                <a16:creationId xmlns:a16="http://schemas.microsoft.com/office/drawing/2014/main" id="{0C34421F-386F-5829-7A6D-523E44B66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1" y="6397487"/>
            <a:ext cx="1142629" cy="438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756BE-82ED-13B5-C720-227DEC008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282" y="6404510"/>
            <a:ext cx="1623729" cy="45313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BDD36C-6B0D-7E9D-E2FF-6472595E7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94306"/>
              </p:ext>
            </p:extLst>
          </p:nvPr>
        </p:nvGraphicFramePr>
        <p:xfrm>
          <a:off x="4128898" y="975133"/>
          <a:ext cx="4974954" cy="15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4954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43472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Leading factors of persistent coverage challenges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1231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Refusals for religious reasons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Medical withdrawals (justified and unjustified)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Population migration, both internal and external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Weak links to PHC, especially in families of seasonal workers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3F29AE2-B32F-D0E9-AC5E-CD232437A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17468"/>
              </p:ext>
            </p:extLst>
          </p:nvPr>
        </p:nvGraphicFramePr>
        <p:xfrm>
          <a:off x="4128898" y="2648075"/>
          <a:ext cx="4974954" cy="148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4954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30032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Priority needs to optimize coverage (for 2026)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0921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Strengthening the monitoring and mentoring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Community outreach on the benefits of immunization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Identification of unvaccinated and under-vaccinated children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Digitalization and use of information technology in the immunization programme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908EED0-952C-4F37-8CE3-BF6C654D6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71693"/>
              </p:ext>
            </p:extLst>
          </p:nvPr>
        </p:nvGraphicFramePr>
        <p:xfrm>
          <a:off x="51030" y="4289734"/>
          <a:ext cx="4506222" cy="201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222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35879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Approaches implemented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16793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Monitoring and mentoring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Working with communities (mahallas) and religious leaders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Catch-up immunization, mass immunization campaigns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Information campaign on the benefits of immunization through mass media and social networks</a:t>
                      </a:r>
                    </a:p>
                    <a:p>
                      <a:endParaRPr lang="en-US" sz="13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241C14-BA57-0890-5F0F-28081FC1A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17287"/>
              </p:ext>
            </p:extLst>
          </p:nvPr>
        </p:nvGraphicFramePr>
        <p:xfrm>
          <a:off x="4608944" y="4289734"/>
          <a:ext cx="4502282" cy="201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2282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35879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solidFill>
                            <a:schemeClr val="bg1"/>
                          </a:solidFill>
                          <a:latin typeface=""/>
                          <a:cs typeface="Poppins" panose="00000500000000000000" pitchFamily="2" charset="0"/>
                        </a:rPr>
                        <a:t>Successes and lessons learned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1679393">
                <a:tc>
                  <a:txBody>
                    <a:bodyPr/>
                    <a:lstStyle/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"/>
                          <a:ea typeface="+mn-ea"/>
                          <a:cs typeface="Poppins" panose="00000500000000000000" pitchFamily="2" charset="0"/>
                        </a:rPr>
                        <a:t>Consistently high coverage with DTP3 (95%);</a:t>
                      </a:r>
                    </a:p>
                    <a:p>
                      <a:pPr marL="285750" indent="-285750" algn="l" defTabSz="914209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"/>
                          <a:ea typeface="+mn-ea"/>
                          <a:cs typeface="Poppins" panose="00000500000000000000" pitchFamily="2" charset="0"/>
                        </a:rPr>
                        <a:t>Introduction of HPV vaccine (2023), rotavirus vaccine (2022), PCV (2020);</a:t>
                      </a:r>
                    </a:p>
                    <a:p>
                      <a:pPr marL="285750" indent="-285750" algn="l" defTabSz="914209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"/>
                          <a:ea typeface="+mn-ea"/>
                          <a:cs typeface="Poppins" panose="00000500000000000000" pitchFamily="2" charset="0"/>
                        </a:rPr>
                        <a:t>Reliable disease surveillance and cold chain systems; </a:t>
                      </a:r>
                    </a:p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"/>
                          <a:ea typeface="+mn-ea"/>
                          <a:cs typeface="Poppins" panose="00000500000000000000" pitchFamily="2" charset="0"/>
                        </a:rPr>
                        <a:t>Integration with early childhood development (ECD) and nutrition programs in a number of regions.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2BBC610-215B-0FC9-5C66-708E2CFB6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0" y="1006864"/>
            <a:ext cx="4010633" cy="3203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0F3C22-177B-BF64-1E3A-D93320AA4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94" y="143067"/>
            <a:ext cx="137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87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b27da4-2e3e-416a-a040-6d0b2e3a2039">
      <Terms xmlns="http://schemas.microsoft.com/office/infopath/2007/PartnerControls"/>
    </lcf76f155ced4ddcb4097134ff3c332f>
    <TaxCatchAll xmlns="a6b7a42b-578f-4fd1-9d67-5a3066b9c5a5" xsi:nil="true"/>
    <SharedWithUsers xmlns="a6b7a42b-578f-4fd1-9d67-5a3066b9c5a5">
      <UserInfo>
        <DisplayName>Elizabeth Ohadi</DisplayName>
        <AccountId>13</AccountId>
        <AccountType/>
      </UserInfo>
      <UserInfo>
        <DisplayName>Colleen Keating</DisplayName>
        <AccountId>372</AccountId>
        <AccountType/>
      </UserInfo>
      <UserInfo>
        <DisplayName>Christina Shaw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FE10225DE664B90ECA796EE42F5B4" ma:contentTypeVersion="19" ma:contentTypeDescription="Create a new document." ma:contentTypeScope="" ma:versionID="11c98c7be4b19e814abce4ccf5389628">
  <xsd:schema xmlns:xsd="http://www.w3.org/2001/XMLSchema" xmlns:xs="http://www.w3.org/2001/XMLSchema" xmlns:p="http://schemas.microsoft.com/office/2006/metadata/properties" xmlns:ns2="bcb27da4-2e3e-416a-a040-6d0b2e3a2039" xmlns:ns3="a6b7a42b-578f-4fd1-9d67-5a3066b9c5a5" targetNamespace="http://schemas.microsoft.com/office/2006/metadata/properties" ma:root="true" ma:fieldsID="74ffbbad23b780b7928ca1a27605d123" ns2:_="" ns3:_="">
    <xsd:import namespace="bcb27da4-2e3e-416a-a040-6d0b2e3a2039"/>
    <xsd:import namespace="a6b7a42b-578f-4fd1-9d67-5a3066b9c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27da4-2e3e-416a-a040-6d0b2e3a20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9a65aa6-ac8d-46e4-9aa8-b40f8e8101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7a42b-578f-4fd1-9d67-5a3066b9c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851e4de-f63a-4e75-992f-a8dbd26a3671}" ma:internalName="TaxCatchAll" ma:showField="CatchAllData" ma:web="a6b7a42b-578f-4fd1-9d67-5a3066b9c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F60BD8-D668-47DF-AE94-9D3E1BA7162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a6b7a42b-578f-4fd1-9d67-5a3066b9c5a5"/>
    <ds:schemaRef ds:uri="http://schemas.microsoft.com/office/2006/metadata/properties"/>
    <ds:schemaRef ds:uri="http://purl.org/dc/dcmitype/"/>
    <ds:schemaRef ds:uri="http://schemas.microsoft.com/office/infopath/2007/PartnerControls"/>
    <ds:schemaRef ds:uri="bcb27da4-2e3e-416a-a040-6d0b2e3a203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D129A0-0FDD-4B0E-B270-06BBD5B9F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0CCA6E-1459-478C-8347-3D88889A5441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3445</TotalTime>
  <Words>180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Museo Sans 300</vt:lpstr>
      <vt:lpstr>Museo Slab 300</vt:lpstr>
      <vt:lpstr>Poppins</vt:lpstr>
      <vt:lpstr>Wingdings</vt:lpstr>
      <vt:lpstr>R4D_StandardTemplate_MAC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HeliCo Translation</dc:creator>
  <cp:revision>69</cp:revision>
  <dcterms:created xsi:type="dcterms:W3CDTF">2024-04-05T17:45:07Z</dcterms:created>
  <dcterms:modified xsi:type="dcterms:W3CDTF">2025-09-29T13:44:59Z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0x010100836FE10225DE664B90ECA796EE42F5B4</vt:lpwstr>
  </property>
  <property fmtid="{D5CDD505-2E9C-101B-9397-08002B2CF9AE}" pid="3" name="MediaServiceImageTags">
    <vt:lpwstr/>
  </property>
  <property fmtid="{D5CDD505-2E9C-101B-9397-08002B2CF9AE}" pid="4" name="Order">
    <vt:r8>29500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