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34DF1E-EBC9-EB6B-510B-136479E14AA3}" name="Alexandra Regan" initials="AR" userId="520e96342e21983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89F"/>
    <a:srgbClr val="1070B8"/>
    <a:srgbClr val="666666"/>
    <a:srgbClr val="1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7DFCA-A81D-604C-B396-928E8925EA16}" v="12" dt="2025-09-25T11:08:42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4" autoAdjust="0"/>
    <p:restoredTop sz="94660"/>
  </p:normalViewPr>
  <p:slideViewPr>
    <p:cSldViewPr snapToGrid="0">
      <p:cViewPr>
        <p:scale>
          <a:sx n="130" d="100"/>
          <a:sy n="130" d="100"/>
        </p:scale>
        <p:origin x="9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Ohadi" userId="5897eeda-f271-463e-b88c-eb7854f47227" providerId="ADAL" clId="{802F2083-0FD4-41EF-A624-9394C60F9F71}"/>
    <pc:docChg chg="custSel modSld">
      <pc:chgData name="Elizabeth Ohadi" userId="5897eeda-f271-463e-b88c-eb7854f47227" providerId="ADAL" clId="{802F2083-0FD4-41EF-A624-9394C60F9F71}" dt="2025-09-25T16:19:41.993" v="65" actId="14100"/>
      <pc:docMkLst>
        <pc:docMk/>
      </pc:docMkLst>
      <pc:sldChg chg="delSp modSp mod">
        <pc:chgData name="Elizabeth Ohadi" userId="5897eeda-f271-463e-b88c-eb7854f47227" providerId="ADAL" clId="{802F2083-0FD4-41EF-A624-9394C60F9F71}" dt="2025-09-25T16:19:41.993" v="65" actId="14100"/>
        <pc:sldMkLst>
          <pc:docMk/>
          <pc:sldMk cId="471668765" sldId="283"/>
        </pc:sldMkLst>
        <pc:spChg chg="mod">
          <ac:chgData name="Elizabeth Ohadi" userId="5897eeda-f271-463e-b88c-eb7854f47227" providerId="ADAL" clId="{802F2083-0FD4-41EF-A624-9394C60F9F71}" dt="2025-09-25T16:16:06.337" v="31" actId="1038"/>
          <ac:spMkLst>
            <pc:docMk/>
            <pc:sldMk cId="471668765" sldId="283"/>
            <ac:spMk id="2" creationId="{89F47452-90E4-C7F9-0241-B342916167B5}"/>
          </ac:spMkLst>
        </pc:spChg>
        <pc:spChg chg="del">
          <ac:chgData name="Elizabeth Ohadi" userId="5897eeda-f271-463e-b88c-eb7854f47227" providerId="ADAL" clId="{802F2083-0FD4-41EF-A624-9394C60F9F71}" dt="2025-09-25T16:14:55.704" v="1" actId="478"/>
          <ac:spMkLst>
            <pc:docMk/>
            <pc:sldMk cId="471668765" sldId="283"/>
            <ac:spMk id="3" creationId="{DCB1BBD7-6E67-5325-DC53-5CA0DD20BE84}"/>
          </ac:spMkLst>
        </pc:spChg>
        <pc:spChg chg="mod">
          <ac:chgData name="Elizabeth Ohadi" userId="5897eeda-f271-463e-b88c-eb7854f47227" providerId="ADAL" clId="{802F2083-0FD4-41EF-A624-9394C60F9F71}" dt="2025-09-25T16:16:22.836" v="34" actId="14100"/>
          <ac:spMkLst>
            <pc:docMk/>
            <pc:sldMk cId="471668765" sldId="283"/>
            <ac:spMk id="11" creationId="{8E795DCB-740F-F180-24B3-A6A5EAAADFAE}"/>
          </ac:spMkLst>
        </pc:spChg>
        <pc:graphicFrameChg chg="mod modGraphic">
          <ac:chgData name="Elizabeth Ohadi" userId="5897eeda-f271-463e-b88c-eb7854f47227" providerId="ADAL" clId="{802F2083-0FD4-41EF-A624-9394C60F9F71}" dt="2025-09-25T16:17:40.506" v="46" actId="14100"/>
          <ac:graphicFrameMkLst>
            <pc:docMk/>
            <pc:sldMk cId="471668765" sldId="283"/>
            <ac:graphicFrameMk id="9" creationId="{C9BDD36C-6B0D-7E9D-E2FF-6472595E72FB}"/>
          </ac:graphicFrameMkLst>
        </pc:graphicFrameChg>
        <pc:graphicFrameChg chg="mod modGraphic">
          <ac:chgData name="Elizabeth Ohadi" userId="5897eeda-f271-463e-b88c-eb7854f47227" providerId="ADAL" clId="{802F2083-0FD4-41EF-A624-9394C60F9F71}" dt="2025-09-25T16:18:02.690" v="52" actId="14100"/>
          <ac:graphicFrameMkLst>
            <pc:docMk/>
            <pc:sldMk cId="471668765" sldId="283"/>
            <ac:graphicFrameMk id="14" creationId="{73F29AE2-B32F-D0E9-AC5E-CD232437A2B8}"/>
          </ac:graphicFrameMkLst>
        </pc:graphicFrameChg>
        <pc:graphicFrameChg chg="mod modGraphic">
          <ac:chgData name="Elizabeth Ohadi" userId="5897eeda-f271-463e-b88c-eb7854f47227" providerId="ADAL" clId="{802F2083-0FD4-41EF-A624-9394C60F9F71}" dt="2025-09-25T16:19:27.594" v="63" actId="14100"/>
          <ac:graphicFrameMkLst>
            <pc:docMk/>
            <pc:sldMk cId="471668765" sldId="283"/>
            <ac:graphicFrameMk id="15" creationId="{A908EED0-952C-4F37-8CE3-BF6C654D6CE6}"/>
          </ac:graphicFrameMkLst>
        </pc:graphicFrameChg>
        <pc:graphicFrameChg chg="mod modGraphic">
          <ac:chgData name="Elizabeth Ohadi" userId="5897eeda-f271-463e-b88c-eb7854f47227" providerId="ADAL" clId="{802F2083-0FD4-41EF-A624-9394C60F9F71}" dt="2025-09-25T16:19:31.579" v="64" actId="14100"/>
          <ac:graphicFrameMkLst>
            <pc:docMk/>
            <pc:sldMk cId="471668765" sldId="283"/>
            <ac:graphicFrameMk id="16" creationId="{55241C14-BA57-0890-5F0F-28081FC1A87A}"/>
          </ac:graphicFrameMkLst>
        </pc:graphicFrameChg>
        <pc:picChg chg="mod">
          <ac:chgData name="Elizabeth Ohadi" userId="5897eeda-f271-463e-b88c-eb7854f47227" providerId="ADAL" clId="{802F2083-0FD4-41EF-A624-9394C60F9F71}" dt="2025-09-25T16:19:41.993" v="65" actId="14100"/>
          <ac:picMkLst>
            <pc:docMk/>
            <pc:sldMk cId="471668765" sldId="283"/>
            <ac:picMk id="17" creationId="{0C942953-F031-E991-D294-E9FC02CCAAD1}"/>
          </ac:picMkLst>
        </pc:picChg>
      </pc:sldChg>
    </pc:docChg>
  </pc:docChgLst>
  <pc:docChgLst>
    <pc:chgData name="Ivdity Chikovani" userId="88c3af89-cfad-4844-9d52-51bd03c65758" providerId="ADAL" clId="{289F00C4-9F9E-540A-828A-CB0EB7E5AAA4}"/>
    <pc:docChg chg="modSld">
      <pc:chgData name="Ivdity Chikovani" userId="88c3af89-cfad-4844-9d52-51bd03c65758" providerId="ADAL" clId="{289F00C4-9F9E-540A-828A-CB0EB7E5AAA4}" dt="2025-09-25T11:12:18.303" v="71" actId="20577"/>
      <pc:docMkLst>
        <pc:docMk/>
      </pc:docMkLst>
      <pc:sldChg chg="modSp mod">
        <pc:chgData name="Ivdity Chikovani" userId="88c3af89-cfad-4844-9d52-51bd03c65758" providerId="ADAL" clId="{289F00C4-9F9E-540A-828A-CB0EB7E5AAA4}" dt="2025-09-25T11:12:18.303" v="71" actId="20577"/>
        <pc:sldMkLst>
          <pc:docMk/>
          <pc:sldMk cId="471668765" sldId="283"/>
        </pc:sldMkLst>
        <pc:graphicFrameChg chg="mod modGraphic">
          <ac:chgData name="Ivdity Chikovani" userId="88c3af89-cfad-4844-9d52-51bd03c65758" providerId="ADAL" clId="{289F00C4-9F9E-540A-828A-CB0EB7E5AAA4}" dt="2025-09-25T11:12:18.303" v="71" actId="20577"/>
          <ac:graphicFrameMkLst>
            <pc:docMk/>
            <pc:sldMk cId="471668765" sldId="283"/>
            <ac:graphicFrameMk id="16" creationId="{55241C14-BA57-0890-5F0F-28081FC1A87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CE733-AA74-495B-8069-C8B29890BCD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015F8-C5B8-405F-A648-CB3C9E8B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6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759197-19E3-48FD-8A1A-E6A71D3BD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151384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759197-19E3-48FD-8A1A-E6A71D3BD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29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786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571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29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14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14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3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3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6BE57D-9131-4AB7-B77A-14472D4B8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39305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B6BE57D-9131-4AB7-B77A-14472D4B8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29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3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105" indent="-457105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799933" indent="-342828">
              <a:buClr>
                <a:schemeClr val="accent1"/>
              </a:buClr>
              <a:buFont typeface="Wingdings" charset="2"/>
              <a:buChar char="§"/>
              <a:defRPr sz="1786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038" indent="-342828">
              <a:buClr>
                <a:schemeClr val="accent1"/>
              </a:buClr>
              <a:buFont typeface="Wingdings" charset="2"/>
              <a:buChar char="§"/>
              <a:defRPr sz="1571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142" indent="-342828">
              <a:buClr>
                <a:schemeClr val="accent1"/>
              </a:buClr>
              <a:buFont typeface="Wingdings" charset="2"/>
              <a:buChar char="§"/>
              <a:defRPr sz="1429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14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6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105" indent="-457105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799933" indent="-342828">
              <a:buClr>
                <a:srgbClr val="00A6B6"/>
              </a:buClr>
              <a:buFontTx/>
              <a:buNone/>
              <a:defRPr sz="1786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038" indent="-342828">
              <a:buClr>
                <a:srgbClr val="00A6B6"/>
              </a:buClr>
              <a:buFontTx/>
              <a:buNone/>
              <a:defRPr sz="1571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142" indent="-342828">
              <a:buClr>
                <a:srgbClr val="00A6B6"/>
              </a:buClr>
              <a:buFontTx/>
              <a:buNone/>
              <a:defRPr sz="1429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14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  <p:extLst>
      <p:ext uri="{BB962C8B-B14F-4D97-AF65-F5344CB8AC3E}">
        <p14:creationId xmlns:p14="http://schemas.microsoft.com/office/powerpoint/2010/main" val="211894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14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9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17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9CD11A-8958-49A4-BA8F-D12AA7D63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0017253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F9CD11A-8958-49A4-BA8F-D12AA7D63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27987" tIns="63993" rIns="127987" bIns="639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27987" tIns="63993" rIns="127987" bIns="639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5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defTabSz="914209" rtl="0" eaLnBrk="1" latinLnBrk="0" hangingPunct="1">
        <a:spcBef>
          <a:spcPct val="0"/>
        </a:spcBef>
        <a:buNone/>
        <a:defRPr sz="4429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828" indent="-342828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14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795" indent="-285691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786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2761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29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599866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6971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075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0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5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4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9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3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8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7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47452-90E4-C7F9-0241-B342916167B5}"/>
              </a:ext>
            </a:extLst>
          </p:cNvPr>
          <p:cNvSpPr/>
          <p:nvPr/>
        </p:nvSpPr>
        <p:spPr>
          <a:xfrm>
            <a:off x="35856" y="979211"/>
            <a:ext cx="9063091" cy="5417470"/>
          </a:xfrm>
          <a:prstGeom prst="rect">
            <a:avLst/>
          </a:prstGeom>
          <a:solidFill>
            <a:srgbClr val="1070B8"/>
          </a:solidFill>
          <a:ln w="76200">
            <a:solidFill>
              <a:srgbClr val="1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6" b="0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395E9DD-3CA3-F045-9DCB-77E6AAFE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02" y="1011"/>
            <a:ext cx="8540604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1070B8"/>
                </a:solidFill>
                <a:latin typeface="Poppins" pitchFamily="2" charset="77"/>
                <a:cs typeface="Poppins" pitchFamily="2" charset="77"/>
              </a:rPr>
              <a:t>Молдова</a:t>
            </a:r>
            <a:endParaRPr lang="en-US" sz="2200" b="1" dirty="0">
              <a:solidFill>
                <a:srgbClr val="1070B8"/>
              </a:solidFill>
              <a:latin typeface="Poppins" pitchFamily="2" charset="77"/>
              <a:cs typeface="Poppins" pitchFamily="2" charset="77"/>
            </a:endParaRP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Поддержание и укрепление охвата иммунизацией</a:t>
            </a: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в странах со средним уровнем дохода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Poppins" panose="00000500000000000000" pitchFamily="2" charset="0"/>
              <a:ea typeface="ＭＳ Ｐゴシック" charset="0"/>
              <a:cs typeface="Poppins" panose="00000500000000000000" pitchFamily="2" charset="0"/>
            </a:endParaRP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Ташкент, Узбекистан, 7–9 октября 2025 г.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Poppins" panose="00000500000000000000" pitchFamily="2" charset="0"/>
              <a:ea typeface="ＭＳ Ｐゴシック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5DCB-740F-F180-24B3-A6A5EAAADFAE}"/>
              </a:ext>
            </a:extLst>
          </p:cNvPr>
          <p:cNvSpPr/>
          <p:nvPr/>
        </p:nvSpPr>
        <p:spPr>
          <a:xfrm>
            <a:off x="-1" y="6384597"/>
            <a:ext cx="9144001" cy="503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6" tIns="9523" rIns="19046" bIns="9523"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6" b="0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2" name="Picture 11" descr="GAVI_Alliance_Colour_Logo.jpg">
            <a:extLst>
              <a:ext uri="{FF2B5EF4-FFF2-40B4-BE49-F238E27FC236}">
                <a16:creationId xmlns:a16="http://schemas.microsoft.com/office/drawing/2014/main" id="{0C34421F-386F-5829-7A6D-523E44B66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" y="6397487"/>
            <a:ext cx="1142629" cy="43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756BE-82ED-13B5-C720-227DEC00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282" y="6404510"/>
            <a:ext cx="1623729" cy="4531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BDD36C-6B0D-7E9D-E2FF-6472595E7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26129"/>
              </p:ext>
            </p:extLst>
          </p:nvPr>
        </p:nvGraphicFramePr>
        <p:xfrm>
          <a:off x="4088519" y="981849"/>
          <a:ext cx="5010427" cy="160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427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28724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Ведущие факторы, вызывающие постоянные проблемы с охватом</a:t>
                      </a:r>
                      <a:endParaRPr lang="en-US" sz="8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320098"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Необоснованные противопоказания со стороны частнопрактикующих врачей, врачей-специалистов, неонатологов, приводящие к задержке вакцинации.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Недостаточные навыки коммуникации по вопросам вакцин. среди работников первичного звена.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Ограниченный анализ данных по вакцинации семейными врачами, мониторинг эффективности на уровне учреждений, поддерживающий надзор со стороны органов здравоохранения.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Ограничения политики (политика добровольного согласия на вакцинацию, вакцинация не является частью системы подотчетности первичной медико-санитарной помощи, слабое обеспечение обязательной вакцинации).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Отказ от вакцинации среди религиозных и культурных </a:t>
                      </a:r>
                      <a:r>
                        <a:rPr lang="en-US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(</a:t>
                      </a: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рома) подгрупп.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Дезинформация в интернете и офлайн, приводящая к недоверию к плановой вакцинации.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F29AE2-B32F-D0E9-AC5E-CD232437A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923575"/>
              </p:ext>
            </p:extLst>
          </p:nvPr>
        </p:nvGraphicFramePr>
        <p:xfrm>
          <a:off x="4095893" y="2613950"/>
          <a:ext cx="5010427" cy="142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427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26745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Приоритетные потребности в оптимизации охвата (на 2026 год)</a:t>
                      </a:r>
                      <a:endParaRPr lang="en-US" sz="8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158989"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Привлекать религиозных лидеров и лидеров рома к реализации целевых мероприятий.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Расширять возможности медицинских и социальных работников, включая медиаторов рома и беженцев, в области консультирования по вопросам вакцинации.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Реализовать инициативу «Социальный мониторинг и мониторинг СМИ» в рамках иммунизации.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Улучшить сбор данных и отчетность для обеспечения данных в режиме реального времени.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Укреплять систему надзора за учреждениями первичного звена.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Продвигать мероприятия по вовлечению местного сообщества в сельской местности и включать тему вакцинации в образовательные программы.</a:t>
                      </a:r>
                      <a:endParaRPr lang="en-US" sz="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08EED0-952C-4F37-8CE3-BF6C654D6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80797"/>
              </p:ext>
            </p:extLst>
          </p:nvPr>
        </p:nvGraphicFramePr>
        <p:xfrm>
          <a:off x="28483" y="4079965"/>
          <a:ext cx="4337041" cy="2265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041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34444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Осуществленные подходы </a:t>
                      </a:r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(2023-2025)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930853">
                <a:tc>
                  <a:txBody>
                    <a:bodyPr/>
                    <a:lstStyle/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Комплексный анализ первопричин барьеров к вакцинации в районе Бельцы, разработка и реализация целевых мероприятий (2023 г.)</a:t>
                      </a:r>
                    </a:p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Вовлечение сообществ в иммунизацию (2023–2024 гг.): Многокомпонентные, </a:t>
                      </a:r>
                      <a:r>
                        <a:rPr lang="ru-RU" sz="80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многосекторальные</a:t>
                      </a: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мероприятия в 10 районах и 14 пригородах Кишинёва, включая достижение консенсуса, образовательные, коммуникационные и информационно-просветительские мероприятия с целевыми группами.</a:t>
                      </a:r>
                    </a:p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Сбор данных, оценка охвата и равенства, а также разработка Плана действий по социальным и поведенческим изменениям на 2023–2027 гг.</a:t>
                      </a:r>
                    </a:p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Интеграция модуля «Навыки межличностного общения по иммунизации» в национальные учебные программы повышения квалификации и подготовки кадров.</a:t>
                      </a:r>
                    </a:p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Социальное слушание и противодействие дезинформации.</a:t>
                      </a:r>
                    </a:p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Поддержка работников первичного звена в процессе вакцинации путем создания Методического центра вакцинации при Институте Охраны Здоровья Матери и Ребенка.</a:t>
                      </a:r>
                      <a:endParaRPr lang="en-US" sz="8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241C14-BA57-0890-5F0F-28081FC1A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680938"/>
              </p:ext>
            </p:extLst>
          </p:nvPr>
        </p:nvGraphicFramePr>
        <p:xfrm>
          <a:off x="4401381" y="4079966"/>
          <a:ext cx="4704939" cy="226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939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18472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Успехи и извлеченные уроки</a:t>
                      </a:r>
                      <a:endParaRPr lang="en-US" sz="8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946824">
                <a:tc>
                  <a:txBody>
                    <a:bodyPr/>
                    <a:lstStyle/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Благодаря целенаправленным действиям и вовлечению общественности охват вакцинацией АКДС-3 вырос на 35%, КПК-29%, ВПЧ – на 63% в Бельцах и на 3–5% в нескольких районах (Кагул, </a:t>
                      </a:r>
                      <a:r>
                        <a:rPr lang="ru-RU" sz="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Каушаны</a:t>
                      </a: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Комрат, Рышканы, Штефан-</a:t>
                      </a:r>
                      <a:r>
                        <a:rPr lang="ru-RU" sz="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Водэ</a:t>
                      </a: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). Охват вакцинацией против ВПЧ среди 15-летних детей увеличился на 40% в некоторых пригородах Кишинёва и на 5–10% в районах: Калараш, </a:t>
                      </a:r>
                      <a:r>
                        <a:rPr lang="ru-RU" sz="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Каушаны</a:t>
                      </a: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Чадыр-Лунга и Комрат.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При поддержке Метод</a:t>
                      </a:r>
                      <a:r>
                        <a:rPr lang="en-US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.</a:t>
                      </a: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центра </a:t>
                      </a:r>
                      <a:r>
                        <a:rPr lang="ru-RU" sz="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&gt;500 невакцинированных детей </a:t>
                      </a: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получили вакцину.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Инициатива «Социальный мониторинг» </a:t>
                      </a: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была внедрена в Национальном Агентстве Общественного Здравоохранения, а </a:t>
                      </a:r>
                      <a:r>
                        <a:rPr lang="ru-RU" sz="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План Действий по Изменению Социальных и Поведенческих Норм </a:t>
                      </a: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был утвержден и интегрирован в РПИ. Модуль ПИИК был интегрирован в 10 программ повышения квалификации и подготовки кадров в медицинских колледжах и в 9 программ Медицинского Университета.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Извлеченные уроки: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Адаптированные, основанные на фактических данных вмешательства имеют решающее значение для устранения конкретных барьеров.</a:t>
                      </a:r>
                    </a:p>
                    <a:p>
                      <a:pPr marL="90488" indent="-9048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u-RU" sz="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Ключевая роль работы с общественностью в укреплении доверия/принятия вакцин.</a:t>
                      </a:r>
                      <a:endParaRPr lang="en-US" sz="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pic>
        <p:nvPicPr>
          <p:cNvPr id="10" name="Picture 2" descr="C:\Users\Alexei™\Desktop\md.png">
            <a:extLst>
              <a:ext uri="{FF2B5EF4-FFF2-40B4-BE49-F238E27FC236}">
                <a16:creationId xmlns:a16="http://schemas.microsoft.com/office/drawing/2014/main" id="{D36722D2-3360-47EC-1A1A-98B144B2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3" y="132993"/>
            <a:ext cx="1313301" cy="6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942953-F031-E991-D294-E9FC02CCA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4" y="978405"/>
            <a:ext cx="4029732" cy="30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8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b27da4-2e3e-416a-a040-6d0b2e3a2039">
      <Terms xmlns="http://schemas.microsoft.com/office/infopath/2007/PartnerControls"/>
    </lcf76f155ced4ddcb4097134ff3c332f>
    <TaxCatchAll xmlns="a6b7a42b-578f-4fd1-9d67-5a3066b9c5a5" xsi:nil="true"/>
    <SharedWithUsers xmlns="a6b7a42b-578f-4fd1-9d67-5a3066b9c5a5">
      <UserInfo>
        <DisplayName>Elizabeth Ohadi</DisplayName>
        <AccountId>13</AccountId>
        <AccountType/>
      </UserInfo>
      <UserInfo>
        <DisplayName>Colleen Keating</DisplayName>
        <AccountId>372</AccountId>
        <AccountType/>
      </UserInfo>
      <UserInfo>
        <DisplayName>Christina Shaw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FE10225DE664B90ECA796EE42F5B4" ma:contentTypeVersion="19" ma:contentTypeDescription="Create a new document." ma:contentTypeScope="" ma:versionID="11c98c7be4b19e814abce4ccf5389628">
  <xsd:schema xmlns:xsd="http://www.w3.org/2001/XMLSchema" xmlns:xs="http://www.w3.org/2001/XMLSchema" xmlns:p="http://schemas.microsoft.com/office/2006/metadata/properties" xmlns:ns2="bcb27da4-2e3e-416a-a040-6d0b2e3a2039" xmlns:ns3="a6b7a42b-578f-4fd1-9d67-5a3066b9c5a5" targetNamespace="http://schemas.microsoft.com/office/2006/metadata/properties" ma:root="true" ma:fieldsID="74ffbbad23b780b7928ca1a27605d123" ns2:_="" ns3:_="">
    <xsd:import namespace="bcb27da4-2e3e-416a-a040-6d0b2e3a2039"/>
    <xsd:import namespace="a6b7a42b-578f-4fd1-9d67-5a3066b9c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7da4-2e3e-416a-a040-6d0b2e3a2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9a65aa6-ac8d-46e4-9aa8-b40f8e810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7a42b-578f-4fd1-9d67-5a3066b9c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851e4de-f63a-4e75-992f-a8dbd26a3671}" ma:internalName="TaxCatchAll" ma:showField="CatchAllData" ma:web="a6b7a42b-578f-4fd1-9d67-5a3066b9c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60BD8-D668-47DF-AE94-9D3E1BA7162F}">
  <ds:schemaRefs>
    <ds:schemaRef ds:uri="http://schemas.microsoft.com/office/infopath/2007/PartnerControls"/>
    <ds:schemaRef ds:uri="http://schemas.openxmlformats.org/package/2006/metadata/core-properties"/>
    <ds:schemaRef ds:uri="bcb27da4-2e3e-416a-a040-6d0b2e3a2039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a6b7a42b-578f-4fd1-9d67-5a3066b9c5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1F2289-BAB9-469B-B0DE-3C1A7271F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27da4-2e3e-416a-a040-6d0b2e3a2039"/>
    <ds:schemaRef ds:uri="a6b7a42b-578f-4fd1-9d67-5a3066b9c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129A0-0FDD-4B0E-B270-06BBD5B9F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3552</TotalTime>
  <Words>511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Museo Sans 300</vt:lpstr>
      <vt:lpstr>Museo Slab 300</vt:lpstr>
      <vt:lpstr>Poppins</vt:lpstr>
      <vt:lpstr>Wingdings</vt:lpstr>
      <vt:lpstr>R4D_StandardTemplate_MAC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Shaw</dc:creator>
  <cp:lastModifiedBy>Elizabeth Ohadi</cp:lastModifiedBy>
  <cp:revision>66</cp:revision>
  <dcterms:created xsi:type="dcterms:W3CDTF">2024-04-05T17:45:07Z</dcterms:created>
  <dcterms:modified xsi:type="dcterms:W3CDTF">2025-09-25T16:19:47Z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0x010100836FE10225DE664B90ECA796EE42F5B4</vt:lpwstr>
  </property>
  <property fmtid="{D5CDD505-2E9C-101B-9397-08002B2CF9AE}" pid="3" name="MediaServiceImageTags">
    <vt:lpwstr/>
  </property>
</Properties>
</file>