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8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34DF1E-EBC9-EB6B-510B-136479E14AA3}" name="Alexandra Regan" initials="AR" userId="520e96342e21983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A89F"/>
    <a:srgbClr val="1070B8"/>
    <a:srgbClr val="666666"/>
    <a:srgbClr val="143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FD47C2-83A9-604D-AE17-EE74E0D4CAD7}" v="3" dt="2025-09-25T07:46:49.5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Ohadi" userId="5897eeda-f271-463e-b88c-eb7854f47227" providerId="ADAL" clId="{FADF0F43-333E-48A3-BB2D-AA759E5E1A77}"/>
    <pc:docChg chg="custSel modSld">
      <pc:chgData name="Elizabeth Ohadi" userId="5897eeda-f271-463e-b88c-eb7854f47227" providerId="ADAL" clId="{FADF0F43-333E-48A3-BB2D-AA759E5E1A77}" dt="2025-09-25T16:16:40.114" v="122" actId="14100"/>
      <pc:docMkLst>
        <pc:docMk/>
      </pc:docMkLst>
      <pc:sldChg chg="delSp modSp mod">
        <pc:chgData name="Elizabeth Ohadi" userId="5897eeda-f271-463e-b88c-eb7854f47227" providerId="ADAL" clId="{FADF0F43-333E-48A3-BB2D-AA759E5E1A77}" dt="2025-09-25T16:16:40.114" v="122" actId="14100"/>
        <pc:sldMkLst>
          <pc:docMk/>
          <pc:sldMk cId="471668765" sldId="283"/>
        </pc:sldMkLst>
        <pc:spChg chg="mod">
          <ac:chgData name="Elizabeth Ohadi" userId="5897eeda-f271-463e-b88c-eb7854f47227" providerId="ADAL" clId="{FADF0F43-333E-48A3-BB2D-AA759E5E1A77}" dt="2025-09-25T16:03:38.151" v="6" actId="14100"/>
          <ac:spMkLst>
            <pc:docMk/>
            <pc:sldMk cId="471668765" sldId="283"/>
            <ac:spMk id="2" creationId="{89F47452-90E4-C7F9-0241-B342916167B5}"/>
          </ac:spMkLst>
        </pc:spChg>
        <pc:spChg chg="del">
          <ac:chgData name="Elizabeth Ohadi" userId="5897eeda-f271-463e-b88c-eb7854f47227" providerId="ADAL" clId="{FADF0F43-333E-48A3-BB2D-AA759E5E1A77}" dt="2025-09-25T16:03:19.552" v="1" actId="478"/>
          <ac:spMkLst>
            <pc:docMk/>
            <pc:sldMk cId="471668765" sldId="283"/>
            <ac:spMk id="3" creationId="{DCB1BBD7-6E67-5325-DC53-5CA0DD20BE84}"/>
          </ac:spMkLst>
        </pc:spChg>
        <pc:spChg chg="mod">
          <ac:chgData name="Elizabeth Ohadi" userId="5897eeda-f271-463e-b88c-eb7854f47227" providerId="ADAL" clId="{FADF0F43-333E-48A3-BB2D-AA759E5E1A77}" dt="2025-09-25T16:16:40.114" v="122" actId="14100"/>
          <ac:spMkLst>
            <pc:docMk/>
            <pc:sldMk cId="471668765" sldId="283"/>
            <ac:spMk id="11" creationId="{8E795DCB-740F-F180-24B3-A6A5EAAADFAE}"/>
          </ac:spMkLst>
        </pc:spChg>
        <pc:graphicFrameChg chg="mod modGraphic">
          <ac:chgData name="Elizabeth Ohadi" userId="5897eeda-f271-463e-b88c-eb7854f47227" providerId="ADAL" clId="{FADF0F43-333E-48A3-BB2D-AA759E5E1A77}" dt="2025-09-25T16:10:49.072" v="95" actId="14100"/>
          <ac:graphicFrameMkLst>
            <pc:docMk/>
            <pc:sldMk cId="471668765" sldId="283"/>
            <ac:graphicFrameMk id="9" creationId="{C9BDD36C-6B0D-7E9D-E2FF-6472595E72FB}"/>
          </ac:graphicFrameMkLst>
        </pc:graphicFrameChg>
        <pc:graphicFrameChg chg="mod modGraphic">
          <ac:chgData name="Elizabeth Ohadi" userId="5897eeda-f271-463e-b88c-eb7854f47227" providerId="ADAL" clId="{FADF0F43-333E-48A3-BB2D-AA759E5E1A77}" dt="2025-09-25T16:10:57.496" v="101" actId="1035"/>
          <ac:graphicFrameMkLst>
            <pc:docMk/>
            <pc:sldMk cId="471668765" sldId="283"/>
            <ac:graphicFrameMk id="14" creationId="{73F29AE2-B32F-D0E9-AC5E-CD232437A2B8}"/>
          </ac:graphicFrameMkLst>
        </pc:graphicFrameChg>
        <pc:graphicFrameChg chg="mod modGraphic">
          <ac:chgData name="Elizabeth Ohadi" userId="5897eeda-f271-463e-b88c-eb7854f47227" providerId="ADAL" clId="{FADF0F43-333E-48A3-BB2D-AA759E5E1A77}" dt="2025-09-25T16:13:15.233" v="120" actId="255"/>
          <ac:graphicFrameMkLst>
            <pc:docMk/>
            <pc:sldMk cId="471668765" sldId="283"/>
            <ac:graphicFrameMk id="15" creationId="{A908EED0-952C-4F37-8CE3-BF6C654D6CE6}"/>
          </ac:graphicFrameMkLst>
        </pc:graphicFrameChg>
        <pc:graphicFrameChg chg="mod modGraphic">
          <ac:chgData name="Elizabeth Ohadi" userId="5897eeda-f271-463e-b88c-eb7854f47227" providerId="ADAL" clId="{FADF0F43-333E-48A3-BB2D-AA759E5E1A77}" dt="2025-09-25T16:11:55.521" v="114" actId="14100"/>
          <ac:graphicFrameMkLst>
            <pc:docMk/>
            <pc:sldMk cId="471668765" sldId="283"/>
            <ac:graphicFrameMk id="16" creationId="{55241C14-BA57-0890-5F0F-28081FC1A87A}"/>
          </ac:graphicFrameMkLst>
        </pc:graphicFrameChg>
        <pc:picChg chg="mod">
          <ac:chgData name="Elizabeth Ohadi" userId="5897eeda-f271-463e-b88c-eb7854f47227" providerId="ADAL" clId="{FADF0F43-333E-48A3-BB2D-AA759E5E1A77}" dt="2025-09-25T16:12:30.766" v="118" actId="14100"/>
          <ac:picMkLst>
            <pc:docMk/>
            <pc:sldMk cId="471668765" sldId="283"/>
            <ac:picMk id="10" creationId="{0D4BC989-B371-F224-8763-A075E30BDA34}"/>
          </ac:picMkLst>
        </pc:picChg>
      </pc:sldChg>
    </pc:docChg>
  </pc:docChgLst>
  <pc:docChgLst>
    <pc:chgData name="Ivdity Chikovani" userId="88c3af89-cfad-4844-9d52-51bd03c65758" providerId="ADAL" clId="{289F00C4-9F9E-540A-828A-CB0EB7E5AAA4}"/>
    <pc:docChg chg="modSld">
      <pc:chgData name="Ivdity Chikovani" userId="88c3af89-cfad-4844-9d52-51bd03c65758" providerId="ADAL" clId="{289F00C4-9F9E-540A-828A-CB0EB7E5AAA4}" dt="2025-09-25T07:49:59.254" v="2" actId="1038"/>
      <pc:docMkLst>
        <pc:docMk/>
      </pc:docMkLst>
      <pc:sldChg chg="modSp mod">
        <pc:chgData name="Ivdity Chikovani" userId="88c3af89-cfad-4844-9d52-51bd03c65758" providerId="ADAL" clId="{289F00C4-9F9E-540A-828A-CB0EB7E5AAA4}" dt="2025-09-25T07:49:59.254" v="2" actId="1038"/>
        <pc:sldMkLst>
          <pc:docMk/>
          <pc:sldMk cId="471668765" sldId="283"/>
        </pc:sldMkLst>
        <pc:graphicFrameChg chg="mod">
          <ac:chgData name="Ivdity Chikovani" userId="88c3af89-cfad-4844-9d52-51bd03c65758" providerId="ADAL" clId="{289F00C4-9F9E-540A-828A-CB0EB7E5AAA4}" dt="2025-09-25T07:49:59.254" v="2" actId="1038"/>
          <ac:graphicFrameMkLst>
            <pc:docMk/>
            <pc:sldMk cId="471668765" sldId="283"/>
            <ac:graphicFrameMk id="16" creationId="{55241C14-BA57-0890-5F0F-28081FC1A87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CE733-AA74-495B-8069-C8B29890BCD3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015F8-C5B8-405F-A648-CB3C9E8B3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7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7F7F7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6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content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0759197-19E3-48FD-8A1A-E6A71D3BDF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151384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0759197-19E3-48FD-8A1A-E6A71D3BDF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29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053038"/>
          </a:xfr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>
              <a:buClr>
                <a:schemeClr val="accent1"/>
              </a:buClr>
              <a:buFont typeface="Wingdings" pitchFamily="2" charset="2"/>
              <a:buChar char="§"/>
              <a:defRPr sz="1786" b="0" i="0">
                <a:solidFill>
                  <a:srgbClr val="313231"/>
                </a:solidFill>
                <a:latin typeface="Arial"/>
                <a:cs typeface="Arial"/>
              </a:defRPr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571" b="0" i="0">
                <a:solidFill>
                  <a:srgbClr val="313231"/>
                </a:solidFill>
                <a:latin typeface="Arial"/>
                <a:cs typeface="Arial"/>
              </a:defRPr>
            </a:lvl3pPr>
            <a:lvl4pPr>
              <a:buClr>
                <a:schemeClr val="accent1"/>
              </a:buClr>
              <a:buFont typeface="Wingdings" pitchFamily="2" charset="2"/>
              <a:buChar char="§"/>
              <a:defRPr sz="1429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pitchFamily="2" charset="2"/>
              <a:buChar char="§"/>
              <a:defRPr sz="1214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229600" cy="609600"/>
          </a:xfrm>
        </p:spPr>
        <p:txBody>
          <a:bodyPr/>
          <a:lstStyle>
            <a:lvl1pPr>
              <a:buNone/>
              <a:defRPr sz="2214" b="1" baseline="0">
                <a:solidFill>
                  <a:srgbClr val="313231"/>
                </a:solidFill>
              </a:defRPr>
            </a:lvl1pPr>
          </a:lstStyle>
          <a:p>
            <a:pPr lvl="0"/>
            <a:r>
              <a:rPr lang="en-US" dirty="0"/>
              <a:t>Click to edit main sentence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3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E3272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4333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able format"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5B6BE57D-9131-4AB7-B77A-14472D4B82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339305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5B6BE57D-9131-4AB7-B77A-14472D4B82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>
            <a:normAutofit/>
          </a:bodyPr>
          <a:lstStyle>
            <a:lvl1pPr algn="l">
              <a:buFont typeface="Arial" pitchFamily="34" charset="0"/>
              <a:buNone/>
              <a:defRPr sz="2429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3392" y="6008243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rgbClr val="636466"/>
                </a:solidFill>
                <a:latin typeface="Museo Sans 300"/>
                <a:cs typeface="Museo Sans 300"/>
              </a:defRPr>
            </a:lvl1pPr>
          </a:lstStyle>
          <a:p>
            <a:r>
              <a:rPr lang="en-US" err="1">
                <a:solidFill>
                  <a:schemeClr val="tx2"/>
                </a:solidFill>
                <a:latin typeface="Arial"/>
                <a:cs typeface="Arial"/>
              </a:rPr>
              <a:t>www.lnct.global</a:t>
            </a:r>
            <a:r>
              <a:rPr lang="en-US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| </a:t>
            </a:r>
            <a:fld id="{2459FD92-E8AB-4F86-BA9A-090210CAFD7B}" type="slidenum">
              <a:rPr lang="en-US" smtClean="0"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E32726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870640"/>
            <a:ext cx="8229600" cy="2352364"/>
          </a:xfrm>
        </p:spPr>
        <p:txBody>
          <a:bodyPr/>
          <a:lstStyle>
            <a:lvl1pPr marL="457105" indent="-457105">
              <a:buClr>
                <a:schemeClr val="accent1"/>
              </a:buClr>
              <a:buFont typeface="Wingdings" charset="2"/>
              <a:buChar char="§"/>
              <a:defRPr sz="2000" b="0" i="0">
                <a:solidFill>
                  <a:srgbClr val="313231"/>
                </a:solidFill>
                <a:latin typeface="Arial"/>
                <a:cs typeface="Arial"/>
              </a:defRPr>
            </a:lvl1pPr>
            <a:lvl2pPr marL="799933" indent="-342828">
              <a:buClr>
                <a:schemeClr val="accent1"/>
              </a:buClr>
              <a:buFont typeface="Wingdings" charset="2"/>
              <a:buChar char="§"/>
              <a:defRPr sz="1786" b="0" i="0">
                <a:solidFill>
                  <a:srgbClr val="313231"/>
                </a:solidFill>
                <a:latin typeface="Arial"/>
                <a:cs typeface="Arial"/>
              </a:defRPr>
            </a:lvl2pPr>
            <a:lvl3pPr marL="1257038" indent="-342828">
              <a:buClr>
                <a:schemeClr val="accent1"/>
              </a:buClr>
              <a:buFont typeface="Wingdings" charset="2"/>
              <a:buChar char="§"/>
              <a:defRPr sz="1571" b="0" i="0">
                <a:solidFill>
                  <a:srgbClr val="313231"/>
                </a:solidFill>
                <a:latin typeface="Arial"/>
                <a:cs typeface="Arial"/>
              </a:defRPr>
            </a:lvl3pPr>
            <a:lvl4pPr marL="1714142" indent="-342828">
              <a:buClr>
                <a:schemeClr val="accent1"/>
              </a:buClr>
              <a:buFont typeface="Wingdings" charset="2"/>
              <a:buChar char="§"/>
              <a:defRPr sz="1429" b="0" i="0">
                <a:solidFill>
                  <a:srgbClr val="313231"/>
                </a:solidFill>
                <a:latin typeface="Arial"/>
                <a:cs typeface="Arial"/>
              </a:defRPr>
            </a:lvl4pPr>
            <a:lvl5pPr>
              <a:buClr>
                <a:schemeClr val="accent1"/>
              </a:buClr>
              <a:buFont typeface="Wingdings" charset="2"/>
              <a:buChar char="§"/>
              <a:defRPr sz="1214" b="0" i="0">
                <a:solidFill>
                  <a:srgbClr val="31323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200" y="1539706"/>
            <a:ext cx="8229600" cy="1174353"/>
          </a:xfr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anchor="ctr"/>
          <a:lstStyle>
            <a:lvl1pPr marL="457105" indent="-457105">
              <a:buClr>
                <a:srgbClr val="00A6B6"/>
              </a:buClr>
              <a:buFontTx/>
              <a:buNone/>
              <a:defRPr sz="2000" b="0" i="0" baseline="0">
                <a:solidFill>
                  <a:schemeClr val="accent2"/>
                </a:solidFill>
                <a:latin typeface="Arial"/>
                <a:cs typeface="Arial"/>
              </a:defRPr>
            </a:lvl1pPr>
            <a:lvl2pPr marL="799933" indent="-342828">
              <a:buClr>
                <a:srgbClr val="00A6B6"/>
              </a:buClr>
              <a:buFontTx/>
              <a:buNone/>
              <a:defRPr sz="1786" b="0" i="0">
                <a:solidFill>
                  <a:srgbClr val="313231"/>
                </a:solidFill>
                <a:latin typeface="Museo Slab 300"/>
                <a:cs typeface="Museo Slab 300"/>
              </a:defRPr>
            </a:lvl2pPr>
            <a:lvl3pPr marL="1257038" indent="-342828">
              <a:buClr>
                <a:srgbClr val="00A6B6"/>
              </a:buClr>
              <a:buFontTx/>
              <a:buNone/>
              <a:defRPr sz="1571" b="0" i="0">
                <a:solidFill>
                  <a:srgbClr val="313231"/>
                </a:solidFill>
                <a:latin typeface="Museo Slab 300"/>
                <a:cs typeface="Museo Slab 300"/>
              </a:defRPr>
            </a:lvl3pPr>
            <a:lvl4pPr marL="1714142" indent="-342828">
              <a:buClr>
                <a:srgbClr val="00A6B6"/>
              </a:buClr>
              <a:buFontTx/>
              <a:buNone/>
              <a:defRPr sz="1429" b="0" i="0">
                <a:solidFill>
                  <a:srgbClr val="313231"/>
                </a:solidFill>
                <a:latin typeface="Museo Slab 300"/>
                <a:cs typeface="Museo Slab 300"/>
              </a:defRPr>
            </a:lvl4pPr>
            <a:lvl5pPr>
              <a:buClr>
                <a:srgbClr val="00A6B6"/>
              </a:buClr>
              <a:buFontTx/>
              <a:buNone/>
              <a:defRPr sz="1214" b="0" i="0">
                <a:solidFill>
                  <a:srgbClr val="313231"/>
                </a:solidFill>
                <a:latin typeface="Museo Slab 300"/>
                <a:cs typeface="Museo Slab 300"/>
              </a:defRPr>
            </a:lvl5pPr>
          </a:lstStyle>
          <a:p>
            <a:pPr lvl="0"/>
            <a:r>
              <a:rPr lang="en-US" dirty="0"/>
              <a:t>“Pull Quote Style”</a:t>
            </a:r>
          </a:p>
        </p:txBody>
      </p:sp>
    </p:spTree>
    <p:extLst>
      <p:ext uri="{BB962C8B-B14F-4D97-AF65-F5344CB8AC3E}">
        <p14:creationId xmlns:p14="http://schemas.microsoft.com/office/powerpoint/2010/main" val="211894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forma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269040"/>
            <a:ext cx="8229600" cy="1143000"/>
          </a:xfrm>
        </p:spPr>
        <p:txBody>
          <a:bodyPr anchor="b" anchorCtr="0">
            <a:normAutofit/>
          </a:bodyPr>
          <a:lstStyle>
            <a:lvl1pPr algn="l">
              <a:buFont typeface="Arial" pitchFamily="34" charset="0"/>
              <a:buNone/>
              <a:defRPr sz="3214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06" y="6354599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r">
              <a:defRPr sz="1214" b="0" i="0">
                <a:solidFill>
                  <a:schemeClr val="bg1"/>
                </a:solidFill>
                <a:latin typeface="Museo Sans 300"/>
                <a:cs typeface="Museo Sans 300"/>
              </a:defRPr>
            </a:lvl1pPr>
          </a:lstStyle>
          <a:p>
            <a:pPr algn="l"/>
            <a:fld id="{2459FD92-E8AB-4F86-BA9A-090210CAFD7B}" type="slidenum">
              <a:rPr lang="en-US" smtClean="0">
                <a:latin typeface="Arial"/>
                <a:cs typeface="Arial"/>
              </a:rPr>
              <a:pPr algn="l"/>
              <a:t>‹#›</a:t>
            </a:fld>
            <a:r>
              <a:rPr lang="en-US">
                <a:latin typeface="Arial"/>
                <a:cs typeface="Arial"/>
              </a:rPr>
              <a:t> | </a:t>
            </a:r>
            <a:r>
              <a:rPr lang="en-US" err="1">
                <a:latin typeface="Arial"/>
                <a:cs typeface="Arial"/>
              </a:rPr>
              <a:t>www.lnct.global</a:t>
            </a: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17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0F9CD11A-8958-49A4-BA8F-D12AA7D63C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90017253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84" imgH="384" progId="TCLayout.ActiveDocument.1">
                  <p:embed/>
                </p:oleObj>
              </mc:Choice>
              <mc:Fallback>
                <p:oleObj name="think-cell Slide" r:id="rId7" imgW="384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0F9CD11A-8958-49A4-BA8F-D12AA7D63C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27987" tIns="63993" rIns="127987" bIns="6399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27987" tIns="63993" rIns="127987" bIns="6399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127987" tIns="63993" rIns="127987" bIns="63993" rtlCol="0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6E655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5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ctr" defTabSz="914209" rtl="0" eaLnBrk="1" latinLnBrk="0" hangingPunct="1">
        <a:spcBef>
          <a:spcPct val="0"/>
        </a:spcBef>
        <a:buNone/>
        <a:defRPr sz="4429" b="0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828" indent="-342828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3214" b="0" i="0" kern="1200">
          <a:solidFill>
            <a:schemeClr val="accent3"/>
          </a:solidFill>
          <a:latin typeface="Arial"/>
          <a:ea typeface="+mn-ea"/>
          <a:cs typeface="Arial"/>
        </a:defRPr>
      </a:lvl1pPr>
      <a:lvl2pPr marL="742795" indent="-285691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786" b="0" i="0" kern="1200">
          <a:solidFill>
            <a:schemeClr val="accent3"/>
          </a:solidFill>
          <a:latin typeface="Arial"/>
          <a:ea typeface="+mn-ea"/>
          <a:cs typeface="Arial"/>
        </a:defRPr>
      </a:lvl2pPr>
      <a:lvl3pPr marL="1142761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lang="en-US" sz="4429" b="0" i="0" kern="1200" dirty="0">
          <a:solidFill>
            <a:schemeClr val="accent3"/>
          </a:solidFill>
          <a:latin typeface="Arial"/>
          <a:ea typeface="+mj-ea"/>
          <a:cs typeface="Arial"/>
        </a:defRPr>
      </a:lvl3pPr>
      <a:lvl4pPr marL="1599866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4pPr>
      <a:lvl5pPr marL="2056971" indent="-228552" algn="l" defTabSz="914209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000" b="0" i="0" kern="1200">
          <a:solidFill>
            <a:schemeClr val="accent3"/>
          </a:solidFill>
          <a:latin typeface="Arial"/>
          <a:ea typeface="+mn-ea"/>
          <a:cs typeface="Arial"/>
        </a:defRPr>
      </a:lvl5pPr>
      <a:lvl6pPr marL="2514075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0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5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209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4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419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3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8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7" algn="l" defTabSz="914209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F47452-90E4-C7F9-0241-B342916167B5}"/>
              </a:ext>
            </a:extLst>
          </p:cNvPr>
          <p:cNvSpPr/>
          <p:nvPr/>
        </p:nvSpPr>
        <p:spPr>
          <a:xfrm>
            <a:off x="38258" y="979211"/>
            <a:ext cx="9065594" cy="5417470"/>
          </a:xfrm>
          <a:prstGeom prst="rect">
            <a:avLst/>
          </a:prstGeom>
          <a:solidFill>
            <a:srgbClr val="1070B8"/>
          </a:solidFill>
          <a:ln w="76200">
            <a:solidFill>
              <a:srgbClr val="1070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6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395E9DD-3CA3-F045-9DCB-77E6AAFE6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33" y="21126"/>
            <a:ext cx="8540604" cy="9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9046" tIns="9523" rIns="19046" bIns="9523">
            <a:spAutoFit/>
          </a:bodyPr>
          <a:lstStyle>
            <a:lvl1pPr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algn="ctr" defTabSz="4389438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070B8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Moldova</a:t>
            </a: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Sustaining and Strengthening Immunization Coverage </a:t>
            </a: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in Middle-Income </a:t>
            </a:r>
            <a:r>
              <a:rPr lang="en-US" sz="1200" b="1">
                <a:solidFill>
                  <a:srgbClr val="31323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ountries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Poppins" panose="00000500000000000000" pitchFamily="2" charset="0"/>
              <a:ea typeface="ＭＳ Ｐゴシック" charset="0"/>
              <a:cs typeface="Poppins" panose="00000500000000000000" pitchFamily="2" charset="0"/>
            </a:endParaRPr>
          </a:p>
          <a:p>
            <a:pPr marL="0" marR="0" lvl="0" indent="0" algn="ctr" defTabSz="3135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313231"/>
                </a:solidFill>
                <a:effectLst/>
                <a:uLnTx/>
                <a:uFillTx/>
                <a:latin typeface="Poppins" panose="00000500000000000000" pitchFamily="2" charset="0"/>
                <a:ea typeface="ＭＳ Ｐゴシック" charset="0"/>
                <a:cs typeface="Poppins" panose="00000500000000000000" pitchFamily="2" charset="0"/>
              </a:rPr>
              <a:t>Tashkent, Uzbekistan, 07-09 October 2025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13231"/>
              </a:solidFill>
              <a:effectLst/>
              <a:uLnTx/>
              <a:uFillTx/>
              <a:latin typeface="Poppins" panose="00000500000000000000" pitchFamily="2" charset="0"/>
              <a:ea typeface="ＭＳ Ｐゴシック" charset="0"/>
              <a:cs typeface="Poppins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795DCB-740F-F180-24B3-A6A5EAAADFAE}"/>
              </a:ext>
            </a:extLst>
          </p:cNvPr>
          <p:cNvSpPr/>
          <p:nvPr/>
        </p:nvSpPr>
        <p:spPr>
          <a:xfrm>
            <a:off x="-1" y="6384597"/>
            <a:ext cx="9144001" cy="503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046" tIns="9523" rIns="19046" bIns="9523" rtlCol="0" anchor="ctr"/>
          <a:lstStyle/>
          <a:p>
            <a:pPr marL="0" marR="0" lvl="0" indent="0" algn="ct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86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2" name="Picture 11" descr="GAVI_Alliance_Colour_Logo.jpg">
            <a:extLst>
              <a:ext uri="{FF2B5EF4-FFF2-40B4-BE49-F238E27FC236}">
                <a16:creationId xmlns:a16="http://schemas.microsoft.com/office/drawing/2014/main" id="{0C34421F-386F-5829-7A6D-523E44B66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61" y="6397487"/>
            <a:ext cx="1142629" cy="4380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C756BE-82ED-13B5-C720-227DEC008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282" y="6404510"/>
            <a:ext cx="1623729" cy="45313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9BDD36C-6B0D-7E9D-E2FF-6472595E7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877770"/>
              </p:ext>
            </p:extLst>
          </p:nvPr>
        </p:nvGraphicFramePr>
        <p:xfrm>
          <a:off x="3989158" y="992889"/>
          <a:ext cx="5114695" cy="153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695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27444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drivers of persistent coverage challenges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238869">
                <a:tc>
                  <a:txBody>
                    <a:bodyPr/>
                    <a:lstStyle/>
                    <a:p>
                      <a:pPr marL="182563" marR="0" lvl="0" indent="-182563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Unjustified contraindications from private practitioners, specialist doctors, neonatologists leading to delayed immunisation </a:t>
                      </a:r>
                    </a:p>
                    <a:p>
                      <a:pPr marL="182563" marR="0" lvl="0" indent="-182563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Poor immunisation communication skills among PHC workers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Limited immunisation data analysis by family doctors, performance monitoring at facility level, supportive supervision from Public Health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Policy limitations (opt-in policy, immunisation is not part of the PHC accountability framework, weak enforcement of mandatory immun.)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Vaccination refusal from religious and cultural (Roma) subgroups.</a:t>
                      </a:r>
                    </a:p>
                    <a:p>
                      <a:pPr marL="182563" indent="-18256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Online and offline </a:t>
                      </a:r>
                      <a:r>
                        <a:rPr lang="en-US" sz="8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misinformation leading to mistrust in routine vaccination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3F29AE2-B32F-D0E9-AC5E-CD232437A2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47157"/>
              </p:ext>
            </p:extLst>
          </p:nvPr>
        </p:nvGraphicFramePr>
        <p:xfrm>
          <a:off x="3989158" y="2551050"/>
          <a:ext cx="5114695" cy="135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4695">
                  <a:extLst>
                    <a:ext uri="{9D8B030D-6E8A-4147-A177-3AD203B41FA5}">
                      <a16:colId xmlns:a16="http://schemas.microsoft.com/office/drawing/2014/main" val="3360263627"/>
                    </a:ext>
                  </a:extLst>
                </a:gridCol>
              </a:tblGrid>
              <a:tr h="22332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Priority needs to optimize coverage (as of 2026)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538014"/>
                  </a:ext>
                </a:extLst>
              </a:tr>
              <a:tr h="1119200">
                <a:tc>
                  <a:txBody>
                    <a:bodyPr/>
                    <a:lstStyle/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Engage religious and Roma leaders in targeted interventions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Strengthen capacities in immunization counselling for medical and social workers, including community mediators for Roma and refugee communities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Implement the Social Listening and Media Monitoring for immunisation initiative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Enhancing data collection and reporting systems to ensure real-time data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Strengthen the supervision system for primary healthcare facilities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Promote community engagement activities in rural areas &amp; integrate vaccination subject into the education curricula.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89712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08EED0-952C-4F37-8CE3-BF6C654D6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44355"/>
              </p:ext>
            </p:extLst>
          </p:nvPr>
        </p:nvGraphicFramePr>
        <p:xfrm>
          <a:off x="36370" y="3952119"/>
          <a:ext cx="4335660" cy="238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660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96709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Approaches implemented (2023-2025)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1983544">
                <a:tc>
                  <a:txBody>
                    <a:bodyPr/>
                    <a:lstStyle/>
                    <a:p>
                      <a:pPr marL="138113" marR="0" lvl="0" indent="-138113" algn="l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Comprehensive root cause analysis of barriers to vaccination in Balti district, developing and implementation of targeted interventions (2023)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Community Engagement for Immunisation (2023-2024): Multicomponent, multisectoral interventions in 10 rayons and 14 suburbs of Chisinau including consensus building, educational, communication and awareness raising events with the target groups.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Evidence generation  and coverage and  equity assessment, and development of Social and Behaviour Change Action Plan 2023-2027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Integration of Interpersonal communication skills on immunization Module into in-service and pre-service national curricula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Social listening and countering misinformation</a:t>
                      </a:r>
                    </a:p>
                    <a:p>
                      <a:pPr marL="138113" indent="-138113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GB" sz="850" kern="1200" noProof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Support PHC workers in the vaccination process through the establishment of a Methodological Centre for Vaccination,</a:t>
                      </a:r>
                      <a:r>
                        <a:rPr lang="ro-RO" sz="85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MCH Institute.</a:t>
                      </a:r>
                      <a:endParaRPr lang="en-US" sz="850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5241C14-BA57-0890-5F0F-28081FC1A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67681"/>
              </p:ext>
            </p:extLst>
          </p:nvPr>
        </p:nvGraphicFramePr>
        <p:xfrm>
          <a:off x="4424517" y="3948353"/>
          <a:ext cx="4679336" cy="2391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9336">
                  <a:extLst>
                    <a:ext uri="{9D8B030D-6E8A-4147-A177-3AD203B41FA5}">
                      <a16:colId xmlns:a16="http://schemas.microsoft.com/office/drawing/2014/main" val="2696338118"/>
                    </a:ext>
                  </a:extLst>
                </a:gridCol>
              </a:tblGrid>
              <a:tr h="305457">
                <a:tc>
                  <a:txBody>
                    <a:bodyPr/>
                    <a:lstStyle/>
                    <a:p>
                      <a:pPr marL="0" marR="0" lvl="0" indent="0" algn="ctr" defTabSz="9142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Successes and lessons learned</a:t>
                      </a:r>
                    </a:p>
                  </a:txBody>
                  <a:tcPr anchor="ctr">
                    <a:solidFill>
                      <a:srgbClr val="17A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18435"/>
                  </a:ext>
                </a:extLst>
              </a:tr>
              <a:tr h="2085965">
                <a:tc>
                  <a:txBody>
                    <a:bodyPr/>
                    <a:lstStyle/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Following tailored actions &amp; community engagement</a:t>
                      </a:r>
                      <a:r>
                        <a:rPr lang="ro-RO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uptake rose by 35% for DTP3, 29% for MMR, 63% for HPV in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Bălți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and by 3–5% in several rayons (Cahul,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Căușeni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Comrat,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Râșcani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Ștefan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Vodă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). HPV coverage among 15-y increased by 40% in some suburbs of Chișinău and by 5–10% in rayons such as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Călărași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Căușeni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 </a:t>
                      </a:r>
                      <a:r>
                        <a:rPr lang="en-US" sz="85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Ceadîr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-Lunga, and Comrat.</a:t>
                      </a:r>
                      <a:endParaRPr lang="ro-RO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With support from the Methodological Centre for Immunization, over </a:t>
                      </a:r>
                      <a:r>
                        <a:rPr lang="en-US" sz="8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500 previously unvaccinated children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received vaccines </a:t>
                      </a:r>
                      <a:endParaRPr lang="ro-RO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</a:t>
                      </a:r>
                      <a:r>
                        <a:rPr lang="en-US" sz="8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Social Listening initiative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was institutionalized within the National Agency for Public Health, and the </a:t>
                      </a:r>
                      <a:r>
                        <a:rPr lang="en-US" sz="8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SBC Action Plan</a:t>
                      </a: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was approved and integrated into the EPI.</a:t>
                      </a:r>
                      <a:endParaRPr lang="ro-RO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The IPC Module was integrated into 10 in-service and pre-service curricula at Medical Colleges, and into 9 programs at the University of Medicine.</a:t>
                      </a:r>
                      <a:endParaRPr lang="ro-RO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Lessons learned:</a:t>
                      </a:r>
                      <a:endParaRPr lang="en-US" sz="85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Tailored, evidence-based interventions are essential to address specific barriers.</a:t>
                      </a:r>
                    </a:p>
                    <a:p>
                      <a:pPr marL="92075" indent="-9207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85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Community engagement is key to building trust and acceptance of vaccines.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674194"/>
                  </a:ext>
                </a:extLst>
              </a:tr>
            </a:tbl>
          </a:graphicData>
        </a:graphic>
      </p:graphicFrame>
      <p:pic>
        <p:nvPicPr>
          <p:cNvPr id="5" name="Picture 2" descr="C:\Users\Alexei™\Desktop\md.png">
            <a:extLst>
              <a:ext uri="{FF2B5EF4-FFF2-40B4-BE49-F238E27FC236}">
                <a16:creationId xmlns:a16="http://schemas.microsoft.com/office/drawing/2014/main" id="{71EB71D7-FBB4-FEBF-3C12-C0ECE08FC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3" y="132993"/>
            <a:ext cx="1313301" cy="6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4BC989-B371-F224-8763-A075E30BD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8" y="992889"/>
            <a:ext cx="3900303" cy="29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687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4D_StandardTemplate_MAC">
  <a:themeElements>
    <a:clrScheme name="LNCT Theme">
      <a:dk1>
        <a:srgbClr val="313231"/>
      </a:dk1>
      <a:lt1>
        <a:srgbClr val="F7F7F7"/>
      </a:lt1>
      <a:dk2>
        <a:srgbClr val="BFBFBF"/>
      </a:dk2>
      <a:lt2>
        <a:srgbClr val="FFFFFF"/>
      </a:lt2>
      <a:accent1>
        <a:srgbClr val="A80A4B"/>
      </a:accent1>
      <a:accent2>
        <a:srgbClr val="E47D25"/>
      </a:accent2>
      <a:accent3>
        <a:srgbClr val="636466"/>
      </a:accent3>
      <a:accent4>
        <a:srgbClr val="313231"/>
      </a:accent4>
      <a:accent5>
        <a:srgbClr val="FC000B"/>
      </a:accent5>
      <a:accent6>
        <a:srgbClr val="BDC5C7"/>
      </a:accent6>
      <a:hlink>
        <a:srgbClr val="E47D25"/>
      </a:hlink>
      <a:folHlink>
        <a:srgbClr val="A75E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FE10225DE664B90ECA796EE42F5B4" ma:contentTypeVersion="19" ma:contentTypeDescription="Create a new document." ma:contentTypeScope="" ma:versionID="11c98c7be4b19e814abce4ccf5389628">
  <xsd:schema xmlns:xsd="http://www.w3.org/2001/XMLSchema" xmlns:xs="http://www.w3.org/2001/XMLSchema" xmlns:p="http://schemas.microsoft.com/office/2006/metadata/properties" xmlns:ns2="bcb27da4-2e3e-416a-a040-6d0b2e3a2039" xmlns:ns3="a6b7a42b-578f-4fd1-9d67-5a3066b9c5a5" targetNamespace="http://schemas.microsoft.com/office/2006/metadata/properties" ma:root="true" ma:fieldsID="74ffbbad23b780b7928ca1a27605d123" ns2:_="" ns3:_="">
    <xsd:import namespace="bcb27da4-2e3e-416a-a040-6d0b2e3a2039"/>
    <xsd:import namespace="a6b7a42b-578f-4fd1-9d67-5a3066b9c5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7da4-2e3e-416a-a040-6d0b2e3a2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9a65aa6-ac8d-46e4-9aa8-b40f8e810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7a42b-578f-4fd1-9d67-5a3066b9c5a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851e4de-f63a-4e75-992f-a8dbd26a3671}" ma:internalName="TaxCatchAll" ma:showField="CatchAllData" ma:web="a6b7a42b-578f-4fd1-9d67-5a3066b9c5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b27da4-2e3e-416a-a040-6d0b2e3a2039">
      <Terms xmlns="http://schemas.microsoft.com/office/infopath/2007/PartnerControls"/>
    </lcf76f155ced4ddcb4097134ff3c332f>
    <TaxCatchAll xmlns="a6b7a42b-578f-4fd1-9d67-5a3066b9c5a5" xsi:nil="true"/>
    <SharedWithUsers xmlns="a6b7a42b-578f-4fd1-9d67-5a3066b9c5a5">
      <UserInfo>
        <DisplayName>Elizabeth Ohadi</DisplayName>
        <AccountId>13</AccountId>
        <AccountType/>
      </UserInfo>
      <UserInfo>
        <DisplayName>Colleen Keating</DisplayName>
        <AccountId>372</AccountId>
        <AccountType/>
      </UserInfo>
      <UserInfo>
        <DisplayName>Christina Shaw</DisplayName>
        <AccountId>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5D129A0-0FDD-4B0E-B270-06BBD5B9F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1F2289-BAB9-469B-B0DE-3C1A7271F0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27da4-2e3e-416a-a040-6d0b2e3a2039"/>
    <ds:schemaRef ds:uri="a6b7a42b-578f-4fd1-9d67-5a3066b9c5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F60BD8-D668-47DF-AE94-9D3E1BA7162F}">
  <ds:schemaRefs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a6b7a42b-578f-4fd1-9d67-5a3066b9c5a5"/>
    <ds:schemaRef ds:uri="http://schemas.microsoft.com/office/infopath/2007/PartnerControls"/>
    <ds:schemaRef ds:uri="bcb27da4-2e3e-416a-a040-6d0b2e3a203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1944</TotalTime>
  <Words>478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Museo Sans 300</vt:lpstr>
      <vt:lpstr>Museo Slab 300</vt:lpstr>
      <vt:lpstr>Poppins</vt:lpstr>
      <vt:lpstr>Wingdings</vt:lpstr>
      <vt:lpstr>R4D_StandardTemplate_MAC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Shaw</dc:creator>
  <cp:lastModifiedBy>Elizabeth Ohadi</cp:lastModifiedBy>
  <cp:revision>65</cp:revision>
  <dcterms:created xsi:type="dcterms:W3CDTF">2024-04-05T17:45:07Z</dcterms:created>
  <dcterms:modified xsi:type="dcterms:W3CDTF">2025-09-25T16:16:43Z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0x010100836FE10225DE664B90ECA796EE42F5B4</vt:lpwstr>
  </property>
  <property fmtid="{D5CDD505-2E9C-101B-9397-08002B2CF9AE}" pid="3" name="MediaServiceImageTags">
    <vt:lpwstr/>
  </property>
</Properties>
</file>