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embeddedFontLst>
    <p:embeddedFont>
      <p:font typeface="Poppins" panose="00000500000000000000" pitchFamily="2" charset="-94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hGS9jWpX+ztkQnlJfBKEBEk54/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41DE0E9-7141-42E9-BD76-64372509980B}">
  <a:tblStyle styleId="{D41DE0E9-7141-42E9-BD76-64372509980B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1E6E8"/>
          </a:solidFill>
        </a:fill>
      </a:tcStyle>
    </a:wholeTbl>
    <a:band1H>
      <a:tcTxStyle/>
      <a:tcStyle>
        <a:tcBdr/>
        <a:fill>
          <a:solidFill>
            <a:srgbClr val="E1CA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1CA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customschemas.google.com/relationships/presentationmetadata" Target="meta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Ohadi" userId="5897eeda-f271-463e-b88c-eb7854f47227" providerId="ADAL" clId="{2A89A5B6-FC26-43AD-B1BE-72F5FE0A6DF4}"/>
    <pc:docChg chg="undo custSel modSld">
      <pc:chgData name="Elizabeth Ohadi" userId="5897eeda-f271-463e-b88c-eb7854f47227" providerId="ADAL" clId="{2A89A5B6-FC26-43AD-B1BE-72F5FE0A6DF4}" dt="2025-09-23T19:15:09.437" v="190" actId="1076"/>
      <pc:docMkLst>
        <pc:docMk/>
      </pc:docMkLst>
      <pc:sldChg chg="addSp delSp modSp mod">
        <pc:chgData name="Elizabeth Ohadi" userId="5897eeda-f271-463e-b88c-eb7854f47227" providerId="ADAL" clId="{2A89A5B6-FC26-43AD-B1BE-72F5FE0A6DF4}" dt="2025-09-23T19:15:09.437" v="190" actId="1076"/>
        <pc:sldMkLst>
          <pc:docMk/>
          <pc:sldMk cId="0" sldId="256"/>
        </pc:sldMkLst>
        <pc:spChg chg="mod">
          <ac:chgData name="Elizabeth Ohadi" userId="5897eeda-f271-463e-b88c-eb7854f47227" providerId="ADAL" clId="{2A89A5B6-FC26-43AD-B1BE-72F5FE0A6DF4}" dt="2025-09-23T18:58:59.168" v="28" actId="14100"/>
          <ac:spMkLst>
            <pc:docMk/>
            <pc:sldMk cId="0" sldId="256"/>
            <ac:spMk id="32" creationId="{00000000-0000-0000-0000-000000000000}"/>
          </ac:spMkLst>
        </pc:spChg>
        <pc:spChg chg="mod">
          <ac:chgData name="Elizabeth Ohadi" userId="5897eeda-f271-463e-b88c-eb7854f47227" providerId="ADAL" clId="{2A89A5B6-FC26-43AD-B1BE-72F5FE0A6DF4}" dt="2025-09-23T19:15:09.437" v="190" actId="1076"/>
          <ac:spMkLst>
            <pc:docMk/>
            <pc:sldMk cId="0" sldId="256"/>
            <ac:spMk id="34" creationId="{00000000-0000-0000-0000-000000000000}"/>
          </ac:spMkLst>
        </pc:spChg>
        <pc:graphicFrameChg chg="mod ord modGraphic">
          <ac:chgData name="Elizabeth Ohadi" userId="5897eeda-f271-463e-b88c-eb7854f47227" providerId="ADAL" clId="{2A89A5B6-FC26-43AD-B1BE-72F5FE0A6DF4}" dt="2025-09-23T19:09:33.058" v="185" actId="14100"/>
          <ac:graphicFrameMkLst>
            <pc:docMk/>
            <pc:sldMk cId="0" sldId="256"/>
            <ac:graphicFrameMk id="37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2A89A5B6-FC26-43AD-B1BE-72F5FE0A6DF4}" dt="2025-09-23T19:09:21.361" v="183" actId="14100"/>
          <ac:graphicFrameMkLst>
            <pc:docMk/>
            <pc:sldMk cId="0" sldId="256"/>
            <ac:graphicFrameMk id="38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2A89A5B6-FC26-43AD-B1BE-72F5FE0A6DF4}" dt="2025-09-23T19:09:17.897" v="182" actId="14100"/>
          <ac:graphicFrameMkLst>
            <pc:docMk/>
            <pc:sldMk cId="0" sldId="256"/>
            <ac:graphicFrameMk id="39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2A89A5B6-FC26-43AD-B1BE-72F5FE0A6DF4}" dt="2025-09-23T19:07:23.396" v="166" actId="1035"/>
          <ac:graphicFrameMkLst>
            <pc:docMk/>
            <pc:sldMk cId="0" sldId="256"/>
            <ac:graphicFrameMk id="40" creationId="{00000000-0000-0000-0000-000000000000}"/>
          </ac:graphicFrameMkLst>
        </pc:graphicFrameChg>
        <pc:picChg chg="mod">
          <ac:chgData name="Elizabeth Ohadi" userId="5897eeda-f271-463e-b88c-eb7854f47227" providerId="ADAL" clId="{2A89A5B6-FC26-43AD-B1BE-72F5FE0A6DF4}" dt="2025-09-23T19:09:59.288" v="189" actId="1076"/>
          <ac:picMkLst>
            <pc:docMk/>
            <pc:sldMk cId="0" sldId="256"/>
            <ac:picMk id="35" creationId="{00000000-0000-0000-0000-000000000000}"/>
          </ac:picMkLst>
        </pc:picChg>
        <pc:picChg chg="mod">
          <ac:chgData name="Elizabeth Ohadi" userId="5897eeda-f271-463e-b88c-eb7854f47227" providerId="ADAL" clId="{2A89A5B6-FC26-43AD-B1BE-72F5FE0A6DF4}" dt="2025-09-23T19:09:54.468" v="188" actId="14100"/>
          <ac:picMkLst>
            <pc:docMk/>
            <pc:sldMk cId="0" sldId="256"/>
            <ac:picMk id="36" creationId="{00000000-0000-0000-0000-000000000000}"/>
          </ac:picMkLst>
        </pc:picChg>
        <pc:picChg chg="mod">
          <ac:chgData name="Elizabeth Ohadi" userId="5897eeda-f271-463e-b88c-eb7854f47227" providerId="ADAL" clId="{2A89A5B6-FC26-43AD-B1BE-72F5FE0A6DF4}" dt="2025-09-23T18:56:17.939" v="2" actId="14100"/>
          <ac:picMkLst>
            <pc:docMk/>
            <pc:sldMk cId="0" sldId="256"/>
            <ac:picMk id="41" creationId="{00000000-0000-0000-0000-000000000000}"/>
          </ac:picMkLst>
        </pc:picChg>
        <pc:picChg chg="add del mod modCrop">
          <ac:chgData name="Elizabeth Ohadi" userId="5897eeda-f271-463e-b88c-eb7854f47227" providerId="ADAL" clId="{2A89A5B6-FC26-43AD-B1BE-72F5FE0A6DF4}" dt="2025-09-23T19:03:39.323" v="98" actId="14100"/>
          <ac:picMkLst>
            <pc:docMk/>
            <pc:sldMk cId="0" sldId="256"/>
            <ac:picMk id="4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with content">
  <p:cSld name="title with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29"/>
              <a:buFont typeface="Arial"/>
              <a:buNone/>
              <a:defRPr sz="2429" b="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3053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355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011" algn="l">
              <a:spcBef>
                <a:spcPts val="357"/>
              </a:spcBef>
              <a:spcAft>
                <a:spcPts val="0"/>
              </a:spcAft>
              <a:buClr>
                <a:schemeClr val="accent1"/>
              </a:buClr>
              <a:buSzPts val="1786"/>
              <a:buFont typeface="Noto Sans Symbols"/>
              <a:buChar char="▪"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28358" algn="l">
              <a:spcBef>
                <a:spcPts val="314"/>
              </a:spcBef>
              <a:spcAft>
                <a:spcPts val="0"/>
              </a:spcAft>
              <a:buClr>
                <a:schemeClr val="accent1"/>
              </a:buClr>
              <a:buSzPts val="1571"/>
              <a:buFont typeface="Noto Sans Symbols"/>
              <a:buChar char="▪"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19341" algn="l">
              <a:spcBef>
                <a:spcPts val="286"/>
              </a:spcBef>
              <a:spcAft>
                <a:spcPts val="0"/>
              </a:spcAft>
              <a:buClr>
                <a:schemeClr val="accent1"/>
              </a:buClr>
              <a:buSzPts val="1429"/>
              <a:buFont typeface="Noto Sans Symbols"/>
              <a:buChar char="▪"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5689" algn="l">
              <a:spcBef>
                <a:spcPts val="243"/>
              </a:spcBef>
              <a:spcAft>
                <a:spcPts val="0"/>
              </a:spcAft>
              <a:buClr>
                <a:schemeClr val="accent1"/>
              </a:buClr>
              <a:buSzPts val="1214"/>
              <a:buFont typeface="Noto Sans Symbols"/>
              <a:buChar char="▪"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2"/>
          </p:nvPr>
        </p:nvSpPr>
        <p:spPr>
          <a:xfrm>
            <a:off x="457200" y="1524000"/>
            <a:ext cx="8229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228600" algn="l">
              <a:spcBef>
                <a:spcPts val="443"/>
              </a:spcBef>
              <a:spcAft>
                <a:spcPts val="0"/>
              </a:spcAft>
              <a:buSzPts val="2214"/>
              <a:buNone/>
              <a:defRPr sz="2214" b="1">
                <a:solidFill>
                  <a:srgbClr val="313231"/>
                </a:solidFill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www.lnct.global </a:t>
            </a:r>
            <a:r>
              <a:rPr lang="en-US">
                <a:solidFill>
                  <a:srgbClr val="636466"/>
                </a:solidFill>
              </a:rPr>
              <a:t>| </a:t>
            </a:r>
            <a:fld id="{00000000-1234-1234-1234-123412341234}" type="slidenum">
              <a:rPr lang="en-US">
                <a:solidFill>
                  <a:srgbClr val="636466"/>
                </a:solidFill>
              </a:rPr>
              <a:t>‹#›</a:t>
            </a:fld>
            <a:endParaRPr>
              <a:solidFill>
                <a:srgbClr val="E32726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rgbClr val="F7F7F7">
            <a:alpha val="0"/>
          </a:srgbClr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able format">
  <p:cSld name="2_table forma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29"/>
              <a:buFont typeface="Arial"/>
              <a:buNone/>
              <a:defRPr sz="2429" b="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www.lnct.global </a:t>
            </a:r>
            <a:r>
              <a:rPr lang="en-US">
                <a:solidFill>
                  <a:srgbClr val="636466"/>
                </a:solidFill>
              </a:rPr>
              <a:t>| </a:t>
            </a:r>
            <a:fld id="{00000000-1234-1234-1234-123412341234}" type="slidenum">
              <a:rPr lang="en-US">
                <a:solidFill>
                  <a:srgbClr val="636466"/>
                </a:solidFill>
              </a:rPr>
              <a:t>‹#›</a:t>
            </a:fld>
            <a:endParaRPr>
              <a:solidFill>
                <a:srgbClr val="E32726"/>
              </a:solidFill>
            </a:endParaRP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2870640"/>
            <a:ext cx="8229600" cy="2352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355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011" algn="l">
              <a:spcBef>
                <a:spcPts val="357"/>
              </a:spcBef>
              <a:spcAft>
                <a:spcPts val="0"/>
              </a:spcAft>
              <a:buClr>
                <a:schemeClr val="accent1"/>
              </a:buClr>
              <a:buSzPts val="1786"/>
              <a:buFont typeface="Noto Sans Symbols"/>
              <a:buChar char="▪"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28358" algn="l">
              <a:spcBef>
                <a:spcPts val="314"/>
              </a:spcBef>
              <a:spcAft>
                <a:spcPts val="0"/>
              </a:spcAft>
              <a:buClr>
                <a:schemeClr val="accent1"/>
              </a:buClr>
              <a:buSzPts val="1571"/>
              <a:buFont typeface="Noto Sans Symbols"/>
              <a:buChar char="▪"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19341" algn="l">
              <a:spcBef>
                <a:spcPts val="286"/>
              </a:spcBef>
              <a:spcAft>
                <a:spcPts val="0"/>
              </a:spcAft>
              <a:buClr>
                <a:schemeClr val="accent1"/>
              </a:buClr>
              <a:buSzPts val="1429"/>
              <a:buFont typeface="Noto Sans Symbols"/>
              <a:buChar char="▪"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5689" algn="l">
              <a:spcBef>
                <a:spcPts val="243"/>
              </a:spcBef>
              <a:spcAft>
                <a:spcPts val="0"/>
              </a:spcAft>
              <a:buClr>
                <a:schemeClr val="accent1"/>
              </a:buClr>
              <a:buSzPts val="1214"/>
              <a:buFont typeface="Noto Sans Symbols"/>
              <a:buChar char="▪"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57200" y="1539706"/>
            <a:ext cx="8229600" cy="1174353"/>
          </a:xfrm>
          <a:prstGeom prst="rect">
            <a:avLst/>
          </a:prstGeom>
          <a:solidFill>
            <a:srgbClr val="E5E5E5">
              <a:alpha val="49803"/>
            </a:srgbClr>
          </a:solidFill>
          <a:ln>
            <a:noFill/>
          </a:ln>
        </p:spPr>
        <p:txBody>
          <a:bodyPr spcFirstLastPara="1" wrap="square" lIns="127975" tIns="63975" rIns="127975" bIns="63975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00A6B6"/>
              </a:buClr>
              <a:buSzPts val="2000"/>
              <a:buFont typeface="Arial"/>
              <a:buNone/>
              <a:defRPr sz="2000" b="0" i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57"/>
              </a:spcBef>
              <a:spcAft>
                <a:spcPts val="0"/>
              </a:spcAft>
              <a:buClr>
                <a:srgbClr val="00A6B6"/>
              </a:buClr>
              <a:buSzPts val="1786"/>
              <a:buFont typeface="Arial"/>
              <a:buNone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314"/>
              </a:spcBef>
              <a:spcAft>
                <a:spcPts val="0"/>
              </a:spcAft>
              <a:buClr>
                <a:srgbClr val="00A6B6"/>
              </a:buClr>
              <a:buSzPts val="1571"/>
              <a:buFont typeface="Arial"/>
              <a:buNone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286"/>
              </a:spcBef>
              <a:spcAft>
                <a:spcPts val="0"/>
              </a:spcAft>
              <a:buClr>
                <a:srgbClr val="00A6B6"/>
              </a:buClr>
              <a:buSzPts val="1429"/>
              <a:buFont typeface="Arial"/>
              <a:buNone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243"/>
              </a:spcBef>
              <a:spcAft>
                <a:spcPts val="0"/>
              </a:spcAft>
              <a:buClr>
                <a:srgbClr val="00A6B6"/>
              </a:buClr>
              <a:buSzPts val="1214"/>
              <a:buFont typeface="Arial"/>
              <a:buNone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able format">
  <p:cSld name="1_table format">
    <p:bg>
      <p:bgPr>
        <a:solidFill>
          <a:schemeClr val="accent2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914400" y="32690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14"/>
              <a:buFont typeface="Arial"/>
              <a:buNone/>
              <a:defRPr sz="3214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28106" y="6354599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| www.lnct.global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29"/>
              <a:buFont typeface="Arial"/>
              <a:buNone/>
              <a:defRPr sz="4429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marR="0" lvl="0" indent="-432689" algn="l" rtl="0">
              <a:spcBef>
                <a:spcPts val="643"/>
              </a:spcBef>
              <a:spcAft>
                <a:spcPts val="0"/>
              </a:spcAft>
              <a:buClr>
                <a:schemeClr val="accent1"/>
              </a:buClr>
              <a:buSzPts val="3214"/>
              <a:buFont typeface="Noto Sans Symbols"/>
              <a:buChar char="▪"/>
              <a:defRPr sz="3214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5511" algn="l" rtl="0">
              <a:spcBef>
                <a:spcPts val="557"/>
              </a:spcBef>
              <a:spcAft>
                <a:spcPts val="0"/>
              </a:spcAft>
              <a:buClr>
                <a:schemeClr val="accent1"/>
              </a:buClr>
              <a:buSzPts val="2786"/>
              <a:buFont typeface="Noto Sans Symbols"/>
              <a:buChar char="▪"/>
              <a:defRPr sz="2786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9841" algn="l" rtl="0">
              <a:spcBef>
                <a:spcPts val="886"/>
              </a:spcBef>
              <a:spcAft>
                <a:spcPts val="0"/>
              </a:spcAft>
              <a:buClr>
                <a:schemeClr val="accent1"/>
              </a:buClr>
              <a:buSzPts val="4429"/>
              <a:buFont typeface="Noto Sans Symbols"/>
              <a:buChar char="▪"/>
              <a:defRPr sz="4429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4" b="0" i="0" u="none" strike="noStrike" cap="none">
                <a:solidFill>
                  <a:srgbClr val="8D8D8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4" b="0" i="0" u="none" strike="noStrike" cap="none">
                <a:solidFill>
                  <a:srgbClr val="8D8D8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lt2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"/>
          <p:cNvSpPr/>
          <p:nvPr/>
        </p:nvSpPr>
        <p:spPr>
          <a:xfrm>
            <a:off x="34103" y="1010402"/>
            <a:ext cx="9083160" cy="5364034"/>
          </a:xfrm>
          <a:prstGeom prst="rect">
            <a:avLst/>
          </a:prstGeom>
          <a:solidFill>
            <a:srgbClr val="1070B8"/>
          </a:solidFill>
          <a:ln w="76200" cap="flat" cmpd="sng">
            <a:solidFill>
              <a:srgbClr val="1070B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86"/>
              <a:buFont typeface="Arial"/>
              <a:buNone/>
            </a:pPr>
            <a:endParaRPr sz="1786" b="0" i="0" u="none" strike="noStrike" cap="none">
              <a:solidFill>
                <a:srgbClr val="F7F7F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"/>
          <p:cNvSpPr txBox="1"/>
          <p:nvPr/>
        </p:nvSpPr>
        <p:spPr>
          <a:xfrm>
            <a:off x="262202" y="1011"/>
            <a:ext cx="85407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9500" rIns="19025" bIns="95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070B8"/>
              </a:buClr>
              <a:buSzPts val="2200"/>
              <a:buFont typeface="Poppins"/>
              <a:buNone/>
            </a:pPr>
            <a:r>
              <a:rPr lang="ru-RU" sz="2200" b="1">
                <a:solidFill>
                  <a:srgbClr val="1070B8"/>
                </a:solidFill>
                <a:latin typeface="Poppins"/>
                <a:ea typeface="Poppins"/>
                <a:cs typeface="Poppins"/>
                <a:sym typeface="Poppins"/>
              </a:rPr>
              <a:t>ИНДОНЕЗИЯ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ru-RU" sz="1200" b="1" i="0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Поддержание и укрепление охвата иммунизацией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ru-RU" sz="1200" b="1" i="0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в странах со средним уровнем дохода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ru-RU" sz="1200" b="1" i="1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Ташкент, Узбекистан, 07-09 октября 2025 г.</a:t>
            </a:r>
          </a:p>
        </p:txBody>
      </p:sp>
      <p:sp>
        <p:nvSpPr>
          <p:cNvPr id="34" name="Google Shape;34;p1"/>
          <p:cNvSpPr/>
          <p:nvPr/>
        </p:nvSpPr>
        <p:spPr>
          <a:xfrm>
            <a:off x="0" y="6374436"/>
            <a:ext cx="9144000" cy="503121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19025" tIns="9500" rIns="19025" bIns="95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86"/>
              <a:buFont typeface="Arial"/>
              <a:buNone/>
            </a:pPr>
            <a:endParaRPr sz="1786" b="0" i="0" u="none" strike="noStrike" cap="none">
              <a:solidFill>
                <a:srgbClr val="F7F7F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35" name="Google Shape;35;p1" descr="GAVI_Alliance_Colour_Logo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1098" y="6374436"/>
            <a:ext cx="1142629" cy="4380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24928" y="6404510"/>
            <a:ext cx="1534083" cy="43098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8" name="Google Shape;38;p1"/>
          <p:cNvGraphicFramePr/>
          <p:nvPr>
            <p:extLst>
              <p:ext uri="{D42A27DB-BD31-4B8C-83A1-F6EECF244321}">
                <p14:modId xmlns:p14="http://schemas.microsoft.com/office/powerpoint/2010/main" val="698608345"/>
              </p:ext>
            </p:extLst>
          </p:nvPr>
        </p:nvGraphicFramePr>
        <p:xfrm>
          <a:off x="3941065" y="2634648"/>
          <a:ext cx="5162558" cy="1472880"/>
        </p:xfrm>
        <a:graphic>
          <a:graphicData uri="http://schemas.openxmlformats.org/drawingml/2006/table">
            <a:tbl>
              <a:tblPr firstRow="1" bandRow="1">
                <a:noFill/>
                <a:tableStyleId>{D41DE0E9-7141-42E9-BD76-64372509980B}</a:tableStyleId>
              </a:tblPr>
              <a:tblGrid>
                <a:gridCol w="5162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4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50" u="none" strike="noStrike" cap="none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Приоритетные потребности в оптимизации охвата (по состоянию на 2026 год)</a:t>
                      </a: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150">
                <a:tc>
                  <a:txBody>
                    <a:bodyPr/>
                    <a:lstStyle/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Обратиться к местным органам государственного управления с просьбой выделить бюджет на программу иммунизации.</a:t>
                      </a:r>
                    </a:p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Char char="•"/>
                      </a:pP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Укрепить кадровый потенциал и межведомственное сотрудничество, включая частный сектор.</a:t>
                      </a:r>
                    </a:p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Char char="•"/>
                      </a:pP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Разработать многолетний план вакцинации и логистики.</a:t>
                      </a:r>
                    </a:p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Char char="•"/>
                      </a:pP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Интегрировать регистр иммунизации в систему логистики вакцин. </a:t>
                      </a:r>
                    </a:p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Char char="•"/>
                      </a:pP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Оптимизировать процесс реализации программы Sustainable Outreach Services (SOS, «Устойчивые услуги по проведению информационно-разъяснительной работы»).</a:t>
                      </a:r>
                    </a:p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          </a:ext>
                          </a:extLst>
                        </a:rPr>
                        <a:t>Улучшить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          </a:ext>
                          </a:extLst>
                        </a:rPr>
                        <a:t> 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          </a:ext>
                          </a:extLst>
                        </a:rPr>
                        <a:t>адаптацию и внедрение коммуникационных стратегий в области иммунизации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          </a:ext>
                          </a:extLst>
                        </a:rPr>
                        <a:t> на субнациональном уровне.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          </a:ext>
                          </a:extLst>
                        </a:rPr>
                        <a:t> </a:t>
                      </a: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9" name="Google Shape;39;p1"/>
          <p:cNvGraphicFramePr/>
          <p:nvPr>
            <p:extLst>
              <p:ext uri="{D42A27DB-BD31-4B8C-83A1-F6EECF244321}">
                <p14:modId xmlns:p14="http://schemas.microsoft.com/office/powerpoint/2010/main" val="3799925417"/>
              </p:ext>
            </p:extLst>
          </p:nvPr>
        </p:nvGraphicFramePr>
        <p:xfrm>
          <a:off x="3941064" y="4207673"/>
          <a:ext cx="5162559" cy="2134018"/>
        </p:xfrm>
        <a:graphic>
          <a:graphicData uri="http://schemas.openxmlformats.org/drawingml/2006/table">
            <a:tbl>
              <a:tblPr firstRow="1" bandRow="1">
                <a:noFill/>
                <a:tableStyleId>{D41DE0E9-7141-42E9-BD76-64372509980B}</a:tableStyleId>
              </a:tblPr>
              <a:tblGrid>
                <a:gridCol w="5162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845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Poppins"/>
                        <a:buNone/>
                      </a:pPr>
                      <a:r>
                        <a:rPr lang="ru-RU" sz="950" b="1" u="none" strike="noStrike" cap="none">
                          <a:solidFill>
                            <a:schemeClr val="lt1"/>
                          </a:solidFill>
                          <a:latin typeface="Poppins" panose="00000500000000000000" pitchFamily="2" charset="0"/>
                          <a:ea typeface="Poppins"/>
                          <a:cs typeface="Poppins" panose="00000500000000000000" pitchFamily="2" charset="0"/>
                          <a:sym typeface="Poppins"/>
                        </a:rPr>
                        <a:t>Реализованные подходы</a:t>
                      </a: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5566">
                <a:tc>
                  <a:txBody>
                    <a:bodyPr/>
                    <a:lstStyle/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Char char="●"/>
                      </a:pPr>
                      <a:r>
                        <a:rPr lang="ru-RU" sz="800" b="0" u="none" strike="noStrike" cap="none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Разработана Национальная стратегия иммунизации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 (НСИ) на 2025-2029 годы </a:t>
                      </a:r>
                      <a:r>
                        <a:rPr lang="ru-RU" sz="800" b="0" dirty="0">
                          <a:solidFill>
                            <a:srgbClr val="1070B8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(2024-2025 годы.)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.</a:t>
                      </a: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Char char="●"/>
                      </a:pPr>
                      <a:r>
                        <a:rPr lang="ru-RU" sz="800" b="0" dirty="0">
                          <a:solidFill>
                            <a:srgbClr val="00000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Постоянная пропаганда и регулярный мониторинг, дополняемые стимулами с помощью программы PIRI/PENARI.</a:t>
                      </a: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Char char="●"/>
                      </a:pPr>
                      <a:r>
                        <a:rPr lang="ru-RU" sz="800" b="0" dirty="0">
                          <a:solidFill>
                            <a:srgbClr val="00000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Привлечение организаций гражданского общества для поддержки отслеживания нарушителей и достижения нулевой дозы у детей в рамках инициативы INEY2 (Инвестиции в питание и ранние годы жизни, фаза 2) (</a:t>
                      </a:r>
                      <a:r>
                        <a:rPr lang="ru-RU" sz="800" b="0" dirty="0">
                          <a:solidFill>
                            <a:srgbClr val="1070B8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с 2024 г. по наст. вр.)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.</a:t>
                      </a: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Char char="●"/>
                      </a:pPr>
                      <a:r>
                        <a:rPr lang="ru-RU" sz="800" b="0" dirty="0">
                          <a:solidFill>
                            <a:srgbClr val="00000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Реализация коммуникационной стратегии, включая взаимодействие с влиятельными лицами в социальных сетях и профессиональными организациями для борьбы с дезинформацией.</a:t>
                      </a: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Char char="●"/>
                      </a:pPr>
                      <a:r>
                        <a:rPr lang="ru-RU" sz="800" b="0" dirty="0">
                          <a:solidFill>
                            <a:srgbClr val="00000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Оптимизация электронной логистики иммунизации (SMILE) для обеспечения видимости запасов и условий хранения вакцин в режиме реального времени </a:t>
                      </a:r>
                      <a:r>
                        <a:rPr lang="ru-RU" sz="800" b="0" dirty="0">
                          <a:solidFill>
                            <a:srgbClr val="1070B8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(с 2023 г. по наст. вр.).</a:t>
                      </a: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Char char="●"/>
                      </a:pPr>
                      <a:r>
                        <a:rPr lang="ru-RU" sz="800" b="0" dirty="0">
                          <a:solidFill>
                            <a:srgbClr val="00000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Повышение квалификации медицинских работников, в том числе в частном секторе, с помощью различных методов обучения, таких как очное обучение и массовые открытые дистанционные курсы (МОДК).</a:t>
                      </a: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0" name="Google Shape;40;p1"/>
          <p:cNvGraphicFramePr/>
          <p:nvPr>
            <p:extLst>
              <p:ext uri="{D42A27DB-BD31-4B8C-83A1-F6EECF244321}">
                <p14:modId xmlns:p14="http://schemas.microsoft.com/office/powerpoint/2010/main" val="3750828918"/>
              </p:ext>
            </p:extLst>
          </p:nvPr>
        </p:nvGraphicFramePr>
        <p:xfrm>
          <a:off x="40376" y="3627235"/>
          <a:ext cx="3850056" cy="2348695"/>
        </p:xfrm>
        <a:graphic>
          <a:graphicData uri="http://schemas.openxmlformats.org/drawingml/2006/table">
            <a:tbl>
              <a:tblPr firstRow="1" bandRow="1">
                <a:noFill/>
                <a:tableStyleId>{D41DE0E9-7141-42E9-BD76-64372509980B}</a:tableStyleId>
              </a:tblPr>
              <a:tblGrid>
                <a:gridCol w="3850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6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Poppins"/>
                        <a:buNone/>
                      </a:pPr>
                      <a:r>
                        <a:rPr lang="ru-RU" sz="950" b="1">
                          <a:solidFill>
                            <a:schemeClr val="lt1"/>
                          </a:solidFill>
                          <a:latin typeface="Poppins" panose="00000500000000000000" pitchFamily="2" charset="0"/>
                          <a:ea typeface="Poppins"/>
                          <a:cs typeface="Poppins" panose="00000500000000000000" pitchFamily="2" charset="0"/>
                          <a:sym typeface="Poppins"/>
                        </a:rPr>
                        <a:t>Успехи и извлеченные уроки</a:t>
                      </a: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8300">
                <a:tc>
                  <a:txBody>
                    <a:bodyPr/>
                    <a:lstStyle/>
                    <a:p>
                      <a:pPr marL="285750" marR="0" lvl="0" indent="-2730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Районы, которые провели подробную оценку затрат и ресурсов, смогли лучше согласовать аспекты партнерской поддержки и мобилизовать местные средства для проведения информационно-разъяснительной работы и оказания услуг.</a:t>
                      </a:r>
                    </a:p>
                    <a:p>
                      <a:pPr marL="285750" marR="0" lvl="0" indent="-2730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Привлечение медицинских работников, представителей PKK (Движение за благосостояние семьи), лидеров общин/религиозных лидеров и других местных партнеров оказалось эффективным для восстановления доверия и повышения степени принятия сообществом в нерешительных или недостаточно обслуживаемых районах.</a:t>
                      </a:r>
                    </a:p>
                    <a:p>
                      <a:pPr marL="285750" marR="0" lvl="0" indent="-2730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Обмен опытом между районами позволил на практике изучить и адаптировать успешные подходы, особенно в районах со схожими географическими и демографическими характеристиками.</a:t>
                      </a:r>
                    </a:p>
                    <a:p>
                      <a:pPr marL="285750" marR="0" lvl="0" indent="-2730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Char char="•"/>
                      </a:pP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В рамках двух раундов программы периодической интенсификации плановой иммунизации PIRI/PENARI в 2025 году (май и август) было введено более 1 миллиона доз «наверстывающей иммунизации», и еще один раунд запланирован на ноябрь.</a:t>
                      </a: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1" name="Google Shape;41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1098" y="6146"/>
            <a:ext cx="13716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42;p1"/>
          <p:cNvPicPr preferRelativeResize="0"/>
          <p:nvPr/>
        </p:nvPicPr>
        <p:blipFill>
          <a:blip r:embed="rId6">
            <a:alphaModFix/>
          </a:blip>
          <a:srcRect l="-1095" t="-1216" r="1095" b="1216"/>
          <a:stretch>
            <a:fillRect/>
          </a:stretch>
        </p:blipFill>
        <p:spPr>
          <a:xfrm>
            <a:off x="77371" y="1062137"/>
            <a:ext cx="3753965" cy="24950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37" name="Google Shape;37;p1"/>
          <p:cNvGraphicFramePr/>
          <p:nvPr>
            <p:extLst>
              <p:ext uri="{D42A27DB-BD31-4B8C-83A1-F6EECF244321}">
                <p14:modId xmlns:p14="http://schemas.microsoft.com/office/powerpoint/2010/main" val="3063883829"/>
              </p:ext>
            </p:extLst>
          </p:nvPr>
        </p:nvGraphicFramePr>
        <p:xfrm>
          <a:off x="3941065" y="1021674"/>
          <a:ext cx="5162558" cy="1634750"/>
        </p:xfrm>
        <a:graphic>
          <a:graphicData uri="http://schemas.openxmlformats.org/drawingml/2006/table">
            <a:tbl>
              <a:tblPr firstRow="1" bandRow="1">
                <a:noFill/>
                <a:tableStyleId>{D41DE0E9-7141-42E9-BD76-64372509980B}</a:tableStyleId>
              </a:tblPr>
              <a:tblGrid>
                <a:gridCol w="5162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4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50" u="none" strike="noStrike" cap="none">
                          <a:solidFill>
                            <a:schemeClr val="lt1"/>
                          </a:solidFill>
                          <a:latin typeface="Poppins" panose="00000500000000000000" pitchFamily="2" charset="0"/>
                          <a:ea typeface="Poppins"/>
                          <a:cs typeface="Poppins" panose="00000500000000000000" pitchFamily="2" charset="0"/>
                          <a:sym typeface="Poppins"/>
                        </a:rPr>
                        <a:t>Ведущие факторы, вызывающие постоянные проблемы с охватом</a:t>
                      </a: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5400">
                <a:tc>
                  <a:txBody>
                    <a:bodyPr/>
                    <a:lstStyle/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ru-RU" sz="80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Принципы управления и руководства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межведомственный подход к координации остается неоптимальным, особенно в плане охвата удаленных и труднодоступных районов.</a:t>
                      </a:r>
                    </a:p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ru-RU" sz="80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Финансирование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ограниченный бюджет для поддержки реализации программы, особенно на субнациональном уровне. </a:t>
                      </a:r>
                    </a:p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ru-RU" sz="80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Человеческие ресурсы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высокая текучесть кадров, неоднородный потенциал, неравномерное распределение и разнообразие функций, выполняемых медицинскими работниками.</a:t>
                      </a:r>
                    </a:p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ru-RU" sz="80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Предоставление услуг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неоптимальная интеграция с другими программами.</a:t>
                      </a:r>
                    </a:p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Char char="•"/>
                      </a:pPr>
                      <a:r>
                        <a:rPr lang="ru-RU" sz="80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Доступность вакцин и логистика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перебои с поставками вакцин.</a:t>
                      </a:r>
                    </a:p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ru-RU" sz="80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Данные и информация</a:t>
                      </a:r>
                      <a:r>
                        <a:rPr lang="ru-RU" sz="80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переход с ручных на цифровые системы записи ресурсов, нерешительность в отношении вакцинации. </a:t>
                      </a:r>
                      <a:endParaRPr lang="ru-RU" sz="90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R4D_StandardTemplate_MAC">
  <a:themeElements>
    <a:clrScheme name="LNCT Theme">
      <a:dk1>
        <a:srgbClr val="313231"/>
      </a:dk1>
      <a:lt1>
        <a:srgbClr val="F7F7F7"/>
      </a:lt1>
      <a:dk2>
        <a:srgbClr val="BFBFBF"/>
      </a:dk2>
      <a:lt2>
        <a:srgbClr val="FFFFFF"/>
      </a:lt2>
      <a:accent1>
        <a:srgbClr val="A80A4B"/>
      </a:accent1>
      <a:accent2>
        <a:srgbClr val="E47D25"/>
      </a:accent2>
      <a:accent3>
        <a:srgbClr val="636466"/>
      </a:accent3>
      <a:accent4>
        <a:srgbClr val="313231"/>
      </a:accent4>
      <a:accent5>
        <a:srgbClr val="FC000B"/>
      </a:accent5>
      <a:accent6>
        <a:srgbClr val="BDC5C7"/>
      </a:accent6>
      <a:hlink>
        <a:srgbClr val="E47D25"/>
      </a:hlink>
      <a:folHlink>
        <a:srgbClr val="A75E1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6FE10225DE664B90ECA796EE42F5B4" ma:contentTypeVersion="19" ma:contentTypeDescription="Create a new document." ma:contentTypeScope="" ma:versionID="11c98c7be4b19e814abce4ccf5389628">
  <xsd:schema xmlns:xsd="http://www.w3.org/2001/XMLSchema" xmlns:xs="http://www.w3.org/2001/XMLSchema" xmlns:p="http://schemas.microsoft.com/office/2006/metadata/properties" xmlns:ns2="bcb27da4-2e3e-416a-a040-6d0b2e3a2039" xmlns:ns3="a6b7a42b-578f-4fd1-9d67-5a3066b9c5a5" targetNamespace="http://schemas.microsoft.com/office/2006/metadata/properties" ma:root="true" ma:fieldsID="74ffbbad23b780b7928ca1a27605d123" ns2:_="" ns3:_="">
    <xsd:import namespace="bcb27da4-2e3e-416a-a040-6d0b2e3a2039"/>
    <xsd:import namespace="a6b7a42b-578f-4fd1-9d67-5a3066b9c5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27da4-2e3e-416a-a040-6d0b2e3a20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9a65aa6-ac8d-46e4-9aa8-b40f8e8101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7a42b-578f-4fd1-9d67-5a3066b9c5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51e4de-f63a-4e75-992f-a8dbd26a3671}" ma:internalName="TaxCatchAll" ma:showField="CatchAllData" ma:web="a6b7a42b-578f-4fd1-9d67-5a3066b9c5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b27da4-2e3e-416a-a040-6d0b2e3a2039">
      <Terms xmlns="http://schemas.microsoft.com/office/infopath/2007/PartnerControls"/>
    </lcf76f155ced4ddcb4097134ff3c332f>
    <TaxCatchAll xmlns="a6b7a42b-578f-4fd1-9d67-5a3066b9c5a5" xsi:nil="true"/>
  </documentManagement>
</p:properties>
</file>

<file path=customXml/itemProps1.xml><?xml version="1.0" encoding="utf-8"?>
<ds:datastoreItem xmlns:ds="http://schemas.openxmlformats.org/officeDocument/2006/customXml" ds:itemID="{BABACE11-0DB3-4344-8491-5B8BFD55A760}"/>
</file>

<file path=customXml/itemProps2.xml><?xml version="1.0" encoding="utf-8"?>
<ds:datastoreItem xmlns:ds="http://schemas.openxmlformats.org/officeDocument/2006/customXml" ds:itemID="{6A2A191F-CA05-43AC-9797-17DC2AC739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4DB5C4-74C2-4369-A5C9-79A67CDFABDD}">
  <ds:schemaRefs>
    <ds:schemaRef ds:uri="bcb27da4-2e3e-416a-a040-6d0b2e3a2039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a6b7a42b-578f-4fd1-9d67-5a3066b9c5a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Poppins</vt:lpstr>
      <vt:lpstr>Noto Sans Symbols</vt:lpstr>
      <vt:lpstr>R4D_StandardTemplate_MAC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HeliCo Translation</dc:creator>
  <cp:revision>3</cp:revision>
  <dcterms:created xsi:type="dcterms:W3CDTF">2024-04-05T17:45:07Z</dcterms:created>
  <dcterms:modified xsi:type="dcterms:W3CDTF">2025-09-29T13:42:24Z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0x010100836FE10225DE664B90ECA796EE42F5B4</vt:lpwstr>
  </property>
  <property fmtid="{D5CDD505-2E9C-101B-9397-08002B2CF9AE}" pid="3" name="MediaServiceImageTags">
    <vt:lpwstr/>
  </property>
</Properties>
</file>