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embeddedFontLst>
    <p:embeddedFont>
      <p:font typeface="Poppins" panose="00000500000000000000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1" roundtripDataSignature="AMtx7mhGS9jWpX+ztkQnlJfBKEBEk54/4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41DE0E9-7141-42E9-BD76-64372509980B}">
  <a:tblStyle styleId="{D41DE0E9-7141-42E9-BD76-64372509980B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1E6E8"/>
          </a:solidFill>
        </a:fill>
      </a:tcStyle>
    </a:wholeTbl>
    <a:band1H>
      <a:tcTxStyle/>
      <a:tcStyle>
        <a:tcBdr/>
        <a:fill>
          <a:solidFill>
            <a:srgbClr val="E1CACE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1CACE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customschemas.google.com/relationships/presentationmetadata" Target="metadata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 Ohadi" userId="5897eeda-f271-463e-b88c-eb7854f47227" providerId="ADAL" clId="{2A89A5B6-FC26-43AD-B1BE-72F5FE0A6DF4}"/>
    <pc:docChg chg="undo custSel modSld">
      <pc:chgData name="Elizabeth Ohadi" userId="5897eeda-f271-463e-b88c-eb7854f47227" providerId="ADAL" clId="{2A89A5B6-FC26-43AD-B1BE-72F5FE0A6DF4}" dt="2025-09-23T19:15:09.437" v="190" actId="1076"/>
      <pc:docMkLst>
        <pc:docMk/>
      </pc:docMkLst>
      <pc:sldChg chg="addSp delSp modSp mod">
        <pc:chgData name="Elizabeth Ohadi" userId="5897eeda-f271-463e-b88c-eb7854f47227" providerId="ADAL" clId="{2A89A5B6-FC26-43AD-B1BE-72F5FE0A6DF4}" dt="2025-09-23T19:15:09.437" v="190" actId="1076"/>
        <pc:sldMkLst>
          <pc:docMk/>
          <pc:sldMk cId="0" sldId="256"/>
        </pc:sldMkLst>
        <pc:spChg chg="mod">
          <ac:chgData name="Elizabeth Ohadi" userId="5897eeda-f271-463e-b88c-eb7854f47227" providerId="ADAL" clId="{2A89A5B6-FC26-43AD-B1BE-72F5FE0A6DF4}" dt="2025-09-23T18:58:59.168" v="28" actId="14100"/>
          <ac:spMkLst>
            <pc:docMk/>
            <pc:sldMk cId="0" sldId="256"/>
            <ac:spMk id="32" creationId="{00000000-0000-0000-0000-000000000000}"/>
          </ac:spMkLst>
        </pc:spChg>
        <pc:spChg chg="mod">
          <ac:chgData name="Elizabeth Ohadi" userId="5897eeda-f271-463e-b88c-eb7854f47227" providerId="ADAL" clId="{2A89A5B6-FC26-43AD-B1BE-72F5FE0A6DF4}" dt="2025-09-23T19:15:09.437" v="190" actId="1076"/>
          <ac:spMkLst>
            <pc:docMk/>
            <pc:sldMk cId="0" sldId="256"/>
            <ac:spMk id="34" creationId="{00000000-0000-0000-0000-000000000000}"/>
          </ac:spMkLst>
        </pc:spChg>
        <pc:graphicFrameChg chg="mod ord modGraphic">
          <ac:chgData name="Elizabeth Ohadi" userId="5897eeda-f271-463e-b88c-eb7854f47227" providerId="ADAL" clId="{2A89A5B6-FC26-43AD-B1BE-72F5FE0A6DF4}" dt="2025-09-23T19:09:33.058" v="185" actId="14100"/>
          <ac:graphicFrameMkLst>
            <pc:docMk/>
            <pc:sldMk cId="0" sldId="256"/>
            <ac:graphicFrameMk id="37" creationId="{00000000-0000-0000-0000-000000000000}"/>
          </ac:graphicFrameMkLst>
        </pc:graphicFrameChg>
        <pc:graphicFrameChg chg="mod modGraphic">
          <ac:chgData name="Elizabeth Ohadi" userId="5897eeda-f271-463e-b88c-eb7854f47227" providerId="ADAL" clId="{2A89A5B6-FC26-43AD-B1BE-72F5FE0A6DF4}" dt="2025-09-23T19:09:21.361" v="183" actId="14100"/>
          <ac:graphicFrameMkLst>
            <pc:docMk/>
            <pc:sldMk cId="0" sldId="256"/>
            <ac:graphicFrameMk id="38" creationId="{00000000-0000-0000-0000-000000000000}"/>
          </ac:graphicFrameMkLst>
        </pc:graphicFrameChg>
        <pc:graphicFrameChg chg="mod modGraphic">
          <ac:chgData name="Elizabeth Ohadi" userId="5897eeda-f271-463e-b88c-eb7854f47227" providerId="ADAL" clId="{2A89A5B6-FC26-43AD-B1BE-72F5FE0A6DF4}" dt="2025-09-23T19:09:17.897" v="182" actId="14100"/>
          <ac:graphicFrameMkLst>
            <pc:docMk/>
            <pc:sldMk cId="0" sldId="256"/>
            <ac:graphicFrameMk id="39" creationId="{00000000-0000-0000-0000-000000000000}"/>
          </ac:graphicFrameMkLst>
        </pc:graphicFrameChg>
        <pc:graphicFrameChg chg="mod modGraphic">
          <ac:chgData name="Elizabeth Ohadi" userId="5897eeda-f271-463e-b88c-eb7854f47227" providerId="ADAL" clId="{2A89A5B6-FC26-43AD-B1BE-72F5FE0A6DF4}" dt="2025-09-23T19:07:23.396" v="166" actId="1035"/>
          <ac:graphicFrameMkLst>
            <pc:docMk/>
            <pc:sldMk cId="0" sldId="256"/>
            <ac:graphicFrameMk id="40" creationId="{00000000-0000-0000-0000-000000000000}"/>
          </ac:graphicFrameMkLst>
        </pc:graphicFrameChg>
        <pc:picChg chg="mod">
          <ac:chgData name="Elizabeth Ohadi" userId="5897eeda-f271-463e-b88c-eb7854f47227" providerId="ADAL" clId="{2A89A5B6-FC26-43AD-B1BE-72F5FE0A6DF4}" dt="2025-09-23T19:09:59.288" v="189" actId="1076"/>
          <ac:picMkLst>
            <pc:docMk/>
            <pc:sldMk cId="0" sldId="256"/>
            <ac:picMk id="35" creationId="{00000000-0000-0000-0000-000000000000}"/>
          </ac:picMkLst>
        </pc:picChg>
        <pc:picChg chg="mod">
          <ac:chgData name="Elizabeth Ohadi" userId="5897eeda-f271-463e-b88c-eb7854f47227" providerId="ADAL" clId="{2A89A5B6-FC26-43AD-B1BE-72F5FE0A6DF4}" dt="2025-09-23T19:09:54.468" v="188" actId="14100"/>
          <ac:picMkLst>
            <pc:docMk/>
            <pc:sldMk cId="0" sldId="256"/>
            <ac:picMk id="36" creationId="{00000000-0000-0000-0000-000000000000}"/>
          </ac:picMkLst>
        </pc:picChg>
        <pc:picChg chg="mod">
          <ac:chgData name="Elizabeth Ohadi" userId="5897eeda-f271-463e-b88c-eb7854f47227" providerId="ADAL" clId="{2A89A5B6-FC26-43AD-B1BE-72F5FE0A6DF4}" dt="2025-09-23T18:56:17.939" v="2" actId="14100"/>
          <ac:picMkLst>
            <pc:docMk/>
            <pc:sldMk cId="0" sldId="256"/>
            <ac:picMk id="41" creationId="{00000000-0000-0000-0000-000000000000}"/>
          </ac:picMkLst>
        </pc:picChg>
        <pc:picChg chg="add del mod modCrop">
          <ac:chgData name="Elizabeth Ohadi" userId="5897eeda-f271-463e-b88c-eb7854f47227" providerId="ADAL" clId="{2A89A5B6-FC26-43AD-B1BE-72F5FE0A6DF4}" dt="2025-09-23T19:03:39.323" v="98" actId="14100"/>
          <ac:picMkLst>
            <pc:docMk/>
            <pc:sldMk cId="0" sldId="256"/>
            <ac:picMk id="4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with content">
  <p:cSld name="title with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29"/>
              <a:buFont typeface="Arial"/>
              <a:buNone/>
              <a:defRPr sz="2429" b="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1"/>
          </p:nvPr>
        </p:nvSpPr>
        <p:spPr>
          <a:xfrm>
            <a:off x="457200" y="2209800"/>
            <a:ext cx="8229600" cy="3053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marL="457200" lvl="0" indent="-35560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sz="2000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011" algn="l">
              <a:spcBef>
                <a:spcPts val="357"/>
              </a:spcBef>
              <a:spcAft>
                <a:spcPts val="0"/>
              </a:spcAft>
              <a:buClr>
                <a:schemeClr val="accent1"/>
              </a:buClr>
              <a:buSzPts val="1786"/>
              <a:buFont typeface="Noto Sans Symbols"/>
              <a:buChar char="▪"/>
              <a:defRPr sz="1786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28358" algn="l">
              <a:spcBef>
                <a:spcPts val="314"/>
              </a:spcBef>
              <a:spcAft>
                <a:spcPts val="0"/>
              </a:spcAft>
              <a:buClr>
                <a:schemeClr val="accent1"/>
              </a:buClr>
              <a:buSzPts val="1571"/>
              <a:buFont typeface="Noto Sans Symbols"/>
              <a:buChar char="▪"/>
              <a:defRPr sz="1571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19341" algn="l">
              <a:spcBef>
                <a:spcPts val="286"/>
              </a:spcBef>
              <a:spcAft>
                <a:spcPts val="0"/>
              </a:spcAft>
              <a:buClr>
                <a:schemeClr val="accent1"/>
              </a:buClr>
              <a:buSzPts val="1429"/>
              <a:buFont typeface="Noto Sans Symbols"/>
              <a:buChar char="▪"/>
              <a:defRPr sz="1429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05689" algn="l">
              <a:spcBef>
                <a:spcPts val="243"/>
              </a:spcBef>
              <a:spcAft>
                <a:spcPts val="0"/>
              </a:spcAft>
              <a:buClr>
                <a:schemeClr val="accent1"/>
              </a:buClr>
              <a:buSzPts val="1214"/>
              <a:buFont typeface="Noto Sans Symbols"/>
              <a:buChar char="▪"/>
              <a:defRPr sz="1214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2"/>
          </p:nvPr>
        </p:nvSpPr>
        <p:spPr>
          <a:xfrm>
            <a:off x="457200" y="1524000"/>
            <a:ext cx="8229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marL="457200" lvl="0" indent="-228600" algn="l">
              <a:spcBef>
                <a:spcPts val="443"/>
              </a:spcBef>
              <a:spcAft>
                <a:spcPts val="0"/>
              </a:spcAft>
              <a:buSzPts val="2214"/>
              <a:buNone/>
              <a:defRPr sz="2214" b="1">
                <a:solidFill>
                  <a:srgbClr val="313231"/>
                </a:solidFill>
              </a:defRPr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6663392" y="600824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www.lnct.global </a:t>
            </a:r>
            <a:r>
              <a:rPr lang="en-US">
                <a:solidFill>
                  <a:srgbClr val="636466"/>
                </a:solidFill>
              </a:rPr>
              <a:t>| </a:t>
            </a:r>
            <a:fld id="{00000000-1234-1234-1234-123412341234}" type="slidenum">
              <a:rPr lang="en-US">
                <a:solidFill>
                  <a:srgbClr val="636466"/>
                </a:solidFill>
              </a:rPr>
              <a:t>‹#›</a:t>
            </a:fld>
            <a:endParaRPr>
              <a:solidFill>
                <a:srgbClr val="E32726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rgbClr val="F7F7F7">
            <a:alpha val="0"/>
          </a:srgbClr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able format">
  <p:cSld name="2_table forma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29"/>
              <a:buFont typeface="Arial"/>
              <a:buNone/>
              <a:defRPr sz="2429" b="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6663392" y="600824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www.lnct.global </a:t>
            </a:r>
            <a:r>
              <a:rPr lang="en-US">
                <a:solidFill>
                  <a:srgbClr val="636466"/>
                </a:solidFill>
              </a:rPr>
              <a:t>| </a:t>
            </a:r>
            <a:fld id="{00000000-1234-1234-1234-123412341234}" type="slidenum">
              <a:rPr lang="en-US">
                <a:solidFill>
                  <a:srgbClr val="636466"/>
                </a:solidFill>
              </a:rPr>
              <a:t>‹#›</a:t>
            </a:fld>
            <a:endParaRPr>
              <a:solidFill>
                <a:srgbClr val="E32726"/>
              </a:solidFill>
            </a:endParaRP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457200" y="2870640"/>
            <a:ext cx="8229600" cy="2352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marL="457200" lvl="0" indent="-35560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sz="2000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011" algn="l">
              <a:spcBef>
                <a:spcPts val="357"/>
              </a:spcBef>
              <a:spcAft>
                <a:spcPts val="0"/>
              </a:spcAft>
              <a:buClr>
                <a:schemeClr val="accent1"/>
              </a:buClr>
              <a:buSzPts val="1786"/>
              <a:buFont typeface="Noto Sans Symbols"/>
              <a:buChar char="▪"/>
              <a:defRPr sz="1786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28358" algn="l">
              <a:spcBef>
                <a:spcPts val="314"/>
              </a:spcBef>
              <a:spcAft>
                <a:spcPts val="0"/>
              </a:spcAft>
              <a:buClr>
                <a:schemeClr val="accent1"/>
              </a:buClr>
              <a:buSzPts val="1571"/>
              <a:buFont typeface="Noto Sans Symbols"/>
              <a:buChar char="▪"/>
              <a:defRPr sz="1571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19341" algn="l">
              <a:spcBef>
                <a:spcPts val="286"/>
              </a:spcBef>
              <a:spcAft>
                <a:spcPts val="0"/>
              </a:spcAft>
              <a:buClr>
                <a:schemeClr val="accent1"/>
              </a:buClr>
              <a:buSzPts val="1429"/>
              <a:buFont typeface="Noto Sans Symbols"/>
              <a:buChar char="▪"/>
              <a:defRPr sz="1429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05689" algn="l">
              <a:spcBef>
                <a:spcPts val="243"/>
              </a:spcBef>
              <a:spcAft>
                <a:spcPts val="0"/>
              </a:spcAft>
              <a:buClr>
                <a:schemeClr val="accent1"/>
              </a:buClr>
              <a:buSzPts val="1214"/>
              <a:buFont typeface="Noto Sans Symbols"/>
              <a:buChar char="▪"/>
              <a:defRPr sz="1214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57200" y="1539706"/>
            <a:ext cx="8229600" cy="1174353"/>
          </a:xfrm>
          <a:prstGeom prst="rect">
            <a:avLst/>
          </a:prstGeom>
          <a:solidFill>
            <a:srgbClr val="E5E5E5">
              <a:alpha val="49803"/>
            </a:srgbClr>
          </a:solidFill>
          <a:ln>
            <a:noFill/>
          </a:ln>
        </p:spPr>
        <p:txBody>
          <a:bodyPr spcFirstLastPara="1" wrap="square" lIns="127975" tIns="63975" rIns="127975" bIns="63975" anchor="ctr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00A6B6"/>
              </a:buClr>
              <a:buSzPts val="2000"/>
              <a:buFont typeface="Arial"/>
              <a:buNone/>
              <a:defRPr sz="2000" b="0" i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357"/>
              </a:spcBef>
              <a:spcAft>
                <a:spcPts val="0"/>
              </a:spcAft>
              <a:buClr>
                <a:srgbClr val="00A6B6"/>
              </a:buClr>
              <a:buSzPts val="1786"/>
              <a:buFont typeface="Arial"/>
              <a:buNone/>
              <a:defRPr sz="1786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spcBef>
                <a:spcPts val="314"/>
              </a:spcBef>
              <a:spcAft>
                <a:spcPts val="0"/>
              </a:spcAft>
              <a:buClr>
                <a:srgbClr val="00A6B6"/>
              </a:buClr>
              <a:buSzPts val="1571"/>
              <a:buFont typeface="Arial"/>
              <a:buNone/>
              <a:defRPr sz="1571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spcBef>
                <a:spcPts val="286"/>
              </a:spcBef>
              <a:spcAft>
                <a:spcPts val="0"/>
              </a:spcAft>
              <a:buClr>
                <a:srgbClr val="00A6B6"/>
              </a:buClr>
              <a:buSzPts val="1429"/>
              <a:buFont typeface="Arial"/>
              <a:buNone/>
              <a:defRPr sz="1429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spcBef>
                <a:spcPts val="243"/>
              </a:spcBef>
              <a:spcAft>
                <a:spcPts val="0"/>
              </a:spcAft>
              <a:buClr>
                <a:srgbClr val="00A6B6"/>
              </a:buClr>
              <a:buSzPts val="1214"/>
              <a:buFont typeface="Arial"/>
              <a:buNone/>
              <a:defRPr sz="1214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able format">
  <p:cSld name="1_table format">
    <p:bg>
      <p:bgPr>
        <a:solidFill>
          <a:schemeClr val="accent2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914400" y="32690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14"/>
              <a:buFont typeface="Arial"/>
              <a:buNone/>
              <a:defRPr sz="3214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228106" y="6354599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| www.lnct.global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0"/>
          </a:schemeClr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29"/>
              <a:buFont typeface="Arial"/>
              <a:buNone/>
              <a:defRPr sz="4429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marL="457200" marR="0" lvl="0" indent="-432689" algn="l" rtl="0">
              <a:spcBef>
                <a:spcPts val="643"/>
              </a:spcBef>
              <a:spcAft>
                <a:spcPts val="0"/>
              </a:spcAft>
              <a:buClr>
                <a:schemeClr val="accent1"/>
              </a:buClr>
              <a:buSzPts val="3214"/>
              <a:buFont typeface="Noto Sans Symbols"/>
              <a:buChar char="▪"/>
              <a:defRPr sz="3214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5511" algn="l" rtl="0">
              <a:spcBef>
                <a:spcPts val="557"/>
              </a:spcBef>
              <a:spcAft>
                <a:spcPts val="0"/>
              </a:spcAft>
              <a:buClr>
                <a:schemeClr val="accent1"/>
              </a:buClr>
              <a:buSzPts val="2786"/>
              <a:buFont typeface="Noto Sans Symbols"/>
              <a:buChar char="▪"/>
              <a:defRPr sz="2786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09841" algn="l" rtl="0">
              <a:spcBef>
                <a:spcPts val="886"/>
              </a:spcBef>
              <a:spcAft>
                <a:spcPts val="0"/>
              </a:spcAft>
              <a:buClr>
                <a:schemeClr val="accent1"/>
              </a:buClr>
              <a:buSzPts val="4429"/>
              <a:buFont typeface="Noto Sans Symbols"/>
              <a:buChar char="▪"/>
              <a:defRPr sz="4429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4" b="0" i="0" u="none" strike="noStrike" cap="none">
                <a:solidFill>
                  <a:srgbClr val="8D8D8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4" b="0" i="0" u="none" strike="noStrike" cap="none">
                <a:solidFill>
                  <a:srgbClr val="8D8D8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lt2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"/>
          <p:cNvSpPr/>
          <p:nvPr/>
        </p:nvSpPr>
        <p:spPr>
          <a:xfrm>
            <a:off x="34103" y="1010402"/>
            <a:ext cx="9083160" cy="5364034"/>
          </a:xfrm>
          <a:prstGeom prst="rect">
            <a:avLst/>
          </a:prstGeom>
          <a:solidFill>
            <a:srgbClr val="1070B8"/>
          </a:solidFill>
          <a:ln w="76200" cap="flat" cmpd="sng">
            <a:solidFill>
              <a:srgbClr val="1070B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86"/>
              <a:buFont typeface="Arial"/>
              <a:buNone/>
            </a:pPr>
            <a:endParaRPr sz="1786" b="0" i="0" u="none" strike="noStrike" cap="none">
              <a:solidFill>
                <a:srgbClr val="F7F7F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"/>
          <p:cNvSpPr txBox="1"/>
          <p:nvPr/>
        </p:nvSpPr>
        <p:spPr>
          <a:xfrm>
            <a:off x="262202" y="1011"/>
            <a:ext cx="8540700" cy="9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9500" rIns="19025" bIns="95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070B8"/>
              </a:buClr>
              <a:buSzPts val="2200"/>
              <a:buFont typeface="Poppins"/>
              <a:buNone/>
            </a:pPr>
            <a:r>
              <a:rPr lang="en-US" sz="2200" b="1">
                <a:solidFill>
                  <a:srgbClr val="1070B8"/>
                </a:solidFill>
                <a:latin typeface="Poppins"/>
                <a:ea typeface="Poppins"/>
                <a:cs typeface="Poppins"/>
                <a:sym typeface="Poppins"/>
              </a:rPr>
              <a:t>INDONESIA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>
                <a:srgbClr val="313231"/>
              </a:buClr>
              <a:buSzPts val="1200"/>
              <a:buFont typeface="Poppins"/>
              <a:buNone/>
            </a:pPr>
            <a:r>
              <a:rPr lang="en-US" sz="1200" b="1" i="0" u="none" strike="noStrike" cap="none">
                <a:solidFill>
                  <a:srgbClr val="313231"/>
                </a:solidFill>
                <a:latin typeface="Poppins"/>
                <a:ea typeface="Poppins"/>
                <a:cs typeface="Poppins"/>
                <a:sym typeface="Poppins"/>
              </a:rPr>
              <a:t>Sustaining and Strengthening Immunization Coverage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>
                <a:srgbClr val="313231"/>
              </a:buClr>
              <a:buSzPts val="1200"/>
              <a:buFont typeface="Poppins"/>
              <a:buNone/>
            </a:pPr>
            <a:r>
              <a:rPr lang="en-US" sz="1200" b="1" i="0" u="none" strike="noStrike" cap="none">
                <a:solidFill>
                  <a:srgbClr val="313231"/>
                </a:solidFill>
                <a:latin typeface="Poppins"/>
                <a:ea typeface="Poppins"/>
                <a:cs typeface="Poppins"/>
                <a:sym typeface="Poppins"/>
              </a:rPr>
              <a:t>in Middle-Income Countries</a:t>
            </a:r>
            <a:endParaRPr sz="1200" b="1" i="0" u="none" strike="noStrike" cap="none">
              <a:solidFill>
                <a:srgbClr val="31323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>
                <a:srgbClr val="313231"/>
              </a:buClr>
              <a:buSzPts val="1200"/>
              <a:buFont typeface="Poppins"/>
              <a:buNone/>
            </a:pPr>
            <a:r>
              <a:rPr lang="en-US" sz="1200" b="1" i="1" u="none" strike="noStrike" cap="none">
                <a:solidFill>
                  <a:srgbClr val="313231"/>
                </a:solidFill>
                <a:latin typeface="Poppins"/>
                <a:ea typeface="Poppins"/>
                <a:cs typeface="Poppins"/>
                <a:sym typeface="Poppins"/>
              </a:rPr>
              <a:t>Tashkent, Uzbekistan, 07-09 October 2025</a:t>
            </a:r>
            <a:endParaRPr sz="1200" b="0" i="0" u="none" strike="noStrike" cap="none">
              <a:solidFill>
                <a:srgbClr val="31323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4" name="Google Shape;34;p1"/>
          <p:cNvSpPr/>
          <p:nvPr/>
        </p:nvSpPr>
        <p:spPr>
          <a:xfrm>
            <a:off x="0" y="6374436"/>
            <a:ext cx="9144000" cy="503121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19025" tIns="9500" rIns="19025" bIns="95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86"/>
              <a:buFont typeface="Arial"/>
              <a:buNone/>
            </a:pPr>
            <a:endParaRPr sz="1786" b="0" i="0" u="none" strike="noStrike" cap="none">
              <a:solidFill>
                <a:srgbClr val="F7F7F7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35" name="Google Shape;35;p1" descr="GAVI_Alliance_Colour_Logo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1098" y="6374436"/>
            <a:ext cx="1142629" cy="438007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Google Shape;36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24928" y="6404510"/>
            <a:ext cx="1534083" cy="43098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8" name="Google Shape;38;p1"/>
          <p:cNvGraphicFramePr/>
          <p:nvPr>
            <p:extLst>
              <p:ext uri="{D42A27DB-BD31-4B8C-83A1-F6EECF244321}">
                <p14:modId xmlns:p14="http://schemas.microsoft.com/office/powerpoint/2010/main" val="1156343527"/>
              </p:ext>
            </p:extLst>
          </p:nvPr>
        </p:nvGraphicFramePr>
        <p:xfrm>
          <a:off x="3941065" y="2634648"/>
          <a:ext cx="5162558" cy="1533840"/>
        </p:xfrm>
        <a:graphic>
          <a:graphicData uri="http://schemas.openxmlformats.org/drawingml/2006/table">
            <a:tbl>
              <a:tblPr firstRow="1" bandRow="1">
                <a:noFill/>
                <a:tableStyleId>{D41DE0E9-7141-42E9-BD76-64372509980B}</a:tableStyleId>
              </a:tblPr>
              <a:tblGrid>
                <a:gridCol w="51625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41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50" u="none" strike="noStrike" cap="none" dirty="0">
                          <a:solidFill>
                            <a:schemeClr val="lt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Priority needs to optimize coverage (as of 2026)</a:t>
                      </a:r>
                      <a:endParaRPr sz="950" dirty="0"/>
                    </a:p>
                  </a:txBody>
                  <a:tcPr marL="91450" marR="91450" marT="45725" marB="45725"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1150">
                <a:tc>
                  <a:txBody>
                    <a:bodyPr/>
                    <a:lstStyle/>
                    <a:p>
                      <a:pPr marL="285750" marR="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en-US" sz="95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Advocate local government to allocate budget for immunization program</a:t>
                      </a:r>
                      <a:endParaRPr sz="950" b="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marL="285750" marR="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Char char="•"/>
                      </a:pPr>
                      <a:r>
                        <a:rPr lang="en-US" sz="95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Strengthen HR capacity and multisectoral collaboration, including private sector</a:t>
                      </a:r>
                      <a:endParaRPr sz="950" b="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marL="285750" marR="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Char char="•"/>
                      </a:pPr>
                      <a:r>
                        <a:rPr lang="en-US" sz="95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Developing multi-year planning for vaccine and logistics</a:t>
                      </a:r>
                      <a:endParaRPr sz="950" b="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marL="285750" marR="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Char char="•"/>
                      </a:pPr>
                      <a:r>
                        <a:rPr lang="en-US" sz="95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Integrating the immunization registry and vaccine logistics system </a:t>
                      </a:r>
                      <a:endParaRPr sz="950" b="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marL="285750" marR="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Char char="•"/>
                      </a:pPr>
                      <a:r>
                        <a:rPr lang="en-US" sz="95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Optimize the implementation of the Sustainable Outreach Services (SOS)</a:t>
                      </a:r>
                      <a:endParaRPr sz="950" b="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marL="285750" marR="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en-US" sz="950" b="0" dirty="0">
                          <a:latin typeface="Poppins" panose="00000500000000000000" pitchFamily="2" charset="0"/>
                          <a:cs typeface="Poppins" panose="00000500000000000000" pitchFamily="2" charset="0"/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          </a:ext>
                          </a:extLst>
                        </a:rPr>
                        <a:t>Improve</a:t>
                      </a:r>
                      <a:r>
                        <a:rPr lang="en-US" sz="950" b="0" dirty="0">
                          <a:latin typeface="Poppins" panose="00000500000000000000" pitchFamily="2" charset="0"/>
                          <a:cs typeface="Poppins" panose="00000500000000000000" pitchFamily="2" charset="0"/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          </a:ext>
                          </a:extLst>
                        </a:rPr>
                        <a:t> the </a:t>
                      </a:r>
                      <a:r>
                        <a:rPr lang="en-US" sz="950" b="0" dirty="0">
                          <a:latin typeface="Poppins" panose="00000500000000000000" pitchFamily="2" charset="0"/>
                          <a:cs typeface="Poppins" panose="00000500000000000000" pitchFamily="2" charset="0"/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          </a:ext>
                          </a:extLst>
                        </a:rPr>
                        <a:t>adaptation and implementation of immunization communication strategies</a:t>
                      </a:r>
                      <a:r>
                        <a:rPr lang="en-US" sz="950" b="0" dirty="0">
                          <a:latin typeface="Poppins" panose="00000500000000000000" pitchFamily="2" charset="0"/>
                          <a:cs typeface="Poppins" panose="00000500000000000000" pitchFamily="2" charset="0"/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          </a:ext>
                          </a:extLst>
                        </a:rPr>
                        <a:t> at subnational level </a:t>
                      </a:r>
                      <a:endParaRPr sz="950" b="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1450" marR="91450" marT="45725" marB="45725">
                    <a:solidFill>
                      <a:srgbClr val="E4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9" name="Google Shape;39;p1"/>
          <p:cNvGraphicFramePr/>
          <p:nvPr>
            <p:extLst>
              <p:ext uri="{D42A27DB-BD31-4B8C-83A1-F6EECF244321}">
                <p14:modId xmlns:p14="http://schemas.microsoft.com/office/powerpoint/2010/main" val="3731401755"/>
              </p:ext>
            </p:extLst>
          </p:nvPr>
        </p:nvGraphicFramePr>
        <p:xfrm>
          <a:off x="3941064" y="4207673"/>
          <a:ext cx="5162559" cy="2134018"/>
        </p:xfrm>
        <a:graphic>
          <a:graphicData uri="http://schemas.openxmlformats.org/drawingml/2006/table">
            <a:tbl>
              <a:tblPr firstRow="1" bandRow="1">
                <a:noFill/>
                <a:tableStyleId>{D41DE0E9-7141-42E9-BD76-64372509980B}</a:tableStyleId>
              </a:tblPr>
              <a:tblGrid>
                <a:gridCol w="5162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8452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Poppins"/>
                        <a:buNone/>
                      </a:pPr>
                      <a:r>
                        <a:rPr lang="en-US" sz="950" b="1" u="none" strike="noStrike" cap="none" dirty="0">
                          <a:solidFill>
                            <a:schemeClr val="lt1"/>
                          </a:solidFill>
                          <a:latin typeface="Poppins" panose="00000500000000000000" pitchFamily="2" charset="0"/>
                          <a:ea typeface="Poppins"/>
                          <a:cs typeface="Poppins" panose="00000500000000000000" pitchFamily="2" charset="0"/>
                          <a:sym typeface="Poppins"/>
                        </a:rPr>
                        <a:t>Approaches implemented</a:t>
                      </a:r>
                      <a:endParaRPr sz="950" b="1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1450" marR="91450" marT="45725" marB="45725"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5566">
                <a:tc>
                  <a:txBody>
                    <a:bodyPr/>
                    <a:lstStyle/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900"/>
                        <a:buChar char="●"/>
                      </a:pPr>
                      <a:r>
                        <a:rPr lang="en-US" sz="950" b="0" u="none" strike="noStrike" cap="none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Developed National Im</a:t>
                      </a:r>
                      <a:r>
                        <a:rPr lang="en-US" sz="95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munization Strategy (NIS) 2025 - 2029 </a:t>
                      </a:r>
                      <a:r>
                        <a:rPr lang="en-US" sz="950" b="0" dirty="0">
                          <a:solidFill>
                            <a:srgbClr val="1070B8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(2024-2025)</a:t>
                      </a:r>
                      <a:endParaRPr sz="950" b="0" dirty="0">
                        <a:solidFill>
                          <a:srgbClr val="1070B8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Char char="●"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Ongoing advocacy and regular monitoring, complemented by incentives through PIRI/PENARI</a:t>
                      </a:r>
                      <a:endParaRPr sz="950" b="0" dirty="0">
                        <a:solidFill>
                          <a:srgbClr val="1070B8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Char char="●"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CSO engagement to support defaulter tracking and reaching zero dose children through INEY2 initiative (</a:t>
                      </a:r>
                      <a:r>
                        <a:rPr lang="en-US" sz="950" b="0" dirty="0">
                          <a:solidFill>
                            <a:srgbClr val="1070B8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2024 - now)</a:t>
                      </a:r>
                      <a:endParaRPr sz="950" b="0" dirty="0">
                        <a:solidFill>
                          <a:srgbClr val="1070B8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Char char="●"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Communication strategy implementation, inc. engagement w/ social media influencers and professional organizations to counter misinformation</a:t>
                      </a:r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Char char="●"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Optimize electronic immunization logistics (SMILE) to ensure real-time visibility of vaccine stocks &amp; storage conditions </a:t>
                      </a:r>
                      <a:r>
                        <a:rPr lang="en-US" sz="950" b="0" dirty="0">
                          <a:solidFill>
                            <a:srgbClr val="1070B8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(2023-now)</a:t>
                      </a:r>
                      <a:endParaRPr sz="950" b="0" dirty="0">
                        <a:solidFill>
                          <a:srgbClr val="1070B8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Char char="●"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Enhance health worker competencies, including in the private sector, through diverse training methods such as in-person training and MOOCs</a:t>
                      </a:r>
                      <a:endParaRPr sz="950" b="0" dirty="0">
                        <a:solidFill>
                          <a:srgbClr val="1070B8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1450" marR="91450" marT="45725" marB="45725">
                    <a:solidFill>
                      <a:srgbClr val="E4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0" name="Google Shape;40;p1"/>
          <p:cNvGraphicFramePr/>
          <p:nvPr>
            <p:extLst>
              <p:ext uri="{D42A27DB-BD31-4B8C-83A1-F6EECF244321}">
                <p14:modId xmlns:p14="http://schemas.microsoft.com/office/powerpoint/2010/main" val="93803082"/>
              </p:ext>
            </p:extLst>
          </p:nvPr>
        </p:nvGraphicFramePr>
        <p:xfrm>
          <a:off x="40376" y="3627235"/>
          <a:ext cx="3850056" cy="2714455"/>
        </p:xfrm>
        <a:graphic>
          <a:graphicData uri="http://schemas.openxmlformats.org/drawingml/2006/table">
            <a:tbl>
              <a:tblPr firstRow="1" bandRow="1">
                <a:noFill/>
                <a:tableStyleId>{D41DE0E9-7141-42E9-BD76-64372509980B}</a:tableStyleId>
              </a:tblPr>
              <a:tblGrid>
                <a:gridCol w="3850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65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Poppins"/>
                        <a:buNone/>
                      </a:pPr>
                      <a:r>
                        <a:rPr lang="en-US" sz="950" b="1" dirty="0">
                          <a:solidFill>
                            <a:schemeClr val="lt1"/>
                          </a:solidFill>
                          <a:latin typeface="Poppins" panose="00000500000000000000" pitchFamily="2" charset="0"/>
                          <a:ea typeface="Poppins"/>
                          <a:cs typeface="Poppins" panose="00000500000000000000" pitchFamily="2" charset="0"/>
                          <a:sym typeface="Poppins"/>
                        </a:rPr>
                        <a:t>Successes and lessons learned</a:t>
                      </a:r>
                      <a:endParaRPr sz="950" b="1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1450" marR="91450" marT="45725" marB="45725"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8300">
                <a:tc>
                  <a:txBody>
                    <a:bodyPr/>
                    <a:lstStyle/>
                    <a:p>
                      <a:pPr marL="285750" marR="0" lvl="0" indent="-2730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en-US" sz="95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Districts that conducted detailed costing and resource mapping were better able to align partner support and mobilize local funds for outreach and service delivery.</a:t>
                      </a:r>
                      <a:endParaRPr sz="950" b="0" dirty="0">
                        <a:solidFill>
                          <a:srgbClr val="596568"/>
                        </a:solidFill>
                        <a:latin typeface="Poppins" panose="00000500000000000000" pitchFamily="2" charset="0"/>
                        <a:ea typeface="Poppins"/>
                        <a:cs typeface="Poppins" panose="00000500000000000000" pitchFamily="2" charset="0"/>
                        <a:sym typeface="Poppins"/>
                      </a:endParaRPr>
                    </a:p>
                    <a:p>
                      <a:pPr marL="285750" marR="0" lvl="0" indent="-2730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en-US" sz="95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Engaging health cadres, PKK (Family Welfare Movement), and community/religious leaders, and other local partners proved effective in rebuilding trust and increasing community acceptance in hesitant or underserved areas.</a:t>
                      </a:r>
                      <a:endParaRPr sz="950" b="0" dirty="0">
                        <a:solidFill>
                          <a:srgbClr val="596568"/>
                        </a:solidFill>
                        <a:latin typeface="Poppins" panose="00000500000000000000" pitchFamily="2" charset="0"/>
                        <a:ea typeface="Poppins"/>
                        <a:cs typeface="Poppins" panose="00000500000000000000" pitchFamily="2" charset="0"/>
                        <a:sym typeface="Poppins"/>
                      </a:endParaRPr>
                    </a:p>
                    <a:p>
                      <a:pPr marL="285750" marR="0" lvl="0" indent="-2730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en-US" sz="95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Peer-to-peer exchanges across districts enabled practical learning and adaptation of successful approaches, especially in areas with similar geographic or demographic profiles.</a:t>
                      </a:r>
                      <a:endParaRPr sz="950" b="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marL="285750" marR="0" lvl="0" indent="-2730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900"/>
                        <a:buChar char="•"/>
                      </a:pPr>
                      <a:r>
                        <a:rPr lang="en-US" sz="95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PIRI/PENARI has administered over 1 million doses of catch-up immunizations across two rounds in 2025 (May and August), with an additional round planned for November.</a:t>
                      </a:r>
                      <a:endParaRPr sz="950" b="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1450" marR="91450" marT="45725" marB="45725">
                    <a:solidFill>
                      <a:srgbClr val="E4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1" name="Google Shape;41;p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1098" y="6146"/>
            <a:ext cx="13716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Google Shape;42;p1"/>
          <p:cNvPicPr preferRelativeResize="0"/>
          <p:nvPr/>
        </p:nvPicPr>
        <p:blipFill>
          <a:blip r:embed="rId6">
            <a:alphaModFix/>
          </a:blip>
          <a:srcRect l="-1095" t="-1216" r="1095" b="1216"/>
          <a:stretch>
            <a:fillRect/>
          </a:stretch>
        </p:blipFill>
        <p:spPr>
          <a:xfrm>
            <a:off x="77371" y="1062137"/>
            <a:ext cx="3753965" cy="249509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aphicFrame>
        <p:nvGraphicFramePr>
          <p:cNvPr id="37" name="Google Shape;37;p1"/>
          <p:cNvGraphicFramePr/>
          <p:nvPr>
            <p:extLst>
              <p:ext uri="{D42A27DB-BD31-4B8C-83A1-F6EECF244321}">
                <p14:modId xmlns:p14="http://schemas.microsoft.com/office/powerpoint/2010/main" val="2736256855"/>
              </p:ext>
            </p:extLst>
          </p:nvPr>
        </p:nvGraphicFramePr>
        <p:xfrm>
          <a:off x="3941065" y="1021674"/>
          <a:ext cx="5162558" cy="1573790"/>
        </p:xfrm>
        <a:graphic>
          <a:graphicData uri="http://schemas.openxmlformats.org/drawingml/2006/table">
            <a:tbl>
              <a:tblPr firstRow="1" bandRow="1">
                <a:noFill/>
                <a:tableStyleId>{D41DE0E9-7141-42E9-BD76-64372509980B}</a:tableStyleId>
              </a:tblPr>
              <a:tblGrid>
                <a:gridCol w="51625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41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50" u="none" strike="noStrike" cap="none" dirty="0">
                          <a:solidFill>
                            <a:schemeClr val="lt1"/>
                          </a:solidFill>
                          <a:latin typeface="Poppins" panose="00000500000000000000" pitchFamily="2" charset="0"/>
                          <a:ea typeface="Poppins"/>
                          <a:cs typeface="Poppins" panose="00000500000000000000" pitchFamily="2" charset="0"/>
                          <a:sym typeface="Poppins"/>
                        </a:rPr>
                        <a:t>Priority drivers of persistent coverage challenges</a:t>
                      </a:r>
                      <a:endParaRPr sz="95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1450" marR="91450" marT="45725" marB="45725"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5400">
                <a:tc>
                  <a:txBody>
                    <a:bodyPr/>
                    <a:lstStyle/>
                    <a:p>
                      <a:pPr marL="285750" marR="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en-US" sz="950" b="0" u="sng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Governance &amp; Leadership</a:t>
                      </a:r>
                      <a:r>
                        <a:rPr lang="en-US" sz="95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: Multisectoral coordination remains suboptimal, particularly in reaching remote and hard-to-reach areas.</a:t>
                      </a:r>
                      <a:endParaRPr sz="950" b="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marL="285750" marR="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en-US" sz="950" b="0" u="sng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Financing</a:t>
                      </a:r>
                      <a:r>
                        <a:rPr lang="en-US" sz="95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: Limited budget to support programming, esp. at subnational level </a:t>
                      </a:r>
                      <a:endParaRPr sz="950" b="0" u="none" strike="noStrike" cap="none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marL="285750" marR="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en-US" sz="950" b="0" u="sng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Human Resources</a:t>
                      </a:r>
                      <a:r>
                        <a:rPr lang="en-US" sz="95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: High turnover, uneven capacity, unequal distribution, and multiple roles among health workers</a:t>
                      </a:r>
                      <a:endParaRPr sz="950" b="0" u="none" strike="noStrike" cap="none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marL="285750" marR="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en-US" sz="950" b="0" u="sng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Service Delivery</a:t>
                      </a:r>
                      <a:r>
                        <a:rPr lang="en-US" sz="95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: Sub- optimal integration with other programs</a:t>
                      </a:r>
                      <a:endParaRPr sz="950" b="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marL="285750" marR="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Char char="•"/>
                      </a:pPr>
                      <a:r>
                        <a:rPr lang="en-US" sz="950" b="0" u="sng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Vaccine and logistics</a:t>
                      </a:r>
                      <a:r>
                        <a:rPr lang="en-US" sz="95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: Interrupted vaccine supply</a:t>
                      </a:r>
                      <a:endParaRPr sz="950" b="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marL="285750" marR="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en-US" sz="950" b="0" u="sng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Data and Information</a:t>
                      </a:r>
                      <a:r>
                        <a:rPr lang="en-US" sz="950" b="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: RR transition from manual to digital, vaccine hesitancy </a:t>
                      </a:r>
                      <a:endParaRPr sz="950" b="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1450" marR="91450" marT="45725" marB="45725">
                    <a:solidFill>
                      <a:srgbClr val="E4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R4D_StandardTemplate_MAC">
  <a:themeElements>
    <a:clrScheme name="LNCT Theme">
      <a:dk1>
        <a:srgbClr val="313231"/>
      </a:dk1>
      <a:lt1>
        <a:srgbClr val="F7F7F7"/>
      </a:lt1>
      <a:dk2>
        <a:srgbClr val="BFBFBF"/>
      </a:dk2>
      <a:lt2>
        <a:srgbClr val="FFFFFF"/>
      </a:lt2>
      <a:accent1>
        <a:srgbClr val="A80A4B"/>
      </a:accent1>
      <a:accent2>
        <a:srgbClr val="E47D25"/>
      </a:accent2>
      <a:accent3>
        <a:srgbClr val="636466"/>
      </a:accent3>
      <a:accent4>
        <a:srgbClr val="313231"/>
      </a:accent4>
      <a:accent5>
        <a:srgbClr val="FC000B"/>
      </a:accent5>
      <a:accent6>
        <a:srgbClr val="BDC5C7"/>
      </a:accent6>
      <a:hlink>
        <a:srgbClr val="E47D25"/>
      </a:hlink>
      <a:folHlink>
        <a:srgbClr val="A75E1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6FE10225DE664B90ECA796EE42F5B4" ma:contentTypeVersion="19" ma:contentTypeDescription="Create a new document." ma:contentTypeScope="" ma:versionID="11c98c7be4b19e814abce4ccf5389628">
  <xsd:schema xmlns:xsd="http://www.w3.org/2001/XMLSchema" xmlns:xs="http://www.w3.org/2001/XMLSchema" xmlns:p="http://schemas.microsoft.com/office/2006/metadata/properties" xmlns:ns2="bcb27da4-2e3e-416a-a040-6d0b2e3a2039" xmlns:ns3="a6b7a42b-578f-4fd1-9d67-5a3066b9c5a5" targetNamespace="http://schemas.microsoft.com/office/2006/metadata/properties" ma:root="true" ma:fieldsID="74ffbbad23b780b7928ca1a27605d123" ns2:_="" ns3:_="">
    <xsd:import namespace="bcb27da4-2e3e-416a-a040-6d0b2e3a2039"/>
    <xsd:import namespace="a6b7a42b-578f-4fd1-9d67-5a3066b9c5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b27da4-2e3e-416a-a040-6d0b2e3a20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9a65aa6-ac8d-46e4-9aa8-b40f8e8101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b7a42b-578f-4fd1-9d67-5a3066b9c5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851e4de-f63a-4e75-992f-a8dbd26a3671}" ma:internalName="TaxCatchAll" ma:showField="CatchAllData" ma:web="a6b7a42b-578f-4fd1-9d67-5a3066b9c5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cb27da4-2e3e-416a-a040-6d0b2e3a2039">
      <Terms xmlns="http://schemas.microsoft.com/office/infopath/2007/PartnerControls"/>
    </lcf76f155ced4ddcb4097134ff3c332f>
    <TaxCatchAll xmlns="a6b7a42b-578f-4fd1-9d67-5a3066b9c5a5" xsi:nil="true"/>
  </documentManagement>
</p:properties>
</file>

<file path=customXml/itemProps1.xml><?xml version="1.0" encoding="utf-8"?>
<ds:datastoreItem xmlns:ds="http://schemas.openxmlformats.org/officeDocument/2006/customXml" ds:itemID="{5CBB16D9-F53F-4827-8D9F-FFE969F19F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b27da4-2e3e-416a-a040-6d0b2e3a2039"/>
    <ds:schemaRef ds:uri="a6b7a42b-578f-4fd1-9d67-5a3066b9c5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A2A191F-CA05-43AC-9797-17DC2AC739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4DB5C4-74C2-4369-A5C9-79A67CDFABDD}">
  <ds:schemaRefs>
    <ds:schemaRef ds:uri="http://schemas.microsoft.com/office/2006/metadata/properties"/>
    <ds:schemaRef ds:uri="http://schemas.microsoft.com/office/infopath/2007/PartnerControls"/>
    <ds:schemaRef ds:uri="bcb27da4-2e3e-416a-a040-6d0b2e3a2039"/>
    <ds:schemaRef ds:uri="a6b7a42b-578f-4fd1-9d67-5a3066b9c5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389</Words>
  <Application>Microsoft Office PowerPoint</Application>
  <PresentationFormat>On-screen Show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Noto Sans Symbols</vt:lpstr>
      <vt:lpstr>Calibri</vt:lpstr>
      <vt:lpstr>Arial</vt:lpstr>
      <vt:lpstr>Poppins</vt:lpstr>
      <vt:lpstr>R4D_StandardTemplate_MAC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Christina Shaw</dc:creator>
  <cp:lastModifiedBy>Elizabeth Ohadi</cp:lastModifiedBy>
  <cp:revision>1</cp:revision>
  <dcterms:created xsi:type="dcterms:W3CDTF">2024-04-05T17:45:07Z</dcterms:created>
  <dcterms:modified xsi:type="dcterms:W3CDTF">2025-09-23T19:15:19Z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0x010100836FE10225DE664B90ECA796EE42F5B4</vt:lpwstr>
  </property>
  <property fmtid="{D5CDD505-2E9C-101B-9397-08002B2CF9AE}" pid="3" name="MediaServiceImageTags">
    <vt:lpwstr/>
  </property>
</Properties>
</file>