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89F"/>
    <a:srgbClr val="1070B8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D7A168-3342-054E-BE79-E912C8A47FC2}" v="26" dt="2025-09-22T14:22:59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32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dity Chikovani" userId="88c3af89-cfad-4844-9d52-51bd03c65758" providerId="ADAL" clId="{289F00C4-9F9E-540A-828A-CB0EB7E5AAA4}"/>
    <pc:docChg chg="undo custSel modSld">
      <pc:chgData name="Ivdity Chikovani" userId="88c3af89-cfad-4844-9d52-51bd03c65758" providerId="ADAL" clId="{289F00C4-9F9E-540A-828A-CB0EB7E5AAA4}" dt="2025-09-22T14:22:59.389" v="50"/>
      <pc:docMkLst>
        <pc:docMk/>
      </pc:docMkLst>
      <pc:sldChg chg="addSp delSp modSp mod">
        <pc:chgData name="Ivdity Chikovani" userId="88c3af89-cfad-4844-9d52-51bd03c65758" providerId="ADAL" clId="{289F00C4-9F9E-540A-828A-CB0EB7E5AAA4}" dt="2025-09-22T14:22:59.389" v="50"/>
        <pc:sldMkLst>
          <pc:docMk/>
          <pc:sldMk cId="471668765" sldId="283"/>
        </pc:sldMkLst>
        <pc:spChg chg="mod">
          <ac:chgData name="Ivdity Chikovani" userId="88c3af89-cfad-4844-9d52-51bd03c65758" providerId="ADAL" clId="{289F00C4-9F9E-540A-828A-CB0EB7E5AAA4}" dt="2025-09-22T14:16:41.041" v="18" actId="20577"/>
          <ac:spMkLst>
            <pc:docMk/>
            <pc:sldMk cId="471668765" sldId="283"/>
            <ac:spMk id="7" creationId="{E395E9DD-3CA3-F045-9DCB-77E6AAFE6A26}"/>
          </ac:spMkLst>
        </pc:spChg>
        <pc:graphicFrameChg chg="mod modGraphic">
          <ac:chgData name="Ivdity Chikovani" userId="88c3af89-cfad-4844-9d52-51bd03c65758" providerId="ADAL" clId="{289F00C4-9F9E-540A-828A-CB0EB7E5AAA4}" dt="2025-09-22T14:19:28.296" v="48" actId="20577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Graphic">
          <ac:chgData name="Ivdity Chikovani" userId="88c3af89-cfad-4844-9d52-51bd03c65758" providerId="ADAL" clId="{289F00C4-9F9E-540A-828A-CB0EB7E5AAA4}" dt="2025-09-22T14:18:53.512" v="32" actId="20577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add mod">
          <ac:chgData name="Ivdity Chikovani" userId="88c3af89-cfad-4844-9d52-51bd03c65758" providerId="ADAL" clId="{289F00C4-9F9E-540A-828A-CB0EB7E5AAA4}" dt="2025-09-22T14:22:59.389" v="50"/>
          <ac:picMkLst>
            <pc:docMk/>
            <pc:sldMk cId="471668765" sldId="283"/>
            <ac:picMk id="8" creationId="{F24AE03E-C9CD-BAAE-999B-E100062A49A6}"/>
          </ac:picMkLst>
        </pc:picChg>
        <pc:picChg chg="del">
          <ac:chgData name="Ivdity Chikovani" userId="88c3af89-cfad-4844-9d52-51bd03c65758" providerId="ADAL" clId="{289F00C4-9F9E-540A-828A-CB0EB7E5AAA4}" dt="2025-09-22T14:22:53.262" v="49" actId="478"/>
          <ac:picMkLst>
            <pc:docMk/>
            <pc:sldMk cId="471668765" sldId="283"/>
            <ac:picMk id="10" creationId="{D2BBC610-215B-0FC9-5C66-708E2CFB6C6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0" y="979211"/>
            <a:ext cx="9118600" cy="5417470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02" y="101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lang="ru-RU" sz="2200" b="1" dirty="0">
                <a:solidFill>
                  <a:srgbClr val="1070B8"/>
                </a:solidFill>
                <a:latin typeface="Poppins" pitchFamily="2" charset="77"/>
                <a:cs typeface="Poppins" pitchFamily="2" charset="77"/>
              </a:rPr>
              <a:t>Грузия</a:t>
            </a:r>
            <a:endParaRPr lang="en-US" sz="2200" b="1" dirty="0">
              <a:solidFill>
                <a:srgbClr val="1070B8"/>
              </a:solidFill>
              <a:latin typeface="Poppins" pitchFamily="2" charset="77"/>
              <a:cs typeface="Poppins" pitchFamily="2" charset="77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Поддержание и укрепление охвата иммунизацией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в странах со средним уровнем дохода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Ташкент, Узбекистан, 7–9 октября 2025 г.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-77693" y="6384597"/>
            <a:ext cx="9263528" cy="5031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61" y="6397487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282" y="6404510"/>
            <a:ext cx="1623729" cy="45313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CB1BBD7-6E67-5325-DC53-5CA0DD20BE84}"/>
              </a:ext>
            </a:extLst>
          </p:cNvPr>
          <p:cNvSpPr/>
          <p:nvPr/>
        </p:nvSpPr>
        <p:spPr>
          <a:xfrm>
            <a:off x="65778" y="992887"/>
            <a:ext cx="4020533" cy="3034376"/>
          </a:xfrm>
          <a:prstGeom prst="rect">
            <a:avLst/>
          </a:prstGeom>
          <a:solidFill>
            <a:srgbClr val="17A89F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67473"/>
              </p:ext>
            </p:extLst>
          </p:nvPr>
        </p:nvGraphicFramePr>
        <p:xfrm>
          <a:off x="4103268" y="1003970"/>
          <a:ext cx="4974954" cy="1889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954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3549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Ведущие факторы, вызывающие постоянные проблемы с охватом</a:t>
                      </a:r>
                      <a:endParaRPr lang="en-US" sz="11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541857">
                <a:tc>
                  <a:txBody>
                    <a:bodyPr/>
                    <a:lstStyle/>
                    <a:p>
                      <a:pPr marL="46038" indent="-46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Поздняя регистрация детей в гор. учреждениях первички, приводящая к позднему началу и задержке вакцинации (причины: отсутствие системы патронажа и городских географ. зон обслуживания, проблемы взаимодействия </a:t>
                      </a:r>
                      <a:r>
                        <a:rPr lang="ru-RU" sz="800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эл.инф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. систем, приводящие к пробелам в информации о новорожденных в зоне обслуживания).</a:t>
                      </a:r>
                      <a:endParaRPr lang="en-US" sz="80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46038" indent="-46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Проблемы ответственности частных страховых компаний (обязанности по наблюдению за детьми, включая вакцинацию) и проблемы обмена данными.</a:t>
                      </a:r>
                      <a:endParaRPr lang="ka-GE" sz="80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46038" marR="0" lvl="0" indent="-46038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Слабое взаимодействие между различными финансируемыми гос. программами, приводящее к неопределенности в отношении целевой группы населения на уровне учреждения.</a:t>
                      </a:r>
                    </a:p>
                    <a:p>
                      <a:pPr marL="46038" marR="0" lvl="0" indent="-46038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Недостаточная обратная связь со стороны общ. здравоохранения, между руководством и мед. Работниками</a:t>
                      </a:r>
                    </a:p>
                    <a:p>
                      <a:pPr marL="46038" marR="0" lvl="0" indent="-46038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Низкий уровень компетентности врачей и медсестер первичной медико-санитарной помощи в эффективном информировании о вакцинации.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113537"/>
              </p:ext>
            </p:extLst>
          </p:nvPr>
        </p:nvGraphicFramePr>
        <p:xfrm>
          <a:off x="4103268" y="2922333"/>
          <a:ext cx="4974954" cy="1100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954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25922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Приоритетные потребности в оптимизации охвата 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на 2026 год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)</a:t>
                      </a:r>
                      <a:endParaRPr lang="en-US" sz="12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826428">
                <a:tc>
                  <a:txBody>
                    <a:bodyPr/>
                    <a:lstStyle/>
                    <a:p>
                      <a:pPr marL="88900" indent="-889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Обеспечение своевременной регистрации новорожденных на уровне первичного звена.</a:t>
                      </a:r>
                    </a:p>
                    <a:p>
                      <a:pPr marL="88900" indent="-889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Модификация электронной системы (включая автоматическое </a:t>
                      </a:r>
                      <a:r>
                        <a:rPr lang="en-US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SMS-</a:t>
                      </a:r>
                      <a:r>
                        <a:rPr lang="ru-RU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уведомление), улучшение взаимодействия между электронными системами, расширение доступа к электронной системе для частнопрактикующих врачей.</a:t>
                      </a:r>
                    </a:p>
                    <a:p>
                      <a:pPr marL="88900" indent="-889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Политика, гарантирующая, что частные страховые компании возьмут на себя ответственность </a:t>
                      </a:r>
                      <a:r>
                        <a:rPr lang="ru-RU" sz="8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за наблюдение </a:t>
                      </a:r>
                      <a:r>
                        <a:rPr lang="ru-RU" sz="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за детьми и будут обмениваться данными о списках застрахованных детей.</a:t>
                      </a:r>
                      <a:endParaRPr lang="en-US" sz="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628807"/>
              </p:ext>
            </p:extLst>
          </p:nvPr>
        </p:nvGraphicFramePr>
        <p:xfrm>
          <a:off x="51029" y="4079966"/>
          <a:ext cx="4684193" cy="2226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4193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21705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Осуществленные подходы</a:t>
                      </a:r>
                      <a:endParaRPr lang="en-US" sz="14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857306">
                <a:tc>
                  <a:txBody>
                    <a:bodyPr/>
                    <a:lstStyle/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9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Постановление </a:t>
                      </a:r>
                      <a:r>
                        <a:rPr lang="ru-RU" sz="9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Правительства (2022 г.), обязывающее учреждения первичной помощи регистрировать новорожденного в течение 7 дней после рождения. </a:t>
                      </a:r>
                      <a:r>
                        <a:rPr lang="ru-RU" sz="9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(на данный момент не действует)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9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Постановление Правительства (2025 г.) о введении показателей эффективности, связанных с выплатой (включая охват КПК-1), с 2026 г.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9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Разработка планов улучшению на основе исследований 2023-25 ​​гг.: 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1) Выявление недостаточно вакцинированных детей и разработка </a:t>
                      </a:r>
                      <a:r>
                        <a:rPr lang="ru-RU" sz="800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микропланов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(2023-24 гг., ВОЗ); 2) Совместная внешняя оценка основных возможностей ММСП (2024 г., </a:t>
                      </a:r>
                      <a:r>
                        <a:rPr lang="en-US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CDC,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ВОЗ); 3) Оценка охвата рота и ПКВ (2024 г., ВОЗ); 4) Оценка охвата и равенства анализом первопричин </a:t>
                      </a:r>
                      <a:r>
                        <a:rPr lang="ru-RU" sz="800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нед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. охвата и нулевых доз в 3 районах (2024 г., ЮНИСЕФ, </a:t>
                      </a:r>
                      <a:r>
                        <a:rPr lang="en-US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CIF); 5) 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Качественное исследование для информирования о мероприятиях по плановой вакцинации детей (2023 г., ВОЗ);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9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Последующие действия: 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1) Мониторинг воздействия мер по устранению неравенства в иммунизации (2025 г., ВОЗ); 2) Решение проблем вакцинации в Рустави, Гори и Марнеули (2025 г., ЮНИСЕФ, </a:t>
                      </a:r>
                      <a:r>
                        <a:rPr lang="en-US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Caritas Czech Republic, </a:t>
                      </a:r>
                      <a:r>
                        <a:rPr lang="ru-RU" sz="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Правительство Кореи)</a:t>
                      </a:r>
                      <a:endParaRPr lang="en-US" sz="80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192269"/>
              </p:ext>
            </p:extLst>
          </p:nvPr>
        </p:nvGraphicFramePr>
        <p:xfrm>
          <a:off x="4784528" y="4079966"/>
          <a:ext cx="430876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767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14123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Успехи и извлеченные уроки</a:t>
                      </a:r>
                      <a:endParaRPr lang="en-US" sz="1400" dirty="0">
                        <a:solidFill>
                          <a:schemeClr val="bg1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91091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Текущие мероприятия:</a:t>
                      </a:r>
                      <a:endParaRPr lang="en-US" sz="1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133350" indent="-1333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Целевая вакцинация определенных групп населения</a:t>
                      </a:r>
                      <a:endParaRPr lang="en-US" sz="1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133350" indent="-1333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Онлайн-встречи с представителями общ. здравоохранения по вопросам реализации программы иммунизации</a:t>
                      </a:r>
                    </a:p>
                    <a:p>
                      <a:pPr marL="133350" indent="-1333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Мониторинг программы иммунизации в выбранных районах</a:t>
                      </a:r>
                    </a:p>
                    <a:p>
                      <a:pPr marL="133350" indent="-1333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Развитие кадрового потенциала медицинских учреждений (тренинги, пособия)</a:t>
                      </a:r>
                    </a:p>
                    <a:p>
                      <a:pPr marL="133350" indent="-1333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Распространение образовательных видео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   и других материалов в мед. учреждениях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   для повышения осведомленности населения.</a:t>
                      </a:r>
                      <a:endParaRPr lang="en-US" sz="1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13701FD-C0BF-6454-9B32-9413678712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15" y="50747"/>
            <a:ext cx="1282073" cy="8488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D47B7A-2D88-9235-A807-2DAF49FC5A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4286" y="5514378"/>
            <a:ext cx="794725" cy="7906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7C168C-B220-7FA0-FACE-1F72D89FFA06}"/>
              </a:ext>
            </a:extLst>
          </p:cNvPr>
          <p:cNvSpPr txBox="1"/>
          <p:nvPr/>
        </p:nvSpPr>
        <p:spPr>
          <a:xfrm>
            <a:off x="7805853" y="5358189"/>
            <a:ext cx="13053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i="1" dirty="0">
                <a:solidFill>
                  <a:srgbClr val="1070B8"/>
                </a:solidFill>
              </a:rPr>
              <a:t>Ссылка на обучающее видео</a:t>
            </a:r>
            <a:endParaRPr lang="en-GE" sz="600" i="1" dirty="0">
              <a:solidFill>
                <a:srgbClr val="1070B8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AE03E-C9CD-BAAE-999B-E100062A49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96" y="1041365"/>
            <a:ext cx="3986496" cy="29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F60BD8-D668-47DF-AE94-9D3E1BA7162F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bcb27da4-2e3e-416a-a040-6d0b2e3a2039"/>
    <ds:schemaRef ds:uri="http://www.w3.org/XML/1998/namespace"/>
    <ds:schemaRef ds:uri="http://schemas.microsoft.com/office/2006/documentManagement/types"/>
    <ds:schemaRef ds:uri="a6b7a42b-578f-4fd1-9d67-5a3066b9c5a5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11F2289-BAB9-469B-B0DE-3C1A7271F0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3520</TotalTime>
  <Words>466</Words>
  <Application>Microsoft Macintosh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Shaw</dc:creator>
  <cp:lastModifiedBy>Ivdity Chikovani</cp:lastModifiedBy>
  <cp:revision>65</cp:revision>
  <dcterms:created xsi:type="dcterms:W3CDTF">2024-04-05T17:45:07Z</dcterms:created>
  <dcterms:modified xsi:type="dcterms:W3CDTF">2025-09-22T14:23:05Z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