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9" r:id="rId5"/>
  </p:sldMasterIdLst>
  <p:notesMasterIdLst>
    <p:notesMasterId r:id="rId33"/>
  </p:notesMasterIdLst>
  <p:sldIdLst>
    <p:sldId id="359" r:id="rId6"/>
    <p:sldId id="373" r:id="rId7"/>
    <p:sldId id="377" r:id="rId8"/>
    <p:sldId id="378" r:id="rId9"/>
    <p:sldId id="380" r:id="rId10"/>
    <p:sldId id="287" r:id="rId11"/>
    <p:sldId id="285" r:id="rId12"/>
    <p:sldId id="283" r:id="rId13"/>
    <p:sldId id="256" r:id="rId14"/>
    <p:sldId id="288" r:id="rId15"/>
    <p:sldId id="286" r:id="rId16"/>
    <p:sldId id="289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91" r:id="rId25"/>
    <p:sldId id="388" r:id="rId26"/>
    <p:sldId id="392" r:id="rId27"/>
    <p:sldId id="393" r:id="rId28"/>
    <p:sldId id="3564" r:id="rId29"/>
    <p:sldId id="3565" r:id="rId30"/>
    <p:sldId id="3566" r:id="rId31"/>
    <p:sldId id="3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0B8"/>
    <a:srgbClr val="1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5" autoAdjust="0"/>
    <p:restoredTop sz="79808"/>
  </p:normalViewPr>
  <p:slideViewPr>
    <p:cSldViewPr snapToGrid="0">
      <p:cViewPr varScale="1">
        <p:scale>
          <a:sx n="59" d="100"/>
          <a:sy n="59" d="100"/>
        </p:scale>
        <p:origin x="10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A809C-B794-4972-9DA6-998B040A7D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8C0B6-C12B-4E40-8B8C-4E10A72B7E26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Was the challenge targeted by the intervention accurately </a:t>
          </a:r>
          <a:r>
            <a:rPr lang="en-US" sz="1400" b="1" i="0" dirty="0">
              <a:solidFill>
                <a:schemeClr val="bg1"/>
              </a:solidFill>
              <a:latin typeface="Aptos Display" panose="020B0004020202020204" pitchFamily="34" charset="0"/>
            </a:rPr>
            <a:t>identified as </a:t>
          </a:r>
          <a:r>
            <a:rPr lang="en-US" sz="1400" b="1" i="0" dirty="0">
              <a:latin typeface="Aptos Display" panose="020B0004020202020204" pitchFamily="34" charset="0"/>
            </a:rPr>
            <a:t>a means of achieving the desired outcome?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17EECFFF-8B87-4936-8982-D0639E3458EA}" type="parTrans" cxnId="{D2F9E92B-B2F2-4797-B991-816A58D993CF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376A74FD-39D3-48B9-9E04-14BDAFDCC413}" type="sibTrans" cxnId="{D2F9E92B-B2F2-4797-B991-816A58D993CF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E6603A63-B855-4FC1-A35E-AA68536F14B4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Was the intervention selected appropriate to address the challenges?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C52BE6EF-1104-4E20-8C22-ED1911195CC3}" type="parTrans" cxnId="{9D6057B6-686A-4A31-AB2F-C4118A300FFA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CEC22518-4C64-4E88-BEE0-12B62326DB91}" type="sibTrans" cxnId="{9D6057B6-686A-4A31-AB2F-C4118A300FFA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4E6D19C2-9199-4AB4-BB19-555C7917CC76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Was the scope of the intervention too large, too limiting?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836480F1-4E02-4968-8988-4BBF067C6F93}" type="parTrans" cxnId="{C5AAE81F-E999-4F6F-81D8-0671E86784A5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3A149125-6509-4D04-A179-EFA5AA9F95E7}" type="sibTrans" cxnId="{C5AAE81F-E999-4F6F-81D8-0671E86784A5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CBA18210-A492-4198-8B54-B03DCBF3831D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Was the implementation timeframe appropriate or limiting?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7E3AC448-2A94-4136-92EA-C424845C161F}" type="parTrans" cxnId="{0CF85E61-AC19-405D-A062-2B2E177216F2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896FED9E-073A-4BB0-86EB-4765E4F644E4}" type="sibTrans" cxnId="{0CF85E61-AC19-405D-A062-2B2E177216F2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FC04FE8F-E4D2-441B-B8DF-4A192ED073C9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Were there delays in implementation?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D2682E1D-51B9-453F-9325-62DE8D9EFA18}" type="parTrans" cxnId="{9A24A381-708C-4E22-BB16-53700C4483C4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A2F99109-161D-4BEE-A57F-5DB1578D52B0}" type="sibTrans" cxnId="{9A24A381-708C-4E22-BB16-53700C4483C4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8D624111-7F94-4532-A663-C588B28DA99F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Were sufficient human, financial, and capital resources available to support effective implementation?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32231E30-B88F-4109-A879-17D6A2B9BABC}" type="parTrans" cxnId="{6CB30EA0-BB47-4FC4-815C-C938850C052C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4517D855-CD4E-45DD-B89F-5FEAEC082C83}" type="sibTrans" cxnId="{6CB30EA0-BB47-4FC4-815C-C938850C052C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39A3CB6A-2DAC-4727-BCEF-C5F8BDAB7379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Was technical support available as needed?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2D1C6968-52FB-4F53-8DA3-B0D5561143CD}" type="parTrans" cxnId="{63F5DC0A-6E0A-4CBD-81DF-DBCD8ABF00AC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ECF0EA87-3D80-4BE9-B230-F54BAB5B278D}" type="sibTrans" cxnId="{63F5DC0A-6E0A-4CBD-81DF-DBCD8ABF00AC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78DCACDC-D097-4406-B226-94AA7C8F74AD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Did resources have sufficient capacity to be effective?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2351AA6D-D0D8-40FF-85F4-1E0D9C7D2F33}" type="parTrans" cxnId="{8B50AC90-66FE-4A6E-A9C8-58F43B138CFA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1EB7EBF1-FF8E-4ACF-ABDB-6AA3025BE026}" type="sibTrans" cxnId="{8B50AC90-66FE-4A6E-A9C8-58F43B138CFA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D12B5824-1873-4FF8-8206-A898191484F9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>
              <a:latin typeface="Aptos Display" panose="020B0004020202020204" pitchFamily="34" charset="0"/>
            </a:rPr>
            <a:t>Were stakeholders sufficiently supportive/engaged?</a:t>
          </a:r>
          <a:endParaRPr lang="en-US" sz="1400" b="1">
            <a:latin typeface="Aptos Display" panose="020B0004020202020204" pitchFamily="34" charset="0"/>
          </a:endParaRPr>
        </a:p>
      </dgm:t>
    </dgm:pt>
    <dgm:pt modelId="{526B9FD4-FD8A-4D5B-8304-5537B0EFFFF1}" type="parTrans" cxnId="{E086EBE6-22BA-4876-A788-D4E4482E181D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B2CB433F-1D6F-49C1-9B98-CE9A34DB1475}" type="sibTrans" cxnId="{E086EBE6-22BA-4876-A788-D4E4482E181D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83000D2E-D607-435E-B40A-4E02613A159D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Did implementation go as planned?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A178D7C5-F529-41E2-982E-43FF5801849A}" type="parTrans" cxnId="{064B7C9E-317A-4157-9228-278C97E32F94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6E8EA476-5762-466D-81BC-BAC0B9DD5C48}" type="sibTrans" cxnId="{064B7C9E-317A-4157-9228-278C97E32F94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5D9FB177-E3EA-4066-8F5D-CCB9A20631D2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Were there elements of implementation performance that were particularly strong or weak which impacted effectiveness?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E9B43992-6155-4B27-9C65-612421516068}" type="parTrans" cxnId="{49EED621-7F76-479C-B76D-AC9AFF268AAE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127C09D1-5893-4795-B894-9DBC00DFA88A}" type="sibTrans" cxnId="{49EED621-7F76-479C-B76D-AC9AFF268AAE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EE60C76F-A1B2-4CED-A57F-FE96EDEDE505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Were the monitoring and measurement tools effective in capturing the intervention’s outcome?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83C1AD34-12CE-4D34-98C3-EE3101539381}" type="parTrans" cxnId="{1192F200-854B-4B25-85B8-743F961625D5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A64B2408-304B-4195-B402-4F172D6C0316}" type="sibTrans" cxnId="{1192F200-854B-4B25-85B8-743F961625D5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35F55F04-0049-4900-B629-E37CA6BDAD16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Was there sufficient time to measure the outcome of interventions in the WUENIC 2024 results or other key routine measurement tools?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E658193F-334F-4B46-8497-963AC4A2E982}" type="parTrans" cxnId="{00AA677B-7DEA-448B-8174-BEBB298228AE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D3E40DF8-7328-469D-AF93-51801CE5E3BA}" type="sibTrans" cxnId="{00AA677B-7DEA-448B-8174-BEBB298228AE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4ADA50D8-87E2-9445-B6C7-B034F8EBEC08}">
      <dgm:prSet custT="1"/>
      <dgm:spPr>
        <a:solidFill>
          <a:schemeClr val="accent3"/>
        </a:solidFill>
      </dgm:spPr>
      <dgm:t>
        <a:bodyPr/>
        <a:lstStyle/>
        <a:p>
          <a:r>
            <a:rPr lang="en-US" sz="1400" b="1" i="0" dirty="0">
              <a:latin typeface="Aptos Display" panose="020B0004020202020204" pitchFamily="34" charset="0"/>
            </a:rPr>
            <a:t>Was the intervention selected appropriate to achieve the desired outcome? </a:t>
          </a:r>
          <a:endParaRPr lang="en-US" sz="1400" b="1" dirty="0">
            <a:latin typeface="Aptos Display" panose="020B0004020202020204" pitchFamily="34" charset="0"/>
          </a:endParaRPr>
        </a:p>
      </dgm:t>
    </dgm:pt>
    <dgm:pt modelId="{A6E3B9D3-D165-6740-98E8-E6A2E29A039E}" type="parTrans" cxnId="{FF6D4182-F831-D749-830D-653ECE9E150D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0CCAA7F3-74A1-1845-B3F9-4962108DDD93}" type="sibTrans" cxnId="{FF6D4182-F831-D749-830D-653ECE9E150D}">
      <dgm:prSet/>
      <dgm:spPr/>
      <dgm:t>
        <a:bodyPr/>
        <a:lstStyle/>
        <a:p>
          <a:endParaRPr lang="en-US" sz="4000">
            <a:latin typeface="Aptos Display" panose="020B0004020202020204" pitchFamily="34" charset="0"/>
          </a:endParaRPr>
        </a:p>
      </dgm:t>
    </dgm:pt>
    <dgm:pt modelId="{1741B114-92C4-D44D-880E-A46E35A85A39}" type="pres">
      <dgm:prSet presAssocID="{E62A809C-B794-4972-9DA6-998B040A7D93}" presName="diagram" presStyleCnt="0">
        <dgm:presLayoutVars>
          <dgm:dir/>
          <dgm:resizeHandles val="exact"/>
        </dgm:presLayoutVars>
      </dgm:prSet>
      <dgm:spPr/>
    </dgm:pt>
    <dgm:pt modelId="{CF3E6BD9-EE76-174D-8522-14A32617510B}" type="pres">
      <dgm:prSet presAssocID="{D0A8C0B6-C12B-4E40-8B8C-4E10A72B7E26}" presName="node" presStyleLbl="node1" presStyleIdx="0" presStyleCnt="14">
        <dgm:presLayoutVars>
          <dgm:bulletEnabled val="1"/>
        </dgm:presLayoutVars>
      </dgm:prSet>
      <dgm:spPr/>
    </dgm:pt>
    <dgm:pt modelId="{42EAA303-1FD6-0946-B229-9CFC3D46127C}" type="pres">
      <dgm:prSet presAssocID="{376A74FD-39D3-48B9-9E04-14BDAFDCC413}" presName="sibTrans" presStyleCnt="0"/>
      <dgm:spPr/>
    </dgm:pt>
    <dgm:pt modelId="{CD610DC4-306E-9C45-9493-0098D7884CF7}" type="pres">
      <dgm:prSet presAssocID="{E6603A63-B855-4FC1-A35E-AA68536F14B4}" presName="node" presStyleLbl="node1" presStyleIdx="1" presStyleCnt="14">
        <dgm:presLayoutVars>
          <dgm:bulletEnabled val="1"/>
        </dgm:presLayoutVars>
      </dgm:prSet>
      <dgm:spPr/>
    </dgm:pt>
    <dgm:pt modelId="{5CE6D9DF-DE37-3642-8168-D32506437678}" type="pres">
      <dgm:prSet presAssocID="{CEC22518-4C64-4E88-BEE0-12B62326DB91}" presName="sibTrans" presStyleCnt="0"/>
      <dgm:spPr/>
    </dgm:pt>
    <dgm:pt modelId="{523DB6FD-34F2-9540-903B-DC6DCAF5A615}" type="pres">
      <dgm:prSet presAssocID="{4ADA50D8-87E2-9445-B6C7-B034F8EBEC08}" presName="node" presStyleLbl="node1" presStyleIdx="2" presStyleCnt="14">
        <dgm:presLayoutVars>
          <dgm:bulletEnabled val="1"/>
        </dgm:presLayoutVars>
      </dgm:prSet>
      <dgm:spPr/>
    </dgm:pt>
    <dgm:pt modelId="{6BFD09AC-B47B-5543-BA60-7F97CF6F1D0D}" type="pres">
      <dgm:prSet presAssocID="{0CCAA7F3-74A1-1845-B3F9-4962108DDD93}" presName="sibTrans" presStyleCnt="0"/>
      <dgm:spPr/>
    </dgm:pt>
    <dgm:pt modelId="{51DCCA55-69AB-2649-95B3-22C138896E4D}" type="pres">
      <dgm:prSet presAssocID="{4E6D19C2-9199-4AB4-BB19-555C7917CC76}" presName="node" presStyleLbl="node1" presStyleIdx="3" presStyleCnt="14">
        <dgm:presLayoutVars>
          <dgm:bulletEnabled val="1"/>
        </dgm:presLayoutVars>
      </dgm:prSet>
      <dgm:spPr/>
    </dgm:pt>
    <dgm:pt modelId="{F41E5D5C-9479-5143-8B35-6FF701D1C9EB}" type="pres">
      <dgm:prSet presAssocID="{3A149125-6509-4D04-A179-EFA5AA9F95E7}" presName="sibTrans" presStyleCnt="0"/>
      <dgm:spPr/>
    </dgm:pt>
    <dgm:pt modelId="{16B829BD-340A-B24D-9759-911C81281932}" type="pres">
      <dgm:prSet presAssocID="{CBA18210-A492-4198-8B54-B03DCBF3831D}" presName="node" presStyleLbl="node1" presStyleIdx="4" presStyleCnt="14">
        <dgm:presLayoutVars>
          <dgm:bulletEnabled val="1"/>
        </dgm:presLayoutVars>
      </dgm:prSet>
      <dgm:spPr/>
    </dgm:pt>
    <dgm:pt modelId="{6676A158-9515-B04B-B155-DB6D3D39CA66}" type="pres">
      <dgm:prSet presAssocID="{896FED9E-073A-4BB0-86EB-4765E4F644E4}" presName="sibTrans" presStyleCnt="0"/>
      <dgm:spPr/>
    </dgm:pt>
    <dgm:pt modelId="{99748122-733F-0A42-8779-492601F7E8B8}" type="pres">
      <dgm:prSet presAssocID="{FC04FE8F-E4D2-441B-B8DF-4A192ED073C9}" presName="node" presStyleLbl="node1" presStyleIdx="5" presStyleCnt="14">
        <dgm:presLayoutVars>
          <dgm:bulletEnabled val="1"/>
        </dgm:presLayoutVars>
      </dgm:prSet>
      <dgm:spPr/>
    </dgm:pt>
    <dgm:pt modelId="{35890F5C-FADD-294A-8730-1C34CEDB5CB4}" type="pres">
      <dgm:prSet presAssocID="{A2F99109-161D-4BEE-A57F-5DB1578D52B0}" presName="sibTrans" presStyleCnt="0"/>
      <dgm:spPr/>
    </dgm:pt>
    <dgm:pt modelId="{92511E75-E2E0-2B4E-A0E6-EAB15D8696C0}" type="pres">
      <dgm:prSet presAssocID="{8D624111-7F94-4532-A663-C588B28DA99F}" presName="node" presStyleLbl="node1" presStyleIdx="6" presStyleCnt="14">
        <dgm:presLayoutVars>
          <dgm:bulletEnabled val="1"/>
        </dgm:presLayoutVars>
      </dgm:prSet>
      <dgm:spPr/>
    </dgm:pt>
    <dgm:pt modelId="{D04F1DF5-440C-A24F-8C52-851BCB60143E}" type="pres">
      <dgm:prSet presAssocID="{4517D855-CD4E-45DD-B89F-5FEAEC082C83}" presName="sibTrans" presStyleCnt="0"/>
      <dgm:spPr/>
    </dgm:pt>
    <dgm:pt modelId="{0F3C8F79-EF70-4C47-A85C-FCA40061E711}" type="pres">
      <dgm:prSet presAssocID="{39A3CB6A-2DAC-4727-BCEF-C5F8BDAB7379}" presName="node" presStyleLbl="node1" presStyleIdx="7" presStyleCnt="14">
        <dgm:presLayoutVars>
          <dgm:bulletEnabled val="1"/>
        </dgm:presLayoutVars>
      </dgm:prSet>
      <dgm:spPr/>
    </dgm:pt>
    <dgm:pt modelId="{DB90EBBF-ABC4-A545-B85E-12CA51AB99DE}" type="pres">
      <dgm:prSet presAssocID="{ECF0EA87-3D80-4BE9-B230-F54BAB5B278D}" presName="sibTrans" presStyleCnt="0"/>
      <dgm:spPr/>
    </dgm:pt>
    <dgm:pt modelId="{6B22628E-D316-724C-BD40-493D54820BE6}" type="pres">
      <dgm:prSet presAssocID="{78DCACDC-D097-4406-B226-94AA7C8F74AD}" presName="node" presStyleLbl="node1" presStyleIdx="8" presStyleCnt="14">
        <dgm:presLayoutVars>
          <dgm:bulletEnabled val="1"/>
        </dgm:presLayoutVars>
      </dgm:prSet>
      <dgm:spPr/>
    </dgm:pt>
    <dgm:pt modelId="{A34AED3E-9BB3-4B4D-8325-1FC86B75233C}" type="pres">
      <dgm:prSet presAssocID="{1EB7EBF1-FF8E-4ACF-ABDB-6AA3025BE026}" presName="sibTrans" presStyleCnt="0"/>
      <dgm:spPr/>
    </dgm:pt>
    <dgm:pt modelId="{26EE34D7-DEB4-A746-A315-6FEDEE6D6C46}" type="pres">
      <dgm:prSet presAssocID="{D12B5824-1873-4FF8-8206-A898191484F9}" presName="node" presStyleLbl="node1" presStyleIdx="9" presStyleCnt="14">
        <dgm:presLayoutVars>
          <dgm:bulletEnabled val="1"/>
        </dgm:presLayoutVars>
      </dgm:prSet>
      <dgm:spPr/>
    </dgm:pt>
    <dgm:pt modelId="{6736BB07-E044-3D44-A008-879447842E4E}" type="pres">
      <dgm:prSet presAssocID="{B2CB433F-1D6F-49C1-9B98-CE9A34DB1475}" presName="sibTrans" presStyleCnt="0"/>
      <dgm:spPr/>
    </dgm:pt>
    <dgm:pt modelId="{8942E4FB-0853-6C4B-94F4-2B6F263C9D8D}" type="pres">
      <dgm:prSet presAssocID="{83000D2E-D607-435E-B40A-4E02613A159D}" presName="node" presStyleLbl="node1" presStyleIdx="10" presStyleCnt="14">
        <dgm:presLayoutVars>
          <dgm:bulletEnabled val="1"/>
        </dgm:presLayoutVars>
      </dgm:prSet>
      <dgm:spPr/>
    </dgm:pt>
    <dgm:pt modelId="{FA6CA4CF-0599-2B41-B83C-95A765698C31}" type="pres">
      <dgm:prSet presAssocID="{6E8EA476-5762-466D-81BC-BAC0B9DD5C48}" presName="sibTrans" presStyleCnt="0"/>
      <dgm:spPr/>
    </dgm:pt>
    <dgm:pt modelId="{AD2F1A32-13DB-3F4E-A4B4-029582BD95ED}" type="pres">
      <dgm:prSet presAssocID="{5D9FB177-E3EA-4066-8F5D-CCB9A20631D2}" presName="node" presStyleLbl="node1" presStyleIdx="11" presStyleCnt="14">
        <dgm:presLayoutVars>
          <dgm:bulletEnabled val="1"/>
        </dgm:presLayoutVars>
      </dgm:prSet>
      <dgm:spPr/>
    </dgm:pt>
    <dgm:pt modelId="{C53AD060-6A6B-1D4C-B711-FFA52F2D81E6}" type="pres">
      <dgm:prSet presAssocID="{127C09D1-5893-4795-B894-9DBC00DFA88A}" presName="sibTrans" presStyleCnt="0"/>
      <dgm:spPr/>
    </dgm:pt>
    <dgm:pt modelId="{52C1AC3E-F3C3-BC41-A501-527D0BA616E3}" type="pres">
      <dgm:prSet presAssocID="{EE60C76F-A1B2-4CED-A57F-FE96EDEDE505}" presName="node" presStyleLbl="node1" presStyleIdx="12" presStyleCnt="14">
        <dgm:presLayoutVars>
          <dgm:bulletEnabled val="1"/>
        </dgm:presLayoutVars>
      </dgm:prSet>
      <dgm:spPr/>
    </dgm:pt>
    <dgm:pt modelId="{58F22768-647E-474D-8827-C847F211B0E3}" type="pres">
      <dgm:prSet presAssocID="{A64B2408-304B-4195-B402-4F172D6C0316}" presName="sibTrans" presStyleCnt="0"/>
      <dgm:spPr/>
    </dgm:pt>
    <dgm:pt modelId="{69F740C7-A87E-F849-9C57-5C490F50C627}" type="pres">
      <dgm:prSet presAssocID="{35F55F04-0049-4900-B629-E37CA6BDAD16}" presName="node" presStyleLbl="node1" presStyleIdx="13" presStyleCnt="14">
        <dgm:presLayoutVars>
          <dgm:bulletEnabled val="1"/>
        </dgm:presLayoutVars>
      </dgm:prSet>
      <dgm:spPr/>
    </dgm:pt>
  </dgm:ptLst>
  <dgm:cxnLst>
    <dgm:cxn modelId="{1192F200-854B-4B25-85B8-743F961625D5}" srcId="{E62A809C-B794-4972-9DA6-998B040A7D93}" destId="{EE60C76F-A1B2-4CED-A57F-FE96EDEDE505}" srcOrd="12" destOrd="0" parTransId="{83C1AD34-12CE-4D34-98C3-EE3101539381}" sibTransId="{A64B2408-304B-4195-B402-4F172D6C0316}"/>
    <dgm:cxn modelId="{B34D6106-04E2-F849-A0C9-649450B9B64B}" type="presOf" srcId="{8D624111-7F94-4532-A663-C588B28DA99F}" destId="{92511E75-E2E0-2B4E-A0E6-EAB15D8696C0}" srcOrd="0" destOrd="0" presId="urn:microsoft.com/office/officeart/2005/8/layout/default"/>
    <dgm:cxn modelId="{63F5DC0A-6E0A-4CBD-81DF-DBCD8ABF00AC}" srcId="{E62A809C-B794-4972-9DA6-998B040A7D93}" destId="{39A3CB6A-2DAC-4727-BCEF-C5F8BDAB7379}" srcOrd="7" destOrd="0" parTransId="{2D1C6968-52FB-4F53-8DA3-B0D5561143CD}" sibTransId="{ECF0EA87-3D80-4BE9-B230-F54BAB5B278D}"/>
    <dgm:cxn modelId="{C5AAE81F-E999-4F6F-81D8-0671E86784A5}" srcId="{E62A809C-B794-4972-9DA6-998B040A7D93}" destId="{4E6D19C2-9199-4AB4-BB19-555C7917CC76}" srcOrd="3" destOrd="0" parTransId="{836480F1-4E02-4968-8988-4BBF067C6F93}" sibTransId="{3A149125-6509-4D04-A179-EFA5AA9F95E7}"/>
    <dgm:cxn modelId="{49EED621-7F76-479C-B76D-AC9AFF268AAE}" srcId="{E62A809C-B794-4972-9DA6-998B040A7D93}" destId="{5D9FB177-E3EA-4066-8F5D-CCB9A20631D2}" srcOrd="11" destOrd="0" parTransId="{E9B43992-6155-4B27-9C65-612421516068}" sibTransId="{127C09D1-5893-4795-B894-9DBC00DFA88A}"/>
    <dgm:cxn modelId="{07B08A28-C888-8644-837C-2DA8A386D8C2}" type="presOf" srcId="{4ADA50D8-87E2-9445-B6C7-B034F8EBEC08}" destId="{523DB6FD-34F2-9540-903B-DC6DCAF5A615}" srcOrd="0" destOrd="0" presId="urn:microsoft.com/office/officeart/2005/8/layout/default"/>
    <dgm:cxn modelId="{C898332B-0CE8-854D-AFAB-42D5762F86CF}" type="presOf" srcId="{D12B5824-1873-4FF8-8206-A898191484F9}" destId="{26EE34D7-DEB4-A746-A315-6FEDEE6D6C46}" srcOrd="0" destOrd="0" presId="urn:microsoft.com/office/officeart/2005/8/layout/default"/>
    <dgm:cxn modelId="{D2F9E92B-B2F2-4797-B991-816A58D993CF}" srcId="{E62A809C-B794-4972-9DA6-998B040A7D93}" destId="{D0A8C0B6-C12B-4E40-8B8C-4E10A72B7E26}" srcOrd="0" destOrd="0" parTransId="{17EECFFF-8B87-4936-8982-D0639E3458EA}" sibTransId="{376A74FD-39D3-48B9-9E04-14BDAFDCC413}"/>
    <dgm:cxn modelId="{CF608A38-D50D-5D43-99B4-271FF381EC26}" type="presOf" srcId="{35F55F04-0049-4900-B629-E37CA6BDAD16}" destId="{69F740C7-A87E-F849-9C57-5C490F50C627}" srcOrd="0" destOrd="0" presId="urn:microsoft.com/office/officeart/2005/8/layout/default"/>
    <dgm:cxn modelId="{5E73593F-F438-134F-B048-67A6CF7B13EA}" type="presOf" srcId="{D0A8C0B6-C12B-4E40-8B8C-4E10A72B7E26}" destId="{CF3E6BD9-EE76-174D-8522-14A32617510B}" srcOrd="0" destOrd="0" presId="urn:microsoft.com/office/officeart/2005/8/layout/default"/>
    <dgm:cxn modelId="{0CF85E61-AC19-405D-A062-2B2E177216F2}" srcId="{E62A809C-B794-4972-9DA6-998B040A7D93}" destId="{CBA18210-A492-4198-8B54-B03DCBF3831D}" srcOrd="4" destOrd="0" parTransId="{7E3AC448-2A94-4136-92EA-C424845C161F}" sibTransId="{896FED9E-073A-4BB0-86EB-4765E4F644E4}"/>
    <dgm:cxn modelId="{8D99E645-4298-1A4D-8CD5-78343943761D}" type="presOf" srcId="{83000D2E-D607-435E-B40A-4E02613A159D}" destId="{8942E4FB-0853-6C4B-94F4-2B6F263C9D8D}" srcOrd="0" destOrd="0" presId="urn:microsoft.com/office/officeart/2005/8/layout/default"/>
    <dgm:cxn modelId="{0F3EFD75-5786-4441-B219-FFACE97BFCE9}" type="presOf" srcId="{4E6D19C2-9199-4AB4-BB19-555C7917CC76}" destId="{51DCCA55-69AB-2649-95B3-22C138896E4D}" srcOrd="0" destOrd="0" presId="urn:microsoft.com/office/officeart/2005/8/layout/default"/>
    <dgm:cxn modelId="{2E3CB379-8A77-FB4A-AEBF-AE83B84E8241}" type="presOf" srcId="{E62A809C-B794-4972-9DA6-998B040A7D93}" destId="{1741B114-92C4-D44D-880E-A46E35A85A39}" srcOrd="0" destOrd="0" presId="urn:microsoft.com/office/officeart/2005/8/layout/default"/>
    <dgm:cxn modelId="{00AA677B-7DEA-448B-8174-BEBB298228AE}" srcId="{E62A809C-B794-4972-9DA6-998B040A7D93}" destId="{35F55F04-0049-4900-B629-E37CA6BDAD16}" srcOrd="13" destOrd="0" parTransId="{E658193F-334F-4B46-8497-963AC4A2E982}" sibTransId="{D3E40DF8-7328-469D-AF93-51801CE5E3BA}"/>
    <dgm:cxn modelId="{9A24A381-708C-4E22-BB16-53700C4483C4}" srcId="{E62A809C-B794-4972-9DA6-998B040A7D93}" destId="{FC04FE8F-E4D2-441B-B8DF-4A192ED073C9}" srcOrd="5" destOrd="0" parTransId="{D2682E1D-51B9-453F-9325-62DE8D9EFA18}" sibTransId="{A2F99109-161D-4BEE-A57F-5DB1578D52B0}"/>
    <dgm:cxn modelId="{FF6D4182-F831-D749-830D-653ECE9E150D}" srcId="{E62A809C-B794-4972-9DA6-998B040A7D93}" destId="{4ADA50D8-87E2-9445-B6C7-B034F8EBEC08}" srcOrd="2" destOrd="0" parTransId="{A6E3B9D3-D165-6740-98E8-E6A2E29A039E}" sibTransId="{0CCAA7F3-74A1-1845-B3F9-4962108DDD93}"/>
    <dgm:cxn modelId="{8B50AC90-66FE-4A6E-A9C8-58F43B138CFA}" srcId="{E62A809C-B794-4972-9DA6-998B040A7D93}" destId="{78DCACDC-D097-4406-B226-94AA7C8F74AD}" srcOrd="8" destOrd="0" parTransId="{2351AA6D-D0D8-40FF-85F4-1E0D9C7D2F33}" sibTransId="{1EB7EBF1-FF8E-4ACF-ABDB-6AA3025BE026}"/>
    <dgm:cxn modelId="{602C7C96-EE8D-934A-8348-6FB84915A5CF}" type="presOf" srcId="{CBA18210-A492-4198-8B54-B03DCBF3831D}" destId="{16B829BD-340A-B24D-9759-911C81281932}" srcOrd="0" destOrd="0" presId="urn:microsoft.com/office/officeart/2005/8/layout/default"/>
    <dgm:cxn modelId="{064B7C9E-317A-4157-9228-278C97E32F94}" srcId="{E62A809C-B794-4972-9DA6-998B040A7D93}" destId="{83000D2E-D607-435E-B40A-4E02613A159D}" srcOrd="10" destOrd="0" parTransId="{A178D7C5-F529-41E2-982E-43FF5801849A}" sibTransId="{6E8EA476-5762-466D-81BC-BAC0B9DD5C48}"/>
    <dgm:cxn modelId="{6CB30EA0-BB47-4FC4-815C-C938850C052C}" srcId="{E62A809C-B794-4972-9DA6-998B040A7D93}" destId="{8D624111-7F94-4532-A663-C588B28DA99F}" srcOrd="6" destOrd="0" parTransId="{32231E30-B88F-4109-A879-17D6A2B9BABC}" sibTransId="{4517D855-CD4E-45DD-B89F-5FEAEC082C83}"/>
    <dgm:cxn modelId="{EB57C3AA-95BC-FE48-8585-BE618E96A824}" type="presOf" srcId="{E6603A63-B855-4FC1-A35E-AA68536F14B4}" destId="{CD610DC4-306E-9C45-9493-0098D7884CF7}" srcOrd="0" destOrd="0" presId="urn:microsoft.com/office/officeart/2005/8/layout/default"/>
    <dgm:cxn modelId="{9D6057B6-686A-4A31-AB2F-C4118A300FFA}" srcId="{E62A809C-B794-4972-9DA6-998B040A7D93}" destId="{E6603A63-B855-4FC1-A35E-AA68536F14B4}" srcOrd="1" destOrd="0" parTransId="{C52BE6EF-1104-4E20-8C22-ED1911195CC3}" sibTransId="{CEC22518-4C64-4E88-BEE0-12B62326DB91}"/>
    <dgm:cxn modelId="{AFEB7DD4-B1D3-0C4B-82DC-B2DA37AA4EE7}" type="presOf" srcId="{EE60C76F-A1B2-4CED-A57F-FE96EDEDE505}" destId="{52C1AC3E-F3C3-BC41-A501-527D0BA616E3}" srcOrd="0" destOrd="0" presId="urn:microsoft.com/office/officeart/2005/8/layout/default"/>
    <dgm:cxn modelId="{45C6C5D6-D457-4049-8EE7-F6D7EB99B772}" type="presOf" srcId="{FC04FE8F-E4D2-441B-B8DF-4A192ED073C9}" destId="{99748122-733F-0A42-8779-492601F7E8B8}" srcOrd="0" destOrd="0" presId="urn:microsoft.com/office/officeart/2005/8/layout/default"/>
    <dgm:cxn modelId="{D823A3D9-B61A-F64F-9682-58E234F7DE9B}" type="presOf" srcId="{78DCACDC-D097-4406-B226-94AA7C8F74AD}" destId="{6B22628E-D316-724C-BD40-493D54820BE6}" srcOrd="0" destOrd="0" presId="urn:microsoft.com/office/officeart/2005/8/layout/default"/>
    <dgm:cxn modelId="{EF2A70E1-DB23-2F49-86C5-78184C1B0B4C}" type="presOf" srcId="{39A3CB6A-2DAC-4727-BCEF-C5F8BDAB7379}" destId="{0F3C8F79-EF70-4C47-A85C-FCA40061E711}" srcOrd="0" destOrd="0" presId="urn:microsoft.com/office/officeart/2005/8/layout/default"/>
    <dgm:cxn modelId="{E086EBE6-22BA-4876-A788-D4E4482E181D}" srcId="{E62A809C-B794-4972-9DA6-998B040A7D93}" destId="{D12B5824-1873-4FF8-8206-A898191484F9}" srcOrd="9" destOrd="0" parTransId="{526B9FD4-FD8A-4D5B-8304-5537B0EFFFF1}" sibTransId="{B2CB433F-1D6F-49C1-9B98-CE9A34DB1475}"/>
    <dgm:cxn modelId="{3471F2F2-F11E-C14E-A7A6-1099D46A10B9}" type="presOf" srcId="{5D9FB177-E3EA-4066-8F5D-CCB9A20631D2}" destId="{AD2F1A32-13DB-3F4E-A4B4-029582BD95ED}" srcOrd="0" destOrd="0" presId="urn:microsoft.com/office/officeart/2005/8/layout/default"/>
    <dgm:cxn modelId="{F14273BF-5E1F-4348-8DEF-505321257DAB}" type="presParOf" srcId="{1741B114-92C4-D44D-880E-A46E35A85A39}" destId="{CF3E6BD9-EE76-174D-8522-14A32617510B}" srcOrd="0" destOrd="0" presId="urn:microsoft.com/office/officeart/2005/8/layout/default"/>
    <dgm:cxn modelId="{ABBECC0F-8AA4-A147-8411-CFA353AEB29A}" type="presParOf" srcId="{1741B114-92C4-D44D-880E-A46E35A85A39}" destId="{42EAA303-1FD6-0946-B229-9CFC3D46127C}" srcOrd="1" destOrd="0" presId="urn:microsoft.com/office/officeart/2005/8/layout/default"/>
    <dgm:cxn modelId="{5D6F81CC-4983-1A45-90B4-5B0901C4DFC1}" type="presParOf" srcId="{1741B114-92C4-D44D-880E-A46E35A85A39}" destId="{CD610DC4-306E-9C45-9493-0098D7884CF7}" srcOrd="2" destOrd="0" presId="urn:microsoft.com/office/officeart/2005/8/layout/default"/>
    <dgm:cxn modelId="{274EA0EF-0685-634C-B98A-552C141804CE}" type="presParOf" srcId="{1741B114-92C4-D44D-880E-A46E35A85A39}" destId="{5CE6D9DF-DE37-3642-8168-D32506437678}" srcOrd="3" destOrd="0" presId="urn:microsoft.com/office/officeart/2005/8/layout/default"/>
    <dgm:cxn modelId="{20CD5F97-8044-E34E-B486-F69D1459BD23}" type="presParOf" srcId="{1741B114-92C4-D44D-880E-A46E35A85A39}" destId="{523DB6FD-34F2-9540-903B-DC6DCAF5A615}" srcOrd="4" destOrd="0" presId="urn:microsoft.com/office/officeart/2005/8/layout/default"/>
    <dgm:cxn modelId="{A8B79462-3E3C-9344-BBB3-BC0E0259613B}" type="presParOf" srcId="{1741B114-92C4-D44D-880E-A46E35A85A39}" destId="{6BFD09AC-B47B-5543-BA60-7F97CF6F1D0D}" srcOrd="5" destOrd="0" presId="urn:microsoft.com/office/officeart/2005/8/layout/default"/>
    <dgm:cxn modelId="{7FEFCB0B-ED38-744C-B786-9306ACF95550}" type="presParOf" srcId="{1741B114-92C4-D44D-880E-A46E35A85A39}" destId="{51DCCA55-69AB-2649-95B3-22C138896E4D}" srcOrd="6" destOrd="0" presId="urn:microsoft.com/office/officeart/2005/8/layout/default"/>
    <dgm:cxn modelId="{8B360150-90EB-4445-96F3-A5AEE5D81D2D}" type="presParOf" srcId="{1741B114-92C4-D44D-880E-A46E35A85A39}" destId="{F41E5D5C-9479-5143-8B35-6FF701D1C9EB}" srcOrd="7" destOrd="0" presId="urn:microsoft.com/office/officeart/2005/8/layout/default"/>
    <dgm:cxn modelId="{46AE5917-93D7-8A4C-9697-01E548DBB245}" type="presParOf" srcId="{1741B114-92C4-D44D-880E-A46E35A85A39}" destId="{16B829BD-340A-B24D-9759-911C81281932}" srcOrd="8" destOrd="0" presId="urn:microsoft.com/office/officeart/2005/8/layout/default"/>
    <dgm:cxn modelId="{342DA7C9-E7D2-2843-83ED-67AA0A0E9C36}" type="presParOf" srcId="{1741B114-92C4-D44D-880E-A46E35A85A39}" destId="{6676A158-9515-B04B-B155-DB6D3D39CA66}" srcOrd="9" destOrd="0" presId="urn:microsoft.com/office/officeart/2005/8/layout/default"/>
    <dgm:cxn modelId="{4658F946-44EF-794E-8DCD-A4F500E4AE67}" type="presParOf" srcId="{1741B114-92C4-D44D-880E-A46E35A85A39}" destId="{99748122-733F-0A42-8779-492601F7E8B8}" srcOrd="10" destOrd="0" presId="urn:microsoft.com/office/officeart/2005/8/layout/default"/>
    <dgm:cxn modelId="{58B6F779-29DC-D34A-9A15-8D0F261C7095}" type="presParOf" srcId="{1741B114-92C4-D44D-880E-A46E35A85A39}" destId="{35890F5C-FADD-294A-8730-1C34CEDB5CB4}" srcOrd="11" destOrd="0" presId="urn:microsoft.com/office/officeart/2005/8/layout/default"/>
    <dgm:cxn modelId="{CB316F56-DF75-C446-8AF0-0F3E48C20698}" type="presParOf" srcId="{1741B114-92C4-D44D-880E-A46E35A85A39}" destId="{92511E75-E2E0-2B4E-A0E6-EAB15D8696C0}" srcOrd="12" destOrd="0" presId="urn:microsoft.com/office/officeart/2005/8/layout/default"/>
    <dgm:cxn modelId="{6776174F-F340-C348-BD52-50BAFA1DC152}" type="presParOf" srcId="{1741B114-92C4-D44D-880E-A46E35A85A39}" destId="{D04F1DF5-440C-A24F-8C52-851BCB60143E}" srcOrd="13" destOrd="0" presId="urn:microsoft.com/office/officeart/2005/8/layout/default"/>
    <dgm:cxn modelId="{2D8F0D27-A1A1-0448-86B8-6048280D4803}" type="presParOf" srcId="{1741B114-92C4-D44D-880E-A46E35A85A39}" destId="{0F3C8F79-EF70-4C47-A85C-FCA40061E711}" srcOrd="14" destOrd="0" presId="urn:microsoft.com/office/officeart/2005/8/layout/default"/>
    <dgm:cxn modelId="{67E8AF79-1005-9B49-AFF0-821ADC714E4D}" type="presParOf" srcId="{1741B114-92C4-D44D-880E-A46E35A85A39}" destId="{DB90EBBF-ABC4-A545-B85E-12CA51AB99DE}" srcOrd="15" destOrd="0" presId="urn:microsoft.com/office/officeart/2005/8/layout/default"/>
    <dgm:cxn modelId="{917C02EC-6E7E-304B-B97D-CC82C3B9F7E5}" type="presParOf" srcId="{1741B114-92C4-D44D-880E-A46E35A85A39}" destId="{6B22628E-D316-724C-BD40-493D54820BE6}" srcOrd="16" destOrd="0" presId="urn:microsoft.com/office/officeart/2005/8/layout/default"/>
    <dgm:cxn modelId="{CB4803E5-D7C3-134B-A1D7-C155E25D8483}" type="presParOf" srcId="{1741B114-92C4-D44D-880E-A46E35A85A39}" destId="{A34AED3E-9BB3-4B4D-8325-1FC86B75233C}" srcOrd="17" destOrd="0" presId="urn:microsoft.com/office/officeart/2005/8/layout/default"/>
    <dgm:cxn modelId="{AAF513C5-B707-A449-850C-4DA0BDB3BF66}" type="presParOf" srcId="{1741B114-92C4-D44D-880E-A46E35A85A39}" destId="{26EE34D7-DEB4-A746-A315-6FEDEE6D6C46}" srcOrd="18" destOrd="0" presId="urn:microsoft.com/office/officeart/2005/8/layout/default"/>
    <dgm:cxn modelId="{71010E35-CD9D-D643-8C85-C1D333AEF33F}" type="presParOf" srcId="{1741B114-92C4-D44D-880E-A46E35A85A39}" destId="{6736BB07-E044-3D44-A008-879447842E4E}" srcOrd="19" destOrd="0" presId="urn:microsoft.com/office/officeart/2005/8/layout/default"/>
    <dgm:cxn modelId="{70869B46-323F-C140-BB6E-83C3E587CB4B}" type="presParOf" srcId="{1741B114-92C4-D44D-880E-A46E35A85A39}" destId="{8942E4FB-0853-6C4B-94F4-2B6F263C9D8D}" srcOrd="20" destOrd="0" presId="urn:microsoft.com/office/officeart/2005/8/layout/default"/>
    <dgm:cxn modelId="{9376BC43-2B93-8141-A6AE-6EEF4929F645}" type="presParOf" srcId="{1741B114-92C4-D44D-880E-A46E35A85A39}" destId="{FA6CA4CF-0599-2B41-B83C-95A765698C31}" srcOrd="21" destOrd="0" presId="urn:microsoft.com/office/officeart/2005/8/layout/default"/>
    <dgm:cxn modelId="{3A928D7A-6965-B94B-8188-EC92287DA062}" type="presParOf" srcId="{1741B114-92C4-D44D-880E-A46E35A85A39}" destId="{AD2F1A32-13DB-3F4E-A4B4-029582BD95ED}" srcOrd="22" destOrd="0" presId="urn:microsoft.com/office/officeart/2005/8/layout/default"/>
    <dgm:cxn modelId="{D6BB2ECC-F112-9340-BCB4-0859716C87DB}" type="presParOf" srcId="{1741B114-92C4-D44D-880E-A46E35A85A39}" destId="{C53AD060-6A6B-1D4C-B711-FFA52F2D81E6}" srcOrd="23" destOrd="0" presId="urn:microsoft.com/office/officeart/2005/8/layout/default"/>
    <dgm:cxn modelId="{D3782C71-B076-3C41-AEC1-460E4B4AFD85}" type="presParOf" srcId="{1741B114-92C4-D44D-880E-A46E35A85A39}" destId="{52C1AC3E-F3C3-BC41-A501-527D0BA616E3}" srcOrd="24" destOrd="0" presId="urn:microsoft.com/office/officeart/2005/8/layout/default"/>
    <dgm:cxn modelId="{526F61F6-7DE4-A442-A2B9-965B616800B4}" type="presParOf" srcId="{1741B114-92C4-D44D-880E-A46E35A85A39}" destId="{58F22768-647E-474D-8827-C847F211B0E3}" srcOrd="25" destOrd="0" presId="urn:microsoft.com/office/officeart/2005/8/layout/default"/>
    <dgm:cxn modelId="{C654BE97-5981-F04E-A834-0D39676B14F9}" type="presParOf" srcId="{1741B114-92C4-D44D-880E-A46E35A85A39}" destId="{69F740C7-A87E-F849-9C57-5C490F50C627}" srcOrd="2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E6BD9-EE76-174D-8522-14A32617510B}">
      <dsp:nvSpPr>
        <dsp:cNvPr id="0" name=""/>
        <dsp:cNvSpPr/>
      </dsp:nvSpPr>
      <dsp:spPr>
        <a:xfrm>
          <a:off x="4167" y="766365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Was the challenge targeted by the intervention accurately </a:t>
          </a:r>
          <a:r>
            <a:rPr lang="en-US" sz="1400" b="1" i="0" kern="1200" dirty="0">
              <a:solidFill>
                <a:schemeClr val="bg1"/>
              </a:solidFill>
              <a:latin typeface="Aptos Display" panose="020B0004020202020204" pitchFamily="34" charset="0"/>
            </a:rPr>
            <a:t>identified as </a:t>
          </a:r>
          <a:r>
            <a:rPr lang="en-US" sz="1400" b="1" i="0" kern="1200" dirty="0">
              <a:latin typeface="Aptos Display" panose="020B0004020202020204" pitchFamily="34" charset="0"/>
            </a:rPr>
            <a:t>a means of achieving the desired outcome?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4167" y="766365"/>
        <a:ext cx="2256234" cy="1353740"/>
      </dsp:txXfrm>
    </dsp:sp>
    <dsp:sp modelId="{CD610DC4-306E-9C45-9493-0098D7884CF7}">
      <dsp:nvSpPr>
        <dsp:cNvPr id="0" name=""/>
        <dsp:cNvSpPr/>
      </dsp:nvSpPr>
      <dsp:spPr>
        <a:xfrm>
          <a:off x="2486025" y="766365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Was the intervention selected appropriate to address the challenges?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2486025" y="766365"/>
        <a:ext cx="2256234" cy="1353740"/>
      </dsp:txXfrm>
    </dsp:sp>
    <dsp:sp modelId="{523DB6FD-34F2-9540-903B-DC6DCAF5A615}">
      <dsp:nvSpPr>
        <dsp:cNvPr id="0" name=""/>
        <dsp:cNvSpPr/>
      </dsp:nvSpPr>
      <dsp:spPr>
        <a:xfrm>
          <a:off x="4967882" y="766365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Was the intervention selected appropriate to achieve the desired outcome?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4967882" y="766365"/>
        <a:ext cx="2256234" cy="1353740"/>
      </dsp:txXfrm>
    </dsp:sp>
    <dsp:sp modelId="{51DCCA55-69AB-2649-95B3-22C138896E4D}">
      <dsp:nvSpPr>
        <dsp:cNvPr id="0" name=""/>
        <dsp:cNvSpPr/>
      </dsp:nvSpPr>
      <dsp:spPr>
        <a:xfrm>
          <a:off x="7449740" y="766365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Was the scope of the intervention too large, too limiting?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7449740" y="766365"/>
        <a:ext cx="2256234" cy="1353740"/>
      </dsp:txXfrm>
    </dsp:sp>
    <dsp:sp modelId="{16B829BD-340A-B24D-9759-911C81281932}">
      <dsp:nvSpPr>
        <dsp:cNvPr id="0" name=""/>
        <dsp:cNvSpPr/>
      </dsp:nvSpPr>
      <dsp:spPr>
        <a:xfrm>
          <a:off x="9931598" y="766365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Was the implementation timeframe appropriate or limiting?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9931598" y="766365"/>
        <a:ext cx="2256234" cy="1353740"/>
      </dsp:txXfrm>
    </dsp:sp>
    <dsp:sp modelId="{99748122-733F-0A42-8779-492601F7E8B8}">
      <dsp:nvSpPr>
        <dsp:cNvPr id="0" name=""/>
        <dsp:cNvSpPr/>
      </dsp:nvSpPr>
      <dsp:spPr>
        <a:xfrm>
          <a:off x="4167" y="2345729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Were there delays in implementation?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4167" y="2345729"/>
        <a:ext cx="2256234" cy="1353740"/>
      </dsp:txXfrm>
    </dsp:sp>
    <dsp:sp modelId="{92511E75-E2E0-2B4E-A0E6-EAB15D8696C0}">
      <dsp:nvSpPr>
        <dsp:cNvPr id="0" name=""/>
        <dsp:cNvSpPr/>
      </dsp:nvSpPr>
      <dsp:spPr>
        <a:xfrm>
          <a:off x="2486025" y="2345729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Were sufficient human, financial, and capital resources available to support effective implementation?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2486025" y="2345729"/>
        <a:ext cx="2256234" cy="1353740"/>
      </dsp:txXfrm>
    </dsp:sp>
    <dsp:sp modelId="{0F3C8F79-EF70-4C47-A85C-FCA40061E711}">
      <dsp:nvSpPr>
        <dsp:cNvPr id="0" name=""/>
        <dsp:cNvSpPr/>
      </dsp:nvSpPr>
      <dsp:spPr>
        <a:xfrm>
          <a:off x="4967882" y="2345729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Was technical support available as needed?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4967882" y="2345729"/>
        <a:ext cx="2256234" cy="1353740"/>
      </dsp:txXfrm>
    </dsp:sp>
    <dsp:sp modelId="{6B22628E-D316-724C-BD40-493D54820BE6}">
      <dsp:nvSpPr>
        <dsp:cNvPr id="0" name=""/>
        <dsp:cNvSpPr/>
      </dsp:nvSpPr>
      <dsp:spPr>
        <a:xfrm>
          <a:off x="7449740" y="2345729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Did resources have sufficient capacity to be effective?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7449740" y="2345729"/>
        <a:ext cx="2256234" cy="1353740"/>
      </dsp:txXfrm>
    </dsp:sp>
    <dsp:sp modelId="{26EE34D7-DEB4-A746-A315-6FEDEE6D6C46}">
      <dsp:nvSpPr>
        <dsp:cNvPr id="0" name=""/>
        <dsp:cNvSpPr/>
      </dsp:nvSpPr>
      <dsp:spPr>
        <a:xfrm>
          <a:off x="9931598" y="2345729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>
              <a:latin typeface="Aptos Display" panose="020B0004020202020204" pitchFamily="34" charset="0"/>
            </a:rPr>
            <a:t>Were stakeholders sufficiently supportive/engaged?</a:t>
          </a:r>
          <a:endParaRPr lang="en-US" sz="1400" b="1" kern="1200">
            <a:latin typeface="Aptos Display" panose="020B0004020202020204" pitchFamily="34" charset="0"/>
          </a:endParaRPr>
        </a:p>
      </dsp:txBody>
      <dsp:txXfrm>
        <a:off x="9931598" y="2345729"/>
        <a:ext cx="2256234" cy="1353740"/>
      </dsp:txXfrm>
    </dsp:sp>
    <dsp:sp modelId="{8942E4FB-0853-6C4B-94F4-2B6F263C9D8D}">
      <dsp:nvSpPr>
        <dsp:cNvPr id="0" name=""/>
        <dsp:cNvSpPr/>
      </dsp:nvSpPr>
      <dsp:spPr>
        <a:xfrm>
          <a:off x="1245096" y="3925093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Did implementation go as planned?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1245096" y="3925093"/>
        <a:ext cx="2256234" cy="1353740"/>
      </dsp:txXfrm>
    </dsp:sp>
    <dsp:sp modelId="{AD2F1A32-13DB-3F4E-A4B4-029582BD95ED}">
      <dsp:nvSpPr>
        <dsp:cNvPr id="0" name=""/>
        <dsp:cNvSpPr/>
      </dsp:nvSpPr>
      <dsp:spPr>
        <a:xfrm>
          <a:off x="3726953" y="3925093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Were there elements of implementation performance that were particularly strong or weak which impacted effectiveness?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3726953" y="3925093"/>
        <a:ext cx="2256234" cy="1353740"/>
      </dsp:txXfrm>
    </dsp:sp>
    <dsp:sp modelId="{52C1AC3E-F3C3-BC41-A501-527D0BA616E3}">
      <dsp:nvSpPr>
        <dsp:cNvPr id="0" name=""/>
        <dsp:cNvSpPr/>
      </dsp:nvSpPr>
      <dsp:spPr>
        <a:xfrm>
          <a:off x="6208811" y="3925093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Were the monitoring and measurement tools effective in capturing the intervention’s outcome? 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6208811" y="3925093"/>
        <a:ext cx="2256234" cy="1353740"/>
      </dsp:txXfrm>
    </dsp:sp>
    <dsp:sp modelId="{69F740C7-A87E-F849-9C57-5C490F50C627}">
      <dsp:nvSpPr>
        <dsp:cNvPr id="0" name=""/>
        <dsp:cNvSpPr/>
      </dsp:nvSpPr>
      <dsp:spPr>
        <a:xfrm>
          <a:off x="8690669" y="3925093"/>
          <a:ext cx="2256234" cy="135374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Aptos Display" panose="020B0004020202020204" pitchFamily="34" charset="0"/>
            </a:rPr>
            <a:t>Was there sufficient time to measure the outcome of interventions in the WUENIC 2024 results or other key routine measurement tools?</a:t>
          </a:r>
          <a:endParaRPr lang="en-US" sz="1400" b="1" kern="1200" dirty="0">
            <a:latin typeface="Aptos Display" panose="020B0004020202020204" pitchFamily="34" charset="0"/>
          </a:endParaRPr>
        </a:p>
      </dsp:txBody>
      <dsp:txXfrm>
        <a:off x="8690669" y="3925093"/>
        <a:ext cx="2256234" cy="135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E5160-FBFE-46B3-8966-792633D71EB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5D75-986B-436C-96B6-B1ABE670B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38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</a:t>
            </a:r>
            <a:r>
              <a:rPr lang="en-US" dirty="0" err="1"/>
              <a:t>immunisation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and system outcomes that contribute to impact.  Beyond completing implementation of an intervention.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5D75-986B-436C-96B6-B1ABE670B6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1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to Zunera for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5D75-986B-436C-96B6-B1ABE670B6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 #3: Map each barrier to the stages of implementation</a:t>
            </a:r>
          </a:p>
          <a:p>
            <a:r>
              <a:rPr lang="en-US" dirty="0"/>
              <a:t>Definition = the challenge or need to be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05D75-986B-436C-96B6-B1ABE670B6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5536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2209800"/>
            <a:ext cx="8331200" cy="609600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rgbClr val="FFFFFF"/>
                </a:solidFill>
                <a:latin typeface="+mn-lt"/>
                <a:cs typeface="Museo Sans 50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3124200"/>
            <a:ext cx="5791200" cy="1447800"/>
          </a:xfrm>
          <a:noFill/>
        </p:spPr>
        <p:txBody>
          <a:bodyPr/>
          <a:lstStyle>
            <a:lvl1pPr marL="0" marR="0" indent="-342891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cs typeface="Museo Slab 300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891" marR="0" lvl="0" indent="-342891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11200" y="4877477"/>
            <a:ext cx="9753600" cy="304800"/>
          </a:xfrm>
        </p:spPr>
        <p:txBody>
          <a:bodyPr/>
          <a:lstStyle>
            <a:lvl1pPr marL="0">
              <a:spcBef>
                <a:spcPts val="0"/>
              </a:spcBef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4EF63-55A6-4F45-9DCF-4DDF1289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CAF67-8369-4CDE-A804-85259A587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8605" y="5884784"/>
            <a:ext cx="2823795" cy="7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2646D2-2BBA-4BF2-A0D8-3F8C7F395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315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2646D2-2BBA-4BF2-A0D8-3F8C7F395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lIns="0" bIns="0" anchor="b">
            <a:normAutofit/>
          </a:bodyPr>
          <a:lstStyle>
            <a:lvl1pPr marL="0" indent="0"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292856" cy="305303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572" y="1524000"/>
            <a:ext cx="10292856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31D734-4300-47A2-A962-F31C5614D844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572" y="1165748"/>
            <a:ext cx="10292856" cy="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1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2646D2-2BBA-4BF2-A0D8-3F8C7F395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7527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2646D2-2BBA-4BF2-A0D8-3F8C7F395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CF15E3D-837B-4067-8ECC-DFEC84DE3E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2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600200"/>
            <a:ext cx="6023550" cy="3697434"/>
          </a:xfrm>
        </p:spPr>
        <p:txBody>
          <a:bodyPr>
            <a:noAutofit/>
          </a:bodyPr>
          <a:lstStyle>
            <a:lvl1pPr marL="457200" indent="-4572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800088" indent="-3429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1257277" indent="-3429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714466" indent="-3429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 marL="2057355" indent="-22860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473082" y="1600200"/>
            <a:ext cx="3769346" cy="369743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FE4263-DC0A-434C-BBD6-F3976532EDEE}"/>
              </a:ext>
            </a:extLst>
          </p:cNvPr>
          <p:cNvCxnSpPr>
            <a:cxnSpLocks/>
          </p:cNvCxnSpPr>
          <p:nvPr userDrawn="1"/>
        </p:nvCxnSpPr>
        <p:spPr>
          <a:xfrm>
            <a:off x="942957" y="1165761"/>
            <a:ext cx="1029947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1128394-0C27-4C4A-B659-BC798BFA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1046"/>
            <a:ext cx="10292856" cy="891111"/>
          </a:xfrm>
        </p:spPr>
        <p:txBody>
          <a:bodyPr lIns="0" bIns="0" anchor="b">
            <a:no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EF8A1-919F-416D-8465-0BC6FC6E8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5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4475" y="1427308"/>
            <a:ext cx="3929433" cy="4092031"/>
          </a:xfrm>
          <a:ln w="28575" cmpd="sng">
            <a:solidFill>
              <a:srgbClr val="5B513D">
                <a:alpha val="0"/>
              </a:srgbClr>
            </a:solidFill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8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947367" y="1427308"/>
            <a:ext cx="5857628" cy="45720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402E9C-7830-4854-95EF-98A57B21C91B}"/>
              </a:ext>
            </a:extLst>
          </p:cNvPr>
          <p:cNvCxnSpPr>
            <a:cxnSpLocks/>
          </p:cNvCxnSpPr>
          <p:nvPr userDrawn="1"/>
        </p:nvCxnSpPr>
        <p:spPr>
          <a:xfrm>
            <a:off x="947367" y="1165761"/>
            <a:ext cx="1029506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9ADF9AC-3619-41A8-9B3A-2A49B668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2620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F26F8-4E1B-471F-A18D-DEE68CF2B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6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umb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524000"/>
            <a:ext cx="10292856" cy="3733800"/>
          </a:xfrm>
        </p:spPr>
        <p:txBody>
          <a:bodyPr>
            <a:noAutofit/>
          </a:bodyPr>
          <a:lstStyle>
            <a:lvl1pPr marL="457189" indent="-457189">
              <a:buClr>
                <a:schemeClr val="accent1"/>
              </a:buClr>
              <a:buFont typeface="+mj-lt"/>
              <a:buAutoNum type="arabicPeriod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1257269" indent="-342891">
              <a:buClr>
                <a:schemeClr val="accent1"/>
              </a:buClr>
              <a:buFont typeface="+mj-lt"/>
              <a:buAutoNum type="arabicPeriod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714457" indent="-342891">
              <a:buClr>
                <a:schemeClr val="accent1"/>
              </a:buClr>
              <a:buFont typeface="+mj-lt"/>
              <a:buAutoNum type="arabicPeriod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F6F5A7-5B4B-4BDD-94B6-BA9B2825F313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49"/>
            <a:ext cx="102928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43DEBD0-78D9-4ED5-92ED-3135BF0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50024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1EDF2-D9A7-4347-9487-052A0116F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9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1524000"/>
            <a:ext cx="10292856" cy="3733800"/>
          </a:xfrm>
        </p:spPr>
        <p:txBody>
          <a:bodyPr>
            <a:noAutofit/>
          </a:bodyPr>
          <a:lstStyle>
            <a:lvl1pPr marL="457189" indent="-457189">
              <a:buClr>
                <a:schemeClr val="accent1"/>
              </a:buClr>
              <a:buSzPct val="125000"/>
              <a:buFont typeface="Wingdings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1257269" indent="-342891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714457" indent="-342891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AFE847-FA07-46E5-B65D-208EE251890F}"/>
              </a:ext>
            </a:extLst>
          </p:cNvPr>
          <p:cNvCxnSpPr>
            <a:cxnSpLocks/>
          </p:cNvCxnSpPr>
          <p:nvPr userDrawn="1"/>
        </p:nvCxnSpPr>
        <p:spPr>
          <a:xfrm>
            <a:off x="956179" y="1165761"/>
            <a:ext cx="1028624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8E460D8-27AB-4FB1-A8EA-D31A79A3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50024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44DDB-D9E8-4920-B140-96D30ACF0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3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_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859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870640"/>
            <a:ext cx="10292856" cy="2352364"/>
          </a:xfrm>
        </p:spPr>
        <p:txBody>
          <a:bodyPr>
            <a:noAutofit/>
          </a:bodyPr>
          <a:lstStyle>
            <a:lvl1pPr marL="457189" indent="-457189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1257269" indent="-342891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714457" indent="-342891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49572" y="1539710"/>
            <a:ext cx="10292856" cy="1174353"/>
          </a:xfrm>
          <a:solidFill>
            <a:srgbClr val="636466">
              <a:alpha val="50000"/>
            </a:srgbClr>
          </a:solidFill>
        </p:spPr>
        <p:txBody>
          <a:bodyPr anchor="ctr">
            <a:noAutofit/>
          </a:bodyPr>
          <a:lstStyle>
            <a:lvl1pPr marL="457189" indent="-457189">
              <a:buClr>
                <a:srgbClr val="00A6B6"/>
              </a:buClr>
              <a:buFontTx/>
              <a:buNone/>
              <a:defRPr sz="2800" b="0" i="0" baseline="0">
                <a:solidFill>
                  <a:schemeClr val="bg1"/>
                </a:solidFill>
                <a:latin typeface="+mn-lt"/>
                <a:cs typeface="Museo Slab 300"/>
              </a:defRPr>
            </a:lvl1pPr>
            <a:lvl2pPr marL="800080" indent="-342891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269" indent="-342891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457" indent="-342891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30BEFF-781B-48EA-B2C1-109EC3FC606C}"/>
              </a:ext>
            </a:extLst>
          </p:cNvPr>
          <p:cNvCxnSpPr>
            <a:cxnSpLocks/>
          </p:cNvCxnSpPr>
          <p:nvPr userDrawn="1"/>
        </p:nvCxnSpPr>
        <p:spPr>
          <a:xfrm>
            <a:off x="947367" y="1165761"/>
            <a:ext cx="1029506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F2F1146-C539-475A-AAD2-F9E06C35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50024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AE527-214A-4CEA-AD46-4FD5E0BEE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2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55615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49572" y="2144902"/>
            <a:ext cx="10632828" cy="1143000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4400" b="0" i="0" baseline="0">
                <a:solidFill>
                  <a:srgbClr val="F7F7F7"/>
                </a:solidFill>
                <a:latin typeface="+mj-lt"/>
                <a:cs typeface="Museo Slab 500" panose="02000000000000000000" pitchFamily="50" charset="0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A8EDA-678A-4ABC-9279-1310FC91E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718D-84B0-4DDB-9CAD-BE090238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99379"/>
            <a:ext cx="10972800" cy="114300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ABEB5AA-F7A8-455A-8F72-C3D991ED1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583323"/>
            <a:ext cx="10972800" cy="609600"/>
          </a:xfrm>
        </p:spPr>
        <p:txBody>
          <a:bodyPr>
            <a:noAutofit/>
          </a:bodyPr>
          <a:lstStyle>
            <a:lvl1pPr algn="ctr">
              <a:buNone/>
              <a:defRPr sz="24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FAE92-B8B9-442D-8059-BEB0372F7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86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Break_Ang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8751C015-52C9-4086-AA2F-9BCA2730A13E}"/>
              </a:ext>
            </a:extLst>
          </p:cNvPr>
          <p:cNvSpPr/>
          <p:nvPr userDrawn="1"/>
        </p:nvSpPr>
        <p:spPr>
          <a:xfrm flipH="1">
            <a:off x="3531326" y="0"/>
            <a:ext cx="866067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49572" y="1815643"/>
            <a:ext cx="6901206" cy="1312911"/>
          </a:xfrm>
        </p:spPr>
        <p:txBody>
          <a:bodyPr>
            <a:noAutofit/>
          </a:bodyPr>
          <a:lstStyle>
            <a:lvl1pPr algn="l">
              <a:buFont typeface="Arial" pitchFamily="34" charset="0"/>
              <a:buNone/>
              <a:defRPr sz="4400" b="0" i="0" baseline="0">
                <a:solidFill>
                  <a:schemeClr val="accent1"/>
                </a:solidFill>
                <a:latin typeface="+mj-lt"/>
                <a:cs typeface="Museo Slab 500" panose="02000000000000000000" pitchFamily="50" charset="0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Museo Sans 300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DA9DC9-5608-4C45-97AC-21F567C06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59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390743" y="2178050"/>
            <a:ext cx="9409905" cy="25336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83AC9-F5BE-4653-AFB3-A1CE76787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7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DF24D83-658B-4878-A9D5-7F78288CBB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0678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DF24D83-658B-4878-A9D5-7F78288CB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6D4ECF-612B-4525-B4ED-2DBDBAA34259}"/>
              </a:ext>
            </a:extLst>
          </p:cNvPr>
          <p:cNvCxnSpPr>
            <a:cxnSpLocks/>
          </p:cNvCxnSpPr>
          <p:nvPr userDrawn="1"/>
        </p:nvCxnSpPr>
        <p:spPr>
          <a:xfrm>
            <a:off x="947367" y="1165761"/>
            <a:ext cx="102950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4677A7B-E642-4D4A-BD1F-D8F79F8C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A051D-3655-474E-BEB4-701C7523C1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28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nted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20463" y="-31424"/>
            <a:ext cx="7287620" cy="6880280"/>
          </a:xfrm>
          <a:custGeom>
            <a:avLst/>
            <a:gdLst>
              <a:gd name="connsiteX0" fmla="*/ 0 w 14557568"/>
              <a:gd name="connsiteY0" fmla="*/ 13716000 h 13716000"/>
              <a:gd name="connsiteX1" fmla="*/ 0 w 14557568"/>
              <a:gd name="connsiteY1" fmla="*/ 0 h 13716000"/>
              <a:gd name="connsiteX2" fmla="*/ 14557568 w 14557568"/>
              <a:gd name="connsiteY2" fmla="*/ 13716000 h 13716000"/>
              <a:gd name="connsiteX3" fmla="*/ 0 w 14557568"/>
              <a:gd name="connsiteY3" fmla="*/ 13716000 h 13716000"/>
              <a:gd name="connsiteX0" fmla="*/ 0 w 14557568"/>
              <a:gd name="connsiteY0" fmla="*/ 13827399 h 13827399"/>
              <a:gd name="connsiteX1" fmla="*/ 6661869 w 14557568"/>
              <a:gd name="connsiteY1" fmla="*/ 0 h 13827399"/>
              <a:gd name="connsiteX2" fmla="*/ 14557568 w 14557568"/>
              <a:gd name="connsiteY2" fmla="*/ 13827399 h 13827399"/>
              <a:gd name="connsiteX3" fmla="*/ 0 w 14557568"/>
              <a:gd name="connsiteY3" fmla="*/ 13827399 h 13827399"/>
              <a:gd name="connsiteX0" fmla="*/ 0 w 14557568"/>
              <a:gd name="connsiteY0" fmla="*/ 13827399 h 13827399"/>
              <a:gd name="connsiteX1" fmla="*/ 6466965 w 14557568"/>
              <a:gd name="connsiteY1" fmla="*/ 289637 h 13827399"/>
              <a:gd name="connsiteX2" fmla="*/ 6661869 w 14557568"/>
              <a:gd name="connsiteY2" fmla="*/ 0 h 13827399"/>
              <a:gd name="connsiteX3" fmla="*/ 14557568 w 14557568"/>
              <a:gd name="connsiteY3" fmla="*/ 13827399 h 13827399"/>
              <a:gd name="connsiteX4" fmla="*/ 0 w 14557568"/>
              <a:gd name="connsiteY4" fmla="*/ 13827399 h 13827399"/>
              <a:gd name="connsiteX0" fmla="*/ 0 w 14557568"/>
              <a:gd name="connsiteY0" fmla="*/ 13871959 h 13871959"/>
              <a:gd name="connsiteX1" fmla="*/ 6466965 w 14557568"/>
              <a:gd name="connsiteY1" fmla="*/ 334197 h 13871959"/>
              <a:gd name="connsiteX2" fmla="*/ 7419406 w 14557568"/>
              <a:gd name="connsiteY2" fmla="*/ 0 h 13871959"/>
              <a:gd name="connsiteX3" fmla="*/ 14557568 w 14557568"/>
              <a:gd name="connsiteY3" fmla="*/ 13871959 h 13871959"/>
              <a:gd name="connsiteX4" fmla="*/ 0 w 14557568"/>
              <a:gd name="connsiteY4" fmla="*/ 13871959 h 13871959"/>
              <a:gd name="connsiteX0" fmla="*/ 0 w 14557568"/>
              <a:gd name="connsiteY0" fmla="*/ 13871959 h 13871959"/>
              <a:gd name="connsiteX1" fmla="*/ 6556087 w 14557568"/>
              <a:gd name="connsiteY1" fmla="*/ 155959 h 13871959"/>
              <a:gd name="connsiteX2" fmla="*/ 7419406 w 14557568"/>
              <a:gd name="connsiteY2" fmla="*/ 0 h 13871959"/>
              <a:gd name="connsiteX3" fmla="*/ 14557568 w 14557568"/>
              <a:gd name="connsiteY3" fmla="*/ 13871959 h 13871959"/>
              <a:gd name="connsiteX4" fmla="*/ 0 w 14557568"/>
              <a:gd name="connsiteY4" fmla="*/ 13871959 h 13871959"/>
              <a:gd name="connsiteX0" fmla="*/ 0 w 14571445"/>
              <a:gd name="connsiteY0" fmla="*/ 13760560 h 13760560"/>
              <a:gd name="connsiteX1" fmla="*/ 6556087 w 14571445"/>
              <a:gd name="connsiteY1" fmla="*/ 44560 h 13760560"/>
              <a:gd name="connsiteX2" fmla="*/ 14571445 w 14571445"/>
              <a:gd name="connsiteY2" fmla="*/ 0 h 13760560"/>
              <a:gd name="connsiteX3" fmla="*/ 14557568 w 14571445"/>
              <a:gd name="connsiteY3" fmla="*/ 13760560 h 13760560"/>
              <a:gd name="connsiteX4" fmla="*/ 0 w 14571445"/>
              <a:gd name="connsiteY4" fmla="*/ 13760560 h 1376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1445" h="13760560">
                <a:moveTo>
                  <a:pt x="0" y="13760560"/>
                </a:moveTo>
                <a:lnTo>
                  <a:pt x="6556087" y="44560"/>
                </a:lnTo>
                <a:lnTo>
                  <a:pt x="14571445" y="0"/>
                </a:lnTo>
                <a:cubicBezTo>
                  <a:pt x="14566819" y="4586853"/>
                  <a:pt x="14562194" y="9173707"/>
                  <a:pt x="14557568" y="13760560"/>
                </a:cubicBezTo>
                <a:lnTo>
                  <a:pt x="0" y="1376056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9B397B-5FFF-4718-A899-60E74B486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ntent">
  <p:cSld name="title with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29"/>
              <a:buFont typeface="Arial"/>
              <a:buNone/>
              <a:defRPr sz="2429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10972800" cy="305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011" algn="l">
              <a:spcBef>
                <a:spcPts val="357"/>
              </a:spcBef>
              <a:spcAft>
                <a:spcPts val="0"/>
              </a:spcAft>
              <a:buClr>
                <a:schemeClr val="accent1"/>
              </a:buClr>
              <a:buSzPts val="1786"/>
              <a:buFont typeface="Noto Sans Symbols"/>
              <a:buChar char="▪"/>
              <a:defRPr sz="1786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8358" algn="l">
              <a:spcBef>
                <a:spcPts val="314"/>
              </a:spcBef>
              <a:spcAft>
                <a:spcPts val="0"/>
              </a:spcAft>
              <a:buClr>
                <a:schemeClr val="accent1"/>
              </a:buClr>
              <a:buSzPts val="1571"/>
              <a:buFont typeface="Noto Sans Symbols"/>
              <a:buChar char="▪"/>
              <a:defRPr sz="1571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9341" algn="l">
              <a:spcBef>
                <a:spcPts val="286"/>
              </a:spcBef>
              <a:spcAft>
                <a:spcPts val="0"/>
              </a:spcAft>
              <a:buClr>
                <a:schemeClr val="accent1"/>
              </a:buClr>
              <a:buSzPts val="1429"/>
              <a:buFont typeface="Noto Sans Symbols"/>
              <a:buChar char="▪"/>
              <a:defRPr sz="1429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5689" algn="l">
              <a:spcBef>
                <a:spcPts val="243"/>
              </a:spcBef>
              <a:spcAft>
                <a:spcPts val="0"/>
              </a:spcAft>
              <a:buClr>
                <a:schemeClr val="accent1"/>
              </a:buClr>
              <a:buSzPts val="1214"/>
              <a:buFont typeface="Noto Sans Symbols"/>
              <a:buChar char="▪"/>
              <a:defRPr sz="1214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09600" y="1524000"/>
            <a:ext cx="10972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rmAutofit/>
          </a:bodyPr>
          <a:lstStyle>
            <a:lvl1pPr marL="457200" lvl="0" indent="-228600" algn="l">
              <a:spcBef>
                <a:spcPts val="443"/>
              </a:spcBef>
              <a:spcAft>
                <a:spcPts val="0"/>
              </a:spcAft>
              <a:buSzPts val="2214"/>
              <a:buNone/>
              <a:defRPr sz="2214" b="1">
                <a:solidFill>
                  <a:srgbClr val="31323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884523" y="60082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www.lnct.global </a:t>
            </a:r>
            <a:r>
              <a:rPr lang="en-US">
                <a:solidFill>
                  <a:srgbClr val="636466"/>
                </a:solidFill>
              </a:rPr>
              <a:t>| </a:t>
            </a:r>
            <a:fld id="{00000000-1234-1234-1234-123412341234}" type="slidenum">
              <a:rPr lang="en-US" smtClean="0">
                <a:solidFill>
                  <a:srgbClr val="636466"/>
                </a:solidFill>
              </a:rPr>
              <a:pPr/>
              <a:t>‹#›</a:t>
            </a:fld>
            <a:endParaRPr>
              <a:solidFill>
                <a:srgbClr val="E327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8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61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able format">
  <p:cSld name="2_table forma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29"/>
              <a:buFont typeface="Arial"/>
              <a:buNone/>
              <a:defRPr sz="2429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884523" y="600824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1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www.lnct.global </a:t>
            </a:r>
            <a:r>
              <a:rPr lang="en-US">
                <a:solidFill>
                  <a:srgbClr val="636466"/>
                </a:solidFill>
              </a:rPr>
              <a:t>| </a:t>
            </a:r>
            <a:fld id="{00000000-1234-1234-1234-123412341234}" type="slidenum">
              <a:rPr lang="en-US" smtClean="0">
                <a:solidFill>
                  <a:srgbClr val="636466"/>
                </a:solidFill>
              </a:rPr>
              <a:pPr/>
              <a:t>‹#›</a:t>
            </a:fld>
            <a:endParaRPr>
              <a:solidFill>
                <a:srgbClr val="E32726"/>
              </a:solidFill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09600" y="2870640"/>
            <a:ext cx="10972800" cy="235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011" algn="l">
              <a:spcBef>
                <a:spcPts val="357"/>
              </a:spcBef>
              <a:spcAft>
                <a:spcPts val="0"/>
              </a:spcAft>
              <a:buClr>
                <a:schemeClr val="accent1"/>
              </a:buClr>
              <a:buSzPts val="1786"/>
              <a:buFont typeface="Noto Sans Symbols"/>
              <a:buChar char="▪"/>
              <a:defRPr sz="1786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8358" algn="l">
              <a:spcBef>
                <a:spcPts val="314"/>
              </a:spcBef>
              <a:spcAft>
                <a:spcPts val="0"/>
              </a:spcAft>
              <a:buClr>
                <a:schemeClr val="accent1"/>
              </a:buClr>
              <a:buSzPts val="1571"/>
              <a:buFont typeface="Noto Sans Symbols"/>
              <a:buChar char="▪"/>
              <a:defRPr sz="1571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9341" algn="l">
              <a:spcBef>
                <a:spcPts val="286"/>
              </a:spcBef>
              <a:spcAft>
                <a:spcPts val="0"/>
              </a:spcAft>
              <a:buClr>
                <a:schemeClr val="accent1"/>
              </a:buClr>
              <a:buSzPts val="1429"/>
              <a:buFont typeface="Noto Sans Symbols"/>
              <a:buChar char="▪"/>
              <a:defRPr sz="1429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5689" algn="l">
              <a:spcBef>
                <a:spcPts val="243"/>
              </a:spcBef>
              <a:spcAft>
                <a:spcPts val="0"/>
              </a:spcAft>
              <a:buClr>
                <a:schemeClr val="accent1"/>
              </a:buClr>
              <a:buSzPts val="1214"/>
              <a:buFont typeface="Noto Sans Symbols"/>
              <a:buChar char="▪"/>
              <a:defRPr sz="1214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09600" y="1539707"/>
            <a:ext cx="10972800" cy="1174353"/>
          </a:xfrm>
          <a:prstGeom prst="rect">
            <a:avLst/>
          </a:prstGeom>
          <a:solidFill>
            <a:srgbClr val="E5E5E5">
              <a:alpha val="49803"/>
            </a:srgbClr>
          </a:solidFill>
          <a:ln>
            <a:noFill/>
          </a:ln>
        </p:spPr>
        <p:txBody>
          <a:bodyPr spcFirstLastPara="1" wrap="square" lIns="127975" tIns="63975" rIns="127975" bIns="63975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A6B6"/>
              </a:buClr>
              <a:buSzPts val="2000"/>
              <a:buFont typeface="Arial"/>
              <a:buNone/>
              <a:defRPr sz="2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57"/>
              </a:spcBef>
              <a:spcAft>
                <a:spcPts val="0"/>
              </a:spcAft>
              <a:buClr>
                <a:srgbClr val="00A6B6"/>
              </a:buClr>
              <a:buSzPts val="1786"/>
              <a:buFont typeface="Arial"/>
              <a:buNone/>
              <a:defRPr sz="1786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314"/>
              </a:spcBef>
              <a:spcAft>
                <a:spcPts val="0"/>
              </a:spcAft>
              <a:buClr>
                <a:srgbClr val="00A6B6"/>
              </a:buClr>
              <a:buSzPts val="1571"/>
              <a:buFont typeface="Arial"/>
              <a:buNone/>
              <a:defRPr sz="1571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286"/>
              </a:spcBef>
              <a:spcAft>
                <a:spcPts val="0"/>
              </a:spcAft>
              <a:buClr>
                <a:srgbClr val="00A6B6"/>
              </a:buClr>
              <a:buSzPts val="1429"/>
              <a:buFont typeface="Arial"/>
              <a:buNone/>
              <a:defRPr sz="1429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243"/>
              </a:spcBef>
              <a:spcAft>
                <a:spcPts val="0"/>
              </a:spcAft>
              <a:buClr>
                <a:srgbClr val="00A6B6"/>
              </a:buClr>
              <a:buSzPts val="1214"/>
              <a:buFont typeface="Arial"/>
              <a:buNone/>
              <a:defRPr sz="1214" b="0" i="0">
                <a:solidFill>
                  <a:srgbClr val="3132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267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able format">
  <p:cSld name="1_table format">
    <p:bg>
      <p:bgPr>
        <a:solidFill>
          <a:schemeClr val="accen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19200" y="32690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14"/>
              <a:buFont typeface="Arial"/>
              <a:buNone/>
              <a:defRPr sz="3214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4141" y="63546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14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| www.lnct.global</a:t>
            </a:r>
          </a:p>
        </p:txBody>
      </p:sp>
    </p:spTree>
    <p:extLst>
      <p:ext uri="{BB962C8B-B14F-4D97-AF65-F5344CB8AC3E}">
        <p14:creationId xmlns:p14="http://schemas.microsoft.com/office/powerpoint/2010/main" val="330049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with content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759197-19E3-48FD-8A1A-E6A71D3BD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1513846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759197-19E3-48FD-8A1A-E6A71D3BD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29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786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571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29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14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24000"/>
            <a:ext cx="10972800" cy="609600"/>
          </a:xfrm>
        </p:spPr>
        <p:txBody>
          <a:bodyPr/>
          <a:lstStyle>
            <a:lvl1pPr>
              <a:buNone/>
              <a:defRPr sz="2214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4523" y="6008244"/>
            <a:ext cx="28448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959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2646D2-2BBA-4BF2-A0D8-3F8C7F395F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5359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2646D2-2BBA-4BF2-A0D8-3F8C7F395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lIns="0" bIns="0" anchor="b">
            <a:normAutofit/>
          </a:bodyPr>
          <a:lstStyle>
            <a:lvl1pPr marL="0" indent="0"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292856" cy="305303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572" y="1524000"/>
            <a:ext cx="10292856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31D734-4300-47A2-A962-F31C5614D844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572" y="1165748"/>
            <a:ext cx="10292856" cy="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77CF6-8E8E-4097-9D81-6A34BAC6F0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07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 -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5988" y="2209800"/>
            <a:ext cx="10296440" cy="3053038"/>
          </a:xfrm>
        </p:spPr>
        <p:txBody>
          <a:bodyPr>
            <a:noAutofit/>
          </a:bodyPr>
          <a:lstStyle>
            <a:lvl1pPr>
              <a:buClr>
                <a:schemeClr val="bg2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bg2"/>
                </a:solidFill>
                <a:latin typeface="+mn-lt"/>
                <a:cs typeface="Museo Slab 300"/>
              </a:defRPr>
            </a:lvl1pPr>
            <a:lvl2pPr>
              <a:buClr>
                <a:schemeClr val="bg2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bg2"/>
                </a:solidFill>
                <a:latin typeface="+mn-lt"/>
                <a:cs typeface="Museo Slab 300"/>
              </a:defRPr>
            </a:lvl2pPr>
            <a:lvl3pPr>
              <a:buClr>
                <a:schemeClr val="bg2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bg2"/>
                </a:solidFill>
                <a:latin typeface="+mn-lt"/>
                <a:cs typeface="Museo Slab 300"/>
              </a:defRPr>
            </a:lvl3pPr>
            <a:lvl4pPr>
              <a:buClr>
                <a:schemeClr val="bg2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bg2"/>
                </a:solidFill>
                <a:latin typeface="+mn-lt"/>
                <a:cs typeface="Museo Slab 300"/>
              </a:defRPr>
            </a:lvl4pPr>
            <a:lvl5pPr>
              <a:buClr>
                <a:schemeClr val="bg2"/>
              </a:buClr>
              <a:buSzPct val="125000"/>
              <a:buFont typeface="Wingdings" pitchFamily="2" charset="2"/>
              <a:buChar char="§"/>
              <a:defRPr sz="1200" b="0" i="0">
                <a:solidFill>
                  <a:schemeClr val="bg2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5988" y="1524000"/>
            <a:ext cx="10296440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+mn-lt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2A8953-DA18-4DDE-8783-2DF66341789C}"/>
              </a:ext>
            </a:extLst>
          </p:cNvPr>
          <p:cNvCxnSpPr>
            <a:cxnSpLocks/>
          </p:cNvCxnSpPr>
          <p:nvPr userDrawn="1"/>
        </p:nvCxnSpPr>
        <p:spPr>
          <a:xfrm flipV="1">
            <a:off x="926111" y="1165748"/>
            <a:ext cx="10316317" cy="1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89F986A-D4FC-4DED-A0FB-3AE6C65A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bg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3D056A9-8A08-4B9C-914C-7D0448F93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86" y="6003891"/>
            <a:ext cx="2808806" cy="78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0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content_bottom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292856" cy="305303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572" y="1524000"/>
            <a:ext cx="10292856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BF8012-9965-4BAF-A594-3F6F2F652BE0}"/>
              </a:ext>
            </a:extLst>
          </p:cNvPr>
          <p:cNvSpPr/>
          <p:nvPr userDrawn="1"/>
        </p:nvSpPr>
        <p:spPr>
          <a:xfrm>
            <a:off x="9891252" y="4616249"/>
            <a:ext cx="2300749" cy="224175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+mn-lt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01F3C-5133-4946-B9C3-622788077AF9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61"/>
            <a:ext cx="102928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B333BB0-0257-4CBE-BDEA-A24FAFC8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7342"/>
            <a:ext cx="10292856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720EB3-FBB1-48E9-BD6E-6B8071582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content-top-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9572" y="2209800"/>
            <a:ext cx="10301254" cy="305303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buSzPct val="125000"/>
              <a:buFont typeface="Wingdings" pitchFamily="2" charset="2"/>
              <a:buChar char="§"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>
              <a:buClr>
                <a:schemeClr val="accent1"/>
              </a:buClr>
              <a:buSzPct val="125000"/>
              <a:buFont typeface="Wingdings" pitchFamily="2" charset="2"/>
              <a:buChar char="§"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>
              <a:buClr>
                <a:schemeClr val="accent1"/>
              </a:buClr>
              <a:buSzPct val="125000"/>
              <a:buFont typeface="Wingdings" pitchFamily="2" charset="2"/>
              <a:buChar char="§"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>
              <a:buClr>
                <a:schemeClr val="accent1"/>
              </a:buClr>
              <a:buSzPct val="125000"/>
              <a:buFont typeface="Wingdings" pitchFamily="2" charset="2"/>
              <a:buChar char="§"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>
              <a:buClr>
                <a:schemeClr val="accent1"/>
              </a:buClr>
              <a:buSzPct val="125000"/>
              <a:buFont typeface="Wingdings" pitchFamily="2" charset="2"/>
              <a:buChar char="§"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38899" y="1475674"/>
            <a:ext cx="10301254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ABF8012-9965-4BAF-A594-3F6F2F652BE0}"/>
              </a:ext>
            </a:extLst>
          </p:cNvPr>
          <p:cNvSpPr/>
          <p:nvPr userDrawn="1"/>
        </p:nvSpPr>
        <p:spPr>
          <a:xfrm rot="16200000">
            <a:off x="9920751" y="29499"/>
            <a:ext cx="2300749" cy="224175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701D77-A912-4C2A-87E3-EEB2D5253767}"/>
              </a:ext>
            </a:extLst>
          </p:cNvPr>
          <p:cNvCxnSpPr>
            <a:cxnSpLocks/>
          </p:cNvCxnSpPr>
          <p:nvPr userDrawn="1"/>
        </p:nvCxnSpPr>
        <p:spPr>
          <a:xfrm>
            <a:off x="949572" y="1165761"/>
            <a:ext cx="1030125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87CA5918-154D-418A-84E9-A0CCC5D4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247342"/>
            <a:ext cx="10301254" cy="891111"/>
          </a:xfrm>
        </p:spPr>
        <p:txBody>
          <a:bodyPr lIns="0" bIns="0" anchor="b">
            <a:norm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accent1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6AC3BE-C20C-4BEC-B5AB-4404ADDC2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9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content-Divi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71900" y="2593319"/>
            <a:ext cx="5403005" cy="3053038"/>
          </a:xfrm>
        </p:spPr>
        <p:txBody>
          <a:bodyPr>
            <a:noAutofit/>
          </a:bodyPr>
          <a:lstStyle>
            <a:lvl1pPr marL="0" indent="0">
              <a:buClr>
                <a:srgbClr val="00A6B6"/>
              </a:buClr>
              <a:buSzPct val="125000"/>
              <a:buFont typeface="Wingdings" pitchFamily="2" charset="2"/>
              <a:buNone/>
              <a:defRPr sz="2400" b="0" i="0">
                <a:solidFill>
                  <a:schemeClr val="accent5"/>
                </a:solidFill>
                <a:latin typeface="+mn-lt"/>
                <a:cs typeface="Museo Slab 300"/>
              </a:defRPr>
            </a:lvl1pPr>
            <a:lvl2pPr marL="457188" indent="0">
              <a:buClr>
                <a:srgbClr val="00A6B6"/>
              </a:buClr>
              <a:buSzPct val="125000"/>
              <a:buFont typeface="Wingdings" pitchFamily="2" charset="2"/>
              <a:buNone/>
              <a:defRPr sz="2000" b="0" i="0">
                <a:solidFill>
                  <a:schemeClr val="accent5"/>
                </a:solidFill>
                <a:latin typeface="+mn-lt"/>
                <a:cs typeface="Museo Slab 300"/>
              </a:defRPr>
            </a:lvl2pPr>
            <a:lvl3pPr marL="914377" indent="0">
              <a:buClr>
                <a:srgbClr val="00A6B6"/>
              </a:buClr>
              <a:buSzPct val="125000"/>
              <a:buFont typeface="Wingdings" pitchFamily="2" charset="2"/>
              <a:buNone/>
              <a:defRPr sz="1800" b="0" i="0">
                <a:solidFill>
                  <a:schemeClr val="accent5"/>
                </a:solidFill>
                <a:latin typeface="+mn-lt"/>
                <a:cs typeface="Museo Slab 300"/>
              </a:defRPr>
            </a:lvl3pPr>
            <a:lvl4pPr marL="1371566" indent="0">
              <a:buClr>
                <a:srgbClr val="00A6B6"/>
              </a:buClr>
              <a:buSzPct val="125000"/>
              <a:buFont typeface="Wingdings" pitchFamily="2" charset="2"/>
              <a:buNone/>
              <a:defRPr sz="1600" b="0" i="0">
                <a:solidFill>
                  <a:schemeClr val="accent5"/>
                </a:solidFill>
                <a:latin typeface="+mn-lt"/>
                <a:cs typeface="Museo Slab 300"/>
              </a:defRPr>
            </a:lvl4pPr>
            <a:lvl5pPr marL="1828755" indent="0">
              <a:buClr>
                <a:srgbClr val="00A6B6"/>
              </a:buClr>
              <a:buSzPct val="125000"/>
              <a:buFont typeface="Wingdings" pitchFamily="2" charset="2"/>
              <a:buNone/>
              <a:defRPr sz="1400" b="0" i="0">
                <a:solidFill>
                  <a:schemeClr val="accent5"/>
                </a:solidFill>
                <a:latin typeface="+mn-lt"/>
                <a:cs typeface="Museo Slab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71900" y="1907519"/>
            <a:ext cx="5403005" cy="609600"/>
          </a:xfrm>
        </p:spPr>
        <p:txBody>
          <a:bodyPr>
            <a:noAutofit/>
          </a:bodyPr>
          <a:lstStyle>
            <a:lvl1pPr>
              <a:buNone/>
              <a:defRPr sz="28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 or highlight sentence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CEF5D4-DCF4-476E-BB94-20AEA84017D5}"/>
              </a:ext>
            </a:extLst>
          </p:cNvPr>
          <p:cNvSpPr/>
          <p:nvPr userDrawn="1"/>
        </p:nvSpPr>
        <p:spPr>
          <a:xfrm>
            <a:off x="0" y="0"/>
            <a:ext cx="60751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12" y="1793218"/>
            <a:ext cx="4945271" cy="2557581"/>
          </a:xfrm>
        </p:spPr>
        <p:txBody>
          <a:bodyPr anchor="t">
            <a:noAutofit/>
          </a:bodyPr>
          <a:lstStyle>
            <a:lvl1pPr algn="l">
              <a:buFont typeface="Arial" pitchFamily="34" charset="0"/>
              <a:buNone/>
              <a:defRPr sz="4000" b="0" i="0">
                <a:solidFill>
                  <a:schemeClr val="bg2"/>
                </a:solidFill>
                <a:latin typeface="+mj-lt"/>
                <a:cs typeface="Museo Slab 3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5D4D46-1EA7-4E49-94C8-D2109B535200}"/>
              </a:ext>
            </a:extLst>
          </p:cNvPr>
          <p:cNvGrpSpPr/>
          <p:nvPr userDrawn="1"/>
        </p:nvGrpSpPr>
        <p:grpSpPr>
          <a:xfrm>
            <a:off x="386865" y="1409700"/>
            <a:ext cx="1985211" cy="902368"/>
            <a:chOff x="224589" y="2209800"/>
            <a:chExt cx="1985211" cy="9023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20AF0B2-2EE2-4A41-A868-A58B6D120C05}"/>
                </a:ext>
              </a:extLst>
            </p:cNvPr>
            <p:cNvCxnSpPr/>
            <p:nvPr userDrawn="1"/>
          </p:nvCxnSpPr>
          <p:spPr>
            <a:xfrm>
              <a:off x="224589" y="2209800"/>
              <a:ext cx="0" cy="902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C00A28-94F2-4B2F-A723-44A0BE283AA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24589" y="2223168"/>
              <a:ext cx="1985211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EB44389B-5EB2-45F8-8E94-A86F6610F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86" y="6032029"/>
            <a:ext cx="2668727" cy="7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or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CCD3-221F-404D-9C00-E4AFCB2C8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289" y="2228511"/>
            <a:ext cx="10271422" cy="1143000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Main Statistic or Fact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FE90DF-5FFC-43C1-9CFB-C24FC90D0FB3}"/>
              </a:ext>
            </a:extLst>
          </p:cNvPr>
          <p:cNvGrpSpPr/>
          <p:nvPr userDrawn="1"/>
        </p:nvGrpSpPr>
        <p:grpSpPr>
          <a:xfrm>
            <a:off x="949572" y="1986425"/>
            <a:ext cx="2221832" cy="760077"/>
            <a:chOff x="609600" y="2127504"/>
            <a:chExt cx="2221832" cy="7600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61C945-CB6E-4E76-8943-7840CE5E1116}"/>
                </a:ext>
              </a:extLst>
            </p:cNvPr>
            <p:cNvCxnSpPr/>
            <p:nvPr userDrawn="1"/>
          </p:nvCxnSpPr>
          <p:spPr>
            <a:xfrm>
              <a:off x="609600" y="2127504"/>
              <a:ext cx="0" cy="760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6AD433-7D79-4046-9364-80D89628819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09600" y="2127504"/>
              <a:ext cx="22218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BD8A93-7743-4B0B-A0E2-28CB34324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4681" y="3401134"/>
            <a:ext cx="5862638" cy="195897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B543F-6C16-4A30-AD22-7A20181E3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53" y="6126725"/>
            <a:ext cx="2181986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/Fact-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CCD3-221F-404D-9C00-E4AFCB2C8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289" y="2228511"/>
            <a:ext cx="10271422" cy="114300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Main Statistic or Fact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FE90DF-5FFC-43C1-9CFB-C24FC90D0FB3}"/>
              </a:ext>
            </a:extLst>
          </p:cNvPr>
          <p:cNvGrpSpPr/>
          <p:nvPr userDrawn="1"/>
        </p:nvGrpSpPr>
        <p:grpSpPr>
          <a:xfrm>
            <a:off x="949572" y="2138825"/>
            <a:ext cx="2221832" cy="760077"/>
            <a:chOff x="609600" y="2127504"/>
            <a:chExt cx="2221832" cy="7600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61C945-CB6E-4E76-8943-7840CE5E1116}"/>
                </a:ext>
              </a:extLst>
            </p:cNvPr>
            <p:cNvCxnSpPr/>
            <p:nvPr userDrawn="1"/>
          </p:nvCxnSpPr>
          <p:spPr>
            <a:xfrm>
              <a:off x="609600" y="2127504"/>
              <a:ext cx="0" cy="76007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6AD433-7D79-4046-9364-80D89628819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09600" y="2127504"/>
              <a:ext cx="2221832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5A10267-0C3F-48F2-9968-058289D5F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388" y="63363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2"/>
                </a:solidFill>
                <a:latin typeface="Museo Sans 300"/>
                <a:cs typeface="Museo Sans 300"/>
              </a:defRPr>
            </a:lvl1pPr>
          </a:lstStyle>
          <a:p>
            <a:fld id="{F32F67E5-730B-4B3A-9A58-41E5E3F069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BD8A93-7743-4B0B-A0E2-28CB34324D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4681" y="3401134"/>
            <a:ext cx="5862638" cy="195897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C309AE2-061B-4545-A79E-A220DEE34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85" y="6108269"/>
            <a:ext cx="2343945" cy="65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9848C9F-7C57-43CC-B2B9-47BC561FFE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1252136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9848C9F-7C57-43CC-B2B9-47BC561FFE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18719A-1C4F-4ABE-AF1A-ACD9861CA6B9}"/>
              </a:ext>
            </a:extLst>
          </p:cNvPr>
          <p:cNvSpPr txBox="1">
            <a:spLocks/>
          </p:cNvSpPr>
          <p:nvPr userDrawn="1"/>
        </p:nvSpPr>
        <p:spPr>
          <a:xfrm>
            <a:off x="9111388" y="6360239"/>
            <a:ext cx="27758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rgbClr val="636466"/>
                </a:solidFill>
                <a:latin typeface="Museo Sans 300"/>
                <a:ea typeface="+mn-ea"/>
                <a:cs typeface="Museo Sans 30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linkedimmunisation.org |  </a:t>
            </a:r>
            <a:fld id="{F32F67E5-730B-4B3A-9A58-41E5E3F0691E}" type="slidenum">
              <a:rPr lang="en-US" sz="1000" smtClean="0">
                <a:solidFill>
                  <a:schemeClr val="tx1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62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7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3" r:id="rId21"/>
    <p:sldLayoutId id="2147483685" r:id="rId22"/>
    <p:sldLayoutId id="2147483686" r:id="rId23"/>
    <p:sldLayoutId id="2147483688" r:id="rId24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400" b="0" i="0" kern="1200">
          <a:solidFill>
            <a:schemeClr val="accent5"/>
          </a:solidFill>
          <a:latin typeface="+mn-lt"/>
          <a:ea typeface="+mj-ea"/>
          <a:cs typeface="Museo Sans 50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3200" b="0" i="0" kern="1200">
          <a:solidFill>
            <a:schemeClr val="accent5"/>
          </a:solidFill>
          <a:latin typeface="+mn-lt"/>
          <a:ea typeface="+mn-ea"/>
          <a:cs typeface="Museo Slab 300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800" b="0" i="0" kern="1200">
          <a:solidFill>
            <a:schemeClr val="accent5"/>
          </a:solidFill>
          <a:latin typeface="+mn-lt"/>
          <a:ea typeface="+mn-ea"/>
          <a:cs typeface="Museo Slab 300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400" b="0" i="0" kern="1200">
          <a:solidFill>
            <a:schemeClr val="accent5"/>
          </a:solidFill>
          <a:latin typeface="+mn-lt"/>
          <a:ea typeface="+mn-ea"/>
          <a:cs typeface="Museo Slab 300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000" b="0" i="0" kern="1200">
          <a:solidFill>
            <a:schemeClr val="accent5"/>
          </a:solidFill>
          <a:latin typeface="+mn-lt"/>
          <a:ea typeface="+mn-ea"/>
          <a:cs typeface="Museo Slab 300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F7F7F7"/>
        </a:buClr>
        <a:buSzPct val="125000"/>
        <a:buFont typeface="Wingdings" charset="2"/>
        <a:buChar char="§"/>
        <a:defRPr sz="2000" b="0" i="0" kern="1200">
          <a:solidFill>
            <a:schemeClr val="accent5"/>
          </a:solidFill>
          <a:latin typeface="+mn-lt"/>
          <a:ea typeface="+mn-ea"/>
          <a:cs typeface="Museo Slab 30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29"/>
              <a:buFont typeface="Arial"/>
              <a:buNone/>
              <a:defRPr sz="4429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t" anchorCtr="0">
            <a:normAutofit/>
          </a:bodyPr>
          <a:lstStyle>
            <a:lvl1pPr marL="457200" marR="0" lvl="0" indent="-432689" algn="l" rtl="0">
              <a:spcBef>
                <a:spcPts val="643"/>
              </a:spcBef>
              <a:spcAft>
                <a:spcPts val="0"/>
              </a:spcAft>
              <a:buClr>
                <a:schemeClr val="accent1"/>
              </a:buClr>
              <a:buSzPts val="3214"/>
              <a:buFont typeface="Noto Sans Symbols"/>
              <a:buChar char="▪"/>
              <a:defRPr sz="3214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5511" algn="l" rtl="0">
              <a:spcBef>
                <a:spcPts val="557"/>
              </a:spcBef>
              <a:spcAft>
                <a:spcPts val="0"/>
              </a:spcAft>
              <a:buClr>
                <a:schemeClr val="accent1"/>
              </a:buClr>
              <a:buSzPts val="2786"/>
              <a:buFont typeface="Noto Sans Symbols"/>
              <a:buChar char="▪"/>
              <a:defRPr sz="2786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9841" algn="l" rtl="0">
              <a:spcBef>
                <a:spcPts val="886"/>
              </a:spcBef>
              <a:spcAft>
                <a:spcPts val="0"/>
              </a:spcAft>
              <a:buClr>
                <a:schemeClr val="accent1"/>
              </a:buClr>
              <a:buSzPts val="4429"/>
              <a:buFont typeface="Noto Sans Symbols"/>
              <a:buChar char="▪"/>
              <a:defRPr sz="4429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14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975" tIns="63975" rIns="127975" bIns="639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14" b="0" i="0" u="none" strike="noStrike" cap="none">
                <a:solidFill>
                  <a:srgbClr val="8D8D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2131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0BD75-D01A-44C4-8287-AD6342194C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1200" y="3248526"/>
            <a:ext cx="5791200" cy="132347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DAY 1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55ABA1-9821-408F-B1B3-EA18DBEEA8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7 October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DAB2A-9E3C-4E1E-B069-60B98D81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32722"/>
            <a:ext cx="10871200" cy="2299687"/>
          </a:xfrm>
        </p:spPr>
        <p:txBody>
          <a:bodyPr/>
          <a:lstStyle/>
          <a:p>
            <a:r>
              <a:rPr lang="en-US" b="1" dirty="0"/>
              <a:t>Gavi-Linked Learning Forum: 	</a:t>
            </a:r>
            <a:r>
              <a:rPr lang="en-GB" b="1" i="1" dirty="0"/>
              <a:t>Sustaining and Strengthening 	Immunisation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6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47452-90E4-C7F9-0241-B342916167B5}"/>
              </a:ext>
            </a:extLst>
          </p:cNvPr>
          <p:cNvSpPr/>
          <p:nvPr/>
        </p:nvSpPr>
        <p:spPr>
          <a:xfrm>
            <a:off x="1562258" y="979211"/>
            <a:ext cx="9065594" cy="5417470"/>
          </a:xfrm>
          <a:prstGeom prst="rect">
            <a:avLst/>
          </a:prstGeom>
          <a:solidFill>
            <a:srgbClr val="1070B8"/>
          </a:solidFill>
          <a:ln w="76200">
            <a:solidFill>
              <a:srgbClr val="1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9">
              <a:defRPr/>
            </a:pPr>
            <a:endParaRPr lang="en-US" sz="1786">
              <a:solidFill>
                <a:srgbClr val="F7F7F7"/>
              </a:solidFill>
              <a:latin typeface="Arial"/>
              <a:sym typeface="Arial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395E9DD-3CA3-F045-9DCB-77E6AAFE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33" y="21126"/>
            <a:ext cx="8540604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135376" eaLnBrk="1" hangingPunct="1">
              <a:spcBef>
                <a:spcPct val="50000"/>
              </a:spcBef>
              <a:spcAft>
                <a:spcPts val="125"/>
              </a:spcAft>
              <a:defRPr/>
            </a:pPr>
            <a:r>
              <a:rPr lang="en-US" sz="2200" b="1">
                <a:solidFill>
                  <a:srgbClr val="1070B8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Moldova</a:t>
            </a: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en-US" sz="1200" b="1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Sustaining and Strengthening Immunization Coverage </a:t>
            </a: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en-US" sz="1200" b="1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in Middle-Income </a:t>
            </a:r>
            <a:r>
              <a:rPr lang="en-US" sz="1200" b="1" kern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</a:t>
            </a:r>
            <a:r>
              <a:rPr lang="en-US" sz="1200" b="1" err="1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ountries</a:t>
            </a:r>
            <a:endParaRPr lang="en-US" sz="1200" b="1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defTabSz="3135376" eaLnBrk="1" hangingPunct="1">
              <a:defRPr/>
            </a:pPr>
            <a:r>
              <a:rPr lang="en-US" sz="1200" b="1" i="1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Tashkent, Uzbekistan, 07-09 October 2025</a:t>
            </a:r>
            <a:endParaRPr lang="en-US" sz="120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5DCB-740F-F180-24B3-A6A5EAAADFAE}"/>
              </a:ext>
            </a:extLst>
          </p:cNvPr>
          <p:cNvSpPr/>
          <p:nvPr/>
        </p:nvSpPr>
        <p:spPr>
          <a:xfrm>
            <a:off x="1524000" y="6384598"/>
            <a:ext cx="9144001" cy="503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6" tIns="9523" rIns="19046" bIns="9523"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2" name="Picture 11" descr="GAVI_Alliance_Colour_Logo.jpg">
            <a:extLst>
              <a:ext uri="{FF2B5EF4-FFF2-40B4-BE49-F238E27FC236}">
                <a16:creationId xmlns:a16="http://schemas.microsoft.com/office/drawing/2014/main" id="{0C34421F-386F-5829-7A6D-523E44B66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62" y="6397488"/>
            <a:ext cx="1142629" cy="43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756BE-82ED-13B5-C720-227DEC00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283" y="6404510"/>
            <a:ext cx="1623729" cy="4531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BDD36C-6B0D-7E9D-E2FF-6472595E72FB}"/>
              </a:ext>
            </a:extLst>
          </p:cNvPr>
          <p:cNvGraphicFramePr>
            <a:graphicFrameLocks noGrp="1"/>
          </p:cNvGraphicFramePr>
          <p:nvPr/>
        </p:nvGraphicFramePr>
        <p:xfrm>
          <a:off x="5513159" y="992890"/>
          <a:ext cx="5114695" cy="153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695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27444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drivers of persistent coverage challenges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238869">
                <a:tc>
                  <a:txBody>
                    <a:bodyPr/>
                    <a:lstStyle/>
                    <a:p>
                      <a:pPr marL="182563" marR="0" lvl="0" indent="-182563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Unjustified contraindications from private practitioners, specialist doctors, neonatologists leading to delayed immunisation </a:t>
                      </a:r>
                    </a:p>
                    <a:p>
                      <a:pPr marL="182563" marR="0" lvl="0" indent="-182563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Poor immunisation communication skills among PHC workers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Limited immunisation data analysis by family doctors, performance monitoring at facility level, supportive supervision from Public Health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Policy limitations (opt-in policy, immunisation is not part of the PHC accountability framework, weak enforcement of mandatory immun.)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Vaccination refusal from religious and cultural (Roma) subgroups.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Online and offline </a:t>
                      </a:r>
                      <a:r>
                        <a:rPr lang="en-US" sz="8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misinformation leading to mistrust in routine vaccination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F29AE2-B32F-D0E9-AC5E-CD232437A2B8}"/>
              </a:ext>
            </a:extLst>
          </p:cNvPr>
          <p:cNvGraphicFramePr>
            <a:graphicFrameLocks noGrp="1"/>
          </p:cNvGraphicFramePr>
          <p:nvPr/>
        </p:nvGraphicFramePr>
        <p:xfrm>
          <a:off x="5513159" y="2551050"/>
          <a:ext cx="5114695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695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2233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needs to optimize coverage (as of 2026)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119200">
                <a:tc>
                  <a:txBody>
                    <a:bodyPr/>
                    <a:lstStyle/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Engage religious and Roma leaders in targeted interventions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Strengthen capacities in immunization counselling for medical and social workers, including community mediators for Roma and refugee communities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Implement the Social Listening and Media Monitoring for immunisation initiative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Enhancing data collection and reporting systems to ensure real-time data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Strengthen the supervision system for primary healthcare facilities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Promote community engagement activities in rural areas &amp; integrate vaccination subject into the education curricula.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08EED0-952C-4F37-8CE3-BF6C654D6CE6}"/>
              </a:ext>
            </a:extLst>
          </p:cNvPr>
          <p:cNvGraphicFramePr>
            <a:graphicFrameLocks noGrp="1"/>
          </p:cNvGraphicFramePr>
          <p:nvPr/>
        </p:nvGraphicFramePr>
        <p:xfrm>
          <a:off x="1560370" y="3952120"/>
          <a:ext cx="4335660" cy="238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660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96709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Approaches implemented (2023-2025)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983544">
                <a:tc>
                  <a:txBody>
                    <a:bodyPr/>
                    <a:lstStyle/>
                    <a:p>
                      <a:pPr marL="138113" marR="0" lvl="0" indent="-138113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Comprehensive root cause analysis of barriers to vaccination in Balti district, developing and implementation of targeted interventions (2023)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Community Engagement for Immunisation (2023-2024): Multicomponent, multisectoral interventions in 10 rayons and 14 suburbs of Chisinau including consensus building, educational, communication and awareness raising events with the target groups.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Evidence generation  and coverage and  equity assessment, and development of Social and Behaviour Change Action Plan 2023-2027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Integration of Interpersonal communication skills on immunization Module into in-service and pre-service national curricula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Social listening and countering misinformation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Support PHC workers in the vaccination process through the establishment of a Methodological Centre for Vaccination,</a:t>
                      </a:r>
                      <a:r>
                        <a:rPr lang="ro-RO" sz="8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MCH Institute.</a:t>
                      </a:r>
                      <a:endParaRPr lang="en-US" sz="85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241C14-BA57-0890-5F0F-28081FC1A87A}"/>
              </a:ext>
            </a:extLst>
          </p:cNvPr>
          <p:cNvGraphicFramePr>
            <a:graphicFrameLocks noGrp="1"/>
          </p:cNvGraphicFramePr>
          <p:nvPr/>
        </p:nvGraphicFramePr>
        <p:xfrm>
          <a:off x="5948517" y="3948353"/>
          <a:ext cx="4679336" cy="239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336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05457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Successes and lessons learned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2085965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Following tailored actions &amp; community engagement</a:t>
                      </a:r>
                      <a:r>
                        <a:rPr lang="ro-RO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uptake rose by 35% for DTP3, 29% for MMR, 63% for HPV in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Bălți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and by 3–5% in several rayons (Cahul,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Căușeni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Comrat,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Râșcani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Ștefan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Vodă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). HPV coverage among 15-y increased by 40% in some suburbs of Chișinău and by 5–10% in rayons such as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Călărași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Căușeni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Ceadîr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-Lunga, and Comrat.</a:t>
                      </a:r>
                      <a:endParaRPr lang="ro-RO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With support from the Methodological Centre for Immunization, over </a:t>
                      </a:r>
                      <a:r>
                        <a:rPr lang="en-US" sz="8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500 previously unvaccinated children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received vaccines </a:t>
                      </a:r>
                      <a:endParaRPr lang="ro-RO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</a:t>
                      </a:r>
                      <a:r>
                        <a:rPr lang="en-US" sz="8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Social Listening initiative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was institutionalized within the National Agency for Public Health, and the </a:t>
                      </a:r>
                      <a:r>
                        <a:rPr lang="en-US" sz="8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SBC Action Plan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was approved and integrated into the EPI.</a:t>
                      </a:r>
                      <a:endParaRPr lang="ro-RO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IPC Module was integrated into 10 in-service and pre-service curricula at Medical Colleges, and into 9 programs at the University of Medicine.</a:t>
                      </a:r>
                      <a:endParaRPr lang="ro-RO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Lessons learned:</a:t>
                      </a:r>
                      <a:endParaRPr lang="en-US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Tailored, evidence-based interventions are essential to address specific barriers.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Community engagement is key to building trust and acceptance of vaccines.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pic>
        <p:nvPicPr>
          <p:cNvPr id="5" name="Picture 2" descr="C:\Users\Alexei™\Desktop\md.png">
            <a:extLst>
              <a:ext uri="{FF2B5EF4-FFF2-40B4-BE49-F238E27FC236}">
                <a16:creationId xmlns:a16="http://schemas.microsoft.com/office/drawing/2014/main" id="{71EB71D7-FBB4-FEBF-3C12-C0ECE08F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64" y="132994"/>
            <a:ext cx="1313301" cy="6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4BC989-B371-F224-8763-A075E30BD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369" y="992890"/>
            <a:ext cx="3900303" cy="29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/>
          <p:nvPr/>
        </p:nvSpPr>
        <p:spPr>
          <a:xfrm>
            <a:off x="1564152" y="979211"/>
            <a:ext cx="9078448" cy="5417470"/>
          </a:xfrm>
          <a:prstGeom prst="rect">
            <a:avLst/>
          </a:prstGeom>
          <a:solidFill>
            <a:srgbClr val="1070B8"/>
          </a:solidFill>
          <a:ln w="76200" cap="flat" cmpd="sng">
            <a:solidFill>
              <a:srgbClr val="1070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7F7F7"/>
              </a:buClr>
              <a:buSzPts val="1786"/>
            </a:pPr>
            <a:endParaRPr sz="1786" kern="0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1786202" y="1011"/>
            <a:ext cx="85407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9500" rIns="19025" bIns="9500" anchor="t" anchorCtr="0">
            <a:spAutoFit/>
          </a:bodyPr>
          <a:lstStyle/>
          <a:p>
            <a:pPr algn="ctr">
              <a:buClr>
                <a:srgbClr val="1070B8"/>
              </a:buClr>
              <a:buSzPts val="2200"/>
            </a:pPr>
            <a:r>
              <a:rPr lang="en-US" sz="2200" b="1" kern="0">
                <a:solidFill>
                  <a:srgbClr val="1070B8"/>
                </a:solidFill>
                <a:latin typeface="Poppins"/>
                <a:ea typeface="Poppins"/>
                <a:cs typeface="Poppins"/>
                <a:sym typeface="Poppins"/>
              </a:rPr>
              <a:t>Vietnam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spcBef>
                <a:spcPts val="125"/>
              </a:spcBef>
              <a:buClr>
                <a:srgbClr val="313231"/>
              </a:buClr>
              <a:buSzPts val="1200"/>
            </a:pPr>
            <a:r>
              <a:rPr lang="en-US" sz="1200" b="1" kern="0">
                <a:solidFill>
                  <a:srgbClr val="313231"/>
                </a:solidFill>
                <a:latin typeface="Poppins"/>
                <a:ea typeface="Poppins"/>
                <a:cs typeface="Poppins"/>
                <a:sym typeface="Poppins"/>
              </a:rPr>
              <a:t>Sustaining and Strengthening Immunization Coverage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spcBef>
                <a:spcPts val="125"/>
              </a:spcBef>
              <a:buClr>
                <a:srgbClr val="313231"/>
              </a:buClr>
              <a:buSzPts val="1200"/>
            </a:pPr>
            <a:r>
              <a:rPr lang="en-US" sz="1200" b="1" kern="0">
                <a:solidFill>
                  <a:srgbClr val="313231"/>
                </a:solidFill>
                <a:latin typeface="Poppins"/>
                <a:ea typeface="Poppins"/>
                <a:cs typeface="Poppins"/>
                <a:sym typeface="Poppins"/>
              </a:rPr>
              <a:t>in Middle-Income Countries</a:t>
            </a:r>
            <a:endParaRPr sz="1200" b="1" kern="0">
              <a:solidFill>
                <a:srgbClr val="31323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spcBef>
                <a:spcPts val="125"/>
              </a:spcBef>
              <a:buClr>
                <a:srgbClr val="313231"/>
              </a:buClr>
              <a:buSzPts val="1200"/>
            </a:pPr>
            <a:r>
              <a:rPr lang="en-US" sz="1200" b="1" i="1" kern="0">
                <a:solidFill>
                  <a:srgbClr val="313231"/>
                </a:solidFill>
                <a:latin typeface="Poppins"/>
                <a:ea typeface="Poppins"/>
                <a:cs typeface="Poppins"/>
                <a:sym typeface="Poppins"/>
              </a:rPr>
              <a:t>Tashkent, Uzbekistan, 07-09 October 2025</a:t>
            </a:r>
            <a:endParaRPr sz="1200" kern="0">
              <a:solidFill>
                <a:srgbClr val="3132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1886063" y="161785"/>
            <a:ext cx="13455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9500" rIns="19025" bIns="9500" anchor="t" anchorCtr="0">
            <a:spAutoFit/>
          </a:bodyPr>
          <a:lstStyle/>
          <a:p>
            <a:pPr algn="ctr">
              <a:buClr>
                <a:srgbClr val="313231"/>
              </a:buClr>
              <a:buSzPts val="1600"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spcBef>
                <a:spcPts val="286"/>
              </a:spcBef>
              <a:buClr>
                <a:srgbClr val="313231"/>
              </a:buClr>
              <a:buSzPts val="571"/>
            </a:pPr>
            <a:endParaRPr sz="571" kern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1524000" y="6384598"/>
            <a:ext cx="9144001" cy="50312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9025" tIns="9500" rIns="19025" bIns="9500" anchor="ctr" anchorCtr="0">
            <a:noAutofit/>
          </a:bodyPr>
          <a:lstStyle/>
          <a:p>
            <a:pPr algn="ctr">
              <a:buClr>
                <a:srgbClr val="F7F7F7"/>
              </a:buClr>
              <a:buSzPts val="1786"/>
            </a:pPr>
            <a:endParaRPr sz="1786" kern="0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" name="Google Shape;36;p1" descr="GAVI_Alliance_Colour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6203" y="6404511"/>
            <a:ext cx="1142629" cy="43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59283" y="6404510"/>
            <a:ext cx="1623729" cy="45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 descr="A screenshot of a graph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7574" y="1039857"/>
            <a:ext cx="3816743" cy="286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1" name="Google Shape;41;p1"/>
          <p:cNvGraphicFramePr/>
          <p:nvPr/>
        </p:nvGraphicFramePr>
        <p:xfrm>
          <a:off x="5575934" y="1000909"/>
          <a:ext cx="5043965" cy="22359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4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u="none" strike="noStrike" cap="none" dirty="0">
                          <a:solidFill>
                            <a:schemeClr val="lt1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Priority drivers of persistent coverage challenges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015"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50" b="1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Sustain and strengthen the capacity of the subnational workforce</a:t>
                      </a:r>
                      <a:r>
                        <a:rPr lang="en-US" sz="95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in planning, implementing, and monitoring essential activities, while effectively navigating ongoing administrative restructuring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.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Timely and adequate operational funding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 key to supporting outreach, supervision, and routine immunization activities.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Streamlining procurement and supply systems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 can help avoid stockouts and improve timeliness of vaccine delivery.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17145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Clarifying ownership and management of digital systems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, such as NIIS, can enhance data use and coordination across levels.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17145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Persistent vaccine hesitancy and misinformation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, especially in underserved or remote areas, affect uptake despite high national averages.</a:t>
                      </a:r>
                      <a:endParaRPr sz="950" dirty="0">
                        <a:solidFill>
                          <a:srgbClr val="596568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50" marR="91450" marT="45725" marB="45725"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oogle Shape;42;p1"/>
          <p:cNvGraphicFramePr/>
          <p:nvPr/>
        </p:nvGraphicFramePr>
        <p:xfrm>
          <a:off x="5575863" y="3288889"/>
          <a:ext cx="5043963" cy="1601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4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u="none" strike="noStrike" cap="none" dirty="0">
                          <a:solidFill>
                            <a:schemeClr val="lt1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Priority needs to optimize coverage (as of 2026)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475">
                <a:tc>
                  <a:txBody>
                    <a:bodyPr/>
                    <a:lstStyle/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Build sustained provincial capacity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 for planning, budgeting, and monitoring to deliver tailored, equity-focused immunization strategies.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171450" lvl="0" indent="-171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Secure predictable, flexible domestic financing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 through a dedicated national vaccine budget line and streamlined operational fund disbursement.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Advance governance and system integration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 by finalizing NIIS transition to MOH ownership and aligning digital systems with broader health sector reforms</a:t>
                      </a:r>
                      <a:endParaRPr sz="950" dirty="0">
                        <a:solidFill>
                          <a:srgbClr val="596568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91450" marR="91450" marT="45725" marB="45725"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Google Shape;43;p1"/>
          <p:cNvGraphicFramePr/>
          <p:nvPr/>
        </p:nvGraphicFramePr>
        <p:xfrm>
          <a:off x="1607115" y="3999230"/>
          <a:ext cx="3903348" cy="231493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0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8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Poppins"/>
                        <a:buNone/>
                      </a:pPr>
                      <a:r>
                        <a:rPr lang="en-US" sz="950" u="none" strike="noStrike" cap="none" dirty="0">
                          <a:solidFill>
                            <a:schemeClr val="lt1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Approaches implemented (incl. year(s))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104">
                <a:tc>
                  <a:txBody>
                    <a:bodyPr/>
                    <a:lstStyle/>
                    <a:p>
                      <a:pPr marL="285750" marR="0" lvl="0" indent="-2444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568"/>
                        </a:buClr>
                        <a:buSzPts val="750"/>
                        <a:buFont typeface="Arial"/>
                        <a:buChar char="•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Launched targeted outreach and mop-up campaigns in underserved southern and highland provinces</a:t>
                      </a:r>
                    </a:p>
                    <a:p>
                      <a:pPr marL="285750" marR="0" lvl="0" indent="-2444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568"/>
                        </a:buClr>
                        <a:buSzPts val="750"/>
                        <a:buFont typeface="Arial"/>
                        <a:buChar char="•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Transitioning ownership of the National Immunization Information System (NIIS) to the MOH to improve system sustainability and integration</a:t>
                      </a:r>
                    </a:p>
                    <a:p>
                      <a:pPr marL="285750" marR="0" lvl="0" indent="-2444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6568"/>
                        </a:buClr>
                        <a:buSzPts val="750"/>
                        <a:buFont typeface="Arial"/>
                        <a:buChar char="•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Updated national immunization guidelines and SOPs to align with health system reforms and strengthen routine delivery, especially in the absence of a vertical immunization program.</a:t>
                      </a:r>
                      <a:endParaRPr sz="950" b="0" dirty="0">
                        <a:solidFill>
                          <a:srgbClr val="000000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285750" marR="0" lvl="0" indent="-2444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50"/>
                        <a:buChar char="•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Revised law and policies to secure central budget allocations and enabled centralized vaccine procurement for essential immunization activities</a:t>
                      </a:r>
                      <a:endParaRPr sz="950" b="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50" marR="91450" marT="45725" marB="45725"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Google Shape;44;p1"/>
          <p:cNvGraphicFramePr/>
          <p:nvPr/>
        </p:nvGraphicFramePr>
        <p:xfrm>
          <a:off x="5564714" y="4958788"/>
          <a:ext cx="5055113" cy="13458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5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0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Poppins"/>
                        <a:buNone/>
                      </a:pPr>
                      <a:r>
                        <a:rPr lang="en-US" sz="950" dirty="0">
                          <a:solidFill>
                            <a:schemeClr val="lt1"/>
                          </a:solidFill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Successes and lessons learned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50" marR="91450" marT="45725" marB="45725"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822">
                <a:tc>
                  <a:txBody>
                    <a:bodyPr/>
                    <a:lstStyle/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Strong national leadership and technical capacity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 enabled recovery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Catch-up campaigns and data-driven microplanning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 effective in identifying and reaching missed children </a:t>
                      </a: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285750" marR="0" lvl="0" indent="-260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950" b="1" dirty="0">
                          <a:latin typeface="Poppins" pitchFamily="2" charset="77"/>
                          <a:cs typeface="Poppins" pitchFamily="2" charset="77"/>
                        </a:rPr>
                        <a:t>Integration of immunization into primary health care</a:t>
                      </a:r>
                      <a:r>
                        <a:rPr lang="en-US" sz="950" dirty="0">
                          <a:latin typeface="Poppins" pitchFamily="2" charset="77"/>
                          <a:cs typeface="Poppins" pitchFamily="2" charset="77"/>
                        </a:rPr>
                        <a:t> supports long-term sustainability but requires continued investment in local ownership and coordination.</a:t>
                      </a:r>
                      <a:endParaRPr sz="950" dirty="0">
                        <a:solidFill>
                          <a:srgbClr val="596568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5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 marL="91450" marR="91450" marT="45725" marB="45725"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" name="Google Shape;4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9774" y="77799"/>
            <a:ext cx="1188720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47452-90E4-C7F9-0241-B342916167B5}"/>
              </a:ext>
            </a:extLst>
          </p:cNvPr>
          <p:cNvSpPr/>
          <p:nvPr/>
        </p:nvSpPr>
        <p:spPr>
          <a:xfrm>
            <a:off x="1556774" y="979211"/>
            <a:ext cx="9085826" cy="5417470"/>
          </a:xfrm>
          <a:prstGeom prst="rect">
            <a:avLst/>
          </a:prstGeom>
          <a:solidFill>
            <a:srgbClr val="1070B8"/>
          </a:solidFill>
          <a:ln w="76200">
            <a:solidFill>
              <a:srgbClr val="1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Arial"/>
              <a:sym typeface="Arial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395E9DD-3CA3-F045-9DCB-77E6AAFE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202" y="1011"/>
            <a:ext cx="8540604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135376" eaLnBrk="1" hangingPunct="1">
              <a:spcBef>
                <a:spcPct val="50000"/>
              </a:spcBef>
              <a:spcAft>
                <a:spcPts val="125"/>
              </a:spcAft>
              <a:defRPr/>
            </a:pPr>
            <a:r>
              <a:rPr lang="ru-RU" sz="2200" b="1" kern="0" dirty="0">
                <a:solidFill>
                  <a:srgbClr val="1070B8"/>
                </a:solidFill>
                <a:latin typeface="Poppins" pitchFamily="2" charset="77"/>
                <a:cs typeface="Poppins" pitchFamily="2" charset="77"/>
                <a:sym typeface="Arial"/>
              </a:rPr>
              <a:t>Ресублика Узбекистан</a:t>
            </a:r>
            <a:endParaRPr lang="en-US" sz="2200" b="1" kern="0" dirty="0">
              <a:solidFill>
                <a:srgbClr val="1070B8"/>
              </a:solidFill>
              <a:latin typeface="Poppins" pitchFamily="2" charset="77"/>
              <a:cs typeface="Poppins" pitchFamily="2" charset="77"/>
              <a:sym typeface="Arial"/>
            </a:endParaRP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ru-RU" sz="12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Поддержание и укрепление охвата иммунизацией</a:t>
            </a: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ru-RU" sz="12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в странах со средним уровнем дохода</a:t>
            </a:r>
            <a:endParaRPr lang="en-US" sz="1200" b="1" dirty="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ru-RU" sz="1200" b="1" i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Ташкент, Узбекистан, 7–9 октября 2025 г.</a:t>
            </a:r>
            <a:endParaRPr lang="en-US" sz="1200" dirty="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5DCB-740F-F180-24B3-A6A5EAAADFAE}"/>
              </a:ext>
            </a:extLst>
          </p:cNvPr>
          <p:cNvSpPr/>
          <p:nvPr/>
        </p:nvSpPr>
        <p:spPr>
          <a:xfrm>
            <a:off x="1446307" y="6384598"/>
            <a:ext cx="9263528" cy="503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6" tIns="9523" rIns="19046" bIns="9523"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2" name="Picture 11" descr="GAVI_Alliance_Colour_Logo.jpg">
            <a:extLst>
              <a:ext uri="{FF2B5EF4-FFF2-40B4-BE49-F238E27FC236}">
                <a16:creationId xmlns:a16="http://schemas.microsoft.com/office/drawing/2014/main" id="{0C34421F-386F-5829-7A6D-523E44B66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62" y="6397488"/>
            <a:ext cx="1142629" cy="43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756BE-82ED-13B5-C720-227DEC008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283" y="6404510"/>
            <a:ext cx="1623729" cy="4531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BDD36C-6B0D-7E9D-E2FF-6472595E72FB}"/>
              </a:ext>
            </a:extLst>
          </p:cNvPr>
          <p:cNvGraphicFramePr>
            <a:graphicFrameLocks noGrp="1"/>
          </p:cNvGraphicFramePr>
          <p:nvPr/>
        </p:nvGraphicFramePr>
        <p:xfrm>
          <a:off x="5652898" y="975134"/>
          <a:ext cx="4974954" cy="161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954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43472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Ведущие факторы, вызывающие постоянные проблемы с охватом</a:t>
                      </a:r>
                      <a:endParaRPr lang="en-US" sz="13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1231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Отказы по религиозным причинам</a:t>
                      </a:r>
                      <a:endParaRPr lang="en-US" sz="13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Медицинские отводы (обоснованные и необоснованные)</a:t>
                      </a:r>
                      <a:endParaRPr lang="en-US" sz="13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Миграция населения как внутренняя так и внешняя</a:t>
                      </a:r>
                      <a:endParaRPr lang="en-US" sz="13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Слабая связь с ПМСП, особенно в семьях сезонных</a:t>
                      </a: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работников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F29AE2-B32F-D0E9-AC5E-CD232437A2B8}"/>
              </a:ext>
            </a:extLst>
          </p:cNvPr>
          <p:cNvGraphicFramePr>
            <a:graphicFrameLocks noGrp="1"/>
          </p:cNvGraphicFramePr>
          <p:nvPr/>
        </p:nvGraphicFramePr>
        <p:xfrm>
          <a:off x="5652898" y="2648075"/>
          <a:ext cx="4974954" cy="157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4954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3003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Приоритетные потребности в оптимизации охвата (на 2026 год)</a:t>
                      </a:r>
                      <a:endParaRPr lang="en-US" sz="13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0921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Усиление мониторинга и кураторской поддержки</a:t>
                      </a:r>
                      <a:endParaRPr lang="en-US" sz="13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Работа с населением по преимуществам иммунизации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Выявление непривитых 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недопривитых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детей</a:t>
                      </a:r>
                      <a:endParaRPr lang="en-US" sz="13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Цифровизация и использование информационных технологий в программе иммунизации</a:t>
                      </a:r>
                      <a:endParaRPr lang="en-US" sz="13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08EED0-952C-4F37-8CE3-BF6C654D6CE6}"/>
              </a:ext>
            </a:extLst>
          </p:cNvPr>
          <p:cNvGraphicFramePr>
            <a:graphicFrameLocks noGrp="1"/>
          </p:cNvGraphicFramePr>
          <p:nvPr/>
        </p:nvGraphicFramePr>
        <p:xfrm>
          <a:off x="1575030" y="4289735"/>
          <a:ext cx="4506222" cy="201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222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35879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Осуществленные подходы</a:t>
                      </a:r>
                      <a:endParaRPr lang="en-US" sz="1300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6793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Мониторинг и кураторская поддержка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Работа с сообществами (махаллями) и религиозными лидерами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Догоняющая иммунизация, кампании массовой иммунизации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Информационная кампания по преимуществам иммунизации через СМИ, социальные сети</a:t>
                      </a:r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13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241C14-BA57-0890-5F0F-28081FC1A87A}"/>
              </a:ext>
            </a:extLst>
          </p:cNvPr>
          <p:cNvGraphicFramePr>
            <a:graphicFrameLocks noGrp="1"/>
          </p:cNvGraphicFramePr>
          <p:nvPr/>
        </p:nvGraphicFramePr>
        <p:xfrm>
          <a:off x="6132944" y="4289734"/>
          <a:ext cx="4502282" cy="201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2282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35879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latin typeface=""/>
                          <a:cs typeface="Poppins" panose="00000500000000000000" pitchFamily="2" charset="0"/>
                        </a:rPr>
                        <a:t>Успехи и извлеченные уроки</a:t>
                      </a:r>
                      <a:endParaRPr lang="en-US" sz="1300" dirty="0">
                        <a:solidFill>
                          <a:schemeClr val="bg1"/>
                        </a:solidFill>
                        <a:latin typeface="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679393">
                <a:tc>
                  <a:txBody>
                    <a:bodyPr/>
                    <a:lstStyle/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Стабильно высокий охват 95 %  </a:t>
                      </a:r>
                      <a:r>
                        <a:rPr lang="en-US" sz="13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DTP3;</a:t>
                      </a:r>
                    </a:p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внедрение ВПЧ (2023), ротавирусной вакцины (2022), ПКВ (2020);</a:t>
                      </a:r>
                      <a:endParaRPr lang="en-US" sz="13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3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надёжные системы эпиднадзора и холодовой цепи; 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интеграция с программами раннего развития детей (</a:t>
                      </a:r>
                      <a:r>
                        <a:rPr lang="en-US" sz="13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ECD) </a:t>
                      </a:r>
                      <a:r>
                        <a:rPr lang="ru-RU" sz="13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"/>
                          <a:ea typeface="+mn-ea"/>
                          <a:cs typeface="Poppins" panose="00000500000000000000" pitchFamily="2" charset="0"/>
                        </a:rPr>
                        <a:t>и питания в ряде регионов.</a:t>
                      </a:r>
                      <a:endParaRPr lang="en-US" sz="13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2BBC610-215B-0FC9-5C66-708E2CFB6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31" y="1006865"/>
            <a:ext cx="4010633" cy="3203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0F3C22-177B-BF64-1E3A-D93320AA4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194" y="143067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5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E50BD-DF35-BF7E-5F51-67C7F9C0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DC9A7-468F-BCDD-229F-A9E86C23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Poster Walk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FAC7A-0A85-D962-BDD1-AE09041D7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2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8AD5-D8B7-9C7F-664B-EA91FF0C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14D14-187A-9349-9168-64F2FA78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72" y="1290320"/>
            <a:ext cx="10292856" cy="484632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Key questions to consider as your review posters:</a:t>
            </a:r>
          </a:p>
          <a:p>
            <a:pPr marL="0" indent="0">
              <a:buNone/>
            </a:pPr>
            <a:endParaRPr lang="en-US" i="1" dirty="0"/>
          </a:p>
          <a:p>
            <a:pPr lvl="0"/>
            <a:r>
              <a:rPr lang="en-US" b="1" dirty="0"/>
              <a:t>Challenges: </a:t>
            </a:r>
          </a:p>
          <a:p>
            <a:pPr lvl="1"/>
            <a:r>
              <a:rPr lang="en-US" dirty="0"/>
              <a:t>What key challenges seem to be common across all countries? </a:t>
            </a:r>
          </a:p>
          <a:p>
            <a:pPr lvl="1"/>
            <a:r>
              <a:rPr lang="en-US" dirty="0"/>
              <a:t>How are countries identifying the priority challenges and root causes of these challenges driving coverage declines or stagnation at lower coverage levels?</a:t>
            </a:r>
          </a:p>
          <a:p>
            <a:pPr lvl="0"/>
            <a:r>
              <a:rPr lang="en-US" b="1" dirty="0"/>
              <a:t>Interventions: </a:t>
            </a:r>
          </a:p>
          <a:p>
            <a:pPr lvl="1"/>
            <a:r>
              <a:rPr lang="en-US" dirty="0"/>
              <a:t>What similar interventions or approaches are implemented to address challenges across countries? </a:t>
            </a:r>
          </a:p>
          <a:p>
            <a:pPr lvl="1"/>
            <a:r>
              <a:rPr lang="en-US" dirty="0"/>
              <a:t>Were there unique interventions or approaches that you would like to learn more about?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9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D9C82-5117-FCE9-31FF-F9B2CC26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108069-B079-DACC-43E2-704F109B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BBA56-FB5E-177E-5CF9-AB7279846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8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8A6E9-0C54-389E-C7AD-A91A879A1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700D6F-91D1-F5B6-6B81-7BD6F7B5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Icebreaker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F7F748-11D3-8637-682F-97F1D3BD7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8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A4BDF-B810-DCCC-6F31-0B032F34A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017482-84ED-414B-FDAE-20395C75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Session 2: </a:t>
            </a:r>
            <a:br>
              <a:rPr lang="en-US" sz="4400" dirty="0"/>
            </a:br>
            <a:r>
              <a:rPr lang="en-US" sz="4400" dirty="0"/>
              <a:t>Enablers and Barriers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DC191-7F49-BDE6-000E-2E4D59A37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0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7244-46E4-2A46-AAAA-4A2CCE73B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160" y="1117600"/>
            <a:ext cx="10972800" cy="2048859"/>
          </a:xfrm>
        </p:spPr>
        <p:txBody>
          <a:bodyPr anchor="t"/>
          <a:lstStyle/>
          <a:p>
            <a:r>
              <a:rPr lang="en-US" sz="3600" b="1" dirty="0">
                <a:latin typeface="+mn-lt"/>
              </a:rPr>
              <a:t>Understanding to what extent interventions and support to improve coverage have been successful </a:t>
            </a:r>
            <a:br>
              <a:rPr lang="en-US" sz="3600" b="1" i="1" dirty="0">
                <a:solidFill>
                  <a:schemeClr val="tx2"/>
                </a:solidFill>
                <a:latin typeface="+mn-lt"/>
              </a:rPr>
            </a:br>
            <a:r>
              <a:rPr lang="en-US" sz="3600" b="1" dirty="0">
                <a:solidFill>
                  <a:schemeClr val="accent2"/>
                </a:solidFill>
                <a:latin typeface="+mn-lt"/>
              </a:rPr>
              <a:t>– why or why not – </a:t>
            </a:r>
            <a:br>
              <a:rPr lang="en-US" sz="3600" b="1" dirty="0">
                <a:solidFill>
                  <a:schemeClr val="tx2"/>
                </a:solidFill>
                <a:latin typeface="+mn-lt"/>
              </a:rPr>
            </a:br>
            <a:r>
              <a:rPr lang="en-US" sz="3600" b="1" dirty="0">
                <a:solidFill>
                  <a:schemeClr val="accent3"/>
                </a:solidFill>
                <a:latin typeface="+mn-lt"/>
              </a:rPr>
              <a:t>and what can we learn from these successes and failures about the needs of countries going forward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29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8E4DF-DD30-85E8-F35D-EC2D1E712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4EA3-9C54-80EF-D514-D26EA100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731520"/>
            <a:ext cx="10972800" cy="2048859"/>
          </a:xfrm>
        </p:spPr>
        <p:txBody>
          <a:bodyPr anchor="t"/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Understanding to what extent interventions and support to improve coverage have been successful </a:t>
            </a:r>
            <a:br>
              <a:rPr lang="en-US" sz="3600" i="1" dirty="0">
                <a:solidFill>
                  <a:schemeClr val="tx2"/>
                </a:solidFill>
                <a:latin typeface="+mn-lt"/>
              </a:rPr>
            </a:br>
            <a:br>
              <a:rPr lang="en-US" sz="3600" i="1" dirty="0">
                <a:solidFill>
                  <a:schemeClr val="tx2"/>
                </a:solidFill>
                <a:latin typeface="+mn-lt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2FCD0-1074-C19B-304C-1F4EB7847F67}"/>
              </a:ext>
            </a:extLst>
          </p:cNvPr>
          <p:cNvSpPr txBox="1"/>
          <p:nvPr/>
        </p:nvSpPr>
        <p:spPr>
          <a:xfrm>
            <a:off x="2328920" y="3291840"/>
            <a:ext cx="7989688" cy="1877437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we define success?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87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D7A5CA-F481-459C-8C51-A31D331F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B2E49-6C71-4690-AEE0-FCC9A21FF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3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E9F91-BCE8-A3A0-D8B9-44F6CD95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E3EF-5838-C018-0495-4743A80C9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72" y="1303867"/>
            <a:ext cx="10292856" cy="3806571"/>
          </a:xfrm>
        </p:spPr>
        <p:txBody>
          <a:bodyPr/>
          <a:lstStyle/>
          <a:p>
            <a:pPr marL="514350" indent="-514350">
              <a:buClr>
                <a:schemeClr val="accent5"/>
              </a:buClr>
              <a:buSzPct val="100000"/>
              <a:buFont typeface="+mj-lt"/>
              <a:buAutoNum type="romanLcPeriod"/>
            </a:pPr>
            <a:r>
              <a:rPr lang="en-US" dirty="0"/>
              <a:t>Consider interventions or actions implemented to strengthen </a:t>
            </a:r>
            <a:r>
              <a:rPr lang="en-US" dirty="0" err="1"/>
              <a:t>immunisation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performance over the past 3-5 years</a:t>
            </a:r>
          </a:p>
          <a:p>
            <a:pPr marL="514350" indent="-514350">
              <a:buClr>
                <a:schemeClr val="accent5"/>
              </a:buClr>
              <a:buFont typeface="+mj-lt"/>
              <a:buAutoNum type="romanLcPeriod"/>
            </a:pPr>
            <a:endParaRPr lang="en-US" dirty="0"/>
          </a:p>
          <a:p>
            <a:pPr marL="514350" indent="-514350">
              <a:buClr>
                <a:schemeClr val="accent5"/>
              </a:buClr>
              <a:buSzPct val="100000"/>
              <a:buFont typeface="+mj-lt"/>
              <a:buAutoNum type="romanLcPeriod"/>
            </a:pPr>
            <a:r>
              <a:rPr lang="en-US" dirty="0"/>
              <a:t>For each intervention or action implemented, consider whether it was considered a success, partially successful, or a failure.</a:t>
            </a:r>
          </a:p>
          <a:p>
            <a:pPr marL="514350" indent="-514350">
              <a:buClr>
                <a:schemeClr val="accent5"/>
              </a:buClr>
              <a:buFont typeface="+mj-lt"/>
              <a:buAutoNum type="romanLcPeriod"/>
            </a:pPr>
            <a:endParaRPr lang="en-US" dirty="0"/>
          </a:p>
          <a:p>
            <a:pPr marL="514350" indent="-514350">
              <a:buClr>
                <a:schemeClr val="accent5"/>
              </a:buClr>
              <a:buFont typeface="+mj-lt"/>
              <a:buAutoNum type="romanLcPeriod"/>
            </a:pPr>
            <a:r>
              <a:rPr lang="en-US" dirty="0"/>
              <a:t>For each intervention, write a sticky – </a:t>
            </a:r>
            <a:r>
              <a:rPr lang="en-US" b="1" dirty="0"/>
              <a:t>country, name of intervention, what was the outcome</a:t>
            </a:r>
            <a:r>
              <a:rPr lang="en-US" dirty="0"/>
              <a:t>?</a:t>
            </a:r>
          </a:p>
          <a:p>
            <a:pPr marL="1142980" lvl="2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/>
                </a:solidFill>
              </a:rPr>
              <a:t>Success = Green sticky</a:t>
            </a:r>
          </a:p>
          <a:p>
            <a:pPr marL="1142980" lvl="2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Partial success = Yellow sticky</a:t>
            </a:r>
          </a:p>
          <a:p>
            <a:pPr marL="1142980" lvl="2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Failure = Red sticky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92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5F261-5C25-A0F6-E17B-7333963D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56A2-1743-6C7B-9E52-9B773EF6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87680"/>
            <a:ext cx="10972800" cy="2048859"/>
          </a:xfrm>
        </p:spPr>
        <p:txBody>
          <a:bodyPr anchor="t"/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Understanding to what extent interventions and support to improve coverage have been successful </a:t>
            </a:r>
            <a:br>
              <a:rPr lang="en-US" sz="3600" i="1" dirty="0">
                <a:solidFill>
                  <a:schemeClr val="tx2"/>
                </a:solidFill>
                <a:latin typeface="+mn-lt"/>
              </a:rPr>
            </a:br>
            <a:r>
              <a:rPr lang="en-US" sz="3600" b="1" dirty="0">
                <a:solidFill>
                  <a:schemeClr val="tx2"/>
                </a:solidFill>
                <a:latin typeface="+mn-lt"/>
              </a:rPr>
              <a:t>– why or why not – </a:t>
            </a:r>
            <a:br>
              <a:rPr lang="en-US" sz="3600" dirty="0">
                <a:solidFill>
                  <a:schemeClr val="tx2"/>
                </a:solidFill>
                <a:latin typeface="+mn-lt"/>
              </a:rPr>
            </a:br>
            <a:br>
              <a:rPr lang="en-US" sz="3600" dirty="0">
                <a:solidFill>
                  <a:schemeClr val="tx2"/>
                </a:solidFill>
                <a:latin typeface="+mn-lt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0616A-88FB-BA97-1F91-0535054AE6D9}"/>
              </a:ext>
            </a:extLst>
          </p:cNvPr>
          <p:cNvSpPr txBox="1"/>
          <p:nvPr/>
        </p:nvSpPr>
        <p:spPr>
          <a:xfrm>
            <a:off x="642423" y="3044189"/>
            <a:ext cx="10907153" cy="255454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were the enablers and barriers </a:t>
            </a:r>
          </a:p>
          <a:p>
            <a:pPr algn="ctr"/>
            <a:r>
              <a:rPr lang="en-US" sz="4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success?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106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AC77-D2B9-38BF-7F8A-E4CA1FA9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A608-48E9-8367-4299-95AF9FA9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72" y="1422400"/>
            <a:ext cx="10292856" cy="3840438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romanLcPeriod"/>
            </a:pPr>
            <a:r>
              <a:rPr lang="en-US" dirty="0"/>
              <a:t>For each intervention, write each of the **critical** enablers and barriers to achieving the outcome on a sticky – </a:t>
            </a:r>
            <a:r>
              <a:rPr lang="en-US" b="1" dirty="0"/>
              <a:t>country name, intervention, enabler/barrier</a:t>
            </a:r>
            <a:r>
              <a:rPr lang="en-US" dirty="0"/>
              <a:t>.  </a:t>
            </a:r>
            <a:r>
              <a:rPr lang="en-US" i="1" dirty="0"/>
              <a:t>One enabler/barrier per sticky.</a:t>
            </a:r>
          </a:p>
          <a:p>
            <a:pPr marL="914391" lvl="1" indent="-51435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Enabler = Green sticky</a:t>
            </a:r>
          </a:p>
          <a:p>
            <a:pPr marL="914391" lvl="1" indent="-514350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Failure = Red sticky</a:t>
            </a:r>
          </a:p>
          <a:p>
            <a:pPr marL="514350" indent="-514350">
              <a:buSzPct val="100000"/>
              <a:buFont typeface="+mj-lt"/>
              <a:buAutoNum type="roman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0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02B8-489C-9572-80F0-E9D1AB5A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572" y="378889"/>
            <a:ext cx="10292856" cy="891111"/>
          </a:xfrm>
        </p:spPr>
        <p:txBody>
          <a:bodyPr anchor="b">
            <a:normAutofit/>
          </a:bodyPr>
          <a:lstStyle/>
          <a:p>
            <a:r>
              <a:rPr lang="en-US" dirty="0"/>
              <a:t>Enablers &amp; barriers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1D230D-78C3-8168-E45B-B45BB87A0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236335"/>
              </p:ext>
            </p:extLst>
          </p:nvPr>
        </p:nvGraphicFramePr>
        <p:xfrm>
          <a:off x="0" y="812800"/>
          <a:ext cx="121920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182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/>
          <p:cNvSpPr txBox="1"/>
          <p:nvPr/>
        </p:nvSpPr>
        <p:spPr>
          <a:xfrm>
            <a:off x="4729990" y="4117554"/>
            <a:ext cx="2732019" cy="176341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2239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23B9C2E-1947-A881-BB1D-7E72D9C2B6BC}"/>
              </a:ext>
            </a:extLst>
          </p:cNvPr>
          <p:cNvGrpSpPr/>
          <p:nvPr/>
        </p:nvGrpSpPr>
        <p:grpSpPr>
          <a:xfrm>
            <a:off x="270692" y="1172018"/>
            <a:ext cx="3083438" cy="2443785"/>
            <a:chOff x="952890" y="1560370"/>
            <a:chExt cx="3083438" cy="2443785"/>
          </a:xfrm>
        </p:grpSpPr>
        <p:grpSp>
          <p:nvGrpSpPr>
            <p:cNvPr id="2" name="Group 2"/>
            <p:cNvGrpSpPr/>
            <p:nvPr/>
          </p:nvGrpSpPr>
          <p:grpSpPr>
            <a:xfrm>
              <a:off x="952890" y="1560370"/>
              <a:ext cx="3083438" cy="2146483"/>
              <a:chOff x="0" y="0"/>
              <a:chExt cx="1693306" cy="66884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693306" cy="668848"/>
              </a:xfrm>
              <a:custGeom>
                <a:avLst/>
                <a:gdLst/>
                <a:ahLst/>
                <a:cxnLst/>
                <a:rect l="l" t="t" r="r" b="b"/>
                <a:pathLst>
                  <a:path w="1693306" h="668848">
                    <a:moveTo>
                      <a:pt x="0" y="0"/>
                    </a:moveTo>
                    <a:lnTo>
                      <a:pt x="1693306" y="0"/>
                    </a:lnTo>
                    <a:lnTo>
                      <a:pt x="1693306" y="668848"/>
                    </a:lnTo>
                    <a:lnTo>
                      <a:pt x="0" y="668848"/>
                    </a:lnTo>
                    <a:close/>
                  </a:path>
                </a:pathLst>
              </a:custGeom>
              <a:solidFill>
                <a:srgbClr val="1070B8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1693306" cy="71647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128600" y="1686443"/>
              <a:ext cx="2732019" cy="1893027"/>
              <a:chOff x="0" y="0"/>
              <a:chExt cx="1500320" cy="65215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500320" cy="652158"/>
              </a:xfrm>
              <a:custGeom>
                <a:avLst/>
                <a:gdLst/>
                <a:ahLst/>
                <a:cxnLst/>
                <a:rect l="l" t="t" r="r" b="b"/>
                <a:pathLst>
                  <a:path w="1500320" h="652158">
                    <a:moveTo>
                      <a:pt x="0" y="0"/>
                    </a:moveTo>
                    <a:lnTo>
                      <a:pt x="1500320" y="0"/>
                    </a:lnTo>
                    <a:lnTo>
                      <a:pt x="1500320" y="652158"/>
                    </a:lnTo>
                    <a:lnTo>
                      <a:pt x="0" y="65215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1500320" cy="6997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2090193" y="3700504"/>
              <a:ext cx="808833" cy="303651"/>
              <a:chOff x="0" y="0"/>
              <a:chExt cx="812800" cy="30514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3051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5140">
                    <a:moveTo>
                      <a:pt x="406400" y="30514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5140"/>
                    </a:lnTo>
                    <a:close/>
                  </a:path>
                </a:pathLst>
              </a:custGeom>
              <a:solidFill>
                <a:srgbClr val="1070B8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27000" y="-25829"/>
                <a:ext cx="558800" cy="189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1128598" y="1689083"/>
              <a:ext cx="2732019" cy="251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053"/>
                </a:lnSpc>
              </a:pPr>
              <a:r>
                <a:rPr lang="en-US" sz="1466" b="1" u="sng" dirty="0">
                  <a:solidFill>
                    <a:srgbClr val="212D37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Was the intervention successful?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252609" y="1948379"/>
              <a:ext cx="2534738" cy="16264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>
                <a:lnSpc>
                  <a:spcPts val="1679"/>
                </a:lnSpc>
              </a:pPr>
              <a:r>
                <a:rPr lang="en-US" sz="1199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“Yes” = Green note</a:t>
              </a:r>
            </a:p>
            <a:p>
              <a:pPr defTabSz="609630">
                <a:lnSpc>
                  <a:spcPts val="1679"/>
                </a:lnSpc>
              </a:pPr>
              <a:r>
                <a:rPr lang="en-US" sz="1199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“No” =  Red note</a:t>
              </a:r>
            </a:p>
            <a:p>
              <a:pPr defTabSz="609630">
                <a:lnSpc>
                  <a:spcPts val="1679"/>
                </a:lnSpc>
              </a:pPr>
              <a:r>
                <a:rPr lang="en-US" sz="1199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“Partially” = Yellow note</a:t>
              </a:r>
            </a:p>
            <a:p>
              <a:pPr algn="ctr" defTabSz="609630">
                <a:spcAft>
                  <a:spcPts val="300"/>
                </a:spcAft>
              </a:pPr>
              <a:endParaRPr lang="en-US" sz="500" i="1" dirty="0">
                <a:solidFill>
                  <a:srgbClr val="1E2D4F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  <a:p>
              <a:pPr algn="ctr" defTabSz="609630">
                <a:lnSpc>
                  <a:spcPts val="1679"/>
                </a:lnSpc>
                <a:spcAft>
                  <a:spcPts val="300"/>
                </a:spcAft>
              </a:pPr>
              <a:r>
                <a:rPr lang="en-US" sz="1100" i="1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Please include country name and name of the intervention on all notes (including for enablers &amp; barriers) </a:t>
              </a:r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570411" y="226508"/>
            <a:ext cx="11051177" cy="606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854"/>
              </a:lnSpc>
            </a:pPr>
            <a:r>
              <a:rPr lang="en-US" sz="4000" b="1" spc="76" dirty="0">
                <a:solidFill>
                  <a:srgbClr val="1070B8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Enablers &amp; Barriers to Success 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91052" y="771216"/>
            <a:ext cx="11740333" cy="258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053"/>
              </a:lnSpc>
            </a:pPr>
            <a:r>
              <a:rPr lang="en-US" sz="1466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Objective:</a:t>
            </a:r>
            <a:r>
              <a:rPr lang="en-US" sz="1466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To identify the enablers and barriers contributing to the successes or failures of interventions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90AE1E2-E80C-E015-EB8B-0477A9786535}"/>
              </a:ext>
            </a:extLst>
          </p:cNvPr>
          <p:cNvGrpSpPr/>
          <p:nvPr/>
        </p:nvGrpSpPr>
        <p:grpSpPr>
          <a:xfrm>
            <a:off x="4296058" y="1433901"/>
            <a:ext cx="3083438" cy="2443785"/>
            <a:chOff x="2266181" y="1712770"/>
            <a:chExt cx="3083438" cy="2443785"/>
          </a:xfrm>
        </p:grpSpPr>
        <p:grpSp>
          <p:nvGrpSpPr>
            <p:cNvPr id="70" name="Group 2">
              <a:extLst>
                <a:ext uri="{FF2B5EF4-FFF2-40B4-BE49-F238E27FC236}">
                  <a16:creationId xmlns:a16="http://schemas.microsoft.com/office/drawing/2014/main" id="{2B5698D5-9B21-5D68-7B86-772FA8ADC924}"/>
                </a:ext>
              </a:extLst>
            </p:cNvPr>
            <p:cNvGrpSpPr/>
            <p:nvPr/>
          </p:nvGrpSpPr>
          <p:grpSpPr>
            <a:xfrm>
              <a:off x="2266181" y="1712770"/>
              <a:ext cx="3083438" cy="2146483"/>
              <a:chOff x="0" y="0"/>
              <a:chExt cx="1693306" cy="668848"/>
            </a:xfrm>
          </p:grpSpPr>
          <p:sp>
            <p:nvSpPr>
              <p:cNvPr id="71" name="Freeform 3">
                <a:extLst>
                  <a:ext uri="{FF2B5EF4-FFF2-40B4-BE49-F238E27FC236}">
                    <a16:creationId xmlns:a16="http://schemas.microsoft.com/office/drawing/2014/main" id="{397FE1FF-67F6-5F58-56F2-082C459CDCC4}"/>
                  </a:ext>
                </a:extLst>
              </p:cNvPr>
              <p:cNvSpPr/>
              <p:nvPr/>
            </p:nvSpPr>
            <p:spPr>
              <a:xfrm>
                <a:off x="0" y="0"/>
                <a:ext cx="1693306" cy="668848"/>
              </a:xfrm>
              <a:custGeom>
                <a:avLst/>
                <a:gdLst/>
                <a:ahLst/>
                <a:cxnLst/>
                <a:rect l="l" t="t" r="r" b="b"/>
                <a:pathLst>
                  <a:path w="1693306" h="668848">
                    <a:moveTo>
                      <a:pt x="0" y="0"/>
                    </a:moveTo>
                    <a:lnTo>
                      <a:pt x="1693306" y="0"/>
                    </a:lnTo>
                    <a:lnTo>
                      <a:pt x="1693306" y="668848"/>
                    </a:lnTo>
                    <a:lnTo>
                      <a:pt x="0" y="668848"/>
                    </a:lnTo>
                    <a:close/>
                  </a:path>
                </a:pathLst>
              </a:custGeom>
              <a:solidFill>
                <a:srgbClr val="13A89E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TextBox 4">
                <a:extLst>
                  <a:ext uri="{FF2B5EF4-FFF2-40B4-BE49-F238E27FC236}">
                    <a16:creationId xmlns:a16="http://schemas.microsoft.com/office/drawing/2014/main" id="{87501F1D-7152-8092-5DA2-50ACF312DEF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93306" cy="71647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3" name="Group 14">
              <a:extLst>
                <a:ext uri="{FF2B5EF4-FFF2-40B4-BE49-F238E27FC236}">
                  <a16:creationId xmlns:a16="http://schemas.microsoft.com/office/drawing/2014/main" id="{8E5F2DA2-5F2F-1C2B-1F3A-759B5EE75E73}"/>
                </a:ext>
              </a:extLst>
            </p:cNvPr>
            <p:cNvGrpSpPr/>
            <p:nvPr/>
          </p:nvGrpSpPr>
          <p:grpSpPr>
            <a:xfrm>
              <a:off x="2441891" y="1838843"/>
              <a:ext cx="2732019" cy="1893027"/>
              <a:chOff x="0" y="0"/>
              <a:chExt cx="1500320" cy="652158"/>
            </a:xfrm>
          </p:grpSpPr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id="{FAE23C6C-9B60-99F7-CE92-420E51B4AEBB}"/>
                  </a:ext>
                </a:extLst>
              </p:cNvPr>
              <p:cNvSpPr/>
              <p:nvPr/>
            </p:nvSpPr>
            <p:spPr>
              <a:xfrm>
                <a:off x="0" y="0"/>
                <a:ext cx="1500320" cy="652158"/>
              </a:xfrm>
              <a:custGeom>
                <a:avLst/>
                <a:gdLst/>
                <a:ahLst/>
                <a:cxnLst/>
                <a:rect l="l" t="t" r="r" b="b"/>
                <a:pathLst>
                  <a:path w="1500320" h="652158">
                    <a:moveTo>
                      <a:pt x="0" y="0"/>
                    </a:moveTo>
                    <a:lnTo>
                      <a:pt x="1500320" y="0"/>
                    </a:lnTo>
                    <a:lnTo>
                      <a:pt x="1500320" y="652158"/>
                    </a:lnTo>
                    <a:lnTo>
                      <a:pt x="0" y="65215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TextBox 16">
                <a:extLst>
                  <a:ext uri="{FF2B5EF4-FFF2-40B4-BE49-F238E27FC236}">
                    <a16:creationId xmlns:a16="http://schemas.microsoft.com/office/drawing/2014/main" id="{26A14338-A79A-FDF1-36B8-3730192B247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00320" cy="6997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6" name="Group 26">
              <a:extLst>
                <a:ext uri="{FF2B5EF4-FFF2-40B4-BE49-F238E27FC236}">
                  <a16:creationId xmlns:a16="http://schemas.microsoft.com/office/drawing/2014/main" id="{452F1753-AAE5-73FA-1845-3B0C92277ED5}"/>
                </a:ext>
              </a:extLst>
            </p:cNvPr>
            <p:cNvGrpSpPr/>
            <p:nvPr/>
          </p:nvGrpSpPr>
          <p:grpSpPr>
            <a:xfrm>
              <a:off x="3403484" y="3852904"/>
              <a:ext cx="808833" cy="303651"/>
              <a:chOff x="0" y="0"/>
              <a:chExt cx="812800" cy="305140"/>
            </a:xfrm>
          </p:grpSpPr>
          <p:sp>
            <p:nvSpPr>
              <p:cNvPr id="77" name="Freeform 27">
                <a:extLst>
                  <a:ext uri="{FF2B5EF4-FFF2-40B4-BE49-F238E27FC236}">
                    <a16:creationId xmlns:a16="http://schemas.microsoft.com/office/drawing/2014/main" id="{C3A01B3F-3D94-7D95-A157-0AECB80BEE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051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5140">
                    <a:moveTo>
                      <a:pt x="406400" y="30514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5140"/>
                    </a:lnTo>
                    <a:close/>
                  </a:path>
                </a:pathLst>
              </a:custGeom>
              <a:solidFill>
                <a:srgbClr val="13A89E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TextBox 28">
                <a:extLst>
                  <a:ext uri="{FF2B5EF4-FFF2-40B4-BE49-F238E27FC236}">
                    <a16:creationId xmlns:a16="http://schemas.microsoft.com/office/drawing/2014/main" id="{9EC3285E-27F5-E2D3-0466-05E6BCFAED95}"/>
                  </a:ext>
                </a:extLst>
              </p:cNvPr>
              <p:cNvSpPr txBox="1"/>
              <p:nvPr/>
            </p:nvSpPr>
            <p:spPr>
              <a:xfrm>
                <a:off x="127000" y="-25829"/>
                <a:ext cx="558800" cy="189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9" name="TextBox 56">
              <a:extLst>
                <a:ext uri="{FF2B5EF4-FFF2-40B4-BE49-F238E27FC236}">
                  <a16:creationId xmlns:a16="http://schemas.microsoft.com/office/drawing/2014/main" id="{0EF32873-4D79-3D24-4AA3-E39A814213C9}"/>
                </a:ext>
              </a:extLst>
            </p:cNvPr>
            <p:cNvSpPr txBox="1"/>
            <p:nvPr/>
          </p:nvSpPr>
          <p:spPr>
            <a:xfrm>
              <a:off x="2441889" y="1841483"/>
              <a:ext cx="2732019" cy="251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053"/>
                </a:lnSpc>
              </a:pPr>
              <a:r>
                <a:rPr lang="en-US" sz="1466" b="1" u="sng" dirty="0">
                  <a:solidFill>
                    <a:srgbClr val="212D37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DEFINITION OF NEED </a:t>
              </a:r>
            </a:p>
          </p:txBody>
        </p:sp>
        <p:sp>
          <p:nvSpPr>
            <p:cNvPr id="80" name="TextBox 60">
              <a:extLst>
                <a:ext uri="{FF2B5EF4-FFF2-40B4-BE49-F238E27FC236}">
                  <a16:creationId xmlns:a16="http://schemas.microsoft.com/office/drawing/2014/main" id="{A14370FE-1AE3-D3E9-9809-462A26EBD37B}"/>
                </a:ext>
              </a:extLst>
            </p:cNvPr>
            <p:cNvSpPr txBox="1"/>
            <p:nvPr/>
          </p:nvSpPr>
          <p:spPr>
            <a:xfrm>
              <a:off x="2532598" y="2206869"/>
              <a:ext cx="2562225" cy="8636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defTabSz="609630">
                <a:lnSpc>
                  <a:spcPts val="1679"/>
                </a:lnSpc>
                <a:buFont typeface="Arial" panose="020B0604020202020204" pitchFamily="34" charset="0"/>
                <a:buChar char="•"/>
              </a:pPr>
              <a:r>
                <a:rPr lang="en-US" sz="1199" i="1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Was the challenge or population need targeted by the intervention appropriate to achieve desired outcomes? 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8F8AB42-7E27-2F60-3643-31D7848E5C0B}"/>
              </a:ext>
            </a:extLst>
          </p:cNvPr>
          <p:cNvGrpSpPr/>
          <p:nvPr/>
        </p:nvGrpSpPr>
        <p:grpSpPr>
          <a:xfrm>
            <a:off x="7505876" y="1446070"/>
            <a:ext cx="3083438" cy="2443785"/>
            <a:chOff x="2266181" y="1712770"/>
            <a:chExt cx="3083438" cy="2443785"/>
          </a:xfrm>
        </p:grpSpPr>
        <p:grpSp>
          <p:nvGrpSpPr>
            <p:cNvPr id="84" name="Group 2">
              <a:extLst>
                <a:ext uri="{FF2B5EF4-FFF2-40B4-BE49-F238E27FC236}">
                  <a16:creationId xmlns:a16="http://schemas.microsoft.com/office/drawing/2014/main" id="{D6EBCA44-01BD-5A9C-E386-A44499A9573F}"/>
                </a:ext>
              </a:extLst>
            </p:cNvPr>
            <p:cNvGrpSpPr/>
            <p:nvPr/>
          </p:nvGrpSpPr>
          <p:grpSpPr>
            <a:xfrm>
              <a:off x="2266181" y="1712770"/>
              <a:ext cx="3083438" cy="2146483"/>
              <a:chOff x="0" y="0"/>
              <a:chExt cx="1693306" cy="668848"/>
            </a:xfrm>
          </p:grpSpPr>
          <p:sp>
            <p:nvSpPr>
              <p:cNvPr id="93" name="Freeform 3">
                <a:extLst>
                  <a:ext uri="{FF2B5EF4-FFF2-40B4-BE49-F238E27FC236}">
                    <a16:creationId xmlns:a16="http://schemas.microsoft.com/office/drawing/2014/main" id="{D0726D7D-9551-82A8-2D7A-BCF3F14F84E1}"/>
                  </a:ext>
                </a:extLst>
              </p:cNvPr>
              <p:cNvSpPr/>
              <p:nvPr/>
            </p:nvSpPr>
            <p:spPr>
              <a:xfrm>
                <a:off x="0" y="0"/>
                <a:ext cx="1693306" cy="668848"/>
              </a:xfrm>
              <a:custGeom>
                <a:avLst/>
                <a:gdLst/>
                <a:ahLst/>
                <a:cxnLst/>
                <a:rect l="l" t="t" r="r" b="b"/>
                <a:pathLst>
                  <a:path w="1693306" h="668848">
                    <a:moveTo>
                      <a:pt x="0" y="0"/>
                    </a:moveTo>
                    <a:lnTo>
                      <a:pt x="1693306" y="0"/>
                    </a:lnTo>
                    <a:lnTo>
                      <a:pt x="1693306" y="668848"/>
                    </a:lnTo>
                    <a:lnTo>
                      <a:pt x="0" y="668848"/>
                    </a:lnTo>
                    <a:close/>
                  </a:path>
                </a:pathLst>
              </a:custGeom>
              <a:solidFill>
                <a:srgbClr val="EF5B03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TextBox 4">
                <a:extLst>
                  <a:ext uri="{FF2B5EF4-FFF2-40B4-BE49-F238E27FC236}">
                    <a16:creationId xmlns:a16="http://schemas.microsoft.com/office/drawing/2014/main" id="{A254D0F0-9A0D-8A46-2934-D1EF1FFD98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93306" cy="71647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5" name="Group 14">
              <a:extLst>
                <a:ext uri="{FF2B5EF4-FFF2-40B4-BE49-F238E27FC236}">
                  <a16:creationId xmlns:a16="http://schemas.microsoft.com/office/drawing/2014/main" id="{65621D95-C6B3-E650-0335-89C90131463A}"/>
                </a:ext>
              </a:extLst>
            </p:cNvPr>
            <p:cNvGrpSpPr/>
            <p:nvPr/>
          </p:nvGrpSpPr>
          <p:grpSpPr>
            <a:xfrm>
              <a:off x="2441891" y="1838843"/>
              <a:ext cx="2732019" cy="1893027"/>
              <a:chOff x="0" y="0"/>
              <a:chExt cx="1500320" cy="652158"/>
            </a:xfrm>
          </p:grpSpPr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814BA68A-AD2C-C14E-E80B-7E3C027D36D0}"/>
                  </a:ext>
                </a:extLst>
              </p:cNvPr>
              <p:cNvSpPr/>
              <p:nvPr/>
            </p:nvSpPr>
            <p:spPr>
              <a:xfrm>
                <a:off x="0" y="0"/>
                <a:ext cx="1500320" cy="652158"/>
              </a:xfrm>
              <a:custGeom>
                <a:avLst/>
                <a:gdLst/>
                <a:ahLst/>
                <a:cxnLst/>
                <a:rect l="l" t="t" r="r" b="b"/>
                <a:pathLst>
                  <a:path w="1500320" h="652158">
                    <a:moveTo>
                      <a:pt x="0" y="0"/>
                    </a:moveTo>
                    <a:lnTo>
                      <a:pt x="1500320" y="0"/>
                    </a:lnTo>
                    <a:lnTo>
                      <a:pt x="1500320" y="652158"/>
                    </a:lnTo>
                    <a:lnTo>
                      <a:pt x="0" y="65215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TextBox 16">
                <a:extLst>
                  <a:ext uri="{FF2B5EF4-FFF2-40B4-BE49-F238E27FC236}">
                    <a16:creationId xmlns:a16="http://schemas.microsoft.com/office/drawing/2014/main" id="{9611EBC8-1E73-C5B1-EA14-4DC584FAF34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00320" cy="6997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6" name="Group 26">
              <a:extLst>
                <a:ext uri="{FF2B5EF4-FFF2-40B4-BE49-F238E27FC236}">
                  <a16:creationId xmlns:a16="http://schemas.microsoft.com/office/drawing/2014/main" id="{21D8366D-FA5C-380E-2647-C431905CA453}"/>
                </a:ext>
              </a:extLst>
            </p:cNvPr>
            <p:cNvGrpSpPr/>
            <p:nvPr/>
          </p:nvGrpSpPr>
          <p:grpSpPr>
            <a:xfrm>
              <a:off x="3403484" y="3852904"/>
              <a:ext cx="808833" cy="303651"/>
              <a:chOff x="0" y="0"/>
              <a:chExt cx="812800" cy="305140"/>
            </a:xfrm>
          </p:grpSpPr>
          <p:sp>
            <p:nvSpPr>
              <p:cNvPr id="89" name="Freeform 27">
                <a:extLst>
                  <a:ext uri="{FF2B5EF4-FFF2-40B4-BE49-F238E27FC236}">
                    <a16:creationId xmlns:a16="http://schemas.microsoft.com/office/drawing/2014/main" id="{94884732-A219-438A-2827-442AB006C9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051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5140">
                    <a:moveTo>
                      <a:pt x="406400" y="30514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5140"/>
                    </a:lnTo>
                    <a:close/>
                  </a:path>
                </a:pathLst>
              </a:custGeom>
              <a:solidFill>
                <a:srgbClr val="EF5B03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TextBox 28">
                <a:extLst>
                  <a:ext uri="{FF2B5EF4-FFF2-40B4-BE49-F238E27FC236}">
                    <a16:creationId xmlns:a16="http://schemas.microsoft.com/office/drawing/2014/main" id="{9DA85194-16E9-B796-03BB-A4439513BB06}"/>
                  </a:ext>
                </a:extLst>
              </p:cNvPr>
              <p:cNvSpPr txBox="1"/>
              <p:nvPr/>
            </p:nvSpPr>
            <p:spPr>
              <a:xfrm>
                <a:off x="127000" y="-25829"/>
                <a:ext cx="558800" cy="189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7" name="TextBox 56">
              <a:extLst>
                <a:ext uri="{FF2B5EF4-FFF2-40B4-BE49-F238E27FC236}">
                  <a16:creationId xmlns:a16="http://schemas.microsoft.com/office/drawing/2014/main" id="{858EE513-23E1-513E-083A-498577F08150}"/>
                </a:ext>
              </a:extLst>
            </p:cNvPr>
            <p:cNvSpPr txBox="1"/>
            <p:nvPr/>
          </p:nvSpPr>
          <p:spPr>
            <a:xfrm>
              <a:off x="2441889" y="1841483"/>
              <a:ext cx="2732019" cy="251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053"/>
                </a:lnSpc>
              </a:pPr>
              <a:r>
                <a:rPr lang="en-US" sz="1466" b="1" u="sng" dirty="0">
                  <a:solidFill>
                    <a:srgbClr val="212D37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DESIGN OF INTERVENTION </a:t>
              </a:r>
            </a:p>
          </p:txBody>
        </p:sp>
        <p:sp>
          <p:nvSpPr>
            <p:cNvPr id="88" name="TextBox 60">
              <a:extLst>
                <a:ext uri="{FF2B5EF4-FFF2-40B4-BE49-F238E27FC236}">
                  <a16:creationId xmlns:a16="http://schemas.microsoft.com/office/drawing/2014/main" id="{A406DAC5-1F2D-CB18-06ED-DD71F5BA4FA5}"/>
                </a:ext>
              </a:extLst>
            </p:cNvPr>
            <p:cNvSpPr txBox="1"/>
            <p:nvPr/>
          </p:nvSpPr>
          <p:spPr>
            <a:xfrm>
              <a:off x="2542230" y="2206869"/>
              <a:ext cx="2524125" cy="6343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defTabSz="609630">
                <a:lnSpc>
                  <a:spcPts val="1679"/>
                </a:lnSpc>
                <a:buFont typeface="Arial" panose="020B0604020202020204" pitchFamily="34" charset="0"/>
                <a:buChar char="•"/>
              </a:pPr>
              <a:r>
                <a:rPr lang="en-US" sz="1199" i="1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Was the intervention appropriate to achieve the objective of improved coverage?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C2A9CF8-3AD8-9888-5CE7-65AE0F727B46}"/>
              </a:ext>
            </a:extLst>
          </p:cNvPr>
          <p:cNvGrpSpPr/>
          <p:nvPr/>
        </p:nvGrpSpPr>
        <p:grpSpPr>
          <a:xfrm>
            <a:off x="4296058" y="3969990"/>
            <a:ext cx="3083438" cy="2443785"/>
            <a:chOff x="2266181" y="1712770"/>
            <a:chExt cx="3083438" cy="2443785"/>
          </a:xfrm>
        </p:grpSpPr>
        <p:grpSp>
          <p:nvGrpSpPr>
            <p:cNvPr id="109" name="Group 2">
              <a:extLst>
                <a:ext uri="{FF2B5EF4-FFF2-40B4-BE49-F238E27FC236}">
                  <a16:creationId xmlns:a16="http://schemas.microsoft.com/office/drawing/2014/main" id="{4C7DA2DA-E961-FC9F-3CF9-0FCC3D8F7BCD}"/>
                </a:ext>
              </a:extLst>
            </p:cNvPr>
            <p:cNvGrpSpPr/>
            <p:nvPr/>
          </p:nvGrpSpPr>
          <p:grpSpPr>
            <a:xfrm>
              <a:off x="2266181" y="1712770"/>
              <a:ext cx="3083438" cy="2146483"/>
              <a:chOff x="0" y="0"/>
              <a:chExt cx="1693306" cy="668848"/>
            </a:xfrm>
          </p:grpSpPr>
          <p:sp>
            <p:nvSpPr>
              <p:cNvPr id="118" name="Freeform 3">
                <a:extLst>
                  <a:ext uri="{FF2B5EF4-FFF2-40B4-BE49-F238E27FC236}">
                    <a16:creationId xmlns:a16="http://schemas.microsoft.com/office/drawing/2014/main" id="{5992932B-B519-1B98-B47A-4EF2947D269C}"/>
                  </a:ext>
                </a:extLst>
              </p:cNvPr>
              <p:cNvSpPr/>
              <p:nvPr/>
            </p:nvSpPr>
            <p:spPr>
              <a:xfrm>
                <a:off x="0" y="0"/>
                <a:ext cx="1693306" cy="668848"/>
              </a:xfrm>
              <a:custGeom>
                <a:avLst/>
                <a:gdLst/>
                <a:ahLst/>
                <a:cxnLst/>
                <a:rect l="l" t="t" r="r" b="b"/>
                <a:pathLst>
                  <a:path w="1693306" h="668848">
                    <a:moveTo>
                      <a:pt x="0" y="0"/>
                    </a:moveTo>
                    <a:lnTo>
                      <a:pt x="1693306" y="0"/>
                    </a:lnTo>
                    <a:lnTo>
                      <a:pt x="1693306" y="668848"/>
                    </a:lnTo>
                    <a:lnTo>
                      <a:pt x="0" y="668848"/>
                    </a:lnTo>
                    <a:close/>
                  </a:path>
                </a:pathLst>
              </a:custGeom>
              <a:solidFill>
                <a:srgbClr val="39A9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TextBox 4">
                <a:extLst>
                  <a:ext uri="{FF2B5EF4-FFF2-40B4-BE49-F238E27FC236}">
                    <a16:creationId xmlns:a16="http://schemas.microsoft.com/office/drawing/2014/main" id="{9F122A14-EA97-617F-860B-FBFEDE2D9CE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93306" cy="71647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0" name="Group 14">
              <a:extLst>
                <a:ext uri="{FF2B5EF4-FFF2-40B4-BE49-F238E27FC236}">
                  <a16:creationId xmlns:a16="http://schemas.microsoft.com/office/drawing/2014/main" id="{EE3A1C5B-6C69-C129-365D-E01631ECB7FB}"/>
                </a:ext>
              </a:extLst>
            </p:cNvPr>
            <p:cNvGrpSpPr/>
            <p:nvPr/>
          </p:nvGrpSpPr>
          <p:grpSpPr>
            <a:xfrm>
              <a:off x="2441891" y="1838843"/>
              <a:ext cx="2732019" cy="1893027"/>
              <a:chOff x="0" y="0"/>
              <a:chExt cx="1500320" cy="652158"/>
            </a:xfrm>
          </p:grpSpPr>
          <p:sp>
            <p:nvSpPr>
              <p:cNvPr id="116" name="Freeform 15">
                <a:extLst>
                  <a:ext uri="{FF2B5EF4-FFF2-40B4-BE49-F238E27FC236}">
                    <a16:creationId xmlns:a16="http://schemas.microsoft.com/office/drawing/2014/main" id="{5905DFFA-6B79-00DE-EF87-3365EC6D5E95}"/>
                  </a:ext>
                </a:extLst>
              </p:cNvPr>
              <p:cNvSpPr/>
              <p:nvPr/>
            </p:nvSpPr>
            <p:spPr>
              <a:xfrm>
                <a:off x="0" y="0"/>
                <a:ext cx="1500320" cy="652158"/>
              </a:xfrm>
              <a:custGeom>
                <a:avLst/>
                <a:gdLst/>
                <a:ahLst/>
                <a:cxnLst/>
                <a:rect l="l" t="t" r="r" b="b"/>
                <a:pathLst>
                  <a:path w="1500320" h="652158">
                    <a:moveTo>
                      <a:pt x="0" y="0"/>
                    </a:moveTo>
                    <a:lnTo>
                      <a:pt x="1500320" y="0"/>
                    </a:lnTo>
                    <a:lnTo>
                      <a:pt x="1500320" y="652158"/>
                    </a:lnTo>
                    <a:lnTo>
                      <a:pt x="0" y="65215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TextBox 16">
                <a:extLst>
                  <a:ext uri="{FF2B5EF4-FFF2-40B4-BE49-F238E27FC236}">
                    <a16:creationId xmlns:a16="http://schemas.microsoft.com/office/drawing/2014/main" id="{027C7750-7B79-F416-4143-E0C4649AB86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00320" cy="6997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1" name="Group 26">
              <a:extLst>
                <a:ext uri="{FF2B5EF4-FFF2-40B4-BE49-F238E27FC236}">
                  <a16:creationId xmlns:a16="http://schemas.microsoft.com/office/drawing/2014/main" id="{E47AF503-EEF2-F624-E168-B1864477227F}"/>
                </a:ext>
              </a:extLst>
            </p:cNvPr>
            <p:cNvGrpSpPr/>
            <p:nvPr/>
          </p:nvGrpSpPr>
          <p:grpSpPr>
            <a:xfrm>
              <a:off x="3403484" y="3852904"/>
              <a:ext cx="808833" cy="303651"/>
              <a:chOff x="0" y="0"/>
              <a:chExt cx="812800" cy="305140"/>
            </a:xfrm>
          </p:grpSpPr>
          <p:sp>
            <p:nvSpPr>
              <p:cNvPr id="114" name="Freeform 27">
                <a:extLst>
                  <a:ext uri="{FF2B5EF4-FFF2-40B4-BE49-F238E27FC236}">
                    <a16:creationId xmlns:a16="http://schemas.microsoft.com/office/drawing/2014/main" id="{3A07EF52-81ED-C2AD-C38E-4E6541C4621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051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5140">
                    <a:moveTo>
                      <a:pt x="406400" y="30514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5140"/>
                    </a:lnTo>
                    <a:close/>
                  </a:path>
                </a:pathLst>
              </a:custGeom>
              <a:solidFill>
                <a:srgbClr val="39A9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TextBox 28">
                <a:extLst>
                  <a:ext uri="{FF2B5EF4-FFF2-40B4-BE49-F238E27FC236}">
                    <a16:creationId xmlns:a16="http://schemas.microsoft.com/office/drawing/2014/main" id="{FF11F061-2698-975B-0B7B-B27DCF8C7565}"/>
                  </a:ext>
                </a:extLst>
              </p:cNvPr>
              <p:cNvSpPr txBox="1"/>
              <p:nvPr/>
            </p:nvSpPr>
            <p:spPr>
              <a:xfrm>
                <a:off x="127000" y="-25829"/>
                <a:ext cx="558800" cy="189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2" name="TextBox 56">
              <a:extLst>
                <a:ext uri="{FF2B5EF4-FFF2-40B4-BE49-F238E27FC236}">
                  <a16:creationId xmlns:a16="http://schemas.microsoft.com/office/drawing/2014/main" id="{D539D13D-B51C-0410-08D7-8ED14BA7207F}"/>
                </a:ext>
              </a:extLst>
            </p:cNvPr>
            <p:cNvSpPr txBox="1"/>
            <p:nvPr/>
          </p:nvSpPr>
          <p:spPr>
            <a:xfrm>
              <a:off x="2441889" y="1841483"/>
              <a:ext cx="2732019" cy="251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053"/>
                </a:lnSpc>
              </a:pPr>
              <a:r>
                <a:rPr lang="en-US" sz="1466" b="1" u="sng" dirty="0">
                  <a:solidFill>
                    <a:srgbClr val="212D37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IMPLEMENTATION </a:t>
              </a:r>
            </a:p>
          </p:txBody>
        </p:sp>
        <p:sp>
          <p:nvSpPr>
            <p:cNvPr id="113" name="TextBox 60">
              <a:extLst>
                <a:ext uri="{FF2B5EF4-FFF2-40B4-BE49-F238E27FC236}">
                  <a16:creationId xmlns:a16="http://schemas.microsoft.com/office/drawing/2014/main" id="{1910EB63-1820-659D-833F-42F783229C25}"/>
                </a:ext>
              </a:extLst>
            </p:cNvPr>
            <p:cNvSpPr txBox="1"/>
            <p:nvPr/>
          </p:nvSpPr>
          <p:spPr>
            <a:xfrm>
              <a:off x="2532598" y="2206869"/>
              <a:ext cx="2562225" cy="10703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defTabSz="609630">
                <a:lnSpc>
                  <a:spcPts val="1679"/>
                </a:lnSpc>
                <a:buFont typeface="Arial" panose="020B0604020202020204" pitchFamily="34" charset="0"/>
                <a:buChar char="•"/>
              </a:pPr>
              <a:r>
                <a:rPr lang="en-US" sz="1199" i="1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Did implementation go as planned?</a:t>
              </a:r>
            </a:p>
            <a:p>
              <a:pPr marL="171450" indent="-171450" defTabSz="609630">
                <a:lnSpc>
                  <a:spcPts val="1679"/>
                </a:lnSpc>
                <a:buFont typeface="Arial" panose="020B0604020202020204" pitchFamily="34" charset="0"/>
                <a:buChar char="•"/>
              </a:pPr>
              <a:r>
                <a:rPr lang="en-US" sz="1199" i="1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Implementation performance?</a:t>
              </a:r>
            </a:p>
            <a:p>
              <a:pPr marL="171450" indent="-171450" defTabSz="609630">
                <a:lnSpc>
                  <a:spcPts val="1679"/>
                </a:lnSpc>
                <a:buFont typeface="Arial" panose="020B0604020202020204" pitchFamily="34" charset="0"/>
                <a:buChar char="•"/>
              </a:pPr>
              <a:r>
                <a:rPr lang="en-US" sz="1199" i="1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Sufficient stakeholder support or engagement? 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C1A6D29-3A21-F3D7-A3C5-137A75D3D86E}"/>
              </a:ext>
            </a:extLst>
          </p:cNvPr>
          <p:cNvGrpSpPr/>
          <p:nvPr/>
        </p:nvGrpSpPr>
        <p:grpSpPr>
          <a:xfrm>
            <a:off x="7505876" y="3982159"/>
            <a:ext cx="3083438" cy="2443785"/>
            <a:chOff x="2266181" y="1712770"/>
            <a:chExt cx="3083438" cy="2443785"/>
          </a:xfrm>
        </p:grpSpPr>
        <p:grpSp>
          <p:nvGrpSpPr>
            <p:cNvPr id="121" name="Group 2">
              <a:extLst>
                <a:ext uri="{FF2B5EF4-FFF2-40B4-BE49-F238E27FC236}">
                  <a16:creationId xmlns:a16="http://schemas.microsoft.com/office/drawing/2014/main" id="{6538BC9A-BB77-D03D-DB70-8EB1174785AC}"/>
                </a:ext>
              </a:extLst>
            </p:cNvPr>
            <p:cNvGrpSpPr/>
            <p:nvPr/>
          </p:nvGrpSpPr>
          <p:grpSpPr>
            <a:xfrm>
              <a:off x="2266181" y="1712770"/>
              <a:ext cx="3083438" cy="2146483"/>
              <a:chOff x="0" y="0"/>
              <a:chExt cx="1693306" cy="668848"/>
            </a:xfrm>
          </p:grpSpPr>
          <p:sp>
            <p:nvSpPr>
              <p:cNvPr id="130" name="Freeform 3">
                <a:extLst>
                  <a:ext uri="{FF2B5EF4-FFF2-40B4-BE49-F238E27FC236}">
                    <a16:creationId xmlns:a16="http://schemas.microsoft.com/office/drawing/2014/main" id="{BC3B7EA3-775B-5A0A-F627-D59BBB7A1600}"/>
                  </a:ext>
                </a:extLst>
              </p:cNvPr>
              <p:cNvSpPr/>
              <p:nvPr/>
            </p:nvSpPr>
            <p:spPr>
              <a:xfrm>
                <a:off x="0" y="0"/>
                <a:ext cx="1693306" cy="668848"/>
              </a:xfrm>
              <a:custGeom>
                <a:avLst/>
                <a:gdLst/>
                <a:ahLst/>
                <a:cxnLst/>
                <a:rect l="l" t="t" r="r" b="b"/>
                <a:pathLst>
                  <a:path w="1693306" h="668848">
                    <a:moveTo>
                      <a:pt x="0" y="0"/>
                    </a:moveTo>
                    <a:lnTo>
                      <a:pt x="1693306" y="0"/>
                    </a:lnTo>
                    <a:lnTo>
                      <a:pt x="1693306" y="668848"/>
                    </a:lnTo>
                    <a:lnTo>
                      <a:pt x="0" y="668848"/>
                    </a:lnTo>
                    <a:close/>
                  </a:path>
                </a:pathLst>
              </a:custGeom>
              <a:solidFill>
                <a:srgbClr val="14364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TextBox 4">
                <a:extLst>
                  <a:ext uri="{FF2B5EF4-FFF2-40B4-BE49-F238E27FC236}">
                    <a16:creationId xmlns:a16="http://schemas.microsoft.com/office/drawing/2014/main" id="{26F33709-6AD3-5332-C7AB-627D65E2943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93306" cy="71647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2" name="Group 14">
              <a:extLst>
                <a:ext uri="{FF2B5EF4-FFF2-40B4-BE49-F238E27FC236}">
                  <a16:creationId xmlns:a16="http://schemas.microsoft.com/office/drawing/2014/main" id="{0453CCE9-1CCB-312E-81B5-9AD44CE1F04E}"/>
                </a:ext>
              </a:extLst>
            </p:cNvPr>
            <p:cNvGrpSpPr/>
            <p:nvPr/>
          </p:nvGrpSpPr>
          <p:grpSpPr>
            <a:xfrm>
              <a:off x="2441891" y="1838843"/>
              <a:ext cx="2732019" cy="1893027"/>
              <a:chOff x="0" y="0"/>
              <a:chExt cx="1500320" cy="652158"/>
            </a:xfrm>
          </p:grpSpPr>
          <p:sp>
            <p:nvSpPr>
              <p:cNvPr id="128" name="Freeform 15">
                <a:extLst>
                  <a:ext uri="{FF2B5EF4-FFF2-40B4-BE49-F238E27FC236}">
                    <a16:creationId xmlns:a16="http://schemas.microsoft.com/office/drawing/2014/main" id="{A9C0B4D6-1284-DC2E-9F5E-B06DBC111459}"/>
                  </a:ext>
                </a:extLst>
              </p:cNvPr>
              <p:cNvSpPr/>
              <p:nvPr/>
            </p:nvSpPr>
            <p:spPr>
              <a:xfrm>
                <a:off x="0" y="0"/>
                <a:ext cx="1500320" cy="652158"/>
              </a:xfrm>
              <a:custGeom>
                <a:avLst/>
                <a:gdLst/>
                <a:ahLst/>
                <a:cxnLst/>
                <a:rect l="l" t="t" r="r" b="b"/>
                <a:pathLst>
                  <a:path w="1500320" h="652158">
                    <a:moveTo>
                      <a:pt x="0" y="0"/>
                    </a:moveTo>
                    <a:lnTo>
                      <a:pt x="1500320" y="0"/>
                    </a:lnTo>
                    <a:lnTo>
                      <a:pt x="1500320" y="652158"/>
                    </a:lnTo>
                    <a:lnTo>
                      <a:pt x="0" y="65215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TextBox 16">
                <a:extLst>
                  <a:ext uri="{FF2B5EF4-FFF2-40B4-BE49-F238E27FC236}">
                    <a16:creationId xmlns:a16="http://schemas.microsoft.com/office/drawing/2014/main" id="{CC223004-248F-B665-190F-8DFF8F63637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00320" cy="69978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23" name="Group 26">
              <a:extLst>
                <a:ext uri="{FF2B5EF4-FFF2-40B4-BE49-F238E27FC236}">
                  <a16:creationId xmlns:a16="http://schemas.microsoft.com/office/drawing/2014/main" id="{E03D4CE9-1714-138E-8FD5-64E9C965C3E5}"/>
                </a:ext>
              </a:extLst>
            </p:cNvPr>
            <p:cNvGrpSpPr/>
            <p:nvPr/>
          </p:nvGrpSpPr>
          <p:grpSpPr>
            <a:xfrm>
              <a:off x="3403484" y="3852904"/>
              <a:ext cx="808833" cy="303651"/>
              <a:chOff x="0" y="0"/>
              <a:chExt cx="812800" cy="305140"/>
            </a:xfrm>
          </p:grpSpPr>
          <p:sp>
            <p:nvSpPr>
              <p:cNvPr id="126" name="Freeform 27">
                <a:extLst>
                  <a:ext uri="{FF2B5EF4-FFF2-40B4-BE49-F238E27FC236}">
                    <a16:creationId xmlns:a16="http://schemas.microsoft.com/office/drawing/2014/main" id="{ABA621FF-CE76-981A-5B4A-7C75D5688C8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051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05140">
                    <a:moveTo>
                      <a:pt x="406400" y="30514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305140"/>
                    </a:lnTo>
                    <a:close/>
                  </a:path>
                </a:pathLst>
              </a:custGeom>
              <a:solidFill>
                <a:srgbClr val="14364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TextBox 28">
                <a:extLst>
                  <a:ext uri="{FF2B5EF4-FFF2-40B4-BE49-F238E27FC236}">
                    <a16:creationId xmlns:a16="http://schemas.microsoft.com/office/drawing/2014/main" id="{5FA3AB43-0F2D-A6A7-37B1-1A65C23EDB4B}"/>
                  </a:ext>
                </a:extLst>
              </p:cNvPr>
              <p:cNvSpPr txBox="1"/>
              <p:nvPr/>
            </p:nvSpPr>
            <p:spPr>
              <a:xfrm>
                <a:off x="127000" y="-25829"/>
                <a:ext cx="558800" cy="189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4" name="TextBox 56">
              <a:extLst>
                <a:ext uri="{FF2B5EF4-FFF2-40B4-BE49-F238E27FC236}">
                  <a16:creationId xmlns:a16="http://schemas.microsoft.com/office/drawing/2014/main" id="{A192AE9E-9315-1AB1-BEDF-D7D133C32C22}"/>
                </a:ext>
              </a:extLst>
            </p:cNvPr>
            <p:cNvSpPr txBox="1"/>
            <p:nvPr/>
          </p:nvSpPr>
          <p:spPr>
            <a:xfrm>
              <a:off x="2441889" y="1841483"/>
              <a:ext cx="2732019" cy="2516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053"/>
                </a:lnSpc>
              </a:pPr>
              <a:r>
                <a:rPr lang="en-US" sz="1466" b="1" u="sng" dirty="0">
                  <a:solidFill>
                    <a:srgbClr val="212D37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MONITORING &amp; MEASUREMENT </a:t>
              </a:r>
            </a:p>
          </p:txBody>
        </p:sp>
        <p:sp>
          <p:nvSpPr>
            <p:cNvPr id="125" name="TextBox 60">
              <a:extLst>
                <a:ext uri="{FF2B5EF4-FFF2-40B4-BE49-F238E27FC236}">
                  <a16:creationId xmlns:a16="http://schemas.microsoft.com/office/drawing/2014/main" id="{1FDC8148-5485-CA22-EBCE-E26EC67367D4}"/>
                </a:ext>
              </a:extLst>
            </p:cNvPr>
            <p:cNvSpPr txBox="1"/>
            <p:nvPr/>
          </p:nvSpPr>
          <p:spPr>
            <a:xfrm>
              <a:off x="2542230" y="2159244"/>
              <a:ext cx="2524125" cy="1506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defTabSz="609630">
                <a:lnSpc>
                  <a:spcPts val="1679"/>
                </a:lnSpc>
                <a:buFont typeface="Arial" panose="020B0604020202020204" pitchFamily="34" charset="0"/>
                <a:buChar char="•"/>
              </a:pPr>
              <a:r>
                <a:rPr lang="en-US" sz="1100" i="1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Were the monitoring and measurement tools effective in capturing the intervention’s impact? </a:t>
              </a:r>
            </a:p>
            <a:p>
              <a:pPr marL="171450" indent="-171450" defTabSz="609630">
                <a:lnSpc>
                  <a:spcPts val="1679"/>
                </a:lnSpc>
                <a:buFont typeface="Arial" panose="020B0604020202020204" pitchFamily="34" charset="0"/>
                <a:buChar char="•"/>
              </a:pPr>
              <a:r>
                <a:rPr lang="en-US" sz="1100" i="1" dirty="0">
                  <a:solidFill>
                    <a:srgbClr val="1E2D4F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Was there sufficient time to see the impact of interventions in the WUENIC 2024 results?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25AB2B9-405D-581B-2AC1-BA55004B0E06}"/>
              </a:ext>
            </a:extLst>
          </p:cNvPr>
          <p:cNvGrpSpPr/>
          <p:nvPr/>
        </p:nvGrpSpPr>
        <p:grpSpPr>
          <a:xfrm>
            <a:off x="1086240" y="3969990"/>
            <a:ext cx="3083438" cy="2455954"/>
            <a:chOff x="1419615" y="3948501"/>
            <a:chExt cx="3083438" cy="245595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2437215-F768-85AC-7878-C2C438874594}"/>
                </a:ext>
              </a:extLst>
            </p:cNvPr>
            <p:cNvGrpSpPr/>
            <p:nvPr/>
          </p:nvGrpSpPr>
          <p:grpSpPr>
            <a:xfrm>
              <a:off x="1419615" y="3948501"/>
              <a:ext cx="3083438" cy="2455954"/>
              <a:chOff x="952890" y="1548201"/>
              <a:chExt cx="3083438" cy="2455954"/>
            </a:xfrm>
          </p:grpSpPr>
          <p:grpSp>
            <p:nvGrpSpPr>
              <p:cNvPr id="97" name="Group 2">
                <a:extLst>
                  <a:ext uri="{FF2B5EF4-FFF2-40B4-BE49-F238E27FC236}">
                    <a16:creationId xmlns:a16="http://schemas.microsoft.com/office/drawing/2014/main" id="{AA3FDC4E-5F57-E1A3-39CB-CCFCECF8BB37}"/>
                  </a:ext>
                </a:extLst>
              </p:cNvPr>
              <p:cNvGrpSpPr/>
              <p:nvPr/>
            </p:nvGrpSpPr>
            <p:grpSpPr>
              <a:xfrm>
                <a:off x="952890" y="1560370"/>
                <a:ext cx="3083438" cy="2146483"/>
                <a:chOff x="0" y="0"/>
                <a:chExt cx="1693306" cy="668848"/>
              </a:xfrm>
            </p:grpSpPr>
            <p:sp>
              <p:nvSpPr>
                <p:cNvPr id="106" name="Freeform 3">
                  <a:extLst>
                    <a:ext uri="{FF2B5EF4-FFF2-40B4-BE49-F238E27FC236}">
                      <a16:creationId xmlns:a16="http://schemas.microsoft.com/office/drawing/2014/main" id="{A29EC778-651D-9CD4-0BCF-BD720C4708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693306" cy="668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306" h="668848">
                      <a:moveTo>
                        <a:pt x="0" y="0"/>
                      </a:moveTo>
                      <a:lnTo>
                        <a:pt x="1693306" y="0"/>
                      </a:lnTo>
                      <a:lnTo>
                        <a:pt x="1693306" y="668848"/>
                      </a:lnTo>
                      <a:lnTo>
                        <a:pt x="0" y="668848"/>
                      </a:lnTo>
                      <a:close/>
                    </a:path>
                  </a:pathLst>
                </a:custGeom>
                <a:solidFill>
                  <a:srgbClr val="50AED6"/>
                </a:solidFill>
              </p:spPr>
              <p:txBody>
                <a:bodyPr/>
                <a:lstStyle/>
                <a:p>
                  <a:pPr defTabSz="609630"/>
                  <a:endParaRPr lang="en-US" sz="1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" name="TextBox 4">
                  <a:extLst>
                    <a:ext uri="{FF2B5EF4-FFF2-40B4-BE49-F238E27FC236}">
                      <a16:creationId xmlns:a16="http://schemas.microsoft.com/office/drawing/2014/main" id="{B7C7303D-5519-848F-61ED-3897A4FBB0B5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1693306" cy="716473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39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05" name="TextBox 16">
                <a:extLst>
                  <a:ext uri="{FF2B5EF4-FFF2-40B4-BE49-F238E27FC236}">
                    <a16:creationId xmlns:a16="http://schemas.microsoft.com/office/drawing/2014/main" id="{8C4ECC70-EFF3-8240-CC9D-EF82B534BD3F}"/>
                  </a:ext>
                </a:extLst>
              </p:cNvPr>
              <p:cNvSpPr txBox="1"/>
              <p:nvPr/>
            </p:nvSpPr>
            <p:spPr>
              <a:xfrm>
                <a:off x="1128600" y="1548201"/>
                <a:ext cx="2732019" cy="2031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3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9" name="Group 26">
                <a:extLst>
                  <a:ext uri="{FF2B5EF4-FFF2-40B4-BE49-F238E27FC236}">
                    <a16:creationId xmlns:a16="http://schemas.microsoft.com/office/drawing/2014/main" id="{6249EC9A-1418-2658-90A7-6989D9BD77A0}"/>
                  </a:ext>
                </a:extLst>
              </p:cNvPr>
              <p:cNvGrpSpPr/>
              <p:nvPr/>
            </p:nvGrpSpPr>
            <p:grpSpPr>
              <a:xfrm>
                <a:off x="2090193" y="3700504"/>
                <a:ext cx="808833" cy="303651"/>
                <a:chOff x="0" y="0"/>
                <a:chExt cx="812800" cy="305140"/>
              </a:xfrm>
            </p:grpSpPr>
            <p:sp>
              <p:nvSpPr>
                <p:cNvPr id="102" name="Freeform 27">
                  <a:extLst>
                    <a:ext uri="{FF2B5EF4-FFF2-40B4-BE49-F238E27FC236}">
                      <a16:creationId xmlns:a16="http://schemas.microsoft.com/office/drawing/2014/main" id="{62165C13-15C1-A02E-CFEE-59D09221AA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30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305140">
                      <a:moveTo>
                        <a:pt x="406400" y="305140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305140"/>
                      </a:lnTo>
                      <a:close/>
                    </a:path>
                  </a:pathLst>
                </a:custGeom>
                <a:solidFill>
                  <a:srgbClr val="50AED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TextBox 28">
                  <a:extLst>
                    <a:ext uri="{FF2B5EF4-FFF2-40B4-BE49-F238E27FC236}">
                      <a16:creationId xmlns:a16="http://schemas.microsoft.com/office/drawing/2014/main" id="{933C8750-66AF-034A-6883-CE7C06046E37}"/>
                    </a:ext>
                  </a:extLst>
                </p:cNvPr>
                <p:cNvSpPr txBox="1"/>
                <p:nvPr/>
              </p:nvSpPr>
              <p:spPr>
                <a:xfrm>
                  <a:off x="127000" y="-25829"/>
                  <a:ext cx="558800" cy="189297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39"/>
                    </a:lnSpc>
                  </a:pPr>
                  <a:endParaRPr sz="1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55B4CB84-A393-190F-0A2C-4BEC44029950}"/>
                </a:ext>
              </a:extLst>
            </p:cNvPr>
            <p:cNvSpPr/>
            <p:nvPr/>
          </p:nvSpPr>
          <p:spPr>
            <a:xfrm>
              <a:off x="1591391" y="4097708"/>
              <a:ext cx="2732019" cy="1893027"/>
            </a:xfrm>
            <a:custGeom>
              <a:avLst/>
              <a:gdLst/>
              <a:ahLst/>
              <a:cxnLst/>
              <a:rect l="l" t="t" r="r" b="b"/>
              <a:pathLst>
                <a:path w="1500320" h="652158">
                  <a:moveTo>
                    <a:pt x="0" y="0"/>
                  </a:moveTo>
                  <a:lnTo>
                    <a:pt x="1500320" y="0"/>
                  </a:lnTo>
                  <a:lnTo>
                    <a:pt x="1500320" y="652158"/>
                  </a:lnTo>
                  <a:lnTo>
                    <a:pt x="0" y="652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3" name="TextBox 56">
            <a:extLst>
              <a:ext uri="{FF2B5EF4-FFF2-40B4-BE49-F238E27FC236}">
                <a16:creationId xmlns:a16="http://schemas.microsoft.com/office/drawing/2014/main" id="{88B40C3D-8A06-ECF0-7B17-DAB3120E2EC9}"/>
              </a:ext>
            </a:extLst>
          </p:cNvPr>
          <p:cNvSpPr txBox="1"/>
          <p:nvPr/>
        </p:nvSpPr>
        <p:spPr>
          <a:xfrm>
            <a:off x="1279949" y="4117554"/>
            <a:ext cx="2732019" cy="251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053"/>
              </a:lnSpc>
            </a:pPr>
            <a:r>
              <a:rPr lang="en-US" sz="1466" b="1" u="sng" dirty="0">
                <a:solidFill>
                  <a:srgbClr val="212D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SCOPE &amp; ALLOCATION OF INPUTS </a:t>
            </a:r>
          </a:p>
        </p:txBody>
      </p:sp>
      <p:sp>
        <p:nvSpPr>
          <p:cNvPr id="134" name="TextBox 60">
            <a:extLst>
              <a:ext uri="{FF2B5EF4-FFF2-40B4-BE49-F238E27FC236}">
                <a16:creationId xmlns:a16="http://schemas.microsoft.com/office/drawing/2014/main" id="{867005D9-025B-927A-9A95-4F537E3C949D}"/>
              </a:ext>
            </a:extLst>
          </p:cNvPr>
          <p:cNvSpPr txBox="1"/>
          <p:nvPr/>
        </p:nvSpPr>
        <p:spPr>
          <a:xfrm>
            <a:off x="1367120" y="4441680"/>
            <a:ext cx="2562225" cy="1506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defTabSz="609630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en-US" sz="1199" i="1" dirty="0">
                <a:solidFill>
                  <a:srgbClr val="1E2D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Scope of the intervention?</a:t>
            </a:r>
          </a:p>
          <a:p>
            <a:pPr marL="171450" indent="-171450" defTabSz="609630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en-US" sz="1199" i="1" dirty="0">
                <a:solidFill>
                  <a:srgbClr val="1E2D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Implementation timeframe?</a:t>
            </a:r>
          </a:p>
          <a:p>
            <a:pPr marL="171450" indent="-171450" defTabSz="609630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en-US" sz="1199" i="1" dirty="0">
                <a:solidFill>
                  <a:srgbClr val="1E2D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Sufficient human, financial, and capital resources and commodities available?</a:t>
            </a:r>
          </a:p>
          <a:p>
            <a:pPr marL="171450" indent="-171450" defTabSz="609630">
              <a:lnSpc>
                <a:spcPts val="1679"/>
              </a:lnSpc>
              <a:buFont typeface="Arial" panose="020B0604020202020204" pitchFamily="34" charset="0"/>
              <a:buChar char="•"/>
            </a:pPr>
            <a:r>
              <a:rPr lang="en-US" sz="1199" i="1" dirty="0">
                <a:solidFill>
                  <a:srgbClr val="1E2D4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Sufficient technical advisory support?</a:t>
            </a:r>
          </a:p>
        </p:txBody>
      </p:sp>
      <p:sp>
        <p:nvSpPr>
          <p:cNvPr id="138" name="Right Brace 137">
            <a:extLst>
              <a:ext uri="{FF2B5EF4-FFF2-40B4-BE49-F238E27FC236}">
                <a16:creationId xmlns:a16="http://schemas.microsoft.com/office/drawing/2014/main" id="{D68D16E1-E2EF-E7EA-99A9-C731A5A4EC15}"/>
              </a:ext>
            </a:extLst>
          </p:cNvPr>
          <p:cNvSpPr/>
          <p:nvPr/>
        </p:nvSpPr>
        <p:spPr>
          <a:xfrm>
            <a:off x="10689653" y="1446070"/>
            <a:ext cx="359347" cy="46505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E0D3F1D-2216-CE78-F3B8-78D912BD1FA6}"/>
              </a:ext>
            </a:extLst>
          </p:cNvPr>
          <p:cNvSpPr/>
          <p:nvPr/>
        </p:nvSpPr>
        <p:spPr>
          <a:xfrm rot="5400000">
            <a:off x="10028889" y="3476648"/>
            <a:ext cx="2828927" cy="520114"/>
          </a:xfrm>
          <a:prstGeom prst="rect">
            <a:avLst/>
          </a:prstGeom>
          <a:solidFill>
            <a:srgbClr val="1070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Stages of implementation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697EF07-1E60-8A16-799E-377F3110774D}"/>
              </a:ext>
            </a:extLst>
          </p:cNvPr>
          <p:cNvSpPr/>
          <p:nvPr/>
        </p:nvSpPr>
        <p:spPr>
          <a:xfrm>
            <a:off x="4031007" y="3043624"/>
            <a:ext cx="2237228" cy="694792"/>
          </a:xfrm>
          <a:prstGeom prst="rect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“Enablers” = Green note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“Barriers” = Red note</a:t>
            </a:r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D14DF84-16B1-DEDE-5AE3-D402ACA027A0}"/>
              </a:ext>
            </a:extLst>
          </p:cNvPr>
          <p:cNvCxnSpPr>
            <a:cxnSpLocks/>
            <a:stCxn id="142" idx="1"/>
          </p:cNvCxnSpPr>
          <p:nvPr/>
        </p:nvCxnSpPr>
        <p:spPr>
          <a:xfrm flipH="1" flipV="1">
            <a:off x="3004193" y="2939197"/>
            <a:ext cx="1026814" cy="451823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6BB3C6A-6A40-BBD5-C4E5-F9038AF65CA3}"/>
              </a:ext>
            </a:extLst>
          </p:cNvPr>
          <p:cNvSpPr/>
          <p:nvPr/>
        </p:nvSpPr>
        <p:spPr>
          <a:xfrm>
            <a:off x="8426054" y="2838708"/>
            <a:ext cx="2622946" cy="559167"/>
          </a:xfrm>
          <a:prstGeom prst="rect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ea typeface="+mn-ea"/>
                <a:cs typeface="Poppins Medium" panose="00000600000000000000" pitchFamily="2" charset="0"/>
              </a:rPr>
              <a:t>Illustrative questions to consider within each topic, should not be seen as limiting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E227A78-690D-E1AE-A6CF-F1113D025234}"/>
              </a:ext>
            </a:extLst>
          </p:cNvPr>
          <p:cNvCxnSpPr>
            <a:cxnSpLocks/>
          </p:cNvCxnSpPr>
          <p:nvPr/>
        </p:nvCxnSpPr>
        <p:spPr>
          <a:xfrm flipH="1">
            <a:off x="6634367" y="2960319"/>
            <a:ext cx="1791687" cy="1515939"/>
          </a:xfrm>
          <a:prstGeom prst="straightConnector1">
            <a:avLst/>
          </a:prstGeom>
          <a:ln w="1905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515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E139-C2F5-6B46-FED7-8E2B53A9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9577-7762-F087-67CB-5DB2A2B73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72" y="1371600"/>
            <a:ext cx="10292856" cy="454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Tell me about your experience during this analysis exercise.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aspects were particularly challenging?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Did it change your perspective on an intervention or the implementation experience?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Did anything surprise you?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Did you learn anything new?</a:t>
            </a:r>
          </a:p>
        </p:txBody>
      </p:sp>
    </p:spTree>
    <p:extLst>
      <p:ext uri="{BB962C8B-B14F-4D97-AF65-F5344CB8AC3E}">
        <p14:creationId xmlns:p14="http://schemas.microsoft.com/office/powerpoint/2010/main" val="902722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B3EF-ACD4-7AFF-1CF5-17D2733E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Reflection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B144DE-A15D-709B-8C82-74B944C67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39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783D20-4E82-4349-A303-902F4B8235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18037"/>
          <a:stretch/>
        </p:blipFill>
        <p:spPr>
          <a:xfrm>
            <a:off x="4920463" y="-31424"/>
            <a:ext cx="7287620" cy="68802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CB2DC-1B5A-48B9-B1BA-7BBC793950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35713"/>
            <a:ext cx="2844800" cy="365125"/>
          </a:xfrm>
          <a:prstGeom prst="rect">
            <a:avLst/>
          </a:prstGeom>
        </p:spPr>
        <p:txBody>
          <a:bodyPr/>
          <a:lstStyle/>
          <a:p>
            <a:fld id="{F32F67E5-730B-4B3A-9A58-41E5E3F0691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7B7F8B-EEAD-40D1-9CA9-464FE904FA5F}"/>
              </a:ext>
            </a:extLst>
          </p:cNvPr>
          <p:cNvSpPr txBox="1">
            <a:spLocks/>
          </p:cNvSpPr>
          <p:nvPr/>
        </p:nvSpPr>
        <p:spPr>
          <a:xfrm>
            <a:off x="949572" y="1815643"/>
            <a:ext cx="6901206" cy="131291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5"/>
                </a:solidFill>
                <a:latin typeface="Museo Sans 500"/>
                <a:ea typeface="+mj-ea"/>
                <a:cs typeface="Museo Sans 50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Poppins SemiBold"/>
              </a:rPr>
              <a:t>Conclusion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B1B0D8-5763-C560-1D14-96584E65D85A}"/>
              </a:ext>
            </a:extLst>
          </p:cNvPr>
          <p:cNvSpPr txBox="1"/>
          <p:nvPr/>
        </p:nvSpPr>
        <p:spPr>
          <a:xfrm>
            <a:off x="992459" y="1527717"/>
            <a:ext cx="103706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Dr. Bakhodir </a:t>
            </a:r>
            <a:r>
              <a:rPr lang="en-US" sz="4400" b="1" dirty="0" err="1"/>
              <a:t>Yusupaliev</a:t>
            </a:r>
            <a:endParaRPr lang="en-US" sz="3600" dirty="0"/>
          </a:p>
          <a:p>
            <a:pPr algn="ctr"/>
            <a:r>
              <a:rPr lang="en-US" sz="3600" i="1" dirty="0"/>
              <a:t>Chairman </a:t>
            </a:r>
          </a:p>
          <a:p>
            <a:pPr algn="ctr"/>
            <a:r>
              <a:rPr lang="en-US" sz="3600" i="1" dirty="0"/>
              <a:t>Committee for Sanitary Epidemiological Wellbeing and Public Health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Uzbekistan</a:t>
            </a:r>
          </a:p>
        </p:txBody>
      </p:sp>
    </p:spTree>
    <p:extLst>
      <p:ext uri="{BB962C8B-B14F-4D97-AF65-F5344CB8AC3E}">
        <p14:creationId xmlns:p14="http://schemas.microsoft.com/office/powerpoint/2010/main" val="112245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4E38F-4123-3D26-AEB8-DBCEA917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0B23EA-F995-CF5C-03E0-FBDE6BB0E375}"/>
              </a:ext>
            </a:extLst>
          </p:cNvPr>
          <p:cNvSpPr txBox="1"/>
          <p:nvPr/>
        </p:nvSpPr>
        <p:spPr>
          <a:xfrm>
            <a:off x="992459" y="1527717"/>
            <a:ext cx="1037063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Adriana Jimenez-Cuen</a:t>
            </a:r>
          </a:p>
          <a:p>
            <a:pPr algn="ctr"/>
            <a:r>
              <a:rPr lang="en-US" sz="3600" i="1" dirty="0"/>
              <a:t>Director </a:t>
            </a:r>
          </a:p>
          <a:p>
            <a:pPr algn="ctr"/>
            <a:r>
              <a:rPr lang="en-US" sz="3600" i="1" dirty="0"/>
              <a:t>Middle-Income Countries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Gavi, the Vaccine Alliance</a:t>
            </a:r>
          </a:p>
        </p:txBody>
      </p:sp>
    </p:spTree>
    <p:extLst>
      <p:ext uri="{BB962C8B-B14F-4D97-AF65-F5344CB8AC3E}">
        <p14:creationId xmlns:p14="http://schemas.microsoft.com/office/powerpoint/2010/main" val="355090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AEC43-645A-16EB-F2D6-9D9BC1BC4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B9752B-9CAA-4085-B44C-830128CB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1: </a:t>
            </a:r>
            <a:br>
              <a:rPr lang="en-US" dirty="0"/>
            </a:br>
            <a:r>
              <a:rPr lang="en-US" dirty="0"/>
              <a:t>Country Introductions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C8E18-9F05-9951-DC99-9E5A28FD9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2F67E5-730B-4B3A-9A58-41E5E3F069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6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47452-90E4-C7F9-0241-B342916167B5}"/>
              </a:ext>
            </a:extLst>
          </p:cNvPr>
          <p:cNvSpPr/>
          <p:nvPr/>
        </p:nvSpPr>
        <p:spPr>
          <a:xfrm>
            <a:off x="1564149" y="979211"/>
            <a:ext cx="9063703" cy="5418276"/>
          </a:xfrm>
          <a:prstGeom prst="rect">
            <a:avLst/>
          </a:prstGeom>
          <a:solidFill>
            <a:srgbClr val="1070B8"/>
          </a:solidFill>
          <a:ln w="76200">
            <a:solidFill>
              <a:srgbClr val="1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Arial"/>
              <a:sym typeface="Arial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395E9DD-3CA3-F045-9DCB-77E6AAFE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202" y="1011"/>
            <a:ext cx="8540604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135376" eaLnBrk="1" hangingPunct="1">
              <a:spcBef>
                <a:spcPct val="50000"/>
              </a:spcBef>
              <a:spcAft>
                <a:spcPts val="125"/>
              </a:spcAft>
              <a:defRPr/>
            </a:pPr>
            <a:r>
              <a:rPr lang="en-US" sz="2200" b="1" dirty="0">
                <a:solidFill>
                  <a:srgbClr val="1070B8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Bolivia</a:t>
            </a: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en-US" sz="12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Sustaining and Strengthening Immunization Coverage </a:t>
            </a: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en-US" sz="12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in Middle-Income </a:t>
            </a:r>
            <a:r>
              <a:rPr lang="en-US" sz="1200" b="1" kern="0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</a:t>
            </a:r>
            <a:r>
              <a:rPr lang="en-US" sz="1200" b="1" dirty="0" err="1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ountries</a:t>
            </a:r>
            <a:endParaRPr lang="en-US" sz="1200" b="1" dirty="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defTabSz="3135376" eaLnBrk="1" hangingPunct="1">
              <a:defRPr/>
            </a:pPr>
            <a:r>
              <a:rPr lang="en-US" sz="1200" b="1" i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Tashkent, Uzbekistan, 07-09 October 2025</a:t>
            </a:r>
            <a:endParaRPr lang="en-US" sz="1200" dirty="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5DCB-740F-F180-24B3-A6A5EAAADFAE}"/>
              </a:ext>
            </a:extLst>
          </p:cNvPr>
          <p:cNvSpPr/>
          <p:nvPr/>
        </p:nvSpPr>
        <p:spPr>
          <a:xfrm>
            <a:off x="1524000" y="6360031"/>
            <a:ext cx="9144000" cy="53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6" tIns="9523" rIns="19046" bIns="9523"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2" name="Picture 11" descr="GAVI_Alliance_Colour_Logo.jpg">
            <a:extLst>
              <a:ext uri="{FF2B5EF4-FFF2-40B4-BE49-F238E27FC236}">
                <a16:creationId xmlns:a16="http://schemas.microsoft.com/office/drawing/2014/main" id="{0C34421F-386F-5829-7A6D-523E44B66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00" y="6397488"/>
            <a:ext cx="1142629" cy="43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756BE-82ED-13B5-C720-227DEC00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811" y="6397487"/>
            <a:ext cx="1623729" cy="4531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BDD36C-6B0D-7E9D-E2FF-6472595E72FB}"/>
              </a:ext>
            </a:extLst>
          </p:cNvPr>
          <p:cNvGraphicFramePr>
            <a:graphicFrameLocks noGrp="1"/>
          </p:cNvGraphicFramePr>
          <p:nvPr/>
        </p:nvGraphicFramePr>
        <p:xfrm>
          <a:off x="5663943" y="980992"/>
          <a:ext cx="4948541" cy="1766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541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31707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drivers of persistent coverage challenges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4490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Unequal resource availability and implementation of strategies between departments, reflected in significant coverage disparities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Insufficient human resources at all levels, with high staff turnover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Insufficient funding and lack of dedicated immunization budget at the local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Heightened misinformation and vaccine hesitancy during and following COVID-19 pandemic, which continues to persist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Service disruption at healthcare units and schools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F29AE2-B32F-D0E9-AC5E-CD232437A2B8}"/>
              </a:ext>
            </a:extLst>
          </p:cNvPr>
          <p:cNvGraphicFramePr>
            <a:graphicFrameLocks noGrp="1"/>
          </p:cNvGraphicFramePr>
          <p:nvPr/>
        </p:nvGraphicFramePr>
        <p:xfrm>
          <a:off x="5666901" y="2783547"/>
          <a:ext cx="4945582" cy="218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5582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32196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needs to optimize coverage (as of 2026)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86516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Increase the prioritization of the immunization program to high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Assign dedicated funding to the immunization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Increase dedicated immunization staff at all levels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Reduce staff turnover, particularly at higher coordinating levels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Train human resources of prioritized health networks and their establishments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Develop local micro-planning with definition of vaccination goals, defined by network diagnoses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Strengthen participatory planning processes in subnational governments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Restore public confidence in vaccines</a:t>
                      </a:r>
                      <a:endParaRPr lang="en-US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08EED0-952C-4F37-8CE3-BF6C654D6CE6}"/>
              </a:ext>
            </a:extLst>
          </p:cNvPr>
          <p:cNvGraphicFramePr>
            <a:graphicFrameLocks noGrp="1"/>
          </p:cNvGraphicFramePr>
          <p:nvPr/>
        </p:nvGraphicFramePr>
        <p:xfrm>
          <a:off x="1574345" y="4103018"/>
          <a:ext cx="4059406" cy="2187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406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64522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Approaches implemented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82260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000" kern="120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Comprehensive</a:t>
                      </a:r>
                      <a:r>
                        <a:rPr lang="pt-BR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TI </a:t>
                      </a:r>
                      <a:r>
                        <a:rPr lang="pt-BR" sz="1000" kern="120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targeted</a:t>
                      </a:r>
                      <a:r>
                        <a:rPr lang="pt-BR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44 </a:t>
                      </a:r>
                      <a:r>
                        <a:rPr lang="pt-BR" sz="1000" kern="120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health</a:t>
                      </a:r>
                      <a:r>
                        <a:rPr lang="pt-BR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networks in 56 </a:t>
                      </a:r>
                      <a:r>
                        <a:rPr lang="pt-BR" sz="1000" kern="120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municipalities</a:t>
                      </a:r>
                      <a:r>
                        <a:rPr lang="pt-BR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pt-BR" sz="1000" kern="120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supplementing</a:t>
                      </a:r>
                      <a:r>
                        <a:rPr lang="pt-BR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pt-BR" sz="1000" kern="120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program</a:t>
                      </a:r>
                      <a:r>
                        <a:rPr lang="pt-BR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pt-BR" sz="1000" kern="1200" dirty="0" err="1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activities</a:t>
                      </a:r>
                      <a:endParaRPr lang="pt-BR" sz="1000" kern="12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Electronic Nominal Vaccination Registry has been implemented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Currently in the midst of a critical measles outbreak, and control measures being implemented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241C14-BA57-0890-5F0F-28081FC1A87A}"/>
              </a:ext>
            </a:extLst>
          </p:cNvPr>
          <p:cNvGraphicFramePr>
            <a:graphicFrameLocks noGrp="1"/>
          </p:cNvGraphicFramePr>
          <p:nvPr/>
        </p:nvGraphicFramePr>
        <p:xfrm>
          <a:off x="5663634" y="5011390"/>
          <a:ext cx="4948541" cy="1284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541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02837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Successes and lessons learned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9817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Population census conducted in 2024 to be incorporated into WUENIC data.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Importance of political support, trained human resources, well coordinated and well funded health system.</a:t>
                      </a:r>
                      <a:endParaRPr lang="en-US" sz="1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0ED085C-0B1A-9F0C-BF30-0C7C2838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49" y="986726"/>
            <a:ext cx="4059406" cy="3057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1030" name="Picture 6" descr="State flag">
            <a:extLst>
              <a:ext uri="{FF2B5EF4-FFF2-40B4-BE49-F238E27FC236}">
                <a16:creationId xmlns:a16="http://schemas.microsoft.com/office/drawing/2014/main" id="{DA4D8558-89D3-19AC-1B18-9F638CF0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23" y="45559"/>
            <a:ext cx="1280160" cy="8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7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47452-90E4-C7F9-0241-B342916167B5}"/>
              </a:ext>
            </a:extLst>
          </p:cNvPr>
          <p:cNvSpPr/>
          <p:nvPr/>
        </p:nvSpPr>
        <p:spPr>
          <a:xfrm>
            <a:off x="1556775" y="1036941"/>
            <a:ext cx="9085825" cy="5359740"/>
          </a:xfrm>
          <a:prstGeom prst="rect">
            <a:avLst/>
          </a:prstGeom>
          <a:solidFill>
            <a:srgbClr val="1070B8"/>
          </a:solidFill>
          <a:ln w="76200">
            <a:solidFill>
              <a:srgbClr val="1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Arial"/>
              <a:sym typeface="Arial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395E9DD-3CA3-F045-9DCB-77E6AAFE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81" y="49941"/>
            <a:ext cx="8540604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135376" eaLnBrk="1" hangingPunct="1">
              <a:spcBef>
                <a:spcPct val="50000"/>
              </a:spcBef>
              <a:spcAft>
                <a:spcPts val="125"/>
              </a:spcAft>
              <a:defRPr/>
            </a:pPr>
            <a:r>
              <a:rPr lang="en-US" sz="2200" b="1" kern="0" dirty="0">
                <a:solidFill>
                  <a:srgbClr val="1070B8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Georgia</a:t>
            </a:r>
            <a:endParaRPr lang="en-US" sz="2200" b="1" dirty="0">
              <a:solidFill>
                <a:srgbClr val="1070B8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en-US" sz="12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Sustaining and Strengthening Immunization Coverage </a:t>
            </a: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en-US" sz="12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in Middle-Income </a:t>
            </a:r>
            <a:r>
              <a:rPr lang="en-US" sz="1200" b="1" kern="0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</a:t>
            </a:r>
            <a:r>
              <a:rPr lang="en-US" sz="1200" b="1" dirty="0" err="1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ountries</a:t>
            </a:r>
            <a:endParaRPr lang="en-US" sz="1200" b="1" dirty="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defTabSz="3135376" eaLnBrk="1" hangingPunct="1">
              <a:defRPr/>
            </a:pPr>
            <a:r>
              <a:rPr lang="en-US" sz="1200" b="1" i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Tashkent, Uzbekistan, 07-09 October 2025</a:t>
            </a:r>
            <a:endParaRPr lang="en-US" sz="1200" dirty="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5DCB-740F-F180-24B3-A6A5EAAADFAE}"/>
              </a:ext>
            </a:extLst>
          </p:cNvPr>
          <p:cNvSpPr/>
          <p:nvPr/>
        </p:nvSpPr>
        <p:spPr>
          <a:xfrm>
            <a:off x="1524000" y="6384598"/>
            <a:ext cx="9185835" cy="503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6" tIns="9523" rIns="19046" bIns="9523"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2" name="Picture 11" descr="GAVI_Alliance_Colour_Logo.jpg">
            <a:extLst>
              <a:ext uri="{FF2B5EF4-FFF2-40B4-BE49-F238E27FC236}">
                <a16:creationId xmlns:a16="http://schemas.microsoft.com/office/drawing/2014/main" id="{0C34421F-386F-5829-7A6D-523E44B66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62" y="6397488"/>
            <a:ext cx="1142629" cy="43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756BE-82ED-13B5-C720-227DEC00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283" y="6404510"/>
            <a:ext cx="1623729" cy="4531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BDD36C-6B0D-7E9D-E2FF-6472595E72FB}"/>
              </a:ext>
            </a:extLst>
          </p:cNvPr>
          <p:cNvGraphicFramePr>
            <a:graphicFrameLocks noGrp="1"/>
          </p:cNvGraphicFramePr>
          <p:nvPr/>
        </p:nvGraphicFramePr>
        <p:xfrm>
          <a:off x="5608889" y="1049597"/>
          <a:ext cx="4990988" cy="2278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0988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305167">
                <a:tc>
                  <a:txBody>
                    <a:bodyPr/>
                    <a:lstStyle/>
                    <a:p>
                      <a:pPr algn="ctr"/>
                      <a:r>
                        <a:rPr lang="en-US" sz="95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drivers of persistent coverage challenges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738814">
                <a:tc>
                  <a:txBody>
                    <a:bodyPr/>
                    <a:lstStyle/>
                    <a:p>
                      <a:pPr marL="139700" marR="0" lvl="0" indent="-13970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Late registration of children at urban PHC, leading to late initiation and delayed vaccination (root causes: no patronage system, no urban geographical catchment areas, Electronic Information systems interoperability issues leading to information gap on newborns in catchment area)</a:t>
                      </a:r>
                    </a:p>
                    <a:p>
                      <a:pPr marL="139700" marR="0" lvl="0" indent="-13970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Private Insurance liability (child supervision responsibilities incl. </a:t>
                      </a:r>
                      <a:r>
                        <a:rPr lang="en-GB" sz="950" kern="1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imm</a:t>
                      </a: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.) &amp; data sharing issues</a:t>
                      </a:r>
                    </a:p>
                    <a:p>
                      <a:pPr marL="139700" marR="0" lvl="0" indent="-13970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Poor linkages across different state-funded schemes leading to uncertainty on target population at facility level</a:t>
                      </a:r>
                    </a:p>
                    <a:p>
                      <a:pPr marL="139700" marR="0" lvl="0" indent="-13970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Inadequate performance feedback from public health to PHC and from PHC management to health care workers</a:t>
                      </a:r>
                      <a:endParaRPr lang="ru-RU" sz="95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139700" marR="0" lvl="0" indent="-13970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Low capacity of PHC doctors, nurses in effective immunization communication</a:t>
                      </a:r>
                      <a:r>
                        <a:rPr lang="ka-GE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.</a:t>
                      </a:r>
                      <a:endParaRPr lang="en-US" sz="95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F29AE2-B32F-D0E9-AC5E-CD232437A2B8}"/>
              </a:ext>
            </a:extLst>
          </p:cNvPr>
          <p:cNvGraphicFramePr>
            <a:graphicFrameLocks noGrp="1"/>
          </p:cNvGraphicFramePr>
          <p:nvPr/>
        </p:nvGraphicFramePr>
        <p:xfrm>
          <a:off x="5617436" y="3403442"/>
          <a:ext cx="4990987" cy="129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0987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288624">
                <a:tc>
                  <a:txBody>
                    <a:bodyPr/>
                    <a:lstStyle/>
                    <a:p>
                      <a:pPr algn="ctr"/>
                      <a:r>
                        <a:rPr lang="en-US" sz="95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needs to optimize coverage (as of 2026)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000561">
                <a:tc>
                  <a:txBody>
                    <a:bodyPr/>
                    <a:lstStyle/>
                    <a:p>
                      <a:pPr marL="93663" indent="-9366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Enforced policies ensuring newborns timely registration at PHC for proactive actions</a:t>
                      </a:r>
                    </a:p>
                    <a:p>
                      <a:pPr marL="93663" indent="-9366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EIR modification</a:t>
                      </a:r>
                      <a:r>
                        <a:rPr lang="ka-GE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 (</a:t>
                      </a:r>
                      <a:r>
                        <a:rPr lang="en-US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incl. automatic SMS notifications), Improving linkages between electronic systems, expanding EIR access to private practitioners </a:t>
                      </a:r>
                    </a:p>
                    <a:p>
                      <a:pPr marL="93663" indent="-93663"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Policies to ensure private insurance takes responsibilities on child supervision and shares data on covered children population lists.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08EED0-952C-4F37-8CE3-BF6C654D6CE6}"/>
              </a:ext>
            </a:extLst>
          </p:cNvPr>
          <p:cNvGraphicFramePr>
            <a:graphicFrameLocks noGrp="1"/>
          </p:cNvGraphicFramePr>
          <p:nvPr/>
        </p:nvGraphicFramePr>
        <p:xfrm>
          <a:off x="1583579" y="3624082"/>
          <a:ext cx="394953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531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Approaches implemented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marL="49213" indent="-42863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Government resolution (2022) obliging PHC to register newborn within 7 days after birth. Government resolution (2025) introducing performance indicators linked to bonus payments (including MMR1 coverage) from 2026.</a:t>
                      </a:r>
                    </a:p>
                    <a:p>
                      <a:pPr marL="49213" indent="-42863"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9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Improvement plans developed based on several studies 2023-25: 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1)Identifying un &amp; under-vaccinated children &amp; developing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microplans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in the regions of Georgia (2023-24, WHO); 2) JEE of IHR core capacities (2024, CDC,WHO); 3) Rota &amp; PCV coverage evaluation (2024,WHO); 4) Coverage and Equity assessment with Root Cause Analysis of Backsliding and Zero Doses in 3 districts (2024,UNICEF,CIF); 5) Qual. study to inform routine vaccination interventions (2023, WHO); </a:t>
                      </a:r>
                    </a:p>
                    <a:p>
                      <a:pPr marL="49213" marR="0" lvl="0" indent="-42863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Follow-up actions</a:t>
                      </a:r>
                      <a:r>
                        <a:rPr lang="en-US" sz="8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: </a:t>
                      </a:r>
                      <a:r>
                        <a:rPr lang="en-GB" sz="8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1) Monitoring impact of interventions to address immunization inequities (2025, WHO); 2) Addressing Vaccination Backsliding in Rustavi, Gori, and Marneuli (2025, UNICEF, Caritas Czech Republic, Gov. of Korea</a:t>
                      </a: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241C14-BA57-0890-5F0F-28081FC1A87A}"/>
              </a:ext>
            </a:extLst>
          </p:cNvPr>
          <p:cNvGraphicFramePr>
            <a:graphicFrameLocks noGrp="1"/>
          </p:cNvGraphicFramePr>
          <p:nvPr/>
        </p:nvGraphicFramePr>
        <p:xfrm>
          <a:off x="5610056" y="4794466"/>
          <a:ext cx="4990986" cy="1514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0986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205164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Successes and lessons learned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27783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5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Ongoing activities:</a:t>
                      </a:r>
                    </a:p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Targeted catch-up vaccinations among underserved population</a:t>
                      </a:r>
                    </a:p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Online meetings with public health centers regarding immunization program challenges</a:t>
                      </a:r>
                    </a:p>
                    <a:p>
                      <a:pPr marL="136525" marR="0" lvl="0" indent="-136525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Immunization program monitoring in the selected districts</a:t>
                      </a:r>
                    </a:p>
                    <a:p>
                      <a:pPr marL="136525" marR="0" lvl="0" indent="-136525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Medical personnel capacity building (trainings, job-aids)</a:t>
                      </a:r>
                    </a:p>
                    <a:p>
                      <a:pPr marL="136525" indent="-1365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9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Dissemination of educational video and other materials in health facilities                                                  to raise public awareness</a:t>
                      </a:r>
                      <a:r>
                        <a:rPr lang="en-GB" sz="95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                             </a:t>
                      </a:r>
                      <a:endParaRPr lang="en-GB" sz="950" i="1" kern="1200" dirty="0">
                        <a:solidFill>
                          <a:srgbClr val="FF0000"/>
                        </a:solidFill>
                        <a:latin typeface="Poppins" pitchFamily="2" charset="77"/>
                        <a:ea typeface="+mn-ea"/>
                        <a:cs typeface="Poppins" pitchFamily="2" charset="77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49772DD-C6F2-5473-7F20-E852607B7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016" y="50748"/>
            <a:ext cx="1282073" cy="848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C48443-91D4-749E-283F-883DB11B9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122" y="1052537"/>
            <a:ext cx="3949531" cy="25193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649058-F734-4E05-563D-DE75AF4651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569" y="6151848"/>
            <a:ext cx="676110" cy="672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99A217-9531-5612-5A5A-CCF36A91AAAD}"/>
              </a:ext>
            </a:extLst>
          </p:cNvPr>
          <p:cNvSpPr txBox="1"/>
          <p:nvPr/>
        </p:nvSpPr>
        <p:spPr>
          <a:xfrm>
            <a:off x="6647080" y="6508200"/>
            <a:ext cx="10567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600" i="1" kern="0" dirty="0">
                <a:solidFill>
                  <a:srgbClr val="1070B8"/>
                </a:solidFill>
                <a:latin typeface="Arial"/>
                <a:cs typeface="Arial"/>
                <a:sym typeface="Arial"/>
              </a:rPr>
              <a:t>L</a:t>
            </a:r>
            <a:r>
              <a:rPr lang="en-GE" sz="600" i="1" kern="0" dirty="0">
                <a:solidFill>
                  <a:srgbClr val="1070B8"/>
                </a:solidFill>
                <a:latin typeface="Arial"/>
                <a:cs typeface="Arial"/>
                <a:sym typeface="Arial"/>
              </a:rPr>
              <a:t>ink to educational video</a:t>
            </a:r>
          </a:p>
        </p:txBody>
      </p:sp>
    </p:spTree>
    <p:extLst>
      <p:ext uri="{BB962C8B-B14F-4D97-AF65-F5344CB8AC3E}">
        <p14:creationId xmlns:p14="http://schemas.microsoft.com/office/powerpoint/2010/main" val="281480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47452-90E4-C7F9-0241-B342916167B5}"/>
              </a:ext>
            </a:extLst>
          </p:cNvPr>
          <p:cNvSpPr/>
          <p:nvPr/>
        </p:nvSpPr>
        <p:spPr>
          <a:xfrm>
            <a:off x="1566161" y="979110"/>
            <a:ext cx="9059678" cy="5417470"/>
          </a:xfrm>
          <a:prstGeom prst="rect">
            <a:avLst/>
          </a:prstGeom>
          <a:solidFill>
            <a:srgbClr val="1070B8"/>
          </a:solidFill>
          <a:ln w="76200">
            <a:solidFill>
              <a:srgbClr val="1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Arial"/>
              <a:sym typeface="Arial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395E9DD-3CA3-F045-9DCB-77E6AAFE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202" y="1011"/>
            <a:ext cx="8540604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135376" eaLnBrk="1" hangingPunct="1">
              <a:spcBef>
                <a:spcPct val="50000"/>
              </a:spcBef>
              <a:spcAft>
                <a:spcPts val="125"/>
              </a:spcAft>
              <a:defRPr/>
            </a:pPr>
            <a:r>
              <a:rPr lang="en-US" sz="2200" b="1" dirty="0">
                <a:solidFill>
                  <a:srgbClr val="1070B8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Honduras</a:t>
            </a: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en-US" sz="12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Sustaining and Strengthening Immunization Coverage </a:t>
            </a:r>
          </a:p>
          <a:p>
            <a:pPr defTabSz="3135376" eaLnBrk="1" hangingPunct="1">
              <a:spcAft>
                <a:spcPts val="125"/>
              </a:spcAft>
              <a:defRPr/>
            </a:pPr>
            <a:r>
              <a:rPr lang="en-US" sz="12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in Middle-Income </a:t>
            </a:r>
            <a:r>
              <a:rPr lang="en-US" sz="1200" b="1" kern="0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</a:t>
            </a:r>
            <a:r>
              <a:rPr lang="en-US" sz="1200" b="1" dirty="0" err="1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ountries</a:t>
            </a:r>
            <a:endParaRPr lang="en-US" sz="1200" b="1" dirty="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  <a:p>
            <a:pPr defTabSz="3135376" eaLnBrk="1" hangingPunct="1">
              <a:defRPr/>
            </a:pPr>
            <a:r>
              <a:rPr lang="en-US" sz="1200" b="1" i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Tashkent, Uzbekistan, 07-09 October 2025</a:t>
            </a:r>
            <a:endParaRPr lang="en-US" sz="1200" dirty="0">
              <a:solidFill>
                <a:srgbClr val="313231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id="{CF18C2AD-A5A8-36E2-E957-058905332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063" y="161786"/>
            <a:ext cx="1345472" cy="6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3135376" eaLnBrk="1" hangingPunct="1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Country Flag</a:t>
            </a:r>
          </a:p>
          <a:p>
            <a:pPr defTabSz="3135376" eaLnBrk="1" hangingPunct="1">
              <a:spcBef>
                <a:spcPct val="50000"/>
              </a:spcBef>
              <a:defRPr/>
            </a:pPr>
            <a:endParaRPr lang="en-US" sz="571" dirty="0">
              <a:solidFill>
                <a:srgbClr val="FFFFFF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5DCB-740F-F180-24B3-A6A5EAAADFAE}"/>
              </a:ext>
            </a:extLst>
          </p:cNvPr>
          <p:cNvSpPr/>
          <p:nvPr/>
        </p:nvSpPr>
        <p:spPr>
          <a:xfrm>
            <a:off x="1524000" y="6384598"/>
            <a:ext cx="9144001" cy="503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6" tIns="9523" rIns="19046" bIns="9523" rtlCol="0" anchor="ctr"/>
          <a:lstStyle/>
          <a:p>
            <a:pPr algn="ctr" defTabSz="914209">
              <a:defRPr/>
            </a:pPr>
            <a:endParaRPr lang="en-US" sz="1786" dirty="0">
              <a:solidFill>
                <a:srgbClr val="F7F7F7"/>
              </a:solidFill>
              <a:latin typeface="Poppins" panose="00000500000000000000" pitchFamily="2" charset="0"/>
              <a:cs typeface="Poppins" panose="00000500000000000000" pitchFamily="2" charset="0"/>
              <a:sym typeface="Arial"/>
            </a:endParaRPr>
          </a:p>
        </p:txBody>
      </p:sp>
      <p:pic>
        <p:nvPicPr>
          <p:cNvPr id="12" name="Picture 11" descr="GAVI_Alliance_Colour_Logo.jpg">
            <a:extLst>
              <a:ext uri="{FF2B5EF4-FFF2-40B4-BE49-F238E27FC236}">
                <a16:creationId xmlns:a16="http://schemas.microsoft.com/office/drawing/2014/main" id="{0C34421F-386F-5829-7A6D-523E44B66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03" y="6396581"/>
            <a:ext cx="1142629" cy="43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756BE-82ED-13B5-C720-227DEC00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460" y="6404866"/>
            <a:ext cx="1623729" cy="4531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BDD36C-6B0D-7E9D-E2FF-6472595E72FB}"/>
              </a:ext>
            </a:extLst>
          </p:cNvPr>
          <p:cNvGraphicFramePr>
            <a:graphicFrameLocks noGrp="1"/>
          </p:cNvGraphicFramePr>
          <p:nvPr/>
        </p:nvGraphicFramePr>
        <p:xfrm>
          <a:off x="5312188" y="993932"/>
          <a:ext cx="5296891" cy="163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891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32410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drivers of persistent coverage challenges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264839">
                <a:tc>
                  <a:txBody>
                    <a:bodyPr/>
                    <a:lstStyle/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Human resource limitations including high staff turnover and limited technical, operational and leadership capacity at the various levels.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lack of complete and timely information at both individual and population levels hinders effective decision making and strategic planning.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Population displacement mainly due to migration and social unrest is disrupting healthcare service access and operations.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Economic downturns and political instability have led to reduced financial support, impacting vaccine procurement and distribution.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F29AE2-B32F-D0E9-AC5E-CD232437A2B8}"/>
              </a:ext>
            </a:extLst>
          </p:cNvPr>
          <p:cNvGraphicFramePr>
            <a:graphicFrameLocks noGrp="1"/>
          </p:cNvGraphicFramePr>
          <p:nvPr/>
        </p:nvGraphicFramePr>
        <p:xfrm>
          <a:off x="5312187" y="2662904"/>
          <a:ext cx="5296891" cy="2109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891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285302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Priority needs to optimize coverage (as of 2026)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824215">
                <a:tc>
                  <a:txBody>
                    <a:bodyPr/>
                    <a:lstStyle/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Training and capacity building to increase knowledge and capacity, including through strengthening leadership and intra-ministerial coordination. Focus on establishing stable capacity at the EPI and Health Networks Unit.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Digital information systems and strengthened microplanning at the local level should be fully in place to ensure evidence-based strategic planning and more effective targeting of population with pending immunizations. 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Mobile units providing door to door vaccination in rural and hard to reach areas to ensure universal access.</a:t>
                      </a:r>
                    </a:p>
                    <a:p>
                      <a:pPr marL="285750" marR="0" lvl="0" indent="-28575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National Action Planning and budget planning considering various components and activities of the immunization program is critical.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08EED0-952C-4F37-8CE3-BF6C654D6CE6}"/>
              </a:ext>
            </a:extLst>
          </p:cNvPr>
          <p:cNvGraphicFramePr>
            <a:graphicFrameLocks noGrp="1"/>
          </p:cNvGraphicFramePr>
          <p:nvPr/>
        </p:nvGraphicFramePr>
        <p:xfrm>
          <a:off x="1582922" y="3813453"/>
          <a:ext cx="3651574" cy="2508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574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79424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Approaches implemented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2129470">
                <a:tc>
                  <a:txBody>
                    <a:bodyPr/>
                    <a:lstStyle/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Communication Strategy involving high political level was very successful in engaging society and mobilizing partners and community.</a:t>
                      </a:r>
                    </a:p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Mobile brigades for vaccination during the COVID-19 pandemic were very successful in reaching target population.</a:t>
                      </a:r>
                    </a:p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Projects supported and engaging partners very important, including World Bank Reshape project, PAHO microplanning, and UNICEF communication strategy and cold chain inventory.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241C14-BA57-0890-5F0F-28081FC1A87A}"/>
              </a:ext>
            </a:extLst>
          </p:cNvPr>
          <p:cNvGraphicFramePr>
            <a:graphicFrameLocks noGrp="1"/>
          </p:cNvGraphicFramePr>
          <p:nvPr/>
        </p:nvGraphicFramePr>
        <p:xfrm>
          <a:off x="5312187" y="4805203"/>
          <a:ext cx="5296891" cy="151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891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293556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Successes and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lessons learned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223588">
                <a:tc>
                  <a:txBody>
                    <a:bodyPr/>
                    <a:lstStyle/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Importance of well-structured communication strategy with strong political support.</a:t>
                      </a:r>
                    </a:p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Interagency coordination and communication can be enhanced to optimize partner engagement and communication with country teams.</a:t>
                      </a:r>
                    </a:p>
                    <a:p>
                      <a:pPr marL="285750" indent="-285750" algn="l" defTabSz="914209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NITAG well structured and involved in technical decision-making process based in evidence.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6E6DFA7-58B6-0DD2-5A19-9FE7A0C1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21" y="983543"/>
            <a:ext cx="3651574" cy="276766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B884EB-2DD8-6515-C48F-7A6A840D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63" y="159531"/>
            <a:ext cx="1371600" cy="6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6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/>
          <p:nvPr/>
        </p:nvSpPr>
        <p:spPr>
          <a:xfrm>
            <a:off x="1558103" y="1010402"/>
            <a:ext cx="9083160" cy="5364034"/>
          </a:xfrm>
          <a:prstGeom prst="rect">
            <a:avLst/>
          </a:prstGeom>
          <a:solidFill>
            <a:srgbClr val="1070B8"/>
          </a:solidFill>
          <a:ln w="76200" cap="flat" cmpd="sng">
            <a:solidFill>
              <a:srgbClr val="1070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7F7F7"/>
              </a:buClr>
              <a:buSzPts val="1786"/>
            </a:pPr>
            <a:endParaRPr sz="1786" kern="0">
              <a:solidFill>
                <a:srgbClr val="F7F7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1786202" y="1011"/>
            <a:ext cx="85407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9500" rIns="19025" bIns="9500" anchor="t" anchorCtr="0">
            <a:spAutoFit/>
          </a:bodyPr>
          <a:lstStyle/>
          <a:p>
            <a:pPr algn="ctr">
              <a:buClr>
                <a:srgbClr val="1070B8"/>
              </a:buClr>
              <a:buSzPts val="2200"/>
            </a:pPr>
            <a:r>
              <a:rPr lang="en-US" sz="2200" b="1" kern="0" dirty="0">
                <a:solidFill>
                  <a:srgbClr val="1070B8"/>
                </a:solidFill>
                <a:latin typeface="Poppins"/>
                <a:ea typeface="Poppins"/>
                <a:cs typeface="Poppins"/>
                <a:sym typeface="Poppins"/>
              </a:rPr>
              <a:t>Indonesia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spcBef>
                <a:spcPts val="125"/>
              </a:spcBef>
              <a:buClr>
                <a:srgbClr val="313231"/>
              </a:buClr>
              <a:buSzPts val="1200"/>
            </a:pPr>
            <a:r>
              <a:rPr lang="en-US" sz="1200" b="1" kern="0" dirty="0">
                <a:solidFill>
                  <a:srgbClr val="313231"/>
                </a:solidFill>
                <a:latin typeface="Poppins"/>
                <a:ea typeface="Poppins"/>
                <a:cs typeface="Poppins"/>
                <a:sym typeface="Poppins"/>
              </a:rPr>
              <a:t>Sustaining and Strengthening Immunization Coverage 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spcBef>
                <a:spcPts val="125"/>
              </a:spcBef>
              <a:buClr>
                <a:srgbClr val="313231"/>
              </a:buClr>
              <a:buSzPts val="1200"/>
            </a:pPr>
            <a:r>
              <a:rPr lang="en-US" sz="1200" b="1" kern="0" dirty="0">
                <a:solidFill>
                  <a:srgbClr val="313231"/>
                </a:solidFill>
                <a:latin typeface="Poppins"/>
                <a:ea typeface="Poppins"/>
                <a:cs typeface="Poppins"/>
                <a:sym typeface="Poppins"/>
              </a:rPr>
              <a:t>in Middle-Income Countries</a:t>
            </a:r>
            <a:endParaRPr sz="1200" b="1" kern="0" dirty="0">
              <a:solidFill>
                <a:srgbClr val="31323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spcBef>
                <a:spcPts val="125"/>
              </a:spcBef>
              <a:buClr>
                <a:srgbClr val="313231"/>
              </a:buClr>
              <a:buSzPts val="1200"/>
            </a:pPr>
            <a:r>
              <a:rPr lang="en-US" sz="1200" b="1" i="1" kern="0" dirty="0">
                <a:solidFill>
                  <a:srgbClr val="313231"/>
                </a:solidFill>
                <a:latin typeface="Poppins"/>
                <a:ea typeface="Poppins"/>
                <a:cs typeface="Poppins"/>
                <a:sym typeface="Poppins"/>
              </a:rPr>
              <a:t>Tashkent, Uzbekistan, 07-09 October 2025</a:t>
            </a:r>
            <a:endParaRPr sz="1200" kern="0" dirty="0">
              <a:solidFill>
                <a:srgbClr val="31323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1524000" y="6374437"/>
            <a:ext cx="9144000" cy="50312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9025" tIns="9500" rIns="19025" bIns="9500" anchor="ctr" anchorCtr="0">
            <a:noAutofit/>
          </a:bodyPr>
          <a:lstStyle/>
          <a:p>
            <a:pPr algn="ctr">
              <a:buClr>
                <a:srgbClr val="F7F7F7"/>
              </a:buClr>
              <a:buSzPts val="1786"/>
            </a:pPr>
            <a:endParaRPr sz="1786" kern="0">
              <a:solidFill>
                <a:srgbClr val="F7F7F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" name="Google Shape;35;p1" descr="GAVI_Alliance_Colour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099" y="6374437"/>
            <a:ext cx="1142629" cy="43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48929" y="6404510"/>
            <a:ext cx="1534083" cy="43098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" name="Google Shape;38;p1"/>
          <p:cNvGraphicFramePr/>
          <p:nvPr/>
        </p:nvGraphicFramePr>
        <p:xfrm>
          <a:off x="5465065" y="2634648"/>
          <a:ext cx="5162558" cy="1533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16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u="none" strike="noStrike" cap="none" dirty="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Priority needs to optimize coverage (as of 2026)</a:t>
                      </a:r>
                      <a:endParaRPr sz="950" dirty="0"/>
                    </a:p>
                  </a:txBody>
                  <a:tcPr marL="91450" marR="91450" marT="45725" marB="45725"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150">
                <a:tc>
                  <a:txBody>
                    <a:bodyPr/>
                    <a:lstStyle/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Advocate local government to allocate budget for immunization program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Strengthen HR capacity and multisectoral collaboration, including private sector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Developing multi-year planning for vaccine and logistics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Integrating the immunization registry and vaccine logistics system 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Optimize the implementation of the Sustainable Outreach Services (SOS)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        </a:ext>
                          </a:extLst>
                        </a:rPr>
                        <a:t>Improve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          </a:ext>
                          </a:extLst>
                        </a:rPr>
                        <a:t> the 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          </a:ext>
                          </a:extLst>
                        </a:rPr>
                        <a:t>adaptation and implementation of immunization communication strategies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          </a:ext>
                          </a:extLst>
                        </a:rPr>
                        <a:t> at subnational level 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oogle Shape;39;p1"/>
          <p:cNvGraphicFramePr/>
          <p:nvPr/>
        </p:nvGraphicFramePr>
        <p:xfrm>
          <a:off x="5465065" y="4207673"/>
          <a:ext cx="5162559" cy="213401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16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Poppins"/>
                        <a:buNone/>
                      </a:pPr>
                      <a:r>
                        <a:rPr lang="en-US" sz="950" b="1" u="none" strike="noStrike" cap="none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Approaches implemented</a:t>
                      </a:r>
                      <a:endParaRPr sz="95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566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●"/>
                      </a:pPr>
                      <a:r>
                        <a:rPr lang="en-US" sz="950" b="0" u="none" strike="noStrike" cap="none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Developed National Im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munization Strategy (NIS) 2025 - 2029 </a:t>
                      </a:r>
                      <a:r>
                        <a:rPr lang="en-US" sz="950" b="0" dirty="0">
                          <a:solidFill>
                            <a:srgbClr val="1070B8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(2024-2025)</a:t>
                      </a:r>
                      <a:endParaRPr sz="950" b="0" dirty="0">
                        <a:solidFill>
                          <a:srgbClr val="1070B8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Char char="●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Ongoing advocacy and regular monitoring, complemented by incentives through PIRI/PENARI</a:t>
                      </a:r>
                      <a:endParaRPr sz="950" b="0" dirty="0">
                        <a:solidFill>
                          <a:srgbClr val="1070B8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Char char="●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CSO engagement to support defaulter tracking and reaching zero dose children through INEY2 initiative (</a:t>
                      </a:r>
                      <a:r>
                        <a:rPr lang="en-US" sz="950" b="0" dirty="0">
                          <a:solidFill>
                            <a:srgbClr val="1070B8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2024 - now)</a:t>
                      </a:r>
                      <a:endParaRPr sz="950" b="0" dirty="0">
                        <a:solidFill>
                          <a:srgbClr val="1070B8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Char char="●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Communication strategy implementation, inc. engagement w/ social media influencers and professional organizations to counter misinformation</a:t>
                      </a: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Char char="●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Optimize electronic immunization logistics (SMILE) to ensure real-time visibility of vaccine stocks &amp; storage conditions </a:t>
                      </a:r>
                      <a:r>
                        <a:rPr lang="en-US" sz="950" b="0" dirty="0">
                          <a:solidFill>
                            <a:srgbClr val="1070B8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(2023-now)</a:t>
                      </a:r>
                      <a:endParaRPr sz="950" b="0" dirty="0">
                        <a:solidFill>
                          <a:srgbClr val="1070B8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Char char="●"/>
                      </a:pPr>
                      <a:r>
                        <a:rPr lang="en-US" sz="950" b="0" dirty="0">
                          <a:solidFill>
                            <a:srgbClr val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Enhance health worker competencies, including in the private sector, through diverse training methods such as in-person training and MOOCs</a:t>
                      </a:r>
                      <a:endParaRPr sz="950" b="0" dirty="0">
                        <a:solidFill>
                          <a:srgbClr val="1070B8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oogle Shape;40;p1"/>
          <p:cNvGraphicFramePr/>
          <p:nvPr/>
        </p:nvGraphicFramePr>
        <p:xfrm>
          <a:off x="1564376" y="3627236"/>
          <a:ext cx="3850056" cy="27144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5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Poppins"/>
                        <a:buNone/>
                      </a:pPr>
                      <a:r>
                        <a:rPr lang="en-US" sz="950" b="1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Successes and lessons learned</a:t>
                      </a:r>
                      <a:endParaRPr sz="95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300">
                <a:tc>
                  <a:txBody>
                    <a:bodyPr/>
                    <a:lstStyle/>
                    <a:p>
                      <a:pPr marL="285750" marR="0" lvl="0" indent="-273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Districts that conducted detailed costing and resource mapping were better able to align partner support and mobilize local funds for outreach and service delivery.</a:t>
                      </a:r>
                      <a:endParaRPr sz="950" b="0" dirty="0">
                        <a:solidFill>
                          <a:srgbClr val="596568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  <a:p>
                      <a:pPr marL="285750" marR="0" lvl="0" indent="-273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Engaging health cadres, PKK (Family Welfare Movement), and community/religious leaders, and other local partners proved effective in rebuilding trust and increasing community acceptance in hesitant or underserved areas.</a:t>
                      </a:r>
                      <a:endParaRPr sz="950" b="0" dirty="0">
                        <a:solidFill>
                          <a:srgbClr val="596568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  <a:p>
                      <a:pPr marL="285750" marR="0" lvl="0" indent="-273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Peer-to-peer exchanges across districts enabled practical learning and adaptation of successful approaches, especially in areas with similar geographic or demographic profiles.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73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Char char="•"/>
                      </a:pP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PIRI/PENARI has administered over 1 million doses of catch-up immunizations across two rounds in 2025 (May and August), with an additional round planned for November.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" name="Google Shape;4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5098" y="6146"/>
            <a:ext cx="13716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>
          <a:blip r:embed="rId6">
            <a:alphaModFix/>
          </a:blip>
          <a:srcRect l="-1095" t="-1216" r="1095" b="1216"/>
          <a:stretch>
            <a:fillRect/>
          </a:stretch>
        </p:blipFill>
        <p:spPr>
          <a:xfrm>
            <a:off x="1601372" y="1062138"/>
            <a:ext cx="3753965" cy="2495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7" name="Google Shape;37;p1"/>
          <p:cNvGraphicFramePr/>
          <p:nvPr/>
        </p:nvGraphicFramePr>
        <p:xfrm>
          <a:off x="5465065" y="1021674"/>
          <a:ext cx="5162558" cy="15737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16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 u="none" strike="noStrike" cap="none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Priority drivers of persistent coverage challenges</a:t>
                      </a:r>
                      <a:endParaRPr sz="9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50" marR="91450" marT="45725" marB="45725"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400">
                <a:tc>
                  <a:txBody>
                    <a:bodyPr/>
                    <a:lstStyle/>
                    <a:p>
                      <a:pPr marL="285750" marR="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u="sng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Governance &amp; Leadership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Multisectoral coordination remains suboptimal, particularly in reaching remote and hard-to-reach areas.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u="sng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Financing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Limited budget to support programming, esp. at subnational level </a:t>
                      </a:r>
                      <a:endParaRPr sz="950" b="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u="sng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Human Resources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High turnover, uneven capacity, unequal distribution, and multiple roles among health workers</a:t>
                      </a:r>
                      <a:endParaRPr sz="950" b="0" u="none" strike="noStrike" cap="none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u="sng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Service Delivery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Sub- optimal integration with other programs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•"/>
                      </a:pPr>
                      <a:r>
                        <a:rPr lang="en-US" sz="950" b="0" u="sng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Vaccine and logistics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Interrupted vaccine supply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285750" marR="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-US" sz="950" b="0" u="sng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Data and Information</a:t>
                      </a:r>
                      <a:r>
                        <a:rPr lang="en-US" sz="95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RR transition from manual to digital, vaccine hesitancy </a:t>
                      </a:r>
                      <a:endParaRPr sz="95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50" marR="91450" marT="45725" marB="45725">
                    <a:solidFill>
                      <a:srgbClr val="E4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nked_Blue_2022">
  <a:themeElements>
    <a:clrScheme name="Custom 10">
      <a:dk1>
        <a:srgbClr val="313233"/>
      </a:dk1>
      <a:lt1>
        <a:srgbClr val="FFFFFF"/>
      </a:lt1>
      <a:dk2>
        <a:srgbClr val="313233"/>
      </a:dk2>
      <a:lt2>
        <a:srgbClr val="FFFFFF"/>
      </a:lt2>
      <a:accent1>
        <a:srgbClr val="1070B8"/>
      </a:accent1>
      <a:accent2>
        <a:srgbClr val="13A89E"/>
      </a:accent2>
      <a:accent3>
        <a:srgbClr val="50AED6"/>
      </a:accent3>
      <a:accent4>
        <a:srgbClr val="39A962"/>
      </a:accent4>
      <a:accent5>
        <a:srgbClr val="666666"/>
      </a:accent5>
      <a:accent6>
        <a:srgbClr val="EF5B03"/>
      </a:accent6>
      <a:hlink>
        <a:srgbClr val="1070B8"/>
      </a:hlink>
      <a:folHlink>
        <a:srgbClr val="13A89E"/>
      </a:folHlink>
    </a:clrScheme>
    <a:fontScheme name="Custom 1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4D PowerPoint Template" id="{5A079F09-AB7A-4D69-B352-EE37D95DFAFE}" vid="{9382E6BB-BF34-47B1-947A-7B9073643827}"/>
    </a:ext>
  </a:extLst>
</a:theme>
</file>

<file path=ppt/theme/theme2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FE10225DE664B90ECA796EE42F5B4" ma:contentTypeVersion="19" ma:contentTypeDescription="Create a new document." ma:contentTypeScope="" ma:versionID="11c98c7be4b19e814abce4ccf5389628">
  <xsd:schema xmlns:xsd="http://www.w3.org/2001/XMLSchema" xmlns:xs="http://www.w3.org/2001/XMLSchema" xmlns:p="http://schemas.microsoft.com/office/2006/metadata/properties" xmlns:ns2="bcb27da4-2e3e-416a-a040-6d0b2e3a2039" xmlns:ns3="a6b7a42b-578f-4fd1-9d67-5a3066b9c5a5" targetNamespace="http://schemas.microsoft.com/office/2006/metadata/properties" ma:root="true" ma:fieldsID="74ffbbad23b780b7928ca1a27605d123" ns2:_="" ns3:_="">
    <xsd:import namespace="bcb27da4-2e3e-416a-a040-6d0b2e3a2039"/>
    <xsd:import namespace="a6b7a42b-578f-4fd1-9d67-5a3066b9c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7da4-2e3e-416a-a040-6d0b2e3a2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9a65aa6-ac8d-46e4-9aa8-b40f8e810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7a42b-578f-4fd1-9d67-5a3066b9c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851e4de-f63a-4e75-992f-a8dbd26a3671}" ma:internalName="TaxCatchAll" ma:showField="CatchAllData" ma:web="a6b7a42b-578f-4fd1-9d67-5a3066b9c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b27da4-2e3e-416a-a040-6d0b2e3a2039">
      <Terms xmlns="http://schemas.microsoft.com/office/infopath/2007/PartnerControls"/>
    </lcf76f155ced4ddcb4097134ff3c332f>
    <TaxCatchAll xmlns="a6b7a42b-578f-4fd1-9d67-5a3066b9c5a5" xsi:nil="true"/>
    <SharedWithUsers xmlns="a6b7a42b-578f-4fd1-9d67-5a3066b9c5a5">
      <UserInfo>
        <DisplayName>Annette Ozaltin</DisplayName>
        <AccountId>18</AccountId>
        <AccountType/>
      </UserInfo>
      <UserInfo>
        <DisplayName>Elizabeth Ohadi</DisplayName>
        <AccountId>13</AccountId>
        <AccountType/>
      </UserInfo>
      <UserInfo>
        <DisplayName>Leah List</DisplayName>
        <AccountId>12</AccountId>
        <AccountType/>
      </UserInfo>
      <UserInfo>
        <DisplayName>Christina Shaw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A9B6DD-CB1D-466E-B801-9E8DD5634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27da4-2e3e-416a-a040-6d0b2e3a2039"/>
    <ds:schemaRef ds:uri="a6b7a42b-578f-4fd1-9d67-5a3066b9c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44C96D-306F-431B-823E-721AE4113A45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bcb27da4-2e3e-416a-a040-6d0b2e3a2039"/>
    <ds:schemaRef ds:uri="http://schemas.microsoft.com/office/infopath/2007/PartnerControls"/>
    <ds:schemaRef ds:uri="a6b7a42b-578f-4fd1-9d67-5a3066b9c5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37963BA-3110-44C4-A6D6-44DDB69B39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3136</Words>
  <Application>Microsoft Office PowerPoint</Application>
  <PresentationFormat>Widescreen</PresentationFormat>
  <Paragraphs>307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Aptos Display</vt:lpstr>
      <vt:lpstr>Arial</vt:lpstr>
      <vt:lpstr>Calibri</vt:lpstr>
      <vt:lpstr>Museo Sans 300</vt:lpstr>
      <vt:lpstr>Museo Slab 300</vt:lpstr>
      <vt:lpstr>Noto Sans Symbols</vt:lpstr>
      <vt:lpstr>Poppins</vt:lpstr>
      <vt:lpstr>Poppins Medium</vt:lpstr>
      <vt:lpstr>Poppins SemiBold</vt:lpstr>
      <vt:lpstr>Poppins Semi-Bold</vt:lpstr>
      <vt:lpstr>Wingdings</vt:lpstr>
      <vt:lpstr>Linked_Blue_2022</vt:lpstr>
      <vt:lpstr>R4D_StandardTemplate_MAC</vt:lpstr>
      <vt:lpstr>think-cell Slide</vt:lpstr>
      <vt:lpstr>Gavi-Linked Learning Forum:  Sustaining and Strengthening  Immunisation Coverage</vt:lpstr>
      <vt:lpstr>Welcome</vt:lpstr>
      <vt:lpstr>PowerPoint Presentation</vt:lpstr>
      <vt:lpstr>PowerPoint Presentation</vt:lpstr>
      <vt:lpstr>Session 1:  Country 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 Walk</vt:lpstr>
      <vt:lpstr>Poster Walk</vt:lpstr>
      <vt:lpstr>Lunch</vt:lpstr>
      <vt:lpstr>Icebreaker</vt:lpstr>
      <vt:lpstr>Session 2:  Enablers and Barriers</vt:lpstr>
      <vt:lpstr>Understanding to what extent interventions and support to improve coverage have been successful  – why or why not –  and what can we learn from these successes and failures about the needs of countries going forward </vt:lpstr>
      <vt:lpstr>Understanding to what extent interventions and support to improve coverage have been successful   </vt:lpstr>
      <vt:lpstr>Task #1</vt:lpstr>
      <vt:lpstr>Understanding to what extent interventions and support to improve coverage have been successful  – why or why not –   </vt:lpstr>
      <vt:lpstr>Task #2</vt:lpstr>
      <vt:lpstr>Enablers &amp; barriers</vt:lpstr>
      <vt:lpstr>PowerPoint Presentation</vt:lpstr>
      <vt:lpstr>Discussion</vt:lpstr>
      <vt:lpstr>Daily 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Immunisation Action Network Presentation Template</dc:title>
  <dc:creator>Christina Shaw</dc:creator>
  <cp:lastModifiedBy>Olivia  Talbert</cp:lastModifiedBy>
  <cp:revision>3</cp:revision>
  <dcterms:created xsi:type="dcterms:W3CDTF">2022-02-07T18:36:26Z</dcterms:created>
  <dcterms:modified xsi:type="dcterms:W3CDTF">2025-10-07T03:10:40Z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0x010100836FE10225DE664B90ECA796EE42F5B4</vt:lpwstr>
  </property>
  <property fmtid="{D5CDD505-2E9C-101B-9397-08002B2CF9AE}" pid="3" name="MediaServiceImageTags">
    <vt:lpwstr/>
  </property>
</Properties>
</file>