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89F"/>
    <a:srgbClr val="1070B8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F769AC-7A85-49AA-8336-1129E9916C98}" v="32" dt="2025-09-23T19:11:44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39846" y="1009245"/>
            <a:ext cx="9060808" cy="5387436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02" y="101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cap="none" normalizeH="0" baseline="0" noProof="0" dirty="0">
                <a:ln>
                  <a:noFill/>
                </a:ln>
                <a:solidFill>
                  <a:srgbClr val="1070B8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Ангола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cap="none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Поддержание и укрепление охвата иммунизацией 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cap="none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в странах со средним уровнем дохода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cap="none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Ташкент, Узбекистан, 07-09 октября 2025 г.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0" y="6294678"/>
            <a:ext cx="9144000" cy="56332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89" y="6327234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282" y="6346919"/>
            <a:ext cx="1623729" cy="4531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498298"/>
              </p:ext>
            </p:extLst>
          </p:nvPr>
        </p:nvGraphicFramePr>
        <p:xfrm>
          <a:off x="4040037" y="1012965"/>
          <a:ext cx="5040763" cy="1890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265326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Ведущие факторы, вызывающие постоянные проблемы с охватом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624738">
                <a:tc>
                  <a:txBody>
                    <a:bodyPr/>
                    <a:lstStyle/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Системный недостаток инвестиций в инфраструктуру системы здравоохранения и развитие трудовых ресурсов 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Ограниченная автономия местных органов самоуправления и недостаточное распределение ассигнований из национального бюджета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Разрозненные механизмы планирования и предоставления отчетности на субнациональном уровне ограничивают возможности эффективной адаптации к местным проблемам</a:t>
                      </a:r>
                    </a:p>
                    <a:p>
                      <a:pPr marL="171450" marR="0" lvl="0" indent="-171450" algn="l" defTabSz="91420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Отсутствие складских запасов и ненадежные логистические цепи поставок вакцин нарушают штатное расписание поставок 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Слабая вовлеченность гражданского общества и лидеров общин и недоверие населения к медицинским услугам ограничивают усилия по формированию спроса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883485"/>
              </p:ext>
            </p:extLst>
          </p:nvPr>
        </p:nvGraphicFramePr>
        <p:xfrm>
          <a:off x="4040036" y="2940581"/>
          <a:ext cx="5040763" cy="1475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18121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Приоритетные потребности в оптимизации охвата (по состоянию на 2026 год)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156881">
                <a:tc>
                  <a:txBody>
                    <a:bodyPr/>
                    <a:lstStyle/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Мобилизация дополнительных ресурсов для поддержки мероприятий на муниципальном уровне в отдельных провинциях со значительным количеством невакцинированных детей.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Увеличение числа пунктов плановой вакцинации и расширение сети мобильных пунктов вакцинации в координации с общинами.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Использование цифровой платформы для более эффективного управления логистикой вакцинации в режиме реального времени во избежание перебоев с запасами вакцин.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018157"/>
              </p:ext>
            </p:extLst>
          </p:nvPr>
        </p:nvGraphicFramePr>
        <p:xfrm>
          <a:off x="43346" y="4048447"/>
          <a:ext cx="3960345" cy="222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345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84368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Подходы, применяемые для улучшения охвата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938280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95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Проект целевого вмешательства (TI), реализуемый в 22 муниципалитетах 5 провинций в течение 2022-2023 годов, заключается в интенсификации плановой вакцинации и предоставлении всех детских вакцин в рамках Расширенной программы иммунизации (РПИ) для детей до 5 лет </a:t>
                      </a:r>
                    </a:p>
                    <a:p>
                      <a:pPr marL="171450" lvl="0" indent="-1714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95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Кампания по борьбе со вспышкой кори расширена и охватывает детей в возрасте до 5 лет и несколько муниципальных округов</a:t>
                      </a:r>
                    </a:p>
                    <a:p>
                      <a:pPr marL="171450" lvl="0" indent="-1714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95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Национальная кампания по вакцинации против полиомиелита в мае, июне и сентябре 2024 года для контроля циркулирующего </a:t>
                      </a:r>
                      <a:r>
                        <a:rPr lang="ru-RU" sz="95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полиовируса</a:t>
                      </a:r>
                      <a:r>
                        <a:rPr lang="ru-RU" sz="95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вакцинного происхождения типа 2 </a:t>
                      </a:r>
                      <a:r>
                        <a:rPr lang="ru-RU" sz="95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(Цпввп2)</a:t>
                      </a:r>
                      <a:endParaRPr lang="ru-RU" sz="95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563802"/>
              </p:ext>
            </p:extLst>
          </p:nvPr>
        </p:nvGraphicFramePr>
        <p:xfrm>
          <a:off x="4040036" y="4447683"/>
          <a:ext cx="5040763" cy="1823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56702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Успехи и извлеченные уроки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56671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Усилия по восстановлению охвата принесли результаты в показателях охвата за 2023 год, однако влияние оказали чрезвычайные ситуации и вспышки заболеваний, которые помешали реализации стратегий и мероприятий по восстановлению сократившегося охвата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Цифровая платформа данных в режиме реального времени 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(REDIV), использованная во время пандемии COVID-19 для мониторинга охвата вакцинацией, оказалась успешной и рассматривается в качестве примера для штатного использования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В 2024 году успешно завершены кампании по борьбе с полиомиелитом (3 раунда), кампания по вакцинации матерей против столбняка и кампания по борьбе с корью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A8EEE7A9-A03F-C738-FF55-2186C219B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5" y="1019303"/>
            <a:ext cx="3960345" cy="300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537D9BBD-D7F3-9715-3DEB-55B72C553F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62202" y="60201"/>
            <a:ext cx="1280160" cy="85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5B5A3B-6BB7-4C9B-AD4C-8D555BDF5444}"/>
</file>

<file path=customXml/itemProps2.xml><?xml version="1.0" encoding="utf-8"?>
<ds:datastoreItem xmlns:ds="http://schemas.openxmlformats.org/officeDocument/2006/customXml" ds:itemID="{5EF60BD8-D668-47DF-AE94-9D3E1BA7162F}">
  <ds:schemaRefs>
    <ds:schemaRef ds:uri="bcb27da4-2e3e-416a-a040-6d0b2e3a2039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a6b7a42b-578f-4fd1-9d67-5a3066b9c5a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2292</TotalTime>
  <Words>347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HeliCo Translation</dc:creator>
  <cp:revision>71</cp:revision>
  <dcterms:created xsi:type="dcterms:W3CDTF">2024-04-05T17:45:07Z</dcterms:created>
  <dcterms:modified xsi:type="dcterms:W3CDTF">2025-09-29T13:41:54Z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