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8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34DF1E-EBC9-EB6B-510B-136479E14AA3}" name="Alexandra Regan" initials="AR" userId="520e96342e219834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A89F"/>
    <a:srgbClr val="1070B8"/>
    <a:srgbClr val="666666"/>
    <a:srgbClr val="143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2F769AC-7A85-49AA-8336-1129E9916C98}" v="32" dt="2025-09-23T19:11:44.5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65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Ohadi" userId="5897eeda-f271-463e-b88c-eb7854f47227" providerId="ADAL" clId="{82F769AC-7A85-49AA-8336-1129E9916C98}"/>
    <pc:docChg chg="undo custSel modSld">
      <pc:chgData name="Elizabeth Ohadi" userId="5897eeda-f271-463e-b88c-eb7854f47227" providerId="ADAL" clId="{82F769AC-7A85-49AA-8336-1129E9916C98}" dt="2025-09-23T19:12:27.713" v="324" actId="1076"/>
      <pc:docMkLst>
        <pc:docMk/>
      </pc:docMkLst>
      <pc:sldChg chg="modSp mod">
        <pc:chgData name="Elizabeth Ohadi" userId="5897eeda-f271-463e-b88c-eb7854f47227" providerId="ADAL" clId="{82F769AC-7A85-49AA-8336-1129E9916C98}" dt="2025-09-23T19:12:27.713" v="324" actId="1076"/>
        <pc:sldMkLst>
          <pc:docMk/>
          <pc:sldMk cId="471668765" sldId="283"/>
        </pc:sldMkLst>
        <pc:spChg chg="mod">
          <ac:chgData name="Elizabeth Ohadi" userId="5897eeda-f271-463e-b88c-eb7854f47227" providerId="ADAL" clId="{82F769AC-7A85-49AA-8336-1129E9916C98}" dt="2025-09-23T19:11:32.693" v="304" actId="14100"/>
          <ac:spMkLst>
            <pc:docMk/>
            <pc:sldMk cId="471668765" sldId="283"/>
            <ac:spMk id="2" creationId="{89F47452-90E4-C7F9-0241-B342916167B5}"/>
          </ac:spMkLst>
        </pc:spChg>
        <pc:spChg chg="mod">
          <ac:chgData name="Elizabeth Ohadi" userId="5897eeda-f271-463e-b88c-eb7854f47227" providerId="ADAL" clId="{82F769AC-7A85-49AA-8336-1129E9916C98}" dt="2025-09-23T16:48:42.881" v="1" actId="14100"/>
          <ac:spMkLst>
            <pc:docMk/>
            <pc:sldMk cId="471668765" sldId="283"/>
            <ac:spMk id="7" creationId="{E395E9DD-3CA3-F045-9DCB-77E6AAFE6A26}"/>
          </ac:spMkLst>
        </pc:spChg>
        <pc:spChg chg="mod">
          <ac:chgData name="Elizabeth Ohadi" userId="5897eeda-f271-463e-b88c-eb7854f47227" providerId="ADAL" clId="{82F769AC-7A85-49AA-8336-1129E9916C98}" dt="2025-09-23T19:12:23.575" v="323" actId="14100"/>
          <ac:spMkLst>
            <pc:docMk/>
            <pc:sldMk cId="471668765" sldId="283"/>
            <ac:spMk id="11" creationId="{8E795DCB-740F-F180-24B3-A6A5EAAADFAE}"/>
          </ac:spMkLst>
        </pc:spChg>
        <pc:graphicFrameChg chg="mod modGraphic">
          <ac:chgData name="Elizabeth Ohadi" userId="5897eeda-f271-463e-b88c-eb7854f47227" providerId="ADAL" clId="{82F769AC-7A85-49AA-8336-1129E9916C98}" dt="2025-09-23T19:11:57.344" v="314" actId="255"/>
          <ac:graphicFrameMkLst>
            <pc:docMk/>
            <pc:sldMk cId="471668765" sldId="283"/>
            <ac:graphicFrameMk id="9" creationId="{C9BDD36C-6B0D-7E9D-E2FF-6472595E72FB}"/>
          </ac:graphicFrameMkLst>
        </pc:graphicFrameChg>
        <pc:graphicFrameChg chg="mod modGraphic">
          <ac:chgData name="Elizabeth Ohadi" userId="5897eeda-f271-463e-b88c-eb7854f47227" providerId="ADAL" clId="{82F769AC-7A85-49AA-8336-1129E9916C98}" dt="2025-09-23T19:11:49.904" v="313" actId="1035"/>
          <ac:graphicFrameMkLst>
            <pc:docMk/>
            <pc:sldMk cId="471668765" sldId="283"/>
            <ac:graphicFrameMk id="14" creationId="{73F29AE2-B32F-D0E9-AC5E-CD232437A2B8}"/>
          </ac:graphicFrameMkLst>
        </pc:graphicFrameChg>
        <pc:graphicFrameChg chg="mod modGraphic">
          <ac:chgData name="Elizabeth Ohadi" userId="5897eeda-f271-463e-b88c-eb7854f47227" providerId="ADAL" clId="{82F769AC-7A85-49AA-8336-1129E9916C98}" dt="2025-09-23T19:12:10.663" v="319" actId="14100"/>
          <ac:graphicFrameMkLst>
            <pc:docMk/>
            <pc:sldMk cId="471668765" sldId="283"/>
            <ac:graphicFrameMk id="15" creationId="{A908EED0-952C-4F37-8CE3-BF6C654D6CE6}"/>
          </ac:graphicFrameMkLst>
        </pc:graphicFrameChg>
        <pc:graphicFrameChg chg="mod modGraphic">
          <ac:chgData name="Elizabeth Ohadi" userId="5897eeda-f271-463e-b88c-eb7854f47227" providerId="ADAL" clId="{82F769AC-7A85-49AA-8336-1129E9916C98}" dt="2025-09-23T19:12:03.692" v="318" actId="1035"/>
          <ac:graphicFrameMkLst>
            <pc:docMk/>
            <pc:sldMk cId="471668765" sldId="283"/>
            <ac:graphicFrameMk id="16" creationId="{55241C14-BA57-0890-5F0F-28081FC1A87A}"/>
          </ac:graphicFrameMkLst>
        </pc:graphicFrameChg>
        <pc:picChg chg="mod">
          <ac:chgData name="Elizabeth Ohadi" userId="5897eeda-f271-463e-b88c-eb7854f47227" providerId="ADAL" clId="{82F769AC-7A85-49AA-8336-1129E9916C98}" dt="2025-09-23T19:11:44.540" v="306" actId="1035"/>
          <ac:picMkLst>
            <pc:docMk/>
            <pc:sldMk cId="471668765" sldId="283"/>
            <ac:picMk id="5" creationId="{A8EEE7A9-A03F-C738-FF55-2186C219B94C}"/>
          </ac:picMkLst>
        </pc:picChg>
        <pc:picChg chg="mod">
          <ac:chgData name="Elizabeth Ohadi" userId="5897eeda-f271-463e-b88c-eb7854f47227" providerId="ADAL" clId="{82F769AC-7A85-49AA-8336-1129E9916C98}" dt="2025-09-23T17:18:28.388" v="282" actId="14100"/>
          <ac:picMkLst>
            <pc:docMk/>
            <pc:sldMk cId="471668765" sldId="283"/>
            <ac:picMk id="6" creationId="{537D9BBD-D7F3-9715-3DEB-55B72C553F05}"/>
          </ac:picMkLst>
        </pc:picChg>
        <pc:picChg chg="mod">
          <ac:chgData name="Elizabeth Ohadi" userId="5897eeda-f271-463e-b88c-eb7854f47227" providerId="ADAL" clId="{82F769AC-7A85-49AA-8336-1129E9916C98}" dt="2025-09-23T19:12:20.560" v="322" actId="1076"/>
          <ac:picMkLst>
            <pc:docMk/>
            <pc:sldMk cId="471668765" sldId="283"/>
            <ac:picMk id="12" creationId="{0C34421F-386F-5829-7A6D-523E44B66777}"/>
          </ac:picMkLst>
        </pc:picChg>
        <pc:picChg chg="mod">
          <ac:chgData name="Elizabeth Ohadi" userId="5897eeda-f271-463e-b88c-eb7854f47227" providerId="ADAL" clId="{82F769AC-7A85-49AA-8336-1129E9916C98}" dt="2025-09-23T19:12:27.713" v="324" actId="1076"/>
          <ac:picMkLst>
            <pc:docMk/>
            <pc:sldMk cId="471668765" sldId="283"/>
            <ac:picMk id="13" creationId="{EDC756BE-82ED-13B5-C720-227DEC008EA6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CE733-AA74-495B-8069-C8B29890BCD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015F8-C5B8-405F-A648-CB3C9E8B3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74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7F7F7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7631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conten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90759197-19E3-48FD-8A1A-E6A71D3BDF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11513846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90759197-19E3-48FD-8A1A-E6A71D3BDF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2429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053038"/>
          </a:xfr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>
              <a:buClr>
                <a:schemeClr val="accent1"/>
              </a:buClr>
              <a:buFont typeface="Wingdings" pitchFamily="2" charset="2"/>
              <a:buChar char="§"/>
              <a:defRPr sz="1786" b="0" i="0">
                <a:solidFill>
                  <a:srgbClr val="313231"/>
                </a:solidFill>
                <a:latin typeface="Arial"/>
                <a:cs typeface="Arial"/>
              </a:defRPr>
            </a:lvl2pPr>
            <a:lvl3pPr>
              <a:buClr>
                <a:schemeClr val="accent1"/>
              </a:buClr>
              <a:buFont typeface="Wingdings" pitchFamily="2" charset="2"/>
              <a:buChar char="§"/>
              <a:defRPr sz="1571" b="0" i="0">
                <a:solidFill>
                  <a:srgbClr val="313231"/>
                </a:solidFill>
                <a:latin typeface="Arial"/>
                <a:cs typeface="Arial"/>
              </a:defRPr>
            </a:lvl3pPr>
            <a:lvl4pPr>
              <a:buClr>
                <a:schemeClr val="accent1"/>
              </a:buClr>
              <a:buFont typeface="Wingdings" pitchFamily="2" charset="2"/>
              <a:buChar char="§"/>
              <a:defRPr sz="1429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pitchFamily="2" charset="2"/>
              <a:buChar char="§"/>
              <a:defRPr sz="1214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524000"/>
            <a:ext cx="8229600" cy="609600"/>
          </a:xfrm>
        </p:spPr>
        <p:txBody>
          <a:bodyPr/>
          <a:lstStyle>
            <a:lvl1pPr>
              <a:buNone/>
              <a:defRPr sz="2214" b="1" baseline="0">
                <a:solidFill>
                  <a:srgbClr val="313231"/>
                </a:solidFill>
              </a:defRPr>
            </a:lvl1pPr>
          </a:lstStyle>
          <a:p>
            <a:pPr lvl="0"/>
            <a:r>
              <a:rPr lang="en-US" dirty="0"/>
              <a:t>Click to edit main sentence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 dirty="0">
              <a:solidFill>
                <a:srgbClr val="E3272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433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able forma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B6BE57D-9131-4AB7-B77A-14472D4B82C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3930553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B6BE57D-9131-4AB7-B77A-14472D4B82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2429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 dirty="0">
              <a:solidFill>
                <a:srgbClr val="E32726"/>
              </a:solidFill>
              <a:latin typeface="Arial"/>
              <a:cs typeface="Arial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870640"/>
            <a:ext cx="8229600" cy="2352364"/>
          </a:xfrm>
        </p:spPr>
        <p:txBody>
          <a:bodyPr/>
          <a:lstStyle>
            <a:lvl1pPr marL="457105" indent="-457105">
              <a:buClr>
                <a:schemeClr val="accent1"/>
              </a:buClr>
              <a:buFont typeface="Wingdings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 marL="799933" indent="-342828">
              <a:buClr>
                <a:schemeClr val="accent1"/>
              </a:buClr>
              <a:buFont typeface="Wingdings" charset="2"/>
              <a:buChar char="§"/>
              <a:defRPr sz="1786" b="0" i="0">
                <a:solidFill>
                  <a:srgbClr val="313231"/>
                </a:solidFill>
                <a:latin typeface="Arial"/>
                <a:cs typeface="Arial"/>
              </a:defRPr>
            </a:lvl2pPr>
            <a:lvl3pPr marL="1257038" indent="-342828">
              <a:buClr>
                <a:schemeClr val="accent1"/>
              </a:buClr>
              <a:buFont typeface="Wingdings" charset="2"/>
              <a:buChar char="§"/>
              <a:defRPr sz="1571" b="0" i="0">
                <a:solidFill>
                  <a:srgbClr val="313231"/>
                </a:solidFill>
                <a:latin typeface="Arial"/>
                <a:cs typeface="Arial"/>
              </a:defRPr>
            </a:lvl3pPr>
            <a:lvl4pPr marL="1714142" indent="-342828">
              <a:buClr>
                <a:schemeClr val="accent1"/>
              </a:buClr>
              <a:buFont typeface="Wingdings" charset="2"/>
              <a:buChar char="§"/>
              <a:defRPr sz="1429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charset="2"/>
              <a:buChar char="§"/>
              <a:defRPr sz="1214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57200" y="1539706"/>
            <a:ext cx="8229600" cy="1174353"/>
          </a:xfr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anchor="ctr"/>
          <a:lstStyle>
            <a:lvl1pPr marL="457105" indent="-457105">
              <a:buClr>
                <a:srgbClr val="00A6B6"/>
              </a:buClr>
              <a:buFontTx/>
              <a:buNone/>
              <a:defRPr sz="2000" b="0" i="0" baseline="0">
                <a:solidFill>
                  <a:schemeClr val="accent2"/>
                </a:solidFill>
                <a:latin typeface="Arial"/>
                <a:cs typeface="Arial"/>
              </a:defRPr>
            </a:lvl1pPr>
            <a:lvl2pPr marL="799933" indent="-342828">
              <a:buClr>
                <a:srgbClr val="00A6B6"/>
              </a:buClr>
              <a:buFontTx/>
              <a:buNone/>
              <a:defRPr sz="1786" b="0" i="0">
                <a:solidFill>
                  <a:srgbClr val="313231"/>
                </a:solidFill>
                <a:latin typeface="Museo Slab 300"/>
                <a:cs typeface="Museo Slab 300"/>
              </a:defRPr>
            </a:lvl2pPr>
            <a:lvl3pPr marL="1257038" indent="-342828">
              <a:buClr>
                <a:srgbClr val="00A6B6"/>
              </a:buClr>
              <a:buFontTx/>
              <a:buNone/>
              <a:defRPr sz="1571" b="0" i="0">
                <a:solidFill>
                  <a:srgbClr val="313231"/>
                </a:solidFill>
                <a:latin typeface="Museo Slab 300"/>
                <a:cs typeface="Museo Slab 300"/>
              </a:defRPr>
            </a:lvl3pPr>
            <a:lvl4pPr marL="1714142" indent="-342828">
              <a:buClr>
                <a:srgbClr val="00A6B6"/>
              </a:buClr>
              <a:buFontTx/>
              <a:buNone/>
              <a:defRPr sz="1429" b="0" i="0">
                <a:solidFill>
                  <a:srgbClr val="313231"/>
                </a:solidFill>
                <a:latin typeface="Museo Slab 300"/>
                <a:cs typeface="Museo Slab 300"/>
              </a:defRPr>
            </a:lvl4pPr>
            <a:lvl5pPr>
              <a:buClr>
                <a:srgbClr val="00A6B6"/>
              </a:buClr>
              <a:buFontTx/>
              <a:buNone/>
              <a:defRPr sz="1214" b="0" i="0">
                <a:solidFill>
                  <a:srgbClr val="313231"/>
                </a:solidFill>
                <a:latin typeface="Museo Slab 300"/>
                <a:cs typeface="Museo Slab 300"/>
              </a:defRPr>
            </a:lvl5pPr>
          </a:lstStyle>
          <a:p>
            <a:pPr lvl="0"/>
            <a:r>
              <a:rPr lang="en-US" dirty="0"/>
              <a:t>“Pull Quote Style”</a:t>
            </a:r>
          </a:p>
        </p:txBody>
      </p:sp>
    </p:spTree>
    <p:extLst>
      <p:ext uri="{BB962C8B-B14F-4D97-AF65-F5344CB8AC3E}">
        <p14:creationId xmlns:p14="http://schemas.microsoft.com/office/powerpoint/2010/main" val="211894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able forma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269040"/>
            <a:ext cx="8229600" cy="1143000"/>
          </a:xfrm>
        </p:spPr>
        <p:txBody>
          <a:bodyPr anchor="b" anchorCtr="0">
            <a:normAutofit/>
          </a:bodyPr>
          <a:lstStyle>
            <a:lvl1pPr algn="l">
              <a:buFont typeface="Arial" pitchFamily="34" charset="0"/>
              <a:buNone/>
              <a:defRPr sz="3214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Section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06" y="6354599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chemeClr val="bg1"/>
                </a:solidFill>
                <a:latin typeface="Museo Sans 300"/>
                <a:cs typeface="Museo Sans 300"/>
              </a:defRPr>
            </a:lvl1pPr>
          </a:lstStyle>
          <a:p>
            <a:pPr algn="l"/>
            <a:fld id="{2459FD92-E8AB-4F86-BA9A-090210CAFD7B}" type="slidenum">
              <a:rPr lang="en-US" smtClean="0">
                <a:latin typeface="Arial"/>
                <a:cs typeface="Arial"/>
              </a:rPr>
              <a:pPr algn="l"/>
              <a:t>‹#›</a:t>
            </a:fld>
            <a:r>
              <a:rPr lang="en-US" dirty="0">
                <a:latin typeface="Arial"/>
                <a:cs typeface="Arial"/>
              </a:rPr>
              <a:t> | </a:t>
            </a:r>
            <a:r>
              <a:rPr lang="en-US" dirty="0" err="1">
                <a:latin typeface="Arial"/>
                <a:cs typeface="Arial"/>
              </a:rPr>
              <a:t>www.lnct.global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317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0F9CD11A-8958-49A4-BA8F-D12AA7D63CD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900172538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84" imgH="384" progId="TCLayout.ActiveDocument.1">
                  <p:embed/>
                </p:oleObj>
              </mc:Choice>
              <mc:Fallback>
                <p:oleObj name="think-cell Slide" r:id="rId7" imgW="384" imgH="38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0F9CD11A-8958-49A4-BA8F-D12AA7D63C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127987" tIns="63993" rIns="127987" bIns="63993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127987" tIns="63993" rIns="127987" bIns="6399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l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6E6553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ctr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6E6553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75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ctr" defTabSz="914209" rtl="0" eaLnBrk="1" latinLnBrk="0" hangingPunct="1">
        <a:spcBef>
          <a:spcPct val="0"/>
        </a:spcBef>
        <a:buNone/>
        <a:defRPr sz="4429" b="0" i="0" kern="120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342828" indent="-342828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3214" b="0" i="0" kern="1200">
          <a:solidFill>
            <a:schemeClr val="accent3"/>
          </a:solidFill>
          <a:latin typeface="Arial"/>
          <a:ea typeface="+mn-ea"/>
          <a:cs typeface="Arial"/>
        </a:defRPr>
      </a:lvl1pPr>
      <a:lvl2pPr marL="742795" indent="-285691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786" b="0" i="0" kern="1200">
          <a:solidFill>
            <a:schemeClr val="accent3"/>
          </a:solidFill>
          <a:latin typeface="Arial"/>
          <a:ea typeface="+mn-ea"/>
          <a:cs typeface="Arial"/>
        </a:defRPr>
      </a:lvl2pPr>
      <a:lvl3pPr marL="1142761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lang="en-US" sz="4429" b="0" i="0" kern="1200" dirty="0">
          <a:solidFill>
            <a:schemeClr val="accent3"/>
          </a:solidFill>
          <a:latin typeface="Arial"/>
          <a:ea typeface="+mj-ea"/>
          <a:cs typeface="Arial"/>
        </a:defRPr>
      </a:lvl3pPr>
      <a:lvl4pPr marL="1599866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accent3"/>
          </a:solidFill>
          <a:latin typeface="Arial"/>
          <a:ea typeface="+mn-ea"/>
          <a:cs typeface="Arial"/>
        </a:defRPr>
      </a:lvl4pPr>
      <a:lvl5pPr marL="2056971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accent3"/>
          </a:solidFill>
          <a:latin typeface="Arial"/>
          <a:ea typeface="+mn-ea"/>
          <a:cs typeface="Arial"/>
        </a:defRPr>
      </a:lvl5pPr>
      <a:lvl6pPr marL="2514075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80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85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89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57105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2pPr>
      <a:lvl3pPr marL="914209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4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9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3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6pPr>
      <a:lvl7pPr marL="2742628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3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8pPr>
      <a:lvl9pPr marL="3656837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9F47452-90E4-C7F9-0241-B342916167B5}"/>
              </a:ext>
            </a:extLst>
          </p:cNvPr>
          <p:cNvSpPr/>
          <p:nvPr/>
        </p:nvSpPr>
        <p:spPr>
          <a:xfrm>
            <a:off x="39846" y="1009245"/>
            <a:ext cx="9060808" cy="5387436"/>
          </a:xfrm>
          <a:prstGeom prst="rect">
            <a:avLst/>
          </a:prstGeom>
          <a:solidFill>
            <a:srgbClr val="1070B8"/>
          </a:solidFill>
          <a:ln w="76200">
            <a:solidFill>
              <a:srgbClr val="1070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86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E395E9DD-3CA3-F045-9DCB-77E6AAFE6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202" y="1011"/>
            <a:ext cx="8540604" cy="950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046" tIns="9523" rIns="19046" bIns="9523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lang="en-US" sz="2200" b="1" dirty="0">
                <a:solidFill>
                  <a:srgbClr val="1070B8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A</a:t>
            </a:r>
            <a:r>
              <a:rPr kumimoji="0" lang="en-US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1070B8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ngola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rgbClr val="1070B8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Sustaining and Strengthening Immunization Coverage </a:t>
            </a: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in Middle-Income </a:t>
            </a:r>
            <a:r>
              <a:rPr lang="en-US" sz="1200" b="1" dirty="0">
                <a:solidFill>
                  <a:srgbClr val="31323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ountries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13231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Tashkent, Uzbekistan, 07-09 October 2025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13231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795DCB-740F-F180-24B3-A6A5EAAADFAE}"/>
              </a:ext>
            </a:extLst>
          </p:cNvPr>
          <p:cNvSpPr/>
          <p:nvPr/>
        </p:nvSpPr>
        <p:spPr>
          <a:xfrm>
            <a:off x="0" y="6294678"/>
            <a:ext cx="9144000" cy="56332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9046" tIns="9523" rIns="19046" bIns="9523" rtlCol="0" anchor="ctr"/>
          <a:lstStyle/>
          <a:p>
            <a:pPr marL="0" marR="0" lvl="0" indent="0" algn="ctr" defTabSz="914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86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pic>
        <p:nvPicPr>
          <p:cNvPr id="12" name="Picture 11" descr="GAVI_Alliance_Colour_Logo.jpg">
            <a:extLst>
              <a:ext uri="{FF2B5EF4-FFF2-40B4-BE49-F238E27FC236}">
                <a16:creationId xmlns:a16="http://schemas.microsoft.com/office/drawing/2014/main" id="{0C34421F-386F-5829-7A6D-523E44B667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989" y="6327234"/>
            <a:ext cx="1142629" cy="43800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DC756BE-82ED-13B5-C720-227DEC008E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5282" y="6346919"/>
            <a:ext cx="1623729" cy="453134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9BDD36C-6B0D-7E9D-E2FF-6472595E7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315931"/>
              </p:ext>
            </p:extLst>
          </p:nvPr>
        </p:nvGraphicFramePr>
        <p:xfrm>
          <a:off x="4040037" y="1012965"/>
          <a:ext cx="5040763" cy="18900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763">
                  <a:extLst>
                    <a:ext uri="{9D8B030D-6E8A-4147-A177-3AD203B41FA5}">
                      <a16:colId xmlns:a16="http://schemas.microsoft.com/office/drawing/2014/main" val="3360263627"/>
                    </a:ext>
                  </a:extLst>
                </a:gridCol>
              </a:tblGrid>
              <a:tr h="265326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Priority drivers of persistent coverage challenges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38014"/>
                  </a:ext>
                </a:extLst>
              </a:tr>
              <a:tr h="1624738">
                <a:tc>
                  <a:txBody>
                    <a:bodyPr/>
                    <a:lstStyle/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Systemic underinvestment in health system infrastructure and workforce development </a:t>
                      </a:r>
                    </a:p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Limited municipal autonomy and inadequate allocation from national budget</a:t>
                      </a:r>
                    </a:p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Fragmented planning and accountability mechanisms at subnational levels limit effective adaptation to local challenges</a:t>
                      </a:r>
                    </a:p>
                    <a:p>
                      <a:pPr marL="171450" marR="0" lvl="0" indent="-171450" algn="l" defTabSz="914209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b="0" i="0" u="none" strike="noStrike" kern="1200" dirty="0">
                          <a:solidFill>
                            <a:schemeClr val="dk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Stockouts and unreliable vaccine supply logistics disrupting routine delivery </a:t>
                      </a:r>
                    </a:p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Weak engagement with civil society and community leaders and mistrust in health services, limiting demand generation efforts</a:t>
                      </a:r>
                      <a:endParaRPr lang="en-US" sz="1000" dirty="0">
                        <a:solidFill>
                          <a:schemeClr val="accent6">
                            <a:lumMod val="50000"/>
                          </a:schemeClr>
                        </a:solidFill>
                        <a:latin typeface="Poppins" panose="00000500000000000000" pitchFamily="2" charset="0"/>
                        <a:cs typeface="Poppins" panose="00000500000000000000" pitchFamily="2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89712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3F29AE2-B32F-D0E9-AC5E-CD232437A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998082"/>
              </p:ext>
            </p:extLst>
          </p:nvPr>
        </p:nvGraphicFramePr>
        <p:xfrm>
          <a:off x="4040036" y="2940581"/>
          <a:ext cx="5040763" cy="14750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763">
                  <a:extLst>
                    <a:ext uri="{9D8B030D-6E8A-4147-A177-3AD203B41FA5}">
                      <a16:colId xmlns:a16="http://schemas.microsoft.com/office/drawing/2014/main" val="3360263627"/>
                    </a:ext>
                  </a:extLst>
                </a:gridCol>
              </a:tblGrid>
              <a:tr h="318121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Priority needs to optimize coverage (as of 2026)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38014"/>
                  </a:ext>
                </a:extLst>
              </a:tr>
              <a:tr h="1156881">
                <a:tc>
                  <a:txBody>
                    <a:bodyPr/>
                    <a:lstStyle/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Mobilization of additional resources to support municipal level activities in selected provinces with considerable number of unvaccinated children.</a:t>
                      </a:r>
                    </a:p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Increase in routine vaccination units and reinforce mobile vaccination in coordination with communities.</a:t>
                      </a:r>
                    </a:p>
                    <a:p>
                      <a:pPr marL="171450" lvl="0" indent="-171450" algn="l" defTabSz="914209" rtl="0" eaLnBrk="1" fontAlgn="base" latinLnBrk="0" hangingPunct="1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Use of a digital platform to better manage vaccination logistics in real time to avoid vaccine stock outages.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897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908EED0-952C-4F37-8CE3-BF6C654D6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10441941"/>
              </p:ext>
            </p:extLst>
          </p:nvPr>
        </p:nvGraphicFramePr>
        <p:xfrm>
          <a:off x="43346" y="4048447"/>
          <a:ext cx="3960345" cy="22226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60345">
                  <a:extLst>
                    <a:ext uri="{9D8B030D-6E8A-4147-A177-3AD203B41FA5}">
                      <a16:colId xmlns:a16="http://schemas.microsoft.com/office/drawing/2014/main" val="2696338118"/>
                    </a:ext>
                  </a:extLst>
                </a:gridCol>
              </a:tblGrid>
              <a:tr h="284368">
                <a:tc>
                  <a:txBody>
                    <a:bodyPr/>
                    <a:lstStyle/>
                    <a:p>
                      <a:pPr marL="0" marR="0" lvl="0" indent="0" algn="ctr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Approaches implemented to improve coverage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18435"/>
                  </a:ext>
                </a:extLst>
              </a:tr>
              <a:tr h="1938280">
                <a:tc>
                  <a:txBody>
                    <a:bodyPr/>
                    <a:lstStyle/>
                    <a:p>
                      <a:pPr marL="171450" lvl="0" indent="-171450">
                        <a:buFont typeface="Arial" panose="020B0604020202020204" pitchFamily="34" charset="0"/>
                        <a:buChar char="•"/>
                      </a:pPr>
                      <a:r>
                        <a:rPr lang="pt-BR" sz="10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TI Project </a:t>
                      </a:r>
                      <a:r>
                        <a:rPr lang="pt-BR" sz="1000" dirty="0" err="1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implemented</a:t>
                      </a:r>
                      <a:r>
                        <a:rPr lang="pt-BR" sz="10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 in</a:t>
                      </a:r>
                      <a:r>
                        <a:rPr lang="en-US" sz="10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 22 municipalities in 5 provinces during 2022-2023 - intensification of routine vaccination providing all EPI child vaccines to children up to 5 years 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  <a:p>
                      <a:pPr marL="171450" lvl="0" indent="-171450" algn="l" defTabSz="91420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Measles campaign to control outbreak expanded to target children up to 5 years of age and multiple municipalities</a:t>
                      </a:r>
                    </a:p>
                    <a:p>
                      <a:pPr marL="171450" lvl="0" indent="-171450" algn="l" defTabSz="91420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National Polio Vaccination Campaign in May, June and Sept 2024 to control circulating </a:t>
                      </a: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type</a:t>
                      </a:r>
                      <a:r>
                        <a:rPr lang="en-US" sz="1000" kern="1200" dirty="0">
                          <a:solidFill>
                            <a:schemeClr val="tx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 2 vaccine-derived poliovirus (cVDPV2)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67419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5241C14-BA57-0890-5F0F-28081FC1A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34137659"/>
              </p:ext>
            </p:extLst>
          </p:nvPr>
        </p:nvGraphicFramePr>
        <p:xfrm>
          <a:off x="4040036" y="4447683"/>
          <a:ext cx="5040763" cy="18234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40763">
                  <a:extLst>
                    <a:ext uri="{9D8B030D-6E8A-4147-A177-3AD203B41FA5}">
                      <a16:colId xmlns:a16="http://schemas.microsoft.com/office/drawing/2014/main" val="2696338118"/>
                    </a:ext>
                  </a:extLst>
                </a:gridCol>
              </a:tblGrid>
              <a:tr h="256702">
                <a:tc>
                  <a:txBody>
                    <a:bodyPr/>
                    <a:lstStyle/>
                    <a:p>
                      <a:pPr marL="0" marR="0" lvl="0" indent="0" algn="ctr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b="1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Successes and lessons learned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18435"/>
                  </a:ext>
                </a:extLst>
              </a:tr>
              <a:tr h="156671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Efforts to restore coverages have shown results in 2023 coverage indicators, but emergencies and outbreaks  have impacted and interfered with strategies and activities for restoring backsliding coverages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US" sz="1000" b="0" kern="12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Calibri" panose="020F0502020204030204" pitchFamily="34" charset="0"/>
                          <a:cs typeface="Poppins" panose="00000500000000000000" pitchFamily="2" charset="0"/>
                        </a:rPr>
                        <a:t>Real time digital data platform </a:t>
                      </a:r>
                      <a:r>
                        <a:rPr lang="pt-PT" sz="1000" b="0" kern="12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(REDIV) used during the COVID-19 pandemic to monitor vaccine coverage was successful and seen as an example for routine program use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PT" sz="1000" b="0" kern="1200" dirty="0">
                          <a:solidFill>
                            <a:schemeClr val="tx1"/>
                          </a:solidFill>
                          <a:effectLst/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Polio campaigns (3 rounds), tetanus maternal vaccination campaign, and measles campaign rollouts successfully completed in 2024</a:t>
                      </a:r>
                      <a:endParaRPr lang="en-US" sz="1000" kern="1200" dirty="0">
                        <a:solidFill>
                          <a:schemeClr val="tx1"/>
                        </a:solidFill>
                        <a:latin typeface="Poppins" panose="00000500000000000000" pitchFamily="2" charset="0"/>
                        <a:ea typeface="+mn-ea"/>
                        <a:cs typeface="Poppins" panose="00000500000000000000" pitchFamily="2" charset="0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674194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A8EEE7A9-A03F-C738-FF55-2186C219B9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345" y="1019303"/>
            <a:ext cx="3960345" cy="30018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">
            <a:extLst>
              <a:ext uri="{FF2B5EF4-FFF2-40B4-BE49-F238E27FC236}">
                <a16:creationId xmlns:a16="http://schemas.microsoft.com/office/drawing/2014/main" id="{537D9BBD-D7F3-9715-3DEB-55B72C553F0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flipH="1">
            <a:off x="262202" y="60201"/>
            <a:ext cx="1280160" cy="853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6687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R4D_StandardTemplate_MAC">
  <a:themeElements>
    <a:clrScheme name="LNCT Theme">
      <a:dk1>
        <a:srgbClr val="313231"/>
      </a:dk1>
      <a:lt1>
        <a:srgbClr val="F7F7F7"/>
      </a:lt1>
      <a:dk2>
        <a:srgbClr val="BFBFBF"/>
      </a:dk2>
      <a:lt2>
        <a:srgbClr val="FFFFFF"/>
      </a:lt2>
      <a:accent1>
        <a:srgbClr val="A80A4B"/>
      </a:accent1>
      <a:accent2>
        <a:srgbClr val="E47D25"/>
      </a:accent2>
      <a:accent3>
        <a:srgbClr val="636466"/>
      </a:accent3>
      <a:accent4>
        <a:srgbClr val="313231"/>
      </a:accent4>
      <a:accent5>
        <a:srgbClr val="FC000B"/>
      </a:accent5>
      <a:accent6>
        <a:srgbClr val="BDC5C7"/>
      </a:accent6>
      <a:hlink>
        <a:srgbClr val="E47D25"/>
      </a:hlink>
      <a:folHlink>
        <a:srgbClr val="A75E1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6FE10225DE664B90ECA796EE42F5B4" ma:contentTypeVersion="19" ma:contentTypeDescription="Create a new document." ma:contentTypeScope="" ma:versionID="11c98c7be4b19e814abce4ccf5389628">
  <xsd:schema xmlns:xsd="http://www.w3.org/2001/XMLSchema" xmlns:xs="http://www.w3.org/2001/XMLSchema" xmlns:p="http://schemas.microsoft.com/office/2006/metadata/properties" xmlns:ns2="bcb27da4-2e3e-416a-a040-6d0b2e3a2039" xmlns:ns3="a6b7a42b-578f-4fd1-9d67-5a3066b9c5a5" targetNamespace="http://schemas.microsoft.com/office/2006/metadata/properties" ma:root="true" ma:fieldsID="74ffbbad23b780b7928ca1a27605d123" ns2:_="" ns3:_="">
    <xsd:import namespace="bcb27da4-2e3e-416a-a040-6d0b2e3a2039"/>
    <xsd:import namespace="a6b7a42b-578f-4fd1-9d67-5a3066b9c5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27da4-2e3e-416a-a040-6d0b2e3a20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9a65aa6-ac8d-46e4-9aa8-b40f8e8101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7a42b-578f-4fd1-9d67-5a3066b9c5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851e4de-f63a-4e75-992f-a8dbd26a3671}" ma:internalName="TaxCatchAll" ma:showField="CatchAllData" ma:web="a6b7a42b-578f-4fd1-9d67-5a3066b9c5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b27da4-2e3e-416a-a040-6d0b2e3a2039">
      <Terms xmlns="http://schemas.microsoft.com/office/infopath/2007/PartnerControls"/>
    </lcf76f155ced4ddcb4097134ff3c332f>
    <TaxCatchAll xmlns="a6b7a42b-578f-4fd1-9d67-5a3066b9c5a5" xsi:nil="true"/>
    <SharedWithUsers xmlns="a6b7a42b-578f-4fd1-9d67-5a3066b9c5a5">
      <UserInfo>
        <DisplayName>Elizabeth Ohadi</DisplayName>
        <AccountId>13</AccountId>
        <AccountType/>
      </UserInfo>
      <UserInfo>
        <DisplayName>Colleen Keating</DisplayName>
        <AccountId>372</AccountId>
        <AccountType/>
      </UserInfo>
      <UserInfo>
        <DisplayName>Christina Shaw</DisplayName>
        <AccountId>15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11F2289-BAB9-469B-B0DE-3C1A7271F0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b27da4-2e3e-416a-a040-6d0b2e3a2039"/>
    <ds:schemaRef ds:uri="a6b7a42b-578f-4fd1-9d67-5a3066b9c5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D129A0-0FDD-4B0E-B270-06BBD5B9F4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F60BD8-D668-47DF-AE94-9D3E1BA7162F}">
  <ds:schemaRefs>
    <ds:schemaRef ds:uri="http://schemas.microsoft.com/office/2006/documentManagement/types"/>
    <ds:schemaRef ds:uri="bcb27da4-2e3e-416a-a040-6d0b2e3a2039"/>
    <ds:schemaRef ds:uri="http://purl.org/dc/terms/"/>
    <ds:schemaRef ds:uri="http://schemas.openxmlformats.org/package/2006/metadata/core-properties"/>
    <ds:schemaRef ds:uri="http://www.w3.org/XML/1998/namespace"/>
    <ds:schemaRef ds:uri="a6b7a42b-578f-4fd1-9d67-5a3066b9c5a5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2270</TotalTime>
  <Words>293</Words>
  <Application>Microsoft Office PowerPoint</Application>
  <PresentationFormat>On-screen Show (4:3)</PresentationFormat>
  <Paragraphs>22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Museo Sans 300</vt:lpstr>
      <vt:lpstr>Museo Slab 300</vt:lpstr>
      <vt:lpstr>Poppins</vt:lpstr>
      <vt:lpstr>Wingdings</vt:lpstr>
      <vt:lpstr>R4D_StandardTemplate_MAC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Shaw</dc:creator>
  <cp:lastModifiedBy>Elizabeth Ohadi</cp:lastModifiedBy>
  <cp:revision>65</cp:revision>
  <dcterms:created xsi:type="dcterms:W3CDTF">2024-04-05T17:45:07Z</dcterms:created>
  <dcterms:modified xsi:type="dcterms:W3CDTF">2025-09-23T19:12:27Z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0x010100836FE10225DE664B90ECA796EE42F5B4</vt:lpwstr>
  </property>
  <property fmtid="{D5CDD505-2E9C-101B-9397-08002B2CF9AE}" pid="3" name="MediaServiceImageTags">
    <vt:lpwstr/>
  </property>
</Properties>
</file>