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B22EB6-A307-6346-BB91-549642A7A3C1}" v="24" dt="2025-07-11T11:09:24.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4" autoAdjust="0"/>
    <p:restoredTop sz="95207" autoAdjust="0"/>
  </p:normalViewPr>
  <p:slideViewPr>
    <p:cSldViewPr snapToGrid="0">
      <p:cViewPr varScale="1">
        <p:scale>
          <a:sx n="112" d="100"/>
          <a:sy n="112" d="100"/>
        </p:scale>
        <p:origin x="22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3FB22EB6-A307-6346-BB91-549642A7A3C1}"/>
    <pc:docChg chg="undo custSel modSld">
      <pc:chgData name="Ivdity Chikovani" userId="88c3af89-cfad-4844-9d52-51bd03c65758" providerId="ADAL" clId="{3FB22EB6-A307-6346-BB91-549642A7A3C1}" dt="2025-07-11T11:15:17.401" v="545" actId="1076"/>
      <pc:docMkLst>
        <pc:docMk/>
      </pc:docMkLst>
      <pc:sldChg chg="addSp modSp mod">
        <pc:chgData name="Ivdity Chikovani" userId="88c3af89-cfad-4844-9d52-51bd03c65758" providerId="ADAL" clId="{3FB22EB6-A307-6346-BB91-549642A7A3C1}" dt="2025-07-11T11:15:17.401" v="545" actId="1076"/>
        <pc:sldMkLst>
          <pc:docMk/>
          <pc:sldMk cId="4072229634" sldId="290"/>
        </pc:sldMkLst>
        <pc:spChg chg="mod">
          <ac:chgData name="Ivdity Chikovani" userId="88c3af89-cfad-4844-9d52-51bd03c65758" providerId="ADAL" clId="{3FB22EB6-A307-6346-BB91-549642A7A3C1}" dt="2025-07-11T11:14:26.601" v="523" actId="14100"/>
          <ac:spMkLst>
            <pc:docMk/>
            <pc:sldMk cId="4072229634" sldId="290"/>
            <ac:spMk id="2" creationId="{33B33E47-F1EC-9769-6F8A-B6A6A62DD8FF}"/>
          </ac:spMkLst>
        </pc:spChg>
        <pc:spChg chg="mod">
          <ac:chgData name="Ivdity Chikovani" userId="88c3af89-cfad-4844-9d52-51bd03c65758" providerId="ADAL" clId="{3FB22EB6-A307-6346-BB91-549642A7A3C1}" dt="2025-07-11T11:14:40.733" v="526" actId="1038"/>
          <ac:spMkLst>
            <pc:docMk/>
            <pc:sldMk cId="4072229634" sldId="290"/>
            <ac:spMk id="3" creationId="{CD743A8F-DD39-E0C9-7592-0BD94BA53C3A}"/>
          </ac:spMkLst>
        </pc:spChg>
        <pc:spChg chg="mod">
          <ac:chgData name="Ivdity Chikovani" userId="88c3af89-cfad-4844-9d52-51bd03c65758" providerId="ADAL" clId="{3FB22EB6-A307-6346-BB91-549642A7A3C1}" dt="2025-07-11T11:15:14.522" v="544" actId="1076"/>
          <ac:spMkLst>
            <pc:docMk/>
            <pc:sldMk cId="4072229634" sldId="290"/>
            <ac:spMk id="7" creationId="{C1CD0FA6-C9F6-1D06-6084-8849003B6409}"/>
          </ac:spMkLst>
        </pc:spChg>
        <pc:spChg chg="mod">
          <ac:chgData name="Ivdity Chikovani" userId="88c3af89-cfad-4844-9d52-51bd03c65758" providerId="ADAL" clId="{3FB22EB6-A307-6346-BB91-549642A7A3C1}" dt="2025-07-11T11:14:40.733" v="526" actId="1038"/>
          <ac:spMkLst>
            <pc:docMk/>
            <pc:sldMk cId="4072229634" sldId="290"/>
            <ac:spMk id="10" creationId="{F4CF794E-0799-C721-9842-E50C379AC477}"/>
          </ac:spMkLst>
        </pc:spChg>
        <pc:spChg chg="mod">
          <ac:chgData name="Ivdity Chikovani" userId="88c3af89-cfad-4844-9d52-51bd03c65758" providerId="ADAL" clId="{3FB22EB6-A307-6346-BB91-549642A7A3C1}" dt="2025-07-11T11:15:08.310" v="542" actId="14100"/>
          <ac:spMkLst>
            <pc:docMk/>
            <pc:sldMk cId="4072229634" sldId="290"/>
            <ac:spMk id="11" creationId="{BD91C623-077D-96C3-AA66-1E77C46CEAC7}"/>
          </ac:spMkLst>
        </pc:spChg>
        <pc:spChg chg="mod">
          <ac:chgData name="Ivdity Chikovani" userId="88c3af89-cfad-4844-9d52-51bd03c65758" providerId="ADAL" clId="{3FB22EB6-A307-6346-BB91-549642A7A3C1}" dt="2025-07-11T11:14:40.733" v="526" actId="1038"/>
          <ac:spMkLst>
            <pc:docMk/>
            <pc:sldMk cId="4072229634" sldId="290"/>
            <ac:spMk id="16" creationId="{05B715B8-46F4-D630-D152-33BEE6B83B28}"/>
          </ac:spMkLst>
        </pc:spChg>
        <pc:spChg chg="mod">
          <ac:chgData name="Ivdity Chikovani" userId="88c3af89-cfad-4844-9d52-51bd03c65758" providerId="ADAL" clId="{3FB22EB6-A307-6346-BB91-549642A7A3C1}" dt="2025-07-11T11:14:40.733" v="526" actId="1038"/>
          <ac:spMkLst>
            <pc:docMk/>
            <pc:sldMk cId="4072229634" sldId="290"/>
            <ac:spMk id="31" creationId="{29E28327-D3BB-28E3-75D4-E4314C631EE4}"/>
          </ac:spMkLst>
        </pc:spChg>
        <pc:graphicFrameChg chg="mod modGraphic">
          <ac:chgData name="Ivdity Chikovani" userId="88c3af89-cfad-4844-9d52-51bd03c65758" providerId="ADAL" clId="{3FB22EB6-A307-6346-BB91-549642A7A3C1}" dt="2025-07-11T11:14:40.733" v="526" actId="1038"/>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15" creationId="{FF755A87-CA92-2637-98A6-C5B75B38A88F}"/>
          </ac:graphicFrameMkLst>
        </pc:graphicFrameChg>
        <pc:picChg chg="add mod">
          <ac:chgData name="Ivdity Chikovani" userId="88c3af89-cfad-4844-9d52-51bd03c65758" providerId="ADAL" clId="{3FB22EB6-A307-6346-BB91-549642A7A3C1}" dt="2025-07-11T11:15:17.401" v="545" actId="1076"/>
          <ac:picMkLst>
            <pc:docMk/>
            <pc:sldMk cId="4072229634" sldId="290"/>
            <ac:picMk id="4" creationId="{7479134C-F3A7-ADC7-66F0-2A247FF49AA5}"/>
          </ac:picMkLst>
        </pc:picChg>
        <pc:picChg chg="mod">
          <ac:chgData name="Ivdity Chikovani" userId="88c3af89-cfad-4844-9d52-51bd03c65758" providerId="ADAL" clId="{3FB22EB6-A307-6346-BB91-549642A7A3C1}" dt="2025-07-11T11:14:53.217" v="537" actId="1076"/>
          <ac:picMkLst>
            <pc:docMk/>
            <pc:sldMk cId="4072229634" sldId="290"/>
            <ac:picMk id="12" creationId="{DAED03C6-382C-BEF0-8386-2AF257BD47FD}"/>
          </ac:picMkLst>
        </pc:picChg>
        <pc:picChg chg="mod">
          <ac:chgData name="Ivdity Chikovani" userId="88c3af89-cfad-4844-9d52-51bd03c65758" providerId="ADAL" clId="{3FB22EB6-A307-6346-BB91-549642A7A3C1}" dt="2025-07-11T11:14:55.067" v="538" actId="1076"/>
          <ac:picMkLst>
            <pc:docMk/>
            <pc:sldMk cId="4072229634" sldId="290"/>
            <ac:picMk id="13" creationId="{C4A61F43-0444-08FC-C8CB-68774E5203D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76516-70EE-42B2-B895-4CB124B251F2}" type="datetimeFigureOut">
              <a:rPr lang="en-US" smtClean="0"/>
              <a:t>7/16/2025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8342E4-F058-44F4-9FAE-61488506A302}" type="slidenum">
              <a:rPr lang="en-US" smtClean="0"/>
              <a:t>‹#›</a:t>
            </a:fld>
            <a:endParaRPr lang="en-US"/>
          </a:p>
        </p:txBody>
      </p:sp>
    </p:spTree>
    <p:extLst>
      <p:ext uri="{BB962C8B-B14F-4D97-AF65-F5344CB8AC3E}">
        <p14:creationId xmlns:p14="http://schemas.microsoft.com/office/powerpoint/2010/main" val="2121889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8342E4-F058-44F4-9FAE-61488506A302}" type="slidenum">
              <a:rPr lang="en-US" smtClean="0"/>
              <a:t>1</a:t>
            </a:fld>
            <a:endParaRPr lang="en-US"/>
          </a:p>
        </p:txBody>
      </p:sp>
    </p:spTree>
    <p:extLst>
      <p:ext uri="{BB962C8B-B14F-4D97-AF65-F5344CB8AC3E}">
        <p14:creationId xmlns:p14="http://schemas.microsoft.com/office/powerpoint/2010/main" val="2920526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Arial"/>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Arial"/>
                <a:cs typeface="Museo Slab 300"/>
              </a:defRPr>
            </a:lvl2pPr>
            <a:lvl3pPr marL="1257038" indent="-342828">
              <a:buClr>
                <a:srgbClr val="00A6B6"/>
              </a:buClr>
              <a:buFontTx/>
              <a:buNone/>
              <a:defRPr sz="1571" b="0" i="0">
                <a:solidFill>
                  <a:srgbClr val="313231"/>
                </a:solidFill>
                <a:latin typeface="Arial"/>
                <a:cs typeface="Museo Slab 300"/>
              </a:defRPr>
            </a:lvl3pPr>
            <a:lvl4pPr marL="1714142" indent="-342828">
              <a:buClr>
                <a:srgbClr val="00A6B6"/>
              </a:buClr>
              <a:buFontTx/>
              <a:buNone/>
              <a:defRPr sz="1429" b="0" i="0">
                <a:solidFill>
                  <a:srgbClr val="313231"/>
                </a:solidFill>
                <a:latin typeface="Arial"/>
                <a:cs typeface="Museo Slab 300"/>
              </a:defRPr>
            </a:lvl4pPr>
            <a:lvl5pPr>
              <a:buClr>
                <a:srgbClr val="00A6B6"/>
              </a:buClr>
              <a:buFontTx/>
              <a:buNone/>
              <a:defRPr sz="1214" b="0" i="0">
                <a:solidFill>
                  <a:srgbClr val="313231"/>
                </a:solidFill>
                <a:latin typeface="Arial"/>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Arial"/>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33991" y="811367"/>
            <a:ext cx="9065268"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00243"/>
            <a:ext cx="8936406" cy="6912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vi-VN" sz="2000" b="1" i="0" u="none" strike="noStrike" cap="none" normalizeH="0" baseline="0" noProof="0">
                <a:ln>
                  <a:noFill/>
                </a:ln>
                <a:solidFill>
                  <a:srgbClr val="1070B8"/>
                </a:solidFill>
                <a:effectLst/>
                <a:uLnTx/>
                <a:uFillTx/>
                <a:latin typeface="Arial" panose="00000500000000000000" pitchFamily="2" charset="0"/>
                <a:ea typeface="ＭＳ Ｐゴシック" charset="0"/>
                <a:cs typeface="Poppins" panose="00000500000000000000" pitchFamily="2" charset="0"/>
              </a:rPr>
              <a:t>Việt Nam</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050" b="1" i="0"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Hỗ trợ việc ưu tiên nguồn lực trong nước cho triển khai vắc-xin mới</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vi-VN" sz="1050" b="1" i="1" u="none" strike="noStrike" cap="none" normalizeH="0" baseline="0" noProof="0">
                <a:ln>
                  <a:noFill/>
                </a:ln>
                <a:solidFill>
                  <a:srgbClr val="313231"/>
                </a:solidFill>
                <a:effectLst/>
                <a:uLnTx/>
                <a:uFillTx/>
                <a:latin typeface="Arial" panose="00000500000000000000" pitchFamily="2" charset="0"/>
                <a:ea typeface="ＭＳ Ｐゴシック" charset="0"/>
                <a:cs typeface="Poppins" panose="00000500000000000000" pitchFamily="2" charset="0"/>
              </a:rPr>
              <a:t>Manila, Philippines, ngày 23–25 tháng 7 năm 2025</a:t>
            </a:r>
          </a:p>
        </p:txBody>
      </p:sp>
      <p:sp>
        <p:nvSpPr>
          <p:cNvPr id="11" name="Rectangle 10">
            <a:extLst>
              <a:ext uri="{FF2B5EF4-FFF2-40B4-BE49-F238E27FC236}">
                <a16:creationId xmlns:a16="http://schemas.microsoft.com/office/drawing/2014/main" id="{BD91C623-077D-96C3-AA66-1E77C46CEAC7}"/>
              </a:ext>
            </a:extLst>
          </p:cNvPr>
          <p:cNvSpPr/>
          <p:nvPr/>
        </p:nvSpPr>
        <p:spPr>
          <a:xfrm>
            <a:off x="-6916" y="6327965"/>
            <a:ext cx="9144000" cy="530035"/>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337" y="6333572"/>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4"/>
          <a:stretch>
            <a:fillRect/>
          </a:stretch>
        </p:blipFill>
        <p:spPr>
          <a:xfrm>
            <a:off x="7417530" y="6326009"/>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71503" y="788365"/>
            <a:ext cx="8996516"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Tình hình triển khai</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1040560902"/>
              </p:ext>
            </p:extLst>
          </p:nvPr>
        </p:nvGraphicFramePr>
        <p:xfrm>
          <a:off x="73741" y="961485"/>
          <a:ext cx="8996517" cy="1371310"/>
        </p:xfrm>
        <a:graphic>
          <a:graphicData uri="http://schemas.openxmlformats.org/drawingml/2006/table">
            <a:tbl>
              <a:tblPr firstRow="1" firstCol="1" bandRow="1">
                <a:tableStyleId>{0505E3EF-67EA-436B-97B2-0124C06EBD24}</a:tableStyleId>
              </a:tblPr>
              <a:tblGrid>
                <a:gridCol w="2094452">
                  <a:extLst>
                    <a:ext uri="{9D8B030D-6E8A-4147-A177-3AD203B41FA5}">
                      <a16:colId xmlns:a16="http://schemas.microsoft.com/office/drawing/2014/main" val="2441690924"/>
                    </a:ext>
                  </a:extLst>
                </a:gridCol>
                <a:gridCol w="2171550">
                  <a:extLst>
                    <a:ext uri="{9D8B030D-6E8A-4147-A177-3AD203B41FA5}">
                      <a16:colId xmlns:a16="http://schemas.microsoft.com/office/drawing/2014/main" val="4243113650"/>
                    </a:ext>
                  </a:extLst>
                </a:gridCol>
                <a:gridCol w="2097314">
                  <a:extLst>
                    <a:ext uri="{9D8B030D-6E8A-4147-A177-3AD203B41FA5}">
                      <a16:colId xmlns:a16="http://schemas.microsoft.com/office/drawing/2014/main" val="3815672779"/>
                    </a:ext>
                  </a:extLst>
                </a:gridCol>
                <a:gridCol w="2633201">
                  <a:extLst>
                    <a:ext uri="{9D8B030D-6E8A-4147-A177-3AD203B41FA5}">
                      <a16:colId xmlns:a16="http://schemas.microsoft.com/office/drawing/2014/main" val="2137277064"/>
                    </a:ext>
                  </a:extLst>
                </a:gridCol>
              </a:tblGrid>
              <a:tr h="160310">
                <a:tc>
                  <a:txBody>
                    <a:bodyPr/>
                    <a:lstStyle/>
                    <a:p>
                      <a:pPr marL="0" marR="0" algn="l" rtl="0">
                        <a:lnSpc>
                          <a:spcPct val="150000"/>
                        </a:lnSpc>
                        <a:spcBef>
                          <a:spcPts val="0"/>
                        </a:spcBef>
                        <a:spcAft>
                          <a:spcPts val="0"/>
                        </a:spcAft>
                      </a:pPr>
                      <a:endParaRPr lang="en-US" sz="600" dirty="0">
                        <a:effectLst/>
                        <a:latin typeface="Poppins" panose="00000500000000000000" pitchFamily="2" charset="0"/>
                        <a:cs typeface="Poppins" panose="00000500000000000000" pitchFamily="2" charset="0"/>
                      </a:endParaRPr>
                    </a:p>
                  </a:txBody>
                  <a:tcPr marL="48986" marR="48986" marT="0" marB="0"/>
                </a:tc>
                <a:tc>
                  <a:txBody>
                    <a:bodyPr/>
                    <a:lstStyle/>
                    <a:p>
                      <a:pPr marL="0" marR="0" algn="ctr">
                        <a:lnSpc>
                          <a:spcPct val="100000"/>
                        </a:lnSpc>
                        <a:spcBef>
                          <a:spcPts val="0"/>
                        </a:spcBef>
                        <a:spcAft>
                          <a:spcPts val="0"/>
                        </a:spcAft>
                      </a:pPr>
                      <a:r>
                        <a:rPr lang="vi-VN" sz="600" b="1" dirty="0">
                          <a:effectLst/>
                          <a:latin typeface="Arial" panose="00000500000000000000" pitchFamily="2" charset="0"/>
                          <a:cs typeface="Poppins" panose="00000500000000000000" pitchFamily="2" charset="0"/>
                        </a:rPr>
                        <a:t>Vắc-xin phế cầu (PCV)</a:t>
                      </a:r>
                    </a:p>
                  </a:txBody>
                  <a:tcPr marL="48986" marR="48986" marT="36000" marB="36000" anchor="ctr"/>
                </a:tc>
                <a:tc>
                  <a:txBody>
                    <a:bodyPr/>
                    <a:lstStyle/>
                    <a:p>
                      <a:pPr marL="0" marR="0" algn="ctr">
                        <a:lnSpc>
                          <a:spcPct val="100000"/>
                        </a:lnSpc>
                        <a:spcBef>
                          <a:spcPts val="0"/>
                        </a:spcBef>
                        <a:spcAft>
                          <a:spcPts val="0"/>
                        </a:spcAft>
                      </a:pPr>
                      <a:r>
                        <a:rPr lang="vi-VN" sz="600" b="1" i="0">
                          <a:solidFill>
                            <a:srgbClr val="000000"/>
                          </a:solidFill>
                          <a:effectLst/>
                          <a:latin typeface="Arial" panose="00000500000000000000" pitchFamily="2" charset="0"/>
                          <a:ea typeface="+mn-ea"/>
                          <a:cs typeface="Poppins" panose="00000500000000000000" pitchFamily="2" charset="0"/>
                        </a:rPr>
                        <a:t>Rota </a:t>
                      </a:r>
                    </a:p>
                  </a:txBody>
                  <a:tcPr marL="48986" marR="48986" marT="36000" marB="36000" anchor="ctr"/>
                </a:tc>
                <a:tc>
                  <a:txBody>
                    <a:bodyPr/>
                    <a:lstStyle/>
                    <a:p>
                      <a:pPr marL="0" marR="0" algn="ctr">
                        <a:lnSpc>
                          <a:spcPct val="100000"/>
                        </a:lnSpc>
                        <a:spcBef>
                          <a:spcPts val="0"/>
                        </a:spcBef>
                        <a:spcAft>
                          <a:spcPts val="0"/>
                        </a:spcAft>
                      </a:pPr>
                      <a:r>
                        <a:rPr lang="vi-VN" sz="600" b="1" dirty="0">
                          <a:effectLst/>
                          <a:latin typeface="Arial" panose="00000500000000000000" pitchFamily="2" charset="0"/>
                          <a:cs typeface="Poppins" panose="00000500000000000000" pitchFamily="2" charset="0"/>
                        </a:rPr>
                        <a:t>Vắc-xin</a:t>
                      </a:r>
                      <a:r>
                        <a:rPr lang="en-US" sz="600" b="1">
                          <a:effectLst/>
                          <a:latin typeface="Arial" panose="00000500000000000000" pitchFamily="2" charset="0"/>
                          <a:cs typeface="Poppins" panose="00000500000000000000" pitchFamily="2" charset="0"/>
                        </a:rPr>
                        <a:t> </a:t>
                      </a:r>
                      <a:r>
                        <a:rPr lang="vi-VN" sz="600" b="1">
                          <a:effectLst/>
                          <a:latin typeface="Arial" panose="00000500000000000000" pitchFamily="2" charset="0"/>
                          <a:cs typeface="Poppins" panose="00000500000000000000" pitchFamily="2" charset="0"/>
                        </a:rPr>
                        <a:t>HPV</a:t>
                      </a:r>
                    </a:p>
                  </a:txBody>
                  <a:tcPr marL="48986" marR="48986" marT="36000" marB="36000" anchor="ctr"/>
                </a:tc>
                <a:extLst>
                  <a:ext uri="{0D108BD9-81ED-4DB2-BD59-A6C34878D82A}">
                    <a16:rowId xmlns:a16="http://schemas.microsoft.com/office/drawing/2014/main" val="4244451803"/>
                  </a:ext>
                </a:extLst>
              </a:tr>
              <a:tr h="0">
                <a:tc>
                  <a:txBody>
                    <a:bodyPr/>
                    <a:lstStyle/>
                    <a:p>
                      <a:pPr marL="0" marR="0" algn="ctr">
                        <a:lnSpc>
                          <a:spcPct val="100000"/>
                        </a:lnSpc>
                        <a:spcBef>
                          <a:spcPts val="0"/>
                        </a:spcBef>
                        <a:spcAft>
                          <a:spcPts val="0"/>
                        </a:spcAft>
                      </a:pPr>
                      <a:r>
                        <a:rPr lang="vi-VN" sz="600" dirty="0">
                          <a:effectLst/>
                          <a:latin typeface="Arial" panose="00000500000000000000" pitchFamily="2" charset="0"/>
                          <a:cs typeface="Poppins" panose="00000500000000000000" pitchFamily="2" charset="0"/>
                        </a:rPr>
                        <a:t>Năm triển khai</a:t>
                      </a:r>
                    </a:p>
                  </a:txBody>
                  <a:tcPr marL="48986" marR="48986" marT="36000" marB="36000" anchor="ctr"/>
                </a:tc>
                <a:tc>
                  <a:txBody>
                    <a:bodyPr/>
                    <a:lstStyle/>
                    <a:p>
                      <a:pPr algn="ctr" rtl="0" fontAlgn="base">
                        <a:lnSpc>
                          <a:spcPts val="1200"/>
                        </a:lnSpc>
                        <a:buNone/>
                      </a:pPr>
                      <a:r>
                        <a:rPr lang="vi-VN" sz="600" b="0">
                          <a:solidFill>
                            <a:schemeClr val="dk1"/>
                          </a:solidFill>
                          <a:effectLst/>
                          <a:latin typeface="Arial" panose="00000500000000000000" pitchFamily="2" charset="0"/>
                          <a:ea typeface="+mn-ea"/>
                          <a:cs typeface="Poppins" panose="00000500000000000000" pitchFamily="2" charset="0"/>
                        </a:rPr>
                        <a:t>2025</a:t>
                      </a:r>
                    </a:p>
                  </a:txBody>
                  <a:tcPr anchor="ctr"/>
                </a:tc>
                <a:tc>
                  <a:txBody>
                    <a:bodyPr/>
                    <a:lstStyle/>
                    <a:p>
                      <a:pPr algn="ctr" rtl="0" fontAlgn="base">
                        <a:lnSpc>
                          <a:spcPts val="1200"/>
                        </a:lnSpc>
                        <a:buNone/>
                      </a:pPr>
                      <a:r>
                        <a:rPr lang="vi-VN" sz="600" b="0" i="0">
                          <a:solidFill>
                            <a:srgbClr val="000000"/>
                          </a:solidFill>
                          <a:effectLst/>
                          <a:latin typeface="Arial"/>
                          <a:ea typeface="+mn-ea"/>
                          <a:cs typeface="Poppins" panose="00000500000000000000" pitchFamily="2" charset="0"/>
                        </a:rPr>
                        <a:t>11/2024 </a:t>
                      </a:r>
                    </a:p>
                  </a:txBody>
                  <a:tcPr anchor="ctr"/>
                </a:tc>
                <a:tc>
                  <a:txBody>
                    <a:bodyPr/>
                    <a:lstStyle/>
                    <a:p>
                      <a:pPr algn="ctr" rtl="0" fontAlgn="base">
                        <a:lnSpc>
                          <a:spcPts val="1200"/>
                        </a:lnSpc>
                        <a:buNone/>
                      </a:pPr>
                      <a:r>
                        <a:rPr lang="vi-VN" sz="600" b="0" i="0">
                          <a:effectLst/>
                          <a:cs typeface="Poppins" panose="00000500000000000000" pitchFamily="2" charset="0"/>
                        </a:rPr>
                        <a:t>2026 </a:t>
                      </a:r>
                    </a:p>
                  </a:txBody>
                  <a:tcPr anchor="ctr"/>
                </a:tc>
                <a:extLst>
                  <a:ext uri="{0D108BD9-81ED-4DB2-BD59-A6C34878D82A}">
                    <a16:rowId xmlns:a16="http://schemas.microsoft.com/office/drawing/2014/main" val="3830800114"/>
                  </a:ext>
                </a:extLst>
              </a:tr>
              <a:tr h="0">
                <a:tc>
                  <a:txBody>
                    <a:bodyPr/>
                    <a:lstStyle/>
                    <a:p>
                      <a:pPr marL="0" marR="0" lvl="0" indent="-368205" algn="ctr">
                        <a:lnSpc>
                          <a:spcPct val="100000"/>
                        </a:lnSpc>
                        <a:spcBef>
                          <a:spcPts val="0"/>
                        </a:spcBef>
                        <a:spcAft>
                          <a:spcPts val="0"/>
                        </a:spcAft>
                        <a:tabLst/>
                      </a:pPr>
                      <a:r>
                        <a:rPr lang="vi-VN" sz="600" dirty="0">
                          <a:effectLst/>
                          <a:latin typeface="Arial" panose="00000500000000000000" pitchFamily="2" charset="0"/>
                          <a:cs typeface="Poppins" panose="00000500000000000000" pitchFamily="2" charset="0"/>
                        </a:rPr>
                        <a:t>Tình hình triển khai</a:t>
                      </a:r>
                    </a:p>
                  </a:txBody>
                  <a:tcPr marL="48986" marR="48986" marT="36000" marB="0" anchor="ctr"/>
                </a:tc>
                <a:tc>
                  <a:txBody>
                    <a:bodyPr/>
                    <a:lstStyle/>
                    <a:p>
                      <a:pPr algn="ctr" rtl="0" fontAlgn="base"/>
                      <a:r>
                        <a:rPr lang="vi-VN" sz="600" b="0" i="0" dirty="0">
                          <a:solidFill>
                            <a:schemeClr val="dk1"/>
                          </a:solidFill>
                          <a:effectLst/>
                          <a:latin typeface="Arial" panose="00000500000000000000" pitchFamily="2" charset="0"/>
                          <a:ea typeface="+mn-ea"/>
                          <a:cs typeface="Poppins" panose="00000500000000000000" pitchFamily="2" charset="0"/>
                        </a:rPr>
                        <a:t>2025: Các khu vực miền núi và khó khăn ở 5 tỉnh được ưu tiên.</a:t>
                      </a:r>
                    </a:p>
                    <a:p>
                      <a:pPr algn="ctr" rtl="0" fontAlgn="base"/>
                      <a:r>
                        <a:rPr lang="vi-VN" sz="600" b="0" i="0" dirty="0">
                          <a:solidFill>
                            <a:schemeClr val="dk1"/>
                          </a:solidFill>
                          <a:effectLst/>
                          <a:latin typeface="Arial" panose="00000500000000000000" pitchFamily="2" charset="0"/>
                          <a:ea typeface="+mn-ea"/>
                          <a:cs typeface="Poppins" panose="00000500000000000000" pitchFamily="2" charset="0"/>
                        </a:rPr>
                        <a:t>2026-2030: Mở rộng dần dần </a:t>
                      </a:r>
                    </a:p>
                  </a:txBody>
                  <a:tcPr anchor="ctr"/>
                </a:tc>
                <a:tc>
                  <a:txBody>
                    <a:bodyPr/>
                    <a:lstStyle/>
                    <a:p>
                      <a:pPr algn="ctr" rtl="0" fontAlgn="base">
                        <a:lnSpc>
                          <a:spcPct val="100000"/>
                        </a:lnSpc>
                        <a:buNone/>
                      </a:pPr>
                      <a:r>
                        <a:rPr lang="vi-VN" sz="600" b="0" i="0" dirty="0">
                          <a:solidFill>
                            <a:srgbClr val="000000"/>
                          </a:solidFill>
                          <a:effectLst/>
                          <a:latin typeface="Arial" panose="00000500000000000000" pitchFamily="2" charset="0"/>
                          <a:cs typeface="Poppins" panose="00000500000000000000" pitchFamily="2" charset="0"/>
                        </a:rPr>
                        <a:t>Thực hiện theo giai đoạn </a:t>
                      </a:r>
                    </a:p>
                    <a:p>
                      <a:pPr algn="ctr" rtl="0" fontAlgn="base">
                        <a:lnSpc>
                          <a:spcPct val="100000"/>
                        </a:lnSpc>
                        <a:buNone/>
                      </a:pPr>
                      <a:r>
                        <a:rPr lang="vi-VN" sz="600" b="0" i="0" dirty="0">
                          <a:solidFill>
                            <a:srgbClr val="000000"/>
                          </a:solidFill>
                          <a:effectLst/>
                          <a:latin typeface="Arial" panose="00000500000000000000" pitchFamily="2" charset="0"/>
                          <a:cs typeface="Poppins" panose="00000500000000000000" pitchFamily="2" charset="0"/>
                        </a:rPr>
                        <a:t>Năm 2024: tại 21/63 tỉnh. </a:t>
                      </a:r>
                    </a:p>
                    <a:p>
                      <a:pPr algn="ctr" rtl="0" fontAlgn="base">
                        <a:lnSpc>
                          <a:spcPct val="100000"/>
                        </a:lnSpc>
                        <a:buNone/>
                      </a:pPr>
                      <a:r>
                        <a:rPr lang="vi-VN" sz="600" b="0" i="0" dirty="0">
                          <a:solidFill>
                            <a:srgbClr val="000000"/>
                          </a:solidFill>
                          <a:effectLst/>
                          <a:latin typeface="Arial" panose="00000500000000000000" pitchFamily="2" charset="0"/>
                          <a:cs typeface="Poppins" panose="00000500000000000000" pitchFamily="2" charset="0"/>
                        </a:rPr>
                        <a:t>2025: 20 trong số 63 tỉnh. </a:t>
                      </a:r>
                    </a:p>
                    <a:p>
                      <a:pPr algn="ctr" rtl="0" fontAlgn="base">
                        <a:lnSpc>
                          <a:spcPct val="100000"/>
                        </a:lnSpc>
                        <a:buNone/>
                      </a:pPr>
                      <a:r>
                        <a:rPr lang="vi-VN" sz="600" b="0" i="0" dirty="0">
                          <a:solidFill>
                            <a:srgbClr val="000000"/>
                          </a:solidFill>
                          <a:effectLst/>
                          <a:latin typeface="Arial" panose="00000500000000000000" pitchFamily="2" charset="0"/>
                          <a:cs typeface="Poppins" panose="00000500000000000000" pitchFamily="2" charset="0"/>
                        </a:rPr>
                        <a:t>2026: trên toàn quốc. </a:t>
                      </a:r>
                    </a:p>
                  </a:txBody>
                  <a:tcPr anchor="ctr"/>
                </a:tc>
                <a:tc>
                  <a:txBody>
                    <a:bodyPr/>
                    <a:lstStyle/>
                    <a:p>
                      <a:pPr algn="ctr" rtl="0" fontAlgn="base">
                        <a:lnSpc>
                          <a:spcPct val="100000"/>
                        </a:lnSpc>
                        <a:buNone/>
                      </a:pPr>
                      <a:r>
                        <a:rPr lang="vi-VN" sz="600" b="0" i="0" dirty="0">
                          <a:effectLst/>
                          <a:latin typeface="Arial" panose="00000500000000000000" pitchFamily="2" charset="0"/>
                          <a:cs typeface="Poppins" panose="00000500000000000000" pitchFamily="2" charset="0"/>
                        </a:rPr>
                        <a:t>Giới thiệu vắc-xin theo giai đoạn và Mở rộng dần dần </a:t>
                      </a:r>
                    </a:p>
                  </a:txBody>
                  <a:tcPr anchor="ctr"/>
                </a:tc>
                <a:extLst>
                  <a:ext uri="{0D108BD9-81ED-4DB2-BD59-A6C34878D82A}">
                    <a16:rowId xmlns:a16="http://schemas.microsoft.com/office/drawing/2014/main" val="4236886848"/>
                  </a:ext>
                </a:extLst>
              </a:tr>
              <a:tr h="211559">
                <a:tc>
                  <a:txBody>
                    <a:bodyPr/>
                    <a:lstStyle/>
                    <a:p>
                      <a:pPr marL="0" marR="0" lvl="0" indent="-368205" algn="ctr">
                        <a:lnSpc>
                          <a:spcPct val="100000"/>
                        </a:lnSpc>
                        <a:spcBef>
                          <a:spcPts val="0"/>
                        </a:spcBef>
                        <a:spcAft>
                          <a:spcPts val="0"/>
                        </a:spcAft>
                        <a:tabLst/>
                      </a:pPr>
                      <a:r>
                        <a:rPr lang="vi-VN" sz="600">
                          <a:effectLst/>
                          <a:latin typeface="Arial" panose="00000500000000000000" pitchFamily="2" charset="0"/>
                          <a:ea typeface="Calibri"/>
                          <a:cs typeface="Poppins" panose="00000500000000000000" pitchFamily="2" charset="0"/>
                        </a:rPr>
                        <a:t>Nhóm đối tượng tiêm vắc-xin </a:t>
                      </a:r>
                    </a:p>
                  </a:txBody>
                  <a:tcPr marL="48986" marR="48986" marT="36000" marB="0" anchor="ctr"/>
                </a:tc>
                <a:tc>
                  <a:txBody>
                    <a:bodyPr/>
                    <a:lstStyle/>
                    <a:p>
                      <a:pPr marL="88900" marR="0" lvl="1" indent="0" algn="ctr">
                        <a:lnSpc>
                          <a:spcPct val="100000"/>
                        </a:lnSpc>
                        <a:spcBef>
                          <a:spcPts val="0"/>
                        </a:spcBef>
                        <a:spcAft>
                          <a:spcPts val="0"/>
                        </a:spcAft>
                        <a:tabLst/>
                      </a:pPr>
                      <a:r>
                        <a:rPr lang="vi-VN" sz="600" b="0" i="0" dirty="0">
                          <a:solidFill>
                            <a:schemeClr val="dk1"/>
                          </a:solidFill>
                          <a:effectLst/>
                          <a:latin typeface="Arial" panose="00000500000000000000" pitchFamily="2" charset="0"/>
                          <a:ea typeface="+mn-ea"/>
                          <a:cs typeface="Poppins" panose="00000500000000000000" pitchFamily="2" charset="0"/>
                        </a:rPr>
                        <a:t>Trẻ em</a:t>
                      </a:r>
                    </a:p>
                  </a:txBody>
                  <a:tcPr marL="48986" marR="48986" marT="36000" marB="36000" anchor="ctr"/>
                </a:tc>
                <a:tc>
                  <a:txBody>
                    <a:bodyPr/>
                    <a:lstStyle/>
                    <a:p>
                      <a:pPr marL="88900" marR="0" lvl="1" indent="0" algn="ctr">
                        <a:lnSpc>
                          <a:spcPct val="100000"/>
                        </a:lnSpc>
                        <a:spcBef>
                          <a:spcPts val="0"/>
                        </a:spcBef>
                        <a:spcAft>
                          <a:spcPts val="0"/>
                        </a:spcAft>
                        <a:tabLst/>
                      </a:pPr>
                      <a:r>
                        <a:rPr lang="vi-VN" sz="600" b="0" dirty="0">
                          <a:solidFill>
                            <a:schemeClr val="dk1"/>
                          </a:solidFill>
                          <a:effectLst/>
                          <a:latin typeface="Arial" panose="00000500000000000000" pitchFamily="2" charset="0"/>
                          <a:ea typeface="+mn-ea"/>
                          <a:cs typeface="Poppins" panose="00000500000000000000" pitchFamily="2" charset="0"/>
                        </a:rPr>
                        <a:t>N/A</a:t>
                      </a:r>
                    </a:p>
                  </a:txBody>
                  <a:tcPr marL="48986" marR="48986" marT="36000" marB="36000" anchor="ctr"/>
                </a:tc>
                <a:tc>
                  <a:txBody>
                    <a:bodyPr/>
                    <a:lstStyle/>
                    <a:p>
                      <a:pPr algn="ctr" rtl="0" fontAlgn="base">
                        <a:lnSpc>
                          <a:spcPct val="100000"/>
                        </a:lnSpc>
                        <a:buNone/>
                      </a:pPr>
                      <a:r>
                        <a:rPr lang="vi-VN" sz="600" b="0" i="0" dirty="0">
                          <a:effectLst/>
                          <a:latin typeface="Arial" panose="00000500000000000000" pitchFamily="2" charset="0"/>
                          <a:cs typeface="Poppins" panose="00000500000000000000" pitchFamily="2" charset="0"/>
                        </a:rPr>
                        <a:t>Các bé gái đang đi học lớp 6 và các bé gái không đi học ở độ tuổi 12 </a:t>
                      </a:r>
                    </a:p>
                  </a:txBody>
                  <a:tcPr marL="48986" marR="48986" marT="36000" marB="36000" anchor="ctr"/>
                </a:tc>
                <a:extLst>
                  <a:ext uri="{0D108BD9-81ED-4DB2-BD59-A6C34878D82A}">
                    <a16:rowId xmlns:a16="http://schemas.microsoft.com/office/drawing/2014/main" val="2669951412"/>
                  </a:ext>
                </a:extLst>
              </a:tr>
              <a:tr h="187723">
                <a:tc>
                  <a:txBody>
                    <a:bodyPr/>
                    <a:lstStyle/>
                    <a:p>
                      <a:pPr marL="0" marR="0" algn="ctr">
                        <a:lnSpc>
                          <a:spcPct val="107000"/>
                        </a:lnSpc>
                        <a:spcAft>
                          <a:spcPts val="800"/>
                        </a:spcAft>
                        <a:buNone/>
                      </a:pPr>
                      <a:r>
                        <a:rPr lang="vi-VN" sz="600" dirty="0">
                          <a:effectLst/>
                          <a:latin typeface="Arial" panose="00000500000000000000" pitchFamily="2" charset="0"/>
                          <a:ea typeface="Calibri" panose="020F0502020204030204" pitchFamily="34" charset="0"/>
                          <a:cs typeface="Poppins" panose="00000500000000000000" pitchFamily="2" charset="0"/>
                        </a:rPr>
                        <a:t>Loại vắc-xin và số liều / Hỗ trợ tài chính dự kiến cho việc triển khai</a:t>
                      </a:r>
                    </a:p>
                  </a:txBody>
                  <a:tcPr marL="68580" marR="68580" marT="0" marB="0" anchor="ctr"/>
                </a:tc>
                <a:tc>
                  <a:txBody>
                    <a:bodyPr/>
                    <a:lstStyle/>
                    <a:p>
                      <a:pPr marL="88900" marR="0" lvl="1" indent="0" algn="l" rtl="0">
                        <a:lnSpc>
                          <a:spcPct val="100000"/>
                        </a:lnSpc>
                        <a:spcBef>
                          <a:spcPts val="0"/>
                        </a:spcBef>
                        <a:spcAft>
                          <a:spcPts val="0"/>
                        </a:spcAft>
                        <a:tabLst/>
                      </a:pPr>
                      <a:endParaRPr lang="en-US" sz="600" b="1" kern="1200" dirty="0">
                        <a:solidFill>
                          <a:schemeClr val="dk1"/>
                        </a:solidFill>
                        <a:effectLst/>
                        <a:latin typeface="Poppins" panose="00000500000000000000" pitchFamily="2" charset="0"/>
                        <a:ea typeface="+mn-ea"/>
                        <a:cs typeface="Poppins" panose="00000500000000000000" pitchFamily="2" charset="0"/>
                      </a:endParaRPr>
                    </a:p>
                  </a:txBody>
                  <a:tcPr marL="48986" marR="48986" marT="36000" marB="36000" anchor="ctr"/>
                </a:tc>
                <a:tc>
                  <a:txBody>
                    <a:bodyPr/>
                    <a:lstStyle/>
                    <a:p>
                      <a:pPr marL="88900" marR="0" lvl="1" indent="0" algn="l" rtl="0">
                        <a:lnSpc>
                          <a:spcPct val="100000"/>
                        </a:lnSpc>
                        <a:spcBef>
                          <a:spcPts val="0"/>
                        </a:spcBef>
                        <a:spcAft>
                          <a:spcPts val="0"/>
                        </a:spcAft>
                        <a:tabLst/>
                      </a:pPr>
                      <a:endParaRPr lang="en-US" sz="600" b="0" kern="1200" dirty="0">
                        <a:solidFill>
                          <a:schemeClr val="dk1"/>
                        </a:solidFill>
                        <a:effectLst/>
                        <a:latin typeface="Poppins" panose="00000500000000000000" pitchFamily="2" charset="0"/>
                        <a:ea typeface="+mn-ea"/>
                        <a:cs typeface="Poppins" panose="00000500000000000000" pitchFamily="2" charset="0"/>
                      </a:endParaRPr>
                    </a:p>
                  </a:txBody>
                  <a:tcPr marL="48986" marR="48986" marT="36000" marB="36000" anchor="ctr"/>
                </a:tc>
                <a:tc>
                  <a:txBody>
                    <a:bodyPr/>
                    <a:lstStyle/>
                    <a:p>
                      <a:pPr algn="ctr" rtl="0" fontAlgn="base">
                        <a:lnSpc>
                          <a:spcPct val="100000"/>
                        </a:lnSpc>
                        <a:buNone/>
                      </a:pPr>
                      <a:r>
                        <a:rPr lang="vi-VN" sz="600" b="0" i="0" dirty="0">
                          <a:effectLst/>
                          <a:latin typeface="Arial" panose="00000500000000000000" pitchFamily="2" charset="0"/>
                          <a:cs typeface="Poppins" panose="00000500000000000000" pitchFamily="2" charset="0"/>
                        </a:rPr>
                        <a:t>Hai liều / Gavi &amp; nguồn trong nước </a:t>
                      </a:r>
                    </a:p>
                  </a:txBody>
                  <a:tcPr marL="48986" marR="48986" marT="36000" marB="36000" anchor="ctr"/>
                </a:tc>
                <a:extLst>
                  <a:ext uri="{0D108BD9-81ED-4DB2-BD59-A6C34878D82A}">
                    <a16:rowId xmlns:a16="http://schemas.microsoft.com/office/drawing/2014/main" val="4189739864"/>
                  </a:ext>
                </a:extLst>
              </a:tr>
              <a:tr h="125000">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600" dirty="0">
                        <a:effectLst/>
                        <a:latin typeface="Poppins" panose="00000500000000000000" pitchFamily="2" charset="0"/>
                        <a:ea typeface="Calibri" panose="020F0502020204030204" pitchFamily="34" charset="0"/>
                        <a:cs typeface="Poppins" panose="00000500000000000000" pitchFamily="2" charset="0"/>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dirty="0"/>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3358468288"/>
              </p:ext>
            </p:extLst>
          </p:nvPr>
        </p:nvGraphicFramePr>
        <p:xfrm>
          <a:off x="74797" y="2208269"/>
          <a:ext cx="8996518" cy="1705363"/>
        </p:xfrm>
        <a:graphic>
          <a:graphicData uri="http://schemas.openxmlformats.org/drawingml/2006/table">
            <a:tbl>
              <a:tblPr firstRow="1" firstCol="1" bandRow="1">
                <a:tableStyleId>{0505E3EF-67EA-436B-97B2-0124C06EBD24}</a:tableStyleId>
              </a:tblPr>
              <a:tblGrid>
                <a:gridCol w="6341545">
                  <a:extLst>
                    <a:ext uri="{9D8B030D-6E8A-4147-A177-3AD203B41FA5}">
                      <a16:colId xmlns:a16="http://schemas.microsoft.com/office/drawing/2014/main" val="2441690924"/>
                    </a:ext>
                  </a:extLst>
                </a:gridCol>
                <a:gridCol w="2126343">
                  <a:extLst>
                    <a:ext uri="{9D8B030D-6E8A-4147-A177-3AD203B41FA5}">
                      <a16:colId xmlns:a16="http://schemas.microsoft.com/office/drawing/2014/main" val="4243113650"/>
                    </a:ext>
                  </a:extLst>
                </a:gridCol>
                <a:gridCol w="528630">
                  <a:extLst>
                    <a:ext uri="{9D8B030D-6E8A-4147-A177-3AD203B41FA5}">
                      <a16:colId xmlns:a16="http://schemas.microsoft.com/office/drawing/2014/main" val="3319182671"/>
                    </a:ext>
                  </a:extLst>
                </a:gridCol>
              </a:tblGrid>
              <a:tr h="192644">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nchor="ctr">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90047">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700">
                          <a:effectLst/>
                          <a:latin typeface="Arial" pitchFamily="2" charset="77"/>
                          <a:cs typeface="Poppins" pitchFamily="2" charset="77"/>
                        </a:rPr>
                        <a:t>Những thách thức chính</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700" b="1">
                          <a:solidFill>
                            <a:schemeClr val="dk1"/>
                          </a:solidFill>
                          <a:effectLst/>
                          <a:latin typeface="Arial" pitchFamily="2" charset="77"/>
                          <a:ea typeface="+mn-ea"/>
                          <a:cs typeface="Poppins" pitchFamily="2" charset="77"/>
                        </a:rPr>
                        <a:t>Người ra quyết định</a:t>
                      </a:r>
                    </a:p>
                  </a:txBody>
                  <a:tcPr marL="48986" marR="48986" marT="36000" marB="36000" anchor="ctr"/>
                </a:tc>
                <a:tc>
                  <a:txBody>
                    <a:bodyPr/>
                    <a:lstStyle/>
                    <a:p>
                      <a:pPr algn="ctr"/>
                      <a:r>
                        <a:rPr lang="vi-VN" sz="600" b="1" dirty="0">
                          <a:solidFill>
                            <a:schemeClr val="dk1"/>
                          </a:solidFill>
                          <a:effectLst/>
                          <a:latin typeface="Arial" pitchFamily="2" charset="77"/>
                          <a:ea typeface="+mn-ea"/>
                          <a:cs typeface="Poppins" pitchFamily="2" charset="77"/>
                        </a:rPr>
                        <a:t>Vị trí</a:t>
                      </a:r>
                    </a:p>
                  </a:txBody>
                  <a:tcPr marL="0" marR="48986" marT="36000" marB="36000" anchor="ctr"/>
                </a:tc>
                <a:extLst>
                  <a:ext uri="{0D108BD9-81ED-4DB2-BD59-A6C34878D82A}">
                    <a16:rowId xmlns:a16="http://schemas.microsoft.com/office/drawing/2014/main" val="1053874978"/>
                  </a:ext>
                </a:extLst>
              </a:tr>
              <a:tr h="254880">
                <a:tc>
                  <a:txBody>
                    <a:bodyPr/>
                    <a:lstStyle/>
                    <a:p>
                      <a:pPr marL="0" marR="0" algn="l">
                        <a:lnSpc>
                          <a:spcPct val="115000"/>
                        </a:lnSpc>
                        <a:spcAft>
                          <a:spcPts val="800"/>
                        </a:spcAft>
                        <a:buNone/>
                      </a:pPr>
                      <a:r>
                        <a:rPr lang="vi-VN" sz="600" b="0">
                          <a:effectLst/>
                          <a:latin typeface="Arial" pitchFamily="2" charset="77"/>
                          <a:ea typeface="Aptos" panose="020B0004020202020204" pitchFamily="34" charset="0"/>
                          <a:cs typeface="Poppins" pitchFamily="2" charset="77"/>
                        </a:rPr>
                        <a:t>Việt Nam đang tiến hành tái cơ cấu các đơn vị hành chính cấp tỉnh. Từ ngày 1 tháng 7 năm 2025, số lượng tỉnh và thành phố trực thuộc trung ương sẽ được giảm từ 63 xuống còn 34. Điều này đòi hỏi việc lập kế hoạch và điều chỉnh các khu vực triển khai để đảm bảo sự phù hợp với các địa giới hành chính mới. </a:t>
                      </a:r>
                    </a:p>
                  </a:txBody>
                  <a:tcPr marL="36000" marR="36000" marT="18000" marB="18000"/>
                </a:tc>
                <a:tc>
                  <a:txBody>
                    <a:bodyPr/>
                    <a:lstStyle/>
                    <a:p>
                      <a:pPr algn="l" rtl="0" fontAlgn="base">
                        <a:lnSpc>
                          <a:spcPct val="100000"/>
                        </a:lnSpc>
                        <a:buNone/>
                      </a:pPr>
                      <a:r>
                        <a:rPr lang="vi-VN" sz="600" b="0">
                          <a:solidFill>
                            <a:schemeClr val="dk1"/>
                          </a:solidFill>
                          <a:effectLst/>
                          <a:latin typeface="Arial" pitchFamily="2" charset="77"/>
                          <a:ea typeface="+mn-ea"/>
                          <a:cs typeface="Poppins" pitchFamily="2" charset="77"/>
                        </a:rPr>
                        <a:t>Chủ tịch Ủy ban Nhân dân Tỉnh, Giám đốc Sở Y tế và Giám đốc Sở Tài chính. </a:t>
                      </a:r>
                    </a:p>
                  </a:txBody>
                  <a:tcPr marL="36000" marR="36000" marT="36000" marB="36000" anchor="ctr"/>
                </a:tc>
                <a:tc>
                  <a:txBody>
                    <a:bodyPr/>
                    <a:lstStyle/>
                    <a:p>
                      <a:pPr marL="7938"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2655716968"/>
                  </a:ext>
                </a:extLst>
              </a:tr>
              <a:tr h="280281">
                <a:tc>
                  <a:txBody>
                    <a:bodyPr/>
                    <a:lstStyle/>
                    <a:p>
                      <a:pPr marL="0" marR="0" algn="l">
                        <a:lnSpc>
                          <a:spcPct val="115000"/>
                        </a:lnSpc>
                        <a:spcAft>
                          <a:spcPts val="800"/>
                        </a:spcAft>
                        <a:buNone/>
                      </a:pPr>
                      <a:r>
                        <a:rPr lang="vi-VN" sz="600" b="0">
                          <a:effectLst/>
                          <a:latin typeface="Arial" pitchFamily="2" charset="77"/>
                          <a:ea typeface="Aptos" panose="020B0004020202020204" pitchFamily="34" charset="0"/>
                          <a:cs typeface="Poppins" pitchFamily="2" charset="77"/>
                        </a:rPr>
                        <a:t>Việt Nam hiện chưa thể sản xuất các loại vắc-xin mới như HPV và phế cầu khuẩn cho Chương trình Tiêm chủng mở rộng (EPI). Giá vắc-xin nhập khẩu cao hơn nhiều so với vắc-xin sản xuất trong nước, gây áp lực thêm cho ngân sách nhà nước. Việc triển khai trên toàn quốc sẽ đòi hỏi nguồn lực lớn.</a:t>
                      </a:r>
                    </a:p>
                  </a:txBody>
                  <a:tcPr marL="36000" marR="36000" marT="18000" marB="18000"/>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vi-VN" sz="600" b="0" dirty="0">
                          <a:solidFill>
                            <a:schemeClr val="dk1"/>
                          </a:solidFill>
                          <a:effectLst/>
                          <a:latin typeface="Arial" pitchFamily="2" charset="77"/>
                          <a:ea typeface="+mn-ea"/>
                          <a:cs typeface="Poppins" pitchFamily="2" charset="77"/>
                        </a:rPr>
                        <a:t>Giám đốc các công ty sản xuất vắc-xin  </a:t>
                      </a:r>
                    </a:p>
                    <a:p>
                      <a:pPr marL="4763" marR="0" lvl="1" indent="0" algn="l" defTabSz="914209" rtl="0" eaLnBrk="1" fontAlgn="auto" latinLnBrk="0" hangingPunct="1">
                        <a:lnSpc>
                          <a:spcPct val="100000"/>
                        </a:lnSpc>
                        <a:spcBef>
                          <a:spcPts val="0"/>
                        </a:spcBef>
                        <a:spcAft>
                          <a:spcPts val="200"/>
                        </a:spcAft>
                        <a:buClrTx/>
                        <a:buSzTx/>
                        <a:buFontTx/>
                        <a:buNone/>
                        <a:tabLst/>
                        <a:defRPr/>
                      </a:pPr>
                      <a:r>
                        <a:rPr lang="vi-VN" sz="600" b="0" dirty="0">
                          <a:solidFill>
                            <a:schemeClr val="dk1"/>
                          </a:solidFill>
                          <a:effectLst/>
                          <a:latin typeface="Arial" pitchFamily="2" charset="77"/>
                          <a:ea typeface="+mn-ea"/>
                          <a:cs typeface="Poppins" pitchFamily="2" charset="77"/>
                        </a:rPr>
                        <a:t>Các đơn vị nhập khẩu vắc-xin (NIHE, Công ty VNVC</a:t>
                      </a:r>
                      <a:r>
                        <a:rPr lang="tr-TR" sz="600" b="0" dirty="0">
                          <a:solidFill>
                            <a:schemeClr val="dk1"/>
                          </a:solidFill>
                          <a:effectLst/>
                          <a:latin typeface="Arial" pitchFamily="2" charset="77"/>
                          <a:ea typeface="+mn-ea"/>
                          <a:cs typeface="Poppins" pitchFamily="2" charset="77"/>
                        </a:rPr>
                        <a:t>,</a:t>
                      </a:r>
                      <a:r>
                        <a:rPr lang="vi-VN" sz="600" b="0" dirty="0">
                          <a:solidFill>
                            <a:schemeClr val="dk1"/>
                          </a:solidFill>
                          <a:effectLst/>
                          <a:latin typeface="Arial" pitchFamily="2" charset="77"/>
                          <a:ea typeface="+mn-ea"/>
                          <a:cs typeface="Poppins" pitchFamily="2" charset="77"/>
                        </a:rPr>
                        <a:t>...)</a:t>
                      </a:r>
                      <a:r>
                        <a:rPr lang="tr-TR" sz="600" b="0" dirty="0">
                          <a:solidFill>
                            <a:schemeClr val="dk1"/>
                          </a:solidFill>
                          <a:effectLst/>
                          <a:latin typeface="Arial" pitchFamily="2" charset="77"/>
                          <a:ea typeface="+mn-ea"/>
                          <a:cs typeface="Poppins" pitchFamily="2" charset="77"/>
                        </a:rPr>
                        <a:t>.</a:t>
                      </a:r>
                      <a:endParaRPr lang="vi-VN" sz="600" b="0" dirty="0">
                        <a:solidFill>
                          <a:schemeClr val="dk1"/>
                        </a:solidFill>
                        <a:effectLst/>
                        <a:latin typeface="Arial" pitchFamily="2" charset="77"/>
                        <a:ea typeface="+mn-ea"/>
                        <a:cs typeface="Poppins" pitchFamily="2" charset="77"/>
                      </a:endParaRPr>
                    </a:p>
                  </a:txBody>
                  <a:tcPr marL="36000" marR="36000" marT="36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4272214654"/>
                  </a:ext>
                </a:extLst>
              </a:tr>
              <a:tr h="237359">
                <a:tc>
                  <a:txBody>
                    <a:bodyPr/>
                    <a:lstStyle/>
                    <a:p>
                      <a:pPr marL="0" marR="0" algn="l">
                        <a:lnSpc>
                          <a:spcPct val="115000"/>
                        </a:lnSpc>
                        <a:spcAft>
                          <a:spcPts val="800"/>
                        </a:spcAft>
                        <a:buNone/>
                      </a:pPr>
                      <a:r>
                        <a:rPr lang="vi-VN" sz="600" b="0">
                          <a:effectLst/>
                          <a:latin typeface="Arial" pitchFamily="2" charset="77"/>
                          <a:ea typeface="Aptos" panose="020B0004020202020204" pitchFamily="34" charset="0"/>
                          <a:cs typeface="Poppins" pitchFamily="2" charset="77"/>
                        </a:rPr>
                        <a:t>Việc giới thiệu các loại vắc-xin mới đòi hỏi phải chuẩn bị kỹ lưỡng các điểm tiêm chủng và thông tin rõ ràng về phòng ngừa bệnh tật. Điều này bao gồm việc xây dựng hướng dẫn, đào tạo nhân viên, nâng cao năng lực và triển khai các chiến dịch truyền thông.  </a:t>
                      </a:r>
                    </a:p>
                  </a:txBody>
                  <a:tcPr marL="36000" marR="36000" marT="18000" marB="18000"/>
                </a:tc>
                <a:tc>
                  <a:txBody>
                    <a:bodyPr/>
                    <a:lstStyle/>
                    <a:p>
                      <a:pPr marL="4763" marR="0" lvl="1" indent="0" algn="l" rtl="0">
                        <a:lnSpc>
                          <a:spcPct val="100000"/>
                        </a:lnSpc>
                        <a:spcBef>
                          <a:spcPts val="0"/>
                        </a:spcBef>
                        <a:spcAft>
                          <a:spcPts val="200"/>
                        </a:spcAft>
                        <a:tabLst/>
                      </a:pPr>
                      <a:endParaRPr lang="en-US" sz="600" b="0" kern="100" dirty="0">
                        <a:solidFill>
                          <a:schemeClr val="dk1"/>
                        </a:solidFill>
                        <a:effectLst/>
                        <a:latin typeface="Poppins" pitchFamily="2" charset="77"/>
                        <a:ea typeface="+mn-ea"/>
                        <a:cs typeface="Poppins" pitchFamily="2" charset="77"/>
                      </a:endParaRPr>
                    </a:p>
                  </a:txBody>
                  <a:tcPr marL="36000" marR="36000" marT="36000" marB="36000" anchor="ctr"/>
                </a:tc>
                <a:tc>
                  <a:txBody>
                    <a:bodyPr/>
                    <a:lstStyle/>
                    <a:p>
                      <a:pPr marL="4763" marR="0" lvl="1" indent="0" algn="l" rtl="0">
                        <a:lnSpc>
                          <a:spcPct val="100000"/>
                        </a:lnSpc>
                        <a:spcBef>
                          <a:spcPts val="0"/>
                        </a:spcBef>
                        <a:spcAft>
                          <a:spcPts val="200"/>
                        </a:spcAft>
                        <a:tabLst/>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427278204"/>
                  </a:ext>
                </a:extLst>
              </a:tr>
              <a:tr h="342516">
                <a:tc>
                  <a:txBody>
                    <a:bodyPr/>
                    <a:lstStyle/>
                    <a:p>
                      <a:pPr marL="0" marR="0" algn="l">
                        <a:lnSpc>
                          <a:spcPct val="115000"/>
                        </a:lnSpc>
                        <a:spcAft>
                          <a:spcPts val="800"/>
                        </a:spcAft>
                        <a:buNone/>
                      </a:pPr>
                      <a:r>
                        <a:rPr lang="vi-VN" sz="600" b="0" dirty="0">
                          <a:effectLst/>
                          <a:latin typeface="Arial" pitchFamily="2" charset="77"/>
                          <a:ea typeface="Aptos" panose="020B0004020202020204" pitchFamily="34" charset="0"/>
                          <a:cs typeface="Poppins" pitchFamily="2" charset="77"/>
                        </a:rPr>
                        <a:t>Trong đại dịch COVID-19, Việt Nam đã thành lập Quỹ Vắc-xin để hỗ trợ việc mua vắc-xin. Hiện tại, không có vắc-xin chuyên dụng hoặc quỹ phúc lợi dành riêng cho Chương trình Tiêm chủng Mở rộng (EPI); thay vào đó, chính phủ đã tài trợ toàn bộ chi phí vắc-xin kể từ khi chương trình bắt đầu. Sự hỗ trợ quốc tế từ Gavi và Tổ chức Y tế Thế giới (WHO) đã giảm dần do Việt Nam hiện được phân loại là quốc gia có thu nhập trung bình, mặc dù đất nước vẫn đang đối mặt với những thách thức kinh tế kéo dài.</a:t>
                      </a:r>
                    </a:p>
                  </a:txBody>
                  <a:tcPr marL="36000" marR="36000" marT="18000" marB="18000"/>
                </a:tc>
                <a:tc>
                  <a:txBody>
                    <a:bodyPr/>
                    <a:lstStyle/>
                    <a:p>
                      <a:pPr rtl="0" fontAlgn="base"/>
                      <a:r>
                        <a:rPr lang="vi-VN" sz="600" b="0">
                          <a:solidFill>
                            <a:schemeClr val="dk1"/>
                          </a:solidFill>
                          <a:effectLst/>
                          <a:latin typeface="Arial" pitchFamily="2" charset="77"/>
                          <a:ea typeface="+mn-ea"/>
                          <a:cs typeface="Poppins" pitchFamily="2" charset="77"/>
                        </a:rPr>
                        <a:t>Chính phủ, Ủy ban Nhân dân tỉnh và thành phố. </a:t>
                      </a:r>
                    </a:p>
                  </a:txBody>
                  <a:tcPr marL="36000" marR="36000" marT="36000" marB="36000" anchor="ctr"/>
                </a:tc>
                <a:tc>
                  <a:txBody>
                    <a:bodyPr/>
                    <a:lstStyle/>
                    <a:p>
                      <a:pPr marL="0" marR="0" lvl="1" indent="0" algn="l" defTabSz="914209" rtl="0" eaLnBrk="1" fontAlgn="base" latinLnBrk="0" hangingPunct="1">
                        <a:lnSpc>
                          <a:spcPts val="1200"/>
                        </a:lnSpc>
                        <a:spcBef>
                          <a:spcPts val="0"/>
                        </a:spcBef>
                        <a:spcAft>
                          <a:spcPts val="200"/>
                        </a:spcAft>
                        <a:buNone/>
                        <a:tabLst/>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3161620101"/>
                  </a:ext>
                </a:extLst>
              </a:tr>
              <a:tr h="207636">
                <a:tc>
                  <a:txBody>
                    <a:bodyPr/>
                    <a:lstStyle/>
                    <a:p>
                      <a:pPr marL="0" marR="0" algn="l">
                        <a:lnSpc>
                          <a:spcPct val="115000"/>
                        </a:lnSpc>
                        <a:spcAft>
                          <a:spcPts val="800"/>
                        </a:spcAft>
                        <a:buNone/>
                      </a:pPr>
                      <a:r>
                        <a:rPr lang="vi-VN" sz="600" b="0">
                          <a:effectLst/>
                          <a:latin typeface="Arial" pitchFamily="2" charset="77"/>
                          <a:ea typeface="Aptos" panose="020B0004020202020204" pitchFamily="34" charset="0"/>
                          <a:cs typeface="Poppins" pitchFamily="2" charset="77"/>
                        </a:rPr>
                        <a:t>Việc đưa ra các quyết định kỹ thuật, chẳng hạn như xác định số liều vắc-xin HPV phù hợp, là một thách thức.</a:t>
                      </a:r>
                    </a:p>
                  </a:txBody>
                  <a:tcPr marL="36000" marR="36000" marT="18000" marB="18000"/>
                </a:tc>
                <a:tc>
                  <a:txBody>
                    <a:bodyPr/>
                    <a:lstStyle/>
                    <a:p>
                      <a:pPr marL="0" marR="0" lvl="1" indent="0" algn="l" defTabSz="914209" rtl="0" eaLnBrk="1" fontAlgn="base" latinLnBrk="0" hangingPunct="1">
                        <a:lnSpc>
                          <a:spcPts val="1200"/>
                        </a:lnSpc>
                        <a:spcBef>
                          <a:spcPts val="0"/>
                        </a:spcBef>
                        <a:spcAft>
                          <a:spcPts val="200"/>
                        </a:spcAft>
                        <a:buNone/>
                        <a:tabLst/>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marL="0" marR="0" lvl="1" indent="0" algn="l" defTabSz="914209" rtl="0" eaLnBrk="1" fontAlgn="base" latinLnBrk="0" hangingPunct="1">
                        <a:lnSpc>
                          <a:spcPts val="1200"/>
                        </a:lnSpc>
                        <a:spcBef>
                          <a:spcPts val="0"/>
                        </a:spcBef>
                        <a:spcAft>
                          <a:spcPts val="200"/>
                        </a:spcAft>
                        <a:buNone/>
                        <a:tabLst/>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3917226543"/>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71502" y="2229036"/>
            <a:ext cx="898716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thách thức chính</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2972003485"/>
              </p:ext>
            </p:extLst>
          </p:nvPr>
        </p:nvGraphicFramePr>
        <p:xfrm>
          <a:off x="77144" y="3911733"/>
          <a:ext cx="8996517" cy="1419568"/>
        </p:xfrm>
        <a:graphic>
          <a:graphicData uri="http://schemas.openxmlformats.org/drawingml/2006/table">
            <a:tbl>
              <a:tblPr firstRow="1" firstCol="1" bandRow="1">
                <a:tableStyleId>{0505E3EF-67EA-436B-97B2-0124C06EBD24}</a:tableStyleId>
              </a:tblPr>
              <a:tblGrid>
                <a:gridCol w="4260859">
                  <a:extLst>
                    <a:ext uri="{9D8B030D-6E8A-4147-A177-3AD203B41FA5}">
                      <a16:colId xmlns:a16="http://schemas.microsoft.com/office/drawing/2014/main" val="2441690924"/>
                    </a:ext>
                  </a:extLst>
                </a:gridCol>
                <a:gridCol w="2068285">
                  <a:extLst>
                    <a:ext uri="{9D8B030D-6E8A-4147-A177-3AD203B41FA5}">
                      <a16:colId xmlns:a16="http://schemas.microsoft.com/office/drawing/2014/main" val="190957167"/>
                    </a:ext>
                  </a:extLst>
                </a:gridCol>
                <a:gridCol w="2177143">
                  <a:extLst>
                    <a:ext uri="{9D8B030D-6E8A-4147-A177-3AD203B41FA5}">
                      <a16:colId xmlns:a16="http://schemas.microsoft.com/office/drawing/2014/main" val="4243113650"/>
                    </a:ext>
                  </a:extLst>
                </a:gridCol>
                <a:gridCol w="490230">
                  <a:extLst>
                    <a:ext uri="{9D8B030D-6E8A-4147-A177-3AD203B41FA5}">
                      <a16:colId xmlns:a16="http://schemas.microsoft.com/office/drawing/2014/main" val="3319182671"/>
                    </a:ext>
                  </a:extLst>
                </a:gridCol>
              </a:tblGrid>
              <a:tr h="186714">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18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2425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600" b="1" dirty="0">
                          <a:solidFill>
                            <a:schemeClr val="dk1"/>
                          </a:solidFill>
                          <a:effectLst/>
                          <a:latin typeface="Arial" pitchFamily="2" charset="77"/>
                          <a:ea typeface="+mn-ea"/>
                          <a:cs typeface="Poppins" pitchFamily="2" charset="77"/>
                        </a:rPr>
                        <a:t>Chủ đề được đề cập </a:t>
                      </a: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vi-VN" sz="600" b="1" dirty="0">
                          <a:solidFill>
                            <a:schemeClr val="dk1"/>
                          </a:solidFill>
                          <a:effectLst/>
                          <a:latin typeface="Arial" pitchFamily="2" charset="77"/>
                          <a:ea typeface="+mn-ea"/>
                          <a:cs typeface="Poppins" pitchFamily="2" charset="77"/>
                        </a:rPr>
                        <a:t>Các phương pháp vận động </a:t>
                      </a: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vi-VN" sz="600" b="1" dirty="0">
                          <a:solidFill>
                            <a:schemeClr val="dk1"/>
                          </a:solidFill>
                          <a:effectLst/>
                          <a:latin typeface="Arial" pitchFamily="2" charset="77"/>
                          <a:ea typeface="+mn-ea"/>
                          <a:cs typeface="Poppins" pitchFamily="2" charset="77"/>
                        </a:rPr>
                        <a:t>Người ra quyết định/các bên liên quan khác</a:t>
                      </a:r>
                    </a:p>
                  </a:txBody>
                  <a:tcPr marL="48986" marR="48986" marT="18000" marB="36000" anchor="ctr"/>
                </a:tc>
                <a:tc>
                  <a:txBody>
                    <a:bodyPr/>
                    <a:lstStyle/>
                    <a:p>
                      <a:pPr algn="ctr"/>
                      <a:r>
                        <a:rPr lang="vi-VN" sz="600" b="1" dirty="0">
                          <a:solidFill>
                            <a:schemeClr val="dk1"/>
                          </a:solidFill>
                          <a:effectLst/>
                          <a:latin typeface="Arial" pitchFamily="2" charset="77"/>
                          <a:ea typeface="+mn-ea"/>
                          <a:cs typeface="Poppins" pitchFamily="2" charset="77"/>
                        </a:rPr>
                        <a:t>Kết quả </a:t>
                      </a:r>
                    </a:p>
                  </a:txBody>
                  <a:tcPr marL="48986" marR="48986" marT="18000" marB="36000" anchor="ctr"/>
                </a:tc>
                <a:extLst>
                  <a:ext uri="{0D108BD9-81ED-4DB2-BD59-A6C34878D82A}">
                    <a16:rowId xmlns:a16="http://schemas.microsoft.com/office/drawing/2014/main" val="1053874978"/>
                  </a:ext>
                </a:extLst>
              </a:tr>
              <a:tr h="446274">
                <a:tc>
                  <a:txBody>
                    <a:bodyPr/>
                    <a:lstStyle/>
                    <a:p>
                      <a:pPr marL="0" marR="0">
                        <a:lnSpc>
                          <a:spcPct val="115000"/>
                        </a:lnSpc>
                        <a:spcAft>
                          <a:spcPts val="800"/>
                        </a:spcAft>
                        <a:buNone/>
                      </a:pPr>
                      <a:r>
                        <a:rPr lang="vi-VN" sz="550" b="0" i="0" dirty="0">
                          <a:solidFill>
                            <a:schemeClr val="dk1"/>
                          </a:solidFill>
                          <a:effectLst/>
                          <a:latin typeface="Arial" pitchFamily="2" charset="77"/>
                          <a:ea typeface="+mn-ea"/>
                          <a:cs typeface="Poppins" pitchFamily="2" charset="77"/>
                        </a:rPr>
                        <a:t>Việt Nam là một trong số ít các quốc gia tự sản xuất hầu hết các loại vắc-xin được bao gồm trong Chương trình Tiêm chủng Mở rộng (EPI). Do đó, nếu được chuyển giao công nghệ sản xuất vắc-xin, Việt Nam có khả năng tiếp nhận và làm chủ công nghệ, góp phần ổn định nguồn cung vắc-xin trong nước. </a:t>
                      </a:r>
                    </a:p>
                  </a:txBody>
                  <a:tcPr marL="36000" marR="36000" marT="36000" marB="36000"/>
                </a:tc>
                <a:tc>
                  <a:txBody>
                    <a:bodyPr/>
                    <a:lstStyle/>
                    <a:p>
                      <a:pPr algn="l" rtl="0" fontAlgn="base">
                        <a:lnSpc>
                          <a:spcPct val="100000"/>
                        </a:lnSpc>
                        <a:buNone/>
                      </a:pPr>
                      <a:r>
                        <a:rPr lang="vi-VN" sz="550" b="0" i="0">
                          <a:effectLst/>
                          <a:latin typeface="Arial" pitchFamily="2" charset="77"/>
                          <a:cs typeface="Poppins" pitchFamily="2" charset="77"/>
                        </a:rPr>
                        <a:t>Tăng cường, thúc đẩy hợp tác và trao đổi với các tổ chức nghiên cứu và sản xuất vắc-xin trên toàn thế giới. 
</a:t>
                      </a:r>
                      <a:br>
                        <a:rPr lang="vi-VN" sz="550" b="0" i="0">
                          <a:effectLst/>
                          <a:latin typeface="Arial" pitchFamily="2" charset="77"/>
                          <a:cs typeface="Poppins" pitchFamily="2" charset="77"/>
                        </a:rPr>
                      </a:br>
                      <a:r>
                        <a:rPr lang="vi-VN" sz="550" b="0" i="0">
                          <a:effectLst/>
                          <a:latin typeface="Arial" pitchFamily="2" charset="77"/>
                          <a:cs typeface="Poppins" pitchFamily="2" charset="77"/>
                        </a:rPr>
                        <a:t>Thúc đẩy chuyển giao và trao đổi công nghệ. </a:t>
                      </a:r>
                    </a:p>
                  </a:txBody>
                  <a:tcPr marL="36000" marR="36000" marT="36000" marB="36000">
                    <a:solidFill>
                      <a:srgbClr val="EAEAEA"/>
                    </a:solidFill>
                  </a:tcPr>
                </a:tc>
                <a:tc>
                  <a:txBody>
                    <a:bodyPr/>
                    <a:lstStyle/>
                    <a:p>
                      <a:pPr algn="l" rtl="0" fontAlgn="base">
                        <a:lnSpc>
                          <a:spcPct val="100000"/>
                        </a:lnSpc>
                        <a:buNone/>
                      </a:pPr>
                      <a:r>
                        <a:rPr lang="vi-VN" sz="550" b="0" i="0">
                          <a:effectLst/>
                          <a:latin typeface="Arial" pitchFamily="2" charset="77"/>
                          <a:cs typeface="Poppins" pitchFamily="2" charset="77"/>
                        </a:rPr>
                        <a:t>Chính phủ, Bộ Khoa học và Công nghệ, Bộ Y tế và các bộ, ngành, cơ quan có liên quan khác </a:t>
                      </a:r>
                    </a:p>
                    <a:p>
                      <a:pPr algn="l" rtl="0" fontAlgn="base">
                        <a:lnSpc>
                          <a:spcPct val="100000"/>
                        </a:lnSpc>
                        <a:buNone/>
                      </a:pPr>
                      <a:r>
                        <a:rPr lang="vi-VN" sz="550" b="0" i="0">
                          <a:effectLst/>
                          <a:latin typeface="Arial" pitchFamily="2" charset="77"/>
                          <a:cs typeface="Poppins" pitchFamily="2" charset="77"/>
                        </a:rPr>
                        <a:t> </a:t>
                      </a:r>
                    </a:p>
                  </a:txBody>
                  <a:tcPr marL="36000" marR="36000" marT="36000" marB="36000"/>
                </a:tc>
                <a:tc>
                  <a:txBody>
                    <a:bodyPr/>
                    <a:lstStyle/>
                    <a:p>
                      <a:pPr marL="7938" marR="0" lvl="1" indent="0" algn="l" rtl="0">
                        <a:lnSpc>
                          <a:spcPct val="100000"/>
                        </a:lnSpc>
                        <a:spcBef>
                          <a:spcPts val="0"/>
                        </a:spcBef>
                        <a:spcAft>
                          <a:spcPts val="200"/>
                        </a:spcAft>
                        <a:tabLst/>
                      </a:pPr>
                      <a:endParaRPr lang="en-US" sz="550" b="0" kern="1200" dirty="0">
                        <a:solidFill>
                          <a:schemeClr val="dk1"/>
                        </a:solidFill>
                        <a:effectLst/>
                        <a:latin typeface="Poppins" pitchFamily="2" charset="77"/>
                        <a:ea typeface="+mn-ea"/>
                        <a:cs typeface="Poppins" pitchFamily="2" charset="77"/>
                      </a:endParaRPr>
                    </a:p>
                  </a:txBody>
                  <a:tcPr marL="36000" marR="36000" marT="36000" marB="36000" anchor="ctr"/>
                </a:tc>
                <a:extLst>
                  <a:ext uri="{0D108BD9-81ED-4DB2-BD59-A6C34878D82A}">
                    <a16:rowId xmlns:a16="http://schemas.microsoft.com/office/drawing/2014/main" val="2655716968"/>
                  </a:ext>
                </a:extLst>
              </a:tr>
              <a:tr h="281162">
                <a:tc>
                  <a:txBody>
                    <a:bodyPr/>
                    <a:lstStyle/>
                    <a:p>
                      <a:pPr marL="0" marR="0">
                        <a:lnSpc>
                          <a:spcPct val="115000"/>
                        </a:lnSpc>
                        <a:spcAft>
                          <a:spcPts val="800"/>
                        </a:spcAft>
                        <a:buNone/>
                      </a:pPr>
                      <a:r>
                        <a:rPr lang="vi-VN" sz="550" b="0" i="0">
                          <a:solidFill>
                            <a:schemeClr val="dk1"/>
                          </a:solidFill>
                          <a:effectLst/>
                          <a:latin typeface="Arial" pitchFamily="2" charset="77"/>
                          <a:ea typeface="+mn-ea"/>
                          <a:cs typeface="Poppins" pitchFamily="2" charset="77"/>
                        </a:rPr>
                        <a:t>Từng bước thành lập Quỹ vắc-xin cho Chương trình Tiêm chủng Mở rộng (EPI) nhằm huy động nguồn lực và giảm gánh nặng cho ngân sách nhà nước. </a:t>
                      </a:r>
                    </a:p>
                  </a:txBody>
                  <a:tcPr marL="36000" marR="36000" marT="36000" marB="36000"/>
                </a:tc>
                <a:tc>
                  <a:txBody>
                    <a:bodyPr/>
                    <a:lstStyle/>
                    <a:p>
                      <a:pPr algn="l" rtl="0" fontAlgn="base">
                        <a:lnSpc>
                          <a:spcPct val="100000"/>
                        </a:lnSpc>
                        <a:buNone/>
                      </a:pPr>
                      <a:r>
                        <a:rPr lang="vi-VN" sz="550" b="0" i="0">
                          <a:solidFill>
                            <a:schemeClr val="dk1"/>
                          </a:solidFill>
                          <a:effectLst/>
                          <a:latin typeface="Arial" pitchFamily="2" charset="77"/>
                          <a:ea typeface="+mn-ea"/>
                          <a:cs typeface="Poppins" pitchFamily="2" charset="77"/>
                        </a:rPr>
                        <a:t>Đề xuất thành lập Quỹ Vắc-xin. </a:t>
                      </a:r>
                    </a:p>
                  </a:txBody>
                  <a:tcPr marL="36000" marR="36000" marT="36000" marB="36000"/>
                </a:tc>
                <a:tc>
                  <a:txBody>
                    <a:bodyPr/>
                    <a:lstStyle/>
                    <a:p>
                      <a:pPr algn="l" rtl="0" fontAlgn="base">
                        <a:lnSpc>
                          <a:spcPct val="100000"/>
                        </a:lnSpc>
                        <a:buNone/>
                      </a:pPr>
                      <a:r>
                        <a:rPr lang="vi-VN" sz="550" b="0" i="0">
                          <a:effectLst/>
                          <a:latin typeface="Arial" pitchFamily="2" charset="77"/>
                          <a:cs typeface="Poppins" pitchFamily="2" charset="77"/>
                        </a:rPr>
                        <a:t>Chính phủ, Bộ Y tế và Bộ Tài chính</a:t>
                      </a:r>
                    </a:p>
                  </a:txBody>
                  <a:tcPr marL="36000" marR="36000" marT="36000" marB="36000">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550" b="0" kern="1200" dirty="0">
                        <a:solidFill>
                          <a:schemeClr val="dk1"/>
                        </a:solidFill>
                        <a:effectLst/>
                        <a:latin typeface="Poppins" pitchFamily="2" charset="77"/>
                        <a:ea typeface="+mn-ea"/>
                        <a:cs typeface="Poppins" pitchFamily="2" charset="77"/>
                      </a:endParaRPr>
                    </a:p>
                  </a:txBody>
                  <a:tcPr marL="36000" marR="36000" marT="36000" marB="36000" anchor="ctr"/>
                </a:tc>
                <a:extLst>
                  <a:ext uri="{0D108BD9-81ED-4DB2-BD59-A6C34878D82A}">
                    <a16:rowId xmlns:a16="http://schemas.microsoft.com/office/drawing/2014/main" val="4272214654"/>
                  </a:ext>
                </a:extLst>
              </a:tr>
              <a:tr h="281162">
                <a:tc>
                  <a:txBody>
                    <a:bodyPr/>
                    <a:lstStyle/>
                    <a:p>
                      <a:pPr marL="0" marR="0">
                        <a:lnSpc>
                          <a:spcPct val="115000"/>
                        </a:lnSpc>
                        <a:spcAft>
                          <a:spcPts val="800"/>
                        </a:spcAft>
                        <a:buNone/>
                      </a:pPr>
                      <a:r>
                        <a:rPr lang="vi-VN" sz="550" b="0" i="0">
                          <a:solidFill>
                            <a:schemeClr val="dk1"/>
                          </a:solidFill>
                          <a:effectLst/>
                          <a:latin typeface="Arial" pitchFamily="2" charset="77"/>
                          <a:ea typeface="+mn-ea"/>
                          <a:cs typeface="Poppins" pitchFamily="2" charset="77"/>
                        </a:rPr>
                        <a:t>Sự hỗ trợ của các tổ chức quốc tế trong việc triển khai vắc-xin mới bao gồm: cung cấp vắc-xin, cung ứng vắc-xin với mức giá ưu đãi, hỗ trợ kỹ thuật và hỗ trợ tài chính cho việc triển khai. </a:t>
                      </a:r>
                    </a:p>
                  </a:txBody>
                  <a:tcPr marL="36000" marR="36000" marT="36000" marB="36000">
                    <a:solidFill>
                      <a:srgbClr val="EAEAEA"/>
                    </a:solidFill>
                  </a:tcPr>
                </a:tc>
                <a:tc>
                  <a:txBody>
                    <a:bodyPr/>
                    <a:lstStyle/>
                    <a:p>
                      <a:pPr marL="0" marR="0" algn="l" rtl="0">
                        <a:lnSpc>
                          <a:spcPct val="115000"/>
                        </a:lnSpc>
                        <a:spcAft>
                          <a:spcPts val="800"/>
                        </a:spcAft>
                        <a:buNone/>
                      </a:pPr>
                      <a:endParaRPr lang="en-US" sz="550" kern="100" dirty="0">
                        <a:effectLst/>
                        <a:latin typeface="Poppins" pitchFamily="2" charset="77"/>
                        <a:ea typeface="Aptos" panose="020B0004020202020204" pitchFamily="34" charset="0"/>
                        <a:cs typeface="Poppins" pitchFamily="2" charset="77"/>
                      </a:endParaRPr>
                    </a:p>
                  </a:txBody>
                  <a:tcPr marL="36000" marR="36000" marT="36000" marB="36000"/>
                </a:tc>
                <a:tc>
                  <a:txBody>
                    <a:bodyPr/>
                    <a:lstStyle/>
                    <a:p>
                      <a:pPr marL="0" marR="0" algn="l" rtl="0">
                        <a:lnSpc>
                          <a:spcPct val="115000"/>
                        </a:lnSpc>
                        <a:spcAft>
                          <a:spcPts val="800"/>
                        </a:spcAft>
                        <a:buNone/>
                      </a:pPr>
                      <a:endParaRPr lang="en-US" sz="550" kern="100" dirty="0">
                        <a:effectLst/>
                        <a:latin typeface="Poppins" pitchFamily="2" charset="77"/>
                        <a:ea typeface="Aptos" panose="020B0004020202020204" pitchFamily="34" charset="0"/>
                        <a:cs typeface="Poppins" pitchFamily="2" charset="77"/>
                      </a:endParaRPr>
                    </a:p>
                  </a:txBody>
                  <a:tcPr marL="36000" marR="36000" marT="36000" marB="36000"/>
                </a:tc>
                <a:tc>
                  <a:txBody>
                    <a:bodyPr/>
                    <a:lstStyle/>
                    <a:p>
                      <a:pPr marL="0" marR="0" lvl="1" indent="0" algn="l" defTabSz="914209" rtl="0" eaLnBrk="1" latinLnBrk="0" hangingPunct="1">
                        <a:lnSpc>
                          <a:spcPct val="100000"/>
                        </a:lnSpc>
                        <a:spcBef>
                          <a:spcPts val="0"/>
                        </a:spcBef>
                        <a:spcAft>
                          <a:spcPts val="200"/>
                        </a:spcAft>
                        <a:tabLst/>
                      </a:pPr>
                      <a:endParaRPr lang="en-US" sz="550" kern="1200" dirty="0">
                        <a:solidFill>
                          <a:schemeClr val="dk1"/>
                        </a:solidFill>
                        <a:latin typeface="Poppins" pitchFamily="2" charset="77"/>
                        <a:ea typeface="+mn-ea"/>
                        <a:cs typeface="Poppins" pitchFamily="2" charset="77"/>
                      </a:endParaRPr>
                    </a:p>
                  </a:txBody>
                  <a:tcPr marL="36000" marR="36000" marT="36000" marB="36000" anchor="ctr">
                    <a:solidFill>
                      <a:srgbClr val="EAEAEA"/>
                    </a:solidFill>
                  </a:tcP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81842" y="3909777"/>
            <a:ext cx="898716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Các phương pháp vận động đã được sử dụng</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333371510"/>
              </p:ext>
            </p:extLst>
          </p:nvPr>
        </p:nvGraphicFramePr>
        <p:xfrm>
          <a:off x="77144" y="5323765"/>
          <a:ext cx="8997589" cy="881749"/>
        </p:xfrm>
        <a:graphic>
          <a:graphicData uri="http://schemas.openxmlformats.org/drawingml/2006/table">
            <a:tbl>
              <a:tblPr firstRow="1" firstCol="1" bandRow="1">
                <a:tableStyleId>{0505E3EF-67EA-436B-97B2-0124C06EBD24}</a:tableStyleId>
              </a:tblPr>
              <a:tblGrid>
                <a:gridCol w="8997589">
                  <a:extLst>
                    <a:ext uri="{9D8B030D-6E8A-4147-A177-3AD203B41FA5}">
                      <a16:colId xmlns:a16="http://schemas.microsoft.com/office/drawing/2014/main" val="2441690924"/>
                    </a:ext>
                  </a:extLst>
                </a:gridCol>
              </a:tblGrid>
              <a:tr h="164817">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716932">
                <a:tc>
                  <a:txBody>
                    <a:bodyPr/>
                    <a:lstStyle/>
                    <a:p>
                      <a:pPr marL="171450" indent="-171450" rtl="0" fontAlgn="base">
                        <a:buFont typeface="Arial" panose="020B0604020202020204" pitchFamily="34" charset="0"/>
                        <a:buChar char="•"/>
                      </a:pPr>
                      <a:r>
                        <a:rPr lang="vi-VN" sz="600" b="0" i="0" dirty="0">
                          <a:solidFill>
                            <a:schemeClr val="dk1"/>
                          </a:solidFill>
                          <a:effectLst/>
                          <a:latin typeface="Arial" panose="00000500000000000000" pitchFamily="2" charset="0"/>
                          <a:ea typeface="+mn-ea"/>
                          <a:cs typeface="Poppins" panose="00000500000000000000" pitchFamily="2" charset="0"/>
                        </a:rPr>
                        <a:t>Các phương pháp nhằm cung cấp hỗ trợ khuyến khích cho nhân sự tham gia các hoạt động tiêm chủng hoặc y tế công cộng </a:t>
                      </a:r>
                    </a:p>
                    <a:p>
                      <a:pPr marL="171450" indent="-171450" rtl="0" fontAlgn="base">
                        <a:buFont typeface="Arial" panose="020B0604020202020204" pitchFamily="34" charset="0"/>
                        <a:buChar char="•"/>
                      </a:pPr>
                      <a:r>
                        <a:rPr lang="vi-VN" sz="600" b="0" i="0" dirty="0">
                          <a:solidFill>
                            <a:schemeClr val="dk1"/>
                          </a:solidFill>
                          <a:effectLst/>
                          <a:latin typeface="Arial" panose="00000500000000000000" pitchFamily="2" charset="0"/>
                          <a:ea typeface="+mn-ea"/>
                          <a:cs typeface="Poppins" panose="00000500000000000000" pitchFamily="2" charset="0"/>
                        </a:rPr>
                        <a:t>Các biện pháp khẩn cấp để huy động nguồn lực tài chính cho công tác phòng chống dịch bệnh tại các khu vực có nguy cơ cao </a:t>
                      </a:r>
                    </a:p>
                    <a:p>
                      <a:pPr marL="171450" indent="-171450" rtl="0" fontAlgn="base">
                        <a:buFont typeface="Arial" panose="020B0604020202020204" pitchFamily="34" charset="0"/>
                        <a:buChar char="•"/>
                      </a:pPr>
                      <a:r>
                        <a:rPr lang="vi-VN" sz="600" b="0" i="0" dirty="0">
                          <a:solidFill>
                            <a:schemeClr val="dk1"/>
                          </a:solidFill>
                          <a:effectLst/>
                          <a:latin typeface="Arial" panose="00000500000000000000" pitchFamily="2" charset="0"/>
                          <a:ea typeface="+mn-ea"/>
                          <a:cs typeface="Poppins" panose="00000500000000000000" pitchFamily="2" charset="0"/>
                        </a:rPr>
                        <a:t>Xây dựng và triển khai các kế hoạch hoạt động dài hạn đối với các bệnh truyền nhiễm có vắc-xin phòng ngừa </a:t>
                      </a:r>
                    </a:p>
                    <a:p>
                      <a:pPr marL="171450" indent="-171450" rtl="0" fontAlgn="base">
                        <a:buFont typeface="Arial" panose="020B0604020202020204" pitchFamily="34" charset="0"/>
                        <a:buChar char="•"/>
                      </a:pPr>
                      <a:r>
                        <a:rPr lang="vi-VN" sz="600" b="0" i="0" dirty="0">
                          <a:solidFill>
                            <a:schemeClr val="dk1"/>
                          </a:solidFill>
                          <a:effectLst/>
                          <a:latin typeface="Arial" panose="00000500000000000000" pitchFamily="2" charset="0"/>
                          <a:ea typeface="+mn-ea"/>
                          <a:cs typeface="Poppins" panose="00000500000000000000" pitchFamily="2" charset="0"/>
                        </a:rPr>
                        <a:t>Quy trình đưa vắc-xin mới vào Chương trình Tiêm chủng Mở rộng (EPI), bao gồm lập ngân sách, phạm vi triển khai, quyết định về nhóm đối tượng và liều lượng </a:t>
                      </a:r>
                    </a:p>
                    <a:p>
                      <a:pPr marL="171450" indent="-171450" rtl="0" fontAlgn="base">
                        <a:buFont typeface="Arial" panose="020B0604020202020204" pitchFamily="34" charset="0"/>
                        <a:buChar char="•"/>
                      </a:pPr>
                      <a:r>
                        <a:rPr lang="vi-VN" sz="600" b="0" i="0" dirty="0">
                          <a:solidFill>
                            <a:schemeClr val="dk1"/>
                          </a:solidFill>
                          <a:effectLst/>
                          <a:latin typeface="Arial" panose="00000500000000000000" pitchFamily="2" charset="0"/>
                          <a:ea typeface="+mn-ea"/>
                          <a:cs typeface="Poppins" panose="00000500000000000000" pitchFamily="2" charset="0"/>
                        </a:rPr>
                        <a:t>Hướng dẫn về các loại vắc-xin khác sẽ được đưa vào Chương trình Tiêm chủng Mở rộng (EPI) ngoài vắc-xin PCV và HPV </a:t>
                      </a:r>
                    </a:p>
                    <a:p>
                      <a:pPr marL="171450" indent="-171450" rtl="0" fontAlgn="base">
                        <a:buFont typeface="Arial" panose="020B0604020202020204" pitchFamily="34" charset="0"/>
                        <a:buChar char="•"/>
                      </a:pPr>
                      <a:r>
                        <a:rPr lang="vi-VN" sz="600" b="0" i="0" dirty="0">
                          <a:solidFill>
                            <a:schemeClr val="dk1"/>
                          </a:solidFill>
                          <a:effectLst/>
                          <a:latin typeface="Arial" panose="00000500000000000000" pitchFamily="2" charset="0"/>
                          <a:ea typeface="+mn-ea"/>
                          <a:cs typeface="Poppins" panose="00000500000000000000" pitchFamily="2" charset="0"/>
                        </a:rPr>
                        <a:t>Thực hiện tiêm chủng suốt đời theo đối tượng mục tiêu và nhóm tuổi </a:t>
                      </a:r>
                    </a:p>
                  </a:txBody>
                  <a:tcPr marL="48986" marR="48986" marT="36000" marB="3600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75315" y="5321808"/>
            <a:ext cx="8989002"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vi-VN" sz="1000" b="1" i="0" u="none" strike="noStrike" cap="none" normalizeH="0" baseline="0" noProof="0" dirty="0">
                <a:ln>
                  <a:noFill/>
                </a:ln>
                <a:solidFill>
                  <a:srgbClr val="FFFFFF"/>
                </a:solidFill>
                <a:effectLst/>
                <a:uLnTx/>
                <a:uFillTx/>
                <a:latin typeface="Arial" panose="00000900000000000000" pitchFamily="2" charset="0"/>
                <a:ea typeface="ＭＳ Ｐゴシック" charset="0"/>
                <a:cs typeface="Poppins ExtraBold" panose="00000900000000000000" pitchFamily="2" charset="0"/>
              </a:rPr>
              <a:t>Những bài học kinh nghiệm</a:t>
            </a:r>
          </a:p>
        </p:txBody>
      </p:sp>
      <p:pic>
        <p:nvPicPr>
          <p:cNvPr id="4" name="Picture 3">
            <a:extLst>
              <a:ext uri="{FF2B5EF4-FFF2-40B4-BE49-F238E27FC236}">
                <a16:creationId xmlns:a16="http://schemas.microsoft.com/office/drawing/2014/main" id="{7479134C-F3A7-ADC7-66F0-2A247FF49AA5}"/>
              </a:ext>
            </a:extLst>
          </p:cNvPr>
          <p:cNvPicPr>
            <a:picLocks noChangeAspect="1"/>
          </p:cNvPicPr>
          <p:nvPr/>
        </p:nvPicPr>
        <p:blipFill>
          <a:blip r:embed="rId5"/>
          <a:stretch>
            <a:fillRect/>
          </a:stretch>
        </p:blipFill>
        <p:spPr>
          <a:xfrm>
            <a:off x="185719" y="112700"/>
            <a:ext cx="811995" cy="539354"/>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panose="02110004020202020204"/>
        <a:ea typeface=""/>
        <a:cs typeface=""/>
      </a:majorFont>
      <a:minorFont>
        <a:latin typeface="Arial" panose="02110004020202020204"/>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2.xml><?xml version="1.0" encoding="utf-8"?>
<ds:datastoreItem xmlns:ds="http://schemas.openxmlformats.org/officeDocument/2006/customXml" ds:itemID="{D73F97D6-9BE9-4FE7-AF9A-198E873C182A}">
  <ds:schemaRefs>
    <ds:schemaRef ds:uri="http://schemas.microsoft.com/office/2006/metadata/properties"/>
    <ds:schemaRef ds:uri="http://schemas.microsoft.com/office/infopath/2007/PartnerControls"/>
    <ds:schemaRef ds:uri="http://schemas.openxmlformats.org/package/2006/metadata/core-properties"/>
    <ds:schemaRef ds:uri="http://purl.org/dc/dcmitype/"/>
    <ds:schemaRef ds:uri="http://purl.org/dc/elements/1.1/"/>
    <ds:schemaRef ds:uri="http://www.w3.org/XML/1998/namespace"/>
    <ds:schemaRef ds:uri="http://purl.org/dc/terms/"/>
    <ds:schemaRef ds:uri="48b06b4d-1ec9-41b0-8d15-5bb6e5667c29"/>
    <ds:schemaRef ds:uri="http://schemas.microsoft.com/office/2006/documentManagement/types"/>
  </ds:schemaRefs>
</ds:datastoreItem>
</file>

<file path=customXml/itemProps3.xml><?xml version="1.0" encoding="utf-8"?>
<ds:datastoreItem xmlns:ds="http://schemas.openxmlformats.org/officeDocument/2006/customXml" ds:itemID="{A315CC16-E29D-4952-8CB2-410F286C3A9A}"/>
</file>

<file path=docProps/app.xml><?xml version="1.0" encoding="utf-8"?>
<Properties xmlns="http://schemas.openxmlformats.org/officeDocument/2006/extended-properties" xmlns:vt="http://schemas.openxmlformats.org/officeDocument/2006/docPropsVTypes">
  <Template>Office Theme</Template>
  <TotalTime>1164</TotalTime>
  <Words>978</Words>
  <PresentationFormat>Ekran Gösterisi (4:3)</PresentationFormat>
  <Paragraphs>59</Paragraphs>
  <Slides>1</Slides>
  <Notes>1</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6" baseType="lpstr">
      <vt:lpstr>Arial</vt:lpstr>
      <vt:lpstr>Poppins</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2025-07-16T08:53:44Z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