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6486046-C91F-680C-158A-466FF701C479}" name="Daniela Fuentes Berríos" initials="DF" userId="8998f206e657463b"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B22EB6-A307-6346-BB91-549642A7A3C1}" v="24" dt="2025-07-11T11:09:24.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4" autoAdjust="0"/>
    <p:restoredTop sz="95207" autoAdjust="0"/>
  </p:normalViewPr>
  <p:slideViewPr>
    <p:cSldViewPr snapToGrid="0">
      <p:cViewPr varScale="1">
        <p:scale>
          <a:sx n="112" d="100"/>
          <a:sy n="112" d="100"/>
        </p:scale>
        <p:origin x="229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3FB22EB6-A307-6346-BB91-549642A7A3C1}"/>
    <pc:docChg chg="undo custSel modSld">
      <pc:chgData name="Ivdity Chikovani" userId="88c3af89-cfad-4844-9d52-51bd03c65758" providerId="ADAL" clId="{3FB22EB6-A307-6346-BB91-549642A7A3C1}" dt="2025-07-11T11:15:17.401" v="545" actId="1076"/>
      <pc:docMkLst>
        <pc:docMk/>
      </pc:docMkLst>
      <pc:sldChg chg="addSp modSp mod">
        <pc:chgData name="Ivdity Chikovani" userId="88c3af89-cfad-4844-9d52-51bd03c65758" providerId="ADAL" clId="{3FB22EB6-A307-6346-BB91-549642A7A3C1}" dt="2025-07-11T11:15:17.401" v="545" actId="1076"/>
        <pc:sldMkLst>
          <pc:docMk/>
          <pc:sldMk cId="4072229634" sldId="290"/>
        </pc:sldMkLst>
        <pc:spChg chg="mod">
          <ac:chgData name="Ivdity Chikovani" userId="88c3af89-cfad-4844-9d52-51bd03c65758" providerId="ADAL" clId="{3FB22EB6-A307-6346-BB91-549642A7A3C1}" dt="2025-07-11T11:14:26.601" v="523" actId="14100"/>
          <ac:spMkLst>
            <pc:docMk/>
            <pc:sldMk cId="4072229634" sldId="290"/>
            <ac:spMk id="2" creationId="{33B33E47-F1EC-9769-6F8A-B6A6A62DD8FF}"/>
          </ac:spMkLst>
        </pc:spChg>
        <pc:spChg chg="mod">
          <ac:chgData name="Ivdity Chikovani" userId="88c3af89-cfad-4844-9d52-51bd03c65758" providerId="ADAL" clId="{3FB22EB6-A307-6346-BB91-549642A7A3C1}" dt="2025-07-11T11:14:40.733" v="526" actId="1038"/>
          <ac:spMkLst>
            <pc:docMk/>
            <pc:sldMk cId="4072229634" sldId="290"/>
            <ac:spMk id="3" creationId="{CD743A8F-DD39-E0C9-7592-0BD94BA53C3A}"/>
          </ac:spMkLst>
        </pc:spChg>
        <pc:spChg chg="mod">
          <ac:chgData name="Ivdity Chikovani" userId="88c3af89-cfad-4844-9d52-51bd03c65758" providerId="ADAL" clId="{3FB22EB6-A307-6346-BB91-549642A7A3C1}" dt="2025-07-11T11:15:14.522" v="544" actId="1076"/>
          <ac:spMkLst>
            <pc:docMk/>
            <pc:sldMk cId="4072229634" sldId="290"/>
            <ac:spMk id="7" creationId="{C1CD0FA6-C9F6-1D06-6084-8849003B6409}"/>
          </ac:spMkLst>
        </pc:spChg>
        <pc:spChg chg="mod">
          <ac:chgData name="Ivdity Chikovani" userId="88c3af89-cfad-4844-9d52-51bd03c65758" providerId="ADAL" clId="{3FB22EB6-A307-6346-BB91-549642A7A3C1}" dt="2025-07-11T11:14:40.733" v="526" actId="1038"/>
          <ac:spMkLst>
            <pc:docMk/>
            <pc:sldMk cId="4072229634" sldId="290"/>
            <ac:spMk id="10" creationId="{F4CF794E-0799-C721-9842-E50C379AC477}"/>
          </ac:spMkLst>
        </pc:spChg>
        <pc:spChg chg="mod">
          <ac:chgData name="Ivdity Chikovani" userId="88c3af89-cfad-4844-9d52-51bd03c65758" providerId="ADAL" clId="{3FB22EB6-A307-6346-BB91-549642A7A3C1}" dt="2025-07-11T11:15:08.310" v="542" actId="14100"/>
          <ac:spMkLst>
            <pc:docMk/>
            <pc:sldMk cId="4072229634" sldId="290"/>
            <ac:spMk id="11" creationId="{BD91C623-077D-96C3-AA66-1E77C46CEAC7}"/>
          </ac:spMkLst>
        </pc:spChg>
        <pc:spChg chg="mod">
          <ac:chgData name="Ivdity Chikovani" userId="88c3af89-cfad-4844-9d52-51bd03c65758" providerId="ADAL" clId="{3FB22EB6-A307-6346-BB91-549642A7A3C1}" dt="2025-07-11T11:14:40.733" v="526" actId="1038"/>
          <ac:spMkLst>
            <pc:docMk/>
            <pc:sldMk cId="4072229634" sldId="290"/>
            <ac:spMk id="16" creationId="{05B715B8-46F4-D630-D152-33BEE6B83B28}"/>
          </ac:spMkLst>
        </pc:spChg>
        <pc:spChg chg="mod">
          <ac:chgData name="Ivdity Chikovani" userId="88c3af89-cfad-4844-9d52-51bd03c65758" providerId="ADAL" clId="{3FB22EB6-A307-6346-BB91-549642A7A3C1}" dt="2025-07-11T11:14:40.733" v="526" actId="1038"/>
          <ac:spMkLst>
            <pc:docMk/>
            <pc:sldMk cId="4072229634" sldId="290"/>
            <ac:spMk id="31" creationId="{29E28327-D3BB-28E3-75D4-E4314C631EE4}"/>
          </ac:spMkLst>
        </pc:spChg>
        <pc:graphicFrameChg chg="mod modGraphic">
          <ac:chgData name="Ivdity Chikovani" userId="88c3af89-cfad-4844-9d52-51bd03c65758" providerId="ADAL" clId="{3FB22EB6-A307-6346-BB91-549642A7A3C1}" dt="2025-07-11T11:14:40.733" v="526" actId="1038"/>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15" creationId="{FF755A87-CA92-2637-98A6-C5B75B38A88F}"/>
          </ac:graphicFrameMkLst>
        </pc:graphicFrameChg>
        <pc:picChg chg="add mod">
          <ac:chgData name="Ivdity Chikovani" userId="88c3af89-cfad-4844-9d52-51bd03c65758" providerId="ADAL" clId="{3FB22EB6-A307-6346-BB91-549642A7A3C1}" dt="2025-07-11T11:15:17.401" v="545" actId="1076"/>
          <ac:picMkLst>
            <pc:docMk/>
            <pc:sldMk cId="4072229634" sldId="290"/>
            <ac:picMk id="4" creationId="{7479134C-F3A7-ADC7-66F0-2A247FF49AA5}"/>
          </ac:picMkLst>
        </pc:picChg>
        <pc:picChg chg="mod">
          <ac:chgData name="Ivdity Chikovani" userId="88c3af89-cfad-4844-9d52-51bd03c65758" providerId="ADAL" clId="{3FB22EB6-A307-6346-BB91-549642A7A3C1}" dt="2025-07-11T11:14:53.217" v="537" actId="1076"/>
          <ac:picMkLst>
            <pc:docMk/>
            <pc:sldMk cId="4072229634" sldId="290"/>
            <ac:picMk id="12" creationId="{DAED03C6-382C-BEF0-8386-2AF257BD47FD}"/>
          </ac:picMkLst>
        </pc:picChg>
        <pc:picChg chg="mod">
          <ac:chgData name="Ivdity Chikovani" userId="88c3af89-cfad-4844-9d52-51bd03c65758" providerId="ADAL" clId="{3FB22EB6-A307-6346-BB91-549642A7A3C1}" dt="2025-07-11T11:14:55.067" v="538" actId="1076"/>
          <ac:picMkLst>
            <pc:docMk/>
            <pc:sldMk cId="4072229634" sldId="290"/>
            <ac:picMk id="13" creationId="{C4A61F43-0444-08FC-C8CB-68774E5203D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76516-70EE-42B2-B895-4CB124B251F2}" type="datetimeFigureOut">
              <a:rPr lang="en-US" smtClean="0"/>
              <a:t>7/16/2025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8342E4-F058-44F4-9FAE-61488506A302}" type="slidenum">
              <a:rPr lang="en-US" smtClean="0"/>
              <a:t>‹#›</a:t>
            </a:fld>
            <a:endParaRPr lang="en-US"/>
          </a:p>
        </p:txBody>
      </p:sp>
    </p:spTree>
    <p:extLst>
      <p:ext uri="{BB962C8B-B14F-4D97-AF65-F5344CB8AC3E}">
        <p14:creationId xmlns:p14="http://schemas.microsoft.com/office/powerpoint/2010/main" val="2121889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8342E4-F058-44F4-9FAE-61488506A302}" type="slidenum">
              <a:rPr lang="en-US" smtClean="0"/>
              <a:t>1</a:t>
            </a:fld>
            <a:endParaRPr lang="en-US"/>
          </a:p>
        </p:txBody>
      </p:sp>
    </p:spTree>
    <p:extLst>
      <p:ext uri="{BB962C8B-B14F-4D97-AF65-F5344CB8AC3E}">
        <p14:creationId xmlns:p14="http://schemas.microsoft.com/office/powerpoint/2010/main" val="2920526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D91C623-077D-96C3-AA66-1E77C46CEAC7}"/>
              </a:ext>
            </a:extLst>
          </p:cNvPr>
          <p:cNvSpPr/>
          <p:nvPr/>
        </p:nvSpPr>
        <p:spPr>
          <a:xfrm>
            <a:off x="0" y="6301237"/>
            <a:ext cx="9144000" cy="530035"/>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sp>
        <p:nvSpPr>
          <p:cNvPr id="2" name="Rectangle 1">
            <a:extLst>
              <a:ext uri="{FF2B5EF4-FFF2-40B4-BE49-F238E27FC236}">
                <a16:creationId xmlns:a16="http://schemas.microsoft.com/office/drawing/2014/main" id="{33B33E47-F1EC-9769-6F8A-B6A6A62DD8FF}"/>
              </a:ext>
            </a:extLst>
          </p:cNvPr>
          <p:cNvSpPr/>
          <p:nvPr/>
        </p:nvSpPr>
        <p:spPr>
          <a:xfrm>
            <a:off x="33991" y="811367"/>
            <a:ext cx="9065268" cy="5512003"/>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00243"/>
            <a:ext cx="8936406" cy="691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es-CU" sz="2000" b="1" i="0" u="none" strike="noStrike" cap="none"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Vietnam</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s-CU" sz="1050" b="1" i="0" u="none" strike="noStrike" cap="none"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Apoyo a la priorización de los recursos nacionales para la introducción de nuevas vacunas</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s-CU" sz="1050" b="1" i="1" u="none" strike="noStrike" cap="none"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Manila, Filipinas, 23-25 de julio de 2025</a:t>
            </a: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41" y="6369385"/>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4"/>
          <a:stretch>
            <a:fillRect/>
          </a:stretch>
        </p:blipFill>
        <p:spPr>
          <a:xfrm>
            <a:off x="7417530" y="635713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70846" y="789781"/>
            <a:ext cx="8995163"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Estado de la introducción</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1207804904"/>
              </p:ext>
            </p:extLst>
          </p:nvPr>
        </p:nvGraphicFramePr>
        <p:xfrm>
          <a:off x="73616" y="943366"/>
          <a:ext cx="8996517" cy="1353138"/>
        </p:xfrm>
        <a:graphic>
          <a:graphicData uri="http://schemas.openxmlformats.org/drawingml/2006/table">
            <a:tbl>
              <a:tblPr firstRow="1" firstCol="1" bandRow="1">
                <a:tableStyleId>{0505E3EF-67EA-436B-97B2-0124C06EBD24}</a:tableStyleId>
              </a:tblPr>
              <a:tblGrid>
                <a:gridCol w="2094452">
                  <a:extLst>
                    <a:ext uri="{9D8B030D-6E8A-4147-A177-3AD203B41FA5}">
                      <a16:colId xmlns:a16="http://schemas.microsoft.com/office/drawing/2014/main" val="2441690924"/>
                    </a:ext>
                  </a:extLst>
                </a:gridCol>
                <a:gridCol w="2171550">
                  <a:extLst>
                    <a:ext uri="{9D8B030D-6E8A-4147-A177-3AD203B41FA5}">
                      <a16:colId xmlns:a16="http://schemas.microsoft.com/office/drawing/2014/main" val="4243113650"/>
                    </a:ext>
                  </a:extLst>
                </a:gridCol>
                <a:gridCol w="2097314">
                  <a:extLst>
                    <a:ext uri="{9D8B030D-6E8A-4147-A177-3AD203B41FA5}">
                      <a16:colId xmlns:a16="http://schemas.microsoft.com/office/drawing/2014/main" val="3815672779"/>
                    </a:ext>
                  </a:extLst>
                </a:gridCol>
                <a:gridCol w="2633201">
                  <a:extLst>
                    <a:ext uri="{9D8B030D-6E8A-4147-A177-3AD203B41FA5}">
                      <a16:colId xmlns:a16="http://schemas.microsoft.com/office/drawing/2014/main" val="2137277064"/>
                    </a:ext>
                  </a:extLst>
                </a:gridCol>
              </a:tblGrid>
              <a:tr h="160310">
                <a:tc>
                  <a:txBody>
                    <a:bodyPr/>
                    <a:lstStyle/>
                    <a:p>
                      <a:pPr marL="0" marR="0" algn="l" rtl="0">
                        <a:lnSpc>
                          <a:spcPct val="150000"/>
                        </a:lnSpc>
                        <a:spcBef>
                          <a:spcPts val="0"/>
                        </a:spcBef>
                        <a:spcAft>
                          <a:spcPts val="0"/>
                        </a:spcAft>
                      </a:pPr>
                      <a:endParaRPr lang="en-US" sz="600" dirty="0">
                        <a:effectLst/>
                        <a:latin typeface="Poppins" panose="00000500000000000000" pitchFamily="2" charset="0"/>
                        <a:cs typeface="Poppins" panose="00000500000000000000" pitchFamily="2" charset="0"/>
                      </a:endParaRPr>
                    </a:p>
                  </a:txBody>
                  <a:tcPr marL="48986" marR="48986" marT="0" marB="0"/>
                </a:tc>
                <a:tc>
                  <a:txBody>
                    <a:bodyPr/>
                    <a:lstStyle/>
                    <a:p>
                      <a:pPr marL="0" marR="0" algn="ctr">
                        <a:lnSpc>
                          <a:spcPct val="100000"/>
                        </a:lnSpc>
                        <a:spcBef>
                          <a:spcPts val="0"/>
                        </a:spcBef>
                        <a:spcAft>
                          <a:spcPts val="0"/>
                        </a:spcAft>
                      </a:pPr>
                      <a:r>
                        <a:rPr lang="es-CU" sz="600" b="1" dirty="0">
                          <a:effectLst/>
                          <a:latin typeface="Poppins" panose="00000500000000000000" pitchFamily="2" charset="0"/>
                          <a:cs typeface="Poppins" panose="00000500000000000000" pitchFamily="2" charset="0"/>
                        </a:rPr>
                        <a:t>Vacuna neumocócica conjugada (PCV)</a:t>
                      </a:r>
                    </a:p>
                  </a:txBody>
                  <a:tcPr marL="48986" marR="48986" marT="36000" marB="36000" anchor="ctr"/>
                </a:tc>
                <a:tc>
                  <a:txBody>
                    <a:bodyPr/>
                    <a:lstStyle/>
                    <a:p>
                      <a:pPr marL="0" marR="0" algn="ctr">
                        <a:lnSpc>
                          <a:spcPct val="100000"/>
                        </a:lnSpc>
                        <a:spcBef>
                          <a:spcPts val="0"/>
                        </a:spcBef>
                        <a:spcAft>
                          <a:spcPts val="0"/>
                        </a:spcAft>
                      </a:pPr>
                      <a:r>
                        <a:rPr lang="es-CU" sz="600" b="1" i="0" dirty="0">
                          <a:solidFill>
                            <a:srgbClr val="000000"/>
                          </a:solidFill>
                          <a:effectLst/>
                          <a:latin typeface="Poppins" panose="00000500000000000000" pitchFamily="2" charset="0"/>
                          <a:ea typeface="+mn-ea"/>
                          <a:cs typeface="Poppins" panose="00000500000000000000" pitchFamily="2" charset="0"/>
                        </a:rPr>
                        <a:t>Rota </a:t>
                      </a:r>
                    </a:p>
                  </a:txBody>
                  <a:tcPr marL="48986" marR="48986" marT="36000" marB="36000" anchor="ctr"/>
                </a:tc>
                <a:tc>
                  <a:txBody>
                    <a:bodyPr/>
                    <a:lstStyle/>
                    <a:p>
                      <a:pPr marL="0" marR="0" algn="ctr">
                        <a:lnSpc>
                          <a:spcPct val="100000"/>
                        </a:lnSpc>
                        <a:spcBef>
                          <a:spcPts val="0"/>
                        </a:spcBef>
                        <a:spcAft>
                          <a:spcPts val="0"/>
                        </a:spcAft>
                      </a:pPr>
                      <a:r>
                        <a:rPr lang="es-CU" sz="600" b="1" dirty="0">
                          <a:effectLst/>
                          <a:latin typeface="Poppins" panose="00000500000000000000" pitchFamily="2" charset="0"/>
                          <a:cs typeface="Poppins" panose="00000500000000000000" pitchFamily="2" charset="0"/>
                        </a:rPr>
                        <a:t>Vacuna contra el VPH</a:t>
                      </a:r>
                    </a:p>
                  </a:txBody>
                  <a:tcPr marL="48986" marR="48986" marT="36000" marB="36000" anchor="ctr"/>
                </a:tc>
                <a:extLst>
                  <a:ext uri="{0D108BD9-81ED-4DB2-BD59-A6C34878D82A}">
                    <a16:rowId xmlns:a16="http://schemas.microsoft.com/office/drawing/2014/main" val="4244451803"/>
                  </a:ext>
                </a:extLst>
              </a:tr>
              <a:tr h="196407">
                <a:tc>
                  <a:txBody>
                    <a:bodyPr/>
                    <a:lstStyle/>
                    <a:p>
                      <a:pPr marL="0" marR="0" algn="ctr">
                        <a:lnSpc>
                          <a:spcPct val="100000"/>
                        </a:lnSpc>
                        <a:spcBef>
                          <a:spcPts val="0"/>
                        </a:spcBef>
                        <a:spcAft>
                          <a:spcPts val="0"/>
                        </a:spcAft>
                      </a:pPr>
                      <a:r>
                        <a:rPr lang="es-CU" sz="550" dirty="0">
                          <a:effectLst/>
                          <a:latin typeface="Poppins" panose="00000500000000000000" pitchFamily="2" charset="0"/>
                          <a:cs typeface="Poppins" panose="00000500000000000000" pitchFamily="2" charset="0"/>
                        </a:rPr>
                        <a:t>Año de introducción</a:t>
                      </a:r>
                    </a:p>
                  </a:txBody>
                  <a:tcPr marL="48986" marR="48986" marT="36000" marB="36000" anchor="ctr"/>
                </a:tc>
                <a:tc>
                  <a:txBody>
                    <a:bodyPr/>
                    <a:lstStyle/>
                    <a:p>
                      <a:pPr algn="ctr" rtl="0" fontAlgn="base">
                        <a:lnSpc>
                          <a:spcPts val="1200"/>
                        </a:lnSpc>
                        <a:buNone/>
                      </a:pPr>
                      <a:r>
                        <a:rPr lang="es-CU" sz="550" b="0" dirty="0">
                          <a:solidFill>
                            <a:schemeClr val="dk1"/>
                          </a:solidFill>
                          <a:effectLst/>
                          <a:latin typeface="Poppins" panose="00000500000000000000" pitchFamily="2" charset="0"/>
                          <a:ea typeface="+mn-ea"/>
                          <a:cs typeface="Poppins" panose="00000500000000000000" pitchFamily="2" charset="0"/>
                        </a:rPr>
                        <a:t>2025</a:t>
                      </a:r>
                    </a:p>
                  </a:txBody>
                  <a:tcPr anchor="ctr"/>
                </a:tc>
                <a:tc>
                  <a:txBody>
                    <a:bodyPr/>
                    <a:lstStyle/>
                    <a:p>
                      <a:pPr algn="ctr" rtl="0" fontAlgn="base">
                        <a:lnSpc>
                          <a:spcPts val="1200"/>
                        </a:lnSpc>
                        <a:buNone/>
                      </a:pPr>
                      <a:r>
                        <a:rPr lang="es-CU" sz="550" b="0" i="0" dirty="0">
                          <a:solidFill>
                            <a:srgbClr val="000000"/>
                          </a:solidFill>
                          <a:effectLst/>
                          <a:latin typeface="+mn-lt"/>
                          <a:ea typeface="+mn-ea"/>
                          <a:cs typeface="Poppins" panose="00000500000000000000" pitchFamily="2" charset="0"/>
                        </a:rPr>
                        <a:t>11/2024 </a:t>
                      </a:r>
                    </a:p>
                  </a:txBody>
                  <a:tcPr anchor="ctr"/>
                </a:tc>
                <a:tc>
                  <a:txBody>
                    <a:bodyPr/>
                    <a:lstStyle/>
                    <a:p>
                      <a:pPr algn="ctr" rtl="0" fontAlgn="base">
                        <a:lnSpc>
                          <a:spcPts val="1200"/>
                        </a:lnSpc>
                        <a:buNone/>
                      </a:pPr>
                      <a:r>
                        <a:rPr lang="es-CU" sz="550" b="0" i="0">
                          <a:effectLst/>
                          <a:cs typeface="Poppins" panose="00000500000000000000" pitchFamily="2" charset="0"/>
                        </a:rPr>
                        <a:t>2026 </a:t>
                      </a:r>
                    </a:p>
                  </a:txBody>
                  <a:tcPr anchor="ctr"/>
                </a:tc>
                <a:extLst>
                  <a:ext uri="{0D108BD9-81ED-4DB2-BD59-A6C34878D82A}">
                    <a16:rowId xmlns:a16="http://schemas.microsoft.com/office/drawing/2014/main" val="3830800114"/>
                  </a:ext>
                </a:extLst>
              </a:tr>
              <a:tr h="0">
                <a:tc>
                  <a:txBody>
                    <a:bodyPr/>
                    <a:lstStyle/>
                    <a:p>
                      <a:pPr marL="0" marR="0" lvl="0" indent="-368205" algn="ctr">
                        <a:lnSpc>
                          <a:spcPct val="100000"/>
                        </a:lnSpc>
                        <a:spcBef>
                          <a:spcPts val="0"/>
                        </a:spcBef>
                        <a:spcAft>
                          <a:spcPts val="0"/>
                        </a:spcAft>
                        <a:tabLst/>
                      </a:pPr>
                      <a:r>
                        <a:rPr lang="es-CU" sz="550" dirty="0">
                          <a:effectLst/>
                          <a:latin typeface="Poppins" panose="00000500000000000000" pitchFamily="2" charset="0"/>
                          <a:cs typeface="Poppins" panose="00000500000000000000" pitchFamily="2" charset="0"/>
                        </a:rPr>
                        <a:t>Estado de la introducción</a:t>
                      </a:r>
                    </a:p>
                  </a:txBody>
                  <a:tcPr marL="48986" marR="48986" marT="36000" marB="0" anchor="ctr"/>
                </a:tc>
                <a:tc>
                  <a:txBody>
                    <a:bodyPr/>
                    <a:lstStyle/>
                    <a:p>
                      <a:pPr algn="ctr" rtl="0" fontAlgn="base"/>
                      <a:r>
                        <a:rPr lang="es-CU" sz="550" b="0" i="0" dirty="0">
                          <a:solidFill>
                            <a:schemeClr val="dk1"/>
                          </a:solidFill>
                          <a:effectLst/>
                          <a:latin typeface="Poppins" panose="00000500000000000000" pitchFamily="2" charset="0"/>
                          <a:ea typeface="+mn-ea"/>
                          <a:cs typeface="Poppins" panose="00000500000000000000" pitchFamily="2" charset="0"/>
                        </a:rPr>
                        <a:t>2025: se otorga prioridad a las zonas montañosas y desfavorecidas de 5 provincias.</a:t>
                      </a:r>
                    </a:p>
                    <a:p>
                      <a:pPr algn="ctr" rtl="0" fontAlgn="base"/>
                      <a:r>
                        <a:rPr lang="es-CU" sz="550" b="0" i="0" dirty="0">
                          <a:solidFill>
                            <a:schemeClr val="dk1"/>
                          </a:solidFill>
                          <a:effectLst/>
                          <a:latin typeface="Poppins" panose="00000500000000000000" pitchFamily="2" charset="0"/>
                          <a:ea typeface="+mn-ea"/>
                          <a:cs typeface="Poppins" panose="00000500000000000000" pitchFamily="2" charset="0"/>
                        </a:rPr>
                        <a:t>2026-2030 Expansión gradual </a:t>
                      </a:r>
                    </a:p>
                  </a:txBody>
                  <a:tcPr anchor="ctr"/>
                </a:tc>
                <a:tc>
                  <a:txBody>
                    <a:bodyPr/>
                    <a:lstStyle/>
                    <a:p>
                      <a:pPr algn="ctr" rtl="0" fontAlgn="base">
                        <a:lnSpc>
                          <a:spcPct val="100000"/>
                        </a:lnSpc>
                        <a:buNone/>
                      </a:pPr>
                      <a:r>
                        <a:rPr lang="es-CU" sz="550" b="0" i="0" dirty="0">
                          <a:solidFill>
                            <a:srgbClr val="000000"/>
                          </a:solidFill>
                          <a:effectLst/>
                          <a:latin typeface="Poppins" panose="00000500000000000000" pitchFamily="2" charset="0"/>
                          <a:cs typeface="Poppins" panose="00000500000000000000" pitchFamily="2" charset="0"/>
                        </a:rPr>
                        <a:t>Implementación por fases </a:t>
                      </a:r>
                    </a:p>
                    <a:p>
                      <a:pPr algn="ctr" rtl="0" fontAlgn="base">
                        <a:lnSpc>
                          <a:spcPct val="100000"/>
                        </a:lnSpc>
                        <a:buNone/>
                      </a:pPr>
                      <a:r>
                        <a:rPr lang="es-CU" sz="550" b="0" i="0" dirty="0">
                          <a:solidFill>
                            <a:srgbClr val="000000"/>
                          </a:solidFill>
                          <a:effectLst/>
                          <a:latin typeface="Poppins" panose="00000500000000000000" pitchFamily="2" charset="0"/>
                          <a:cs typeface="Poppins" panose="00000500000000000000" pitchFamily="2" charset="0"/>
                        </a:rPr>
                        <a:t>2024: en 21 de 63 provincias. </a:t>
                      </a:r>
                    </a:p>
                    <a:p>
                      <a:pPr algn="ctr" rtl="0" fontAlgn="base">
                        <a:lnSpc>
                          <a:spcPct val="100000"/>
                        </a:lnSpc>
                        <a:buNone/>
                      </a:pPr>
                      <a:r>
                        <a:rPr lang="es-CU" sz="550" b="0" i="0" dirty="0">
                          <a:solidFill>
                            <a:srgbClr val="000000"/>
                          </a:solidFill>
                          <a:effectLst/>
                          <a:latin typeface="Poppins" panose="00000500000000000000" pitchFamily="2" charset="0"/>
                          <a:cs typeface="Poppins" panose="00000500000000000000" pitchFamily="2" charset="0"/>
                        </a:rPr>
                        <a:t>2025: en 20 de 63 provincias. </a:t>
                      </a:r>
                    </a:p>
                    <a:p>
                      <a:pPr algn="ctr" rtl="0" fontAlgn="base">
                        <a:lnSpc>
                          <a:spcPct val="100000"/>
                        </a:lnSpc>
                        <a:buNone/>
                      </a:pPr>
                      <a:r>
                        <a:rPr lang="es-CU" sz="550" b="0" i="0" dirty="0">
                          <a:solidFill>
                            <a:srgbClr val="000000"/>
                          </a:solidFill>
                          <a:effectLst/>
                          <a:latin typeface="Poppins" panose="00000500000000000000" pitchFamily="2" charset="0"/>
                          <a:cs typeface="Poppins" panose="00000500000000000000" pitchFamily="2" charset="0"/>
                        </a:rPr>
                        <a:t>2026: en todo el país. </a:t>
                      </a:r>
                    </a:p>
                  </a:txBody>
                  <a:tcPr anchor="ctr"/>
                </a:tc>
                <a:tc>
                  <a:txBody>
                    <a:bodyPr/>
                    <a:lstStyle/>
                    <a:p>
                      <a:pPr algn="ctr" rtl="0" fontAlgn="base">
                        <a:lnSpc>
                          <a:spcPct val="100000"/>
                        </a:lnSpc>
                        <a:buNone/>
                      </a:pPr>
                      <a:r>
                        <a:rPr lang="es-CU" sz="550" b="0" i="0" dirty="0">
                          <a:effectLst/>
                          <a:latin typeface="Poppins" panose="00000500000000000000" pitchFamily="2" charset="0"/>
                          <a:cs typeface="Poppins" panose="00000500000000000000" pitchFamily="2" charset="0"/>
                        </a:rPr>
                        <a:t>Introducción por fases de la vacuna y expansión gradual </a:t>
                      </a:r>
                    </a:p>
                  </a:txBody>
                  <a:tcPr anchor="ctr"/>
                </a:tc>
                <a:extLst>
                  <a:ext uri="{0D108BD9-81ED-4DB2-BD59-A6C34878D82A}">
                    <a16:rowId xmlns:a16="http://schemas.microsoft.com/office/drawing/2014/main" val="4236886848"/>
                  </a:ext>
                </a:extLst>
              </a:tr>
              <a:tr h="224957">
                <a:tc>
                  <a:txBody>
                    <a:bodyPr/>
                    <a:lstStyle/>
                    <a:p>
                      <a:pPr marL="0" marR="0" lvl="0" indent="-368205" algn="ctr">
                        <a:lnSpc>
                          <a:spcPct val="100000"/>
                        </a:lnSpc>
                        <a:spcBef>
                          <a:spcPts val="0"/>
                        </a:spcBef>
                        <a:spcAft>
                          <a:spcPts val="0"/>
                        </a:spcAft>
                        <a:tabLst/>
                      </a:pPr>
                      <a:r>
                        <a:rPr lang="es-CU" sz="550" dirty="0">
                          <a:effectLst/>
                          <a:latin typeface="Poppins" panose="00000500000000000000" pitchFamily="2" charset="0"/>
                          <a:ea typeface="Calibri"/>
                          <a:cs typeface="Poppins" panose="00000500000000000000" pitchFamily="2" charset="0"/>
                        </a:rPr>
                        <a:t>Grupo destinatario de la vacuna </a:t>
                      </a:r>
                    </a:p>
                  </a:txBody>
                  <a:tcPr marL="48986" marR="48986" marT="36000" marB="0" anchor="ctr"/>
                </a:tc>
                <a:tc>
                  <a:txBody>
                    <a:bodyPr/>
                    <a:lstStyle/>
                    <a:p>
                      <a:pPr marL="88900" marR="0" lvl="1" indent="0" algn="ctr">
                        <a:lnSpc>
                          <a:spcPct val="100000"/>
                        </a:lnSpc>
                        <a:spcBef>
                          <a:spcPts val="0"/>
                        </a:spcBef>
                        <a:spcAft>
                          <a:spcPts val="0"/>
                        </a:spcAft>
                        <a:tabLst/>
                      </a:pPr>
                      <a:r>
                        <a:rPr lang="es-CU" sz="550" b="0" i="0">
                          <a:solidFill>
                            <a:schemeClr val="dk1"/>
                          </a:solidFill>
                          <a:effectLst/>
                          <a:latin typeface="Poppins" panose="00000500000000000000" pitchFamily="2" charset="0"/>
                          <a:ea typeface="+mn-ea"/>
                          <a:cs typeface="Poppins" panose="00000500000000000000" pitchFamily="2" charset="0"/>
                        </a:rPr>
                        <a:t>Niños</a:t>
                      </a:r>
                    </a:p>
                  </a:txBody>
                  <a:tcPr marL="48986" marR="48986" marT="36000" marB="36000" anchor="ctr"/>
                </a:tc>
                <a:tc>
                  <a:txBody>
                    <a:bodyPr/>
                    <a:lstStyle/>
                    <a:p>
                      <a:pPr marL="88900" marR="0" lvl="1" indent="0" algn="ctr">
                        <a:lnSpc>
                          <a:spcPct val="100000"/>
                        </a:lnSpc>
                        <a:spcBef>
                          <a:spcPts val="0"/>
                        </a:spcBef>
                        <a:spcAft>
                          <a:spcPts val="0"/>
                        </a:spcAft>
                        <a:tabLst/>
                      </a:pPr>
                      <a:r>
                        <a:rPr lang="es-CU" sz="550" b="0" dirty="0">
                          <a:solidFill>
                            <a:schemeClr val="dk1"/>
                          </a:solidFill>
                          <a:effectLst/>
                          <a:latin typeface="Poppins" panose="00000500000000000000" pitchFamily="2" charset="0"/>
                          <a:ea typeface="+mn-ea"/>
                          <a:cs typeface="Poppins" panose="00000500000000000000" pitchFamily="2" charset="0"/>
                        </a:rPr>
                        <a:t>N/A</a:t>
                      </a:r>
                    </a:p>
                  </a:txBody>
                  <a:tcPr marL="48986" marR="48986" marT="36000" marB="36000" anchor="ctr"/>
                </a:tc>
                <a:tc>
                  <a:txBody>
                    <a:bodyPr/>
                    <a:lstStyle/>
                    <a:p>
                      <a:pPr algn="ctr" rtl="0" fontAlgn="base">
                        <a:lnSpc>
                          <a:spcPct val="100000"/>
                        </a:lnSpc>
                        <a:buNone/>
                      </a:pPr>
                      <a:r>
                        <a:rPr lang="es-CU" sz="550" b="0" i="0" dirty="0">
                          <a:effectLst/>
                          <a:latin typeface="Poppins" panose="00000500000000000000" pitchFamily="2" charset="0"/>
                          <a:cs typeface="Poppins" panose="00000500000000000000" pitchFamily="2" charset="0"/>
                        </a:rPr>
                        <a:t>Niñas de 6.º grado escolarizadas y niñas de 12 años no escolarizadas </a:t>
                      </a:r>
                    </a:p>
                  </a:txBody>
                  <a:tcPr marL="48986" marR="48986" marT="36000" marB="36000" anchor="ctr"/>
                </a:tc>
                <a:extLst>
                  <a:ext uri="{0D108BD9-81ED-4DB2-BD59-A6C34878D82A}">
                    <a16:rowId xmlns:a16="http://schemas.microsoft.com/office/drawing/2014/main" val="2669951412"/>
                  </a:ext>
                </a:extLst>
              </a:tr>
              <a:tr h="187723">
                <a:tc>
                  <a:txBody>
                    <a:bodyPr/>
                    <a:lstStyle/>
                    <a:p>
                      <a:pPr marL="0" marR="0" algn="ctr">
                        <a:lnSpc>
                          <a:spcPct val="107000"/>
                        </a:lnSpc>
                        <a:spcAft>
                          <a:spcPts val="800"/>
                        </a:spcAft>
                        <a:buNone/>
                      </a:pPr>
                      <a:r>
                        <a:rPr lang="es-CU" sz="550" dirty="0">
                          <a:effectLst/>
                          <a:latin typeface="Poppins" panose="00000500000000000000" pitchFamily="2" charset="0"/>
                          <a:ea typeface="Calibri" panose="020F0502020204030204" pitchFamily="34" charset="0"/>
                          <a:cs typeface="Poppins" panose="00000500000000000000" pitchFamily="2" charset="0"/>
                        </a:rPr>
                        <a:t>Producto vacunal y n.º de dosis/Apoyo financiero previsto para la introducción</a:t>
                      </a:r>
                    </a:p>
                  </a:txBody>
                  <a:tcPr marL="68580" marR="68580" marT="0" marB="0" anchor="ctr"/>
                </a:tc>
                <a:tc>
                  <a:txBody>
                    <a:bodyPr/>
                    <a:lstStyle/>
                    <a:p>
                      <a:pPr marL="88900" marR="0" lvl="1" indent="0" algn="l" rtl="0">
                        <a:lnSpc>
                          <a:spcPct val="100000"/>
                        </a:lnSpc>
                        <a:spcBef>
                          <a:spcPts val="0"/>
                        </a:spcBef>
                        <a:spcAft>
                          <a:spcPts val="0"/>
                        </a:spcAft>
                        <a:tabLst/>
                      </a:pPr>
                      <a:endParaRPr lang="en-US" sz="550" b="1" kern="1200" dirty="0">
                        <a:solidFill>
                          <a:schemeClr val="dk1"/>
                        </a:solidFill>
                        <a:effectLst/>
                        <a:latin typeface="Poppins" panose="00000500000000000000" pitchFamily="2" charset="0"/>
                        <a:ea typeface="+mn-ea"/>
                        <a:cs typeface="Poppins" panose="00000500000000000000" pitchFamily="2" charset="0"/>
                      </a:endParaRPr>
                    </a:p>
                  </a:txBody>
                  <a:tcPr marL="48986" marR="48986" marT="36000" marB="36000" anchor="ctr"/>
                </a:tc>
                <a:tc>
                  <a:txBody>
                    <a:bodyPr/>
                    <a:lstStyle/>
                    <a:p>
                      <a:pPr marL="88900" marR="0" lvl="1" indent="0" algn="l" rtl="0">
                        <a:lnSpc>
                          <a:spcPct val="100000"/>
                        </a:lnSpc>
                        <a:spcBef>
                          <a:spcPts val="0"/>
                        </a:spcBef>
                        <a:spcAft>
                          <a:spcPts val="0"/>
                        </a:spcAft>
                        <a:tabLst/>
                      </a:pPr>
                      <a:endParaRPr lang="en-US" sz="550" b="0" kern="1200" dirty="0">
                        <a:solidFill>
                          <a:schemeClr val="dk1"/>
                        </a:solidFill>
                        <a:effectLst/>
                        <a:latin typeface="Poppins" panose="00000500000000000000" pitchFamily="2" charset="0"/>
                        <a:ea typeface="+mn-ea"/>
                        <a:cs typeface="Poppins" panose="00000500000000000000" pitchFamily="2" charset="0"/>
                      </a:endParaRPr>
                    </a:p>
                  </a:txBody>
                  <a:tcPr marL="48986" marR="48986" marT="36000" marB="36000" anchor="ctr"/>
                </a:tc>
                <a:tc>
                  <a:txBody>
                    <a:bodyPr/>
                    <a:lstStyle/>
                    <a:p>
                      <a:pPr algn="ctr" rtl="0" fontAlgn="base">
                        <a:lnSpc>
                          <a:spcPct val="100000"/>
                        </a:lnSpc>
                        <a:buNone/>
                      </a:pPr>
                      <a:r>
                        <a:rPr lang="es-CU" sz="550" b="0" i="0" dirty="0">
                          <a:effectLst/>
                          <a:latin typeface="Poppins" panose="00000500000000000000" pitchFamily="2" charset="0"/>
                          <a:cs typeface="Poppins" panose="00000500000000000000" pitchFamily="2" charset="0"/>
                        </a:rPr>
                        <a:t>Dos dosis/</a:t>
                      </a:r>
                      <a:r>
                        <a:rPr lang="es-CU" sz="550" b="0" i="0" dirty="0" err="1">
                          <a:effectLst/>
                          <a:latin typeface="Poppins" panose="00000500000000000000" pitchFamily="2" charset="0"/>
                          <a:cs typeface="Poppins" panose="00000500000000000000" pitchFamily="2" charset="0"/>
                        </a:rPr>
                        <a:t>Gavi</a:t>
                      </a:r>
                      <a:r>
                        <a:rPr lang="es-CU" sz="550" b="0" i="0" dirty="0">
                          <a:effectLst/>
                          <a:latin typeface="Poppins" panose="00000500000000000000" pitchFamily="2" charset="0"/>
                          <a:cs typeface="Poppins" panose="00000500000000000000" pitchFamily="2" charset="0"/>
                        </a:rPr>
                        <a:t> y nacional </a:t>
                      </a:r>
                    </a:p>
                  </a:txBody>
                  <a:tcPr marL="48986" marR="48986" marT="36000" marB="36000" anchor="ctr"/>
                </a:tc>
                <a:extLst>
                  <a:ext uri="{0D108BD9-81ED-4DB2-BD59-A6C34878D82A}">
                    <a16:rowId xmlns:a16="http://schemas.microsoft.com/office/drawing/2014/main" val="4189739864"/>
                  </a:ext>
                </a:extLst>
              </a:tr>
              <a:tr h="125000">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550" dirty="0">
                        <a:effectLst/>
                        <a:latin typeface="Poppins" panose="00000500000000000000" pitchFamily="2" charset="0"/>
                        <a:ea typeface="Calibri" panose="020F0502020204030204" pitchFamily="34" charset="0"/>
                        <a:cs typeface="Poppins" panose="00000500000000000000" pitchFamily="2" charset="0"/>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dirty="0"/>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2708409204"/>
              </p:ext>
            </p:extLst>
          </p:nvPr>
        </p:nvGraphicFramePr>
        <p:xfrm>
          <a:off x="74345" y="2179539"/>
          <a:ext cx="8996518" cy="1866407"/>
        </p:xfrm>
        <a:graphic>
          <a:graphicData uri="http://schemas.openxmlformats.org/drawingml/2006/table">
            <a:tbl>
              <a:tblPr firstRow="1" firstCol="1" bandRow="1">
                <a:tableStyleId>{0505E3EF-67EA-436B-97B2-0124C06EBD24}</a:tableStyleId>
              </a:tblPr>
              <a:tblGrid>
                <a:gridCol w="6341545">
                  <a:extLst>
                    <a:ext uri="{9D8B030D-6E8A-4147-A177-3AD203B41FA5}">
                      <a16:colId xmlns:a16="http://schemas.microsoft.com/office/drawing/2014/main" val="2441690924"/>
                    </a:ext>
                  </a:extLst>
                </a:gridCol>
                <a:gridCol w="2126343">
                  <a:extLst>
                    <a:ext uri="{9D8B030D-6E8A-4147-A177-3AD203B41FA5}">
                      <a16:colId xmlns:a16="http://schemas.microsoft.com/office/drawing/2014/main" val="4243113650"/>
                    </a:ext>
                  </a:extLst>
                </a:gridCol>
                <a:gridCol w="528630">
                  <a:extLst>
                    <a:ext uri="{9D8B030D-6E8A-4147-A177-3AD203B41FA5}">
                      <a16:colId xmlns:a16="http://schemas.microsoft.com/office/drawing/2014/main" val="3319182671"/>
                    </a:ext>
                  </a:extLst>
                </a:gridCol>
              </a:tblGrid>
              <a:tr h="187549">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nchor="ctr">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47229">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s-CU" sz="600" dirty="0">
                          <a:effectLst/>
                          <a:latin typeface="Poppins" pitchFamily="2" charset="77"/>
                          <a:cs typeface="Poppins" pitchFamily="2" charset="77"/>
                        </a:rPr>
                        <a:t>Principales desafíos</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s-CU" sz="600" b="1">
                          <a:solidFill>
                            <a:schemeClr val="dk1"/>
                          </a:solidFill>
                          <a:effectLst/>
                          <a:latin typeface="Poppins" pitchFamily="2" charset="77"/>
                          <a:ea typeface="+mn-ea"/>
                          <a:cs typeface="Poppins" pitchFamily="2" charset="77"/>
                        </a:rPr>
                        <a:t>Responsables de la toma de decisiones</a:t>
                      </a:r>
                    </a:p>
                  </a:txBody>
                  <a:tcPr marL="48986" marR="48986" marT="36000" marB="36000" anchor="ctr"/>
                </a:tc>
                <a:tc>
                  <a:txBody>
                    <a:bodyPr/>
                    <a:lstStyle/>
                    <a:p>
                      <a:pPr algn="ctr"/>
                      <a:r>
                        <a:rPr lang="es-CU" sz="600" b="1" dirty="0">
                          <a:solidFill>
                            <a:schemeClr val="dk1"/>
                          </a:solidFill>
                          <a:effectLst/>
                          <a:latin typeface="Poppins" pitchFamily="2" charset="77"/>
                          <a:ea typeface="+mn-ea"/>
                          <a:cs typeface="Poppins" pitchFamily="2" charset="77"/>
                        </a:rPr>
                        <a:t>Posicionamiento</a:t>
                      </a:r>
                    </a:p>
                  </a:txBody>
                  <a:tcPr marL="0" marR="48986" marT="36000" marB="36000" anchor="ctr"/>
                </a:tc>
                <a:extLst>
                  <a:ext uri="{0D108BD9-81ED-4DB2-BD59-A6C34878D82A}">
                    <a16:rowId xmlns:a16="http://schemas.microsoft.com/office/drawing/2014/main" val="1053874978"/>
                  </a:ext>
                </a:extLst>
              </a:tr>
              <a:tr h="313750">
                <a:tc>
                  <a:txBody>
                    <a:bodyPr/>
                    <a:lstStyle/>
                    <a:p>
                      <a:pPr marL="0" marR="0" algn="l">
                        <a:lnSpc>
                          <a:spcPct val="115000"/>
                        </a:lnSpc>
                        <a:spcAft>
                          <a:spcPts val="800"/>
                        </a:spcAft>
                        <a:buNone/>
                      </a:pPr>
                      <a:r>
                        <a:rPr lang="es-CU" sz="550" b="0" dirty="0">
                          <a:effectLst/>
                          <a:latin typeface="Poppins" pitchFamily="2" charset="77"/>
                          <a:ea typeface="Aptos" panose="020B0004020202020204" pitchFamily="34" charset="0"/>
                          <a:cs typeface="Poppins" pitchFamily="2" charset="77"/>
                        </a:rPr>
                        <a:t>Vietnam está reorganizando sus unidades administrativas provinciales. A partir del 1 de julio de 2025, el número de provincias y ciudades gobernadas centralmente se reducirá de 63 a 34. Esto exige planificación y ajustes en las áreas de aplicación para garantizar la alineación con los nuevos límites administrativos. </a:t>
                      </a:r>
                    </a:p>
                  </a:txBody>
                  <a:tcPr marL="36000" marR="36000" marT="18000" marB="18000"/>
                </a:tc>
                <a:tc>
                  <a:txBody>
                    <a:bodyPr/>
                    <a:lstStyle/>
                    <a:p>
                      <a:pPr algn="l" rtl="0" fontAlgn="base">
                        <a:lnSpc>
                          <a:spcPct val="100000"/>
                        </a:lnSpc>
                        <a:buNone/>
                      </a:pPr>
                      <a:r>
                        <a:rPr lang="es-CU" sz="550" b="0" dirty="0">
                          <a:solidFill>
                            <a:schemeClr val="dk1"/>
                          </a:solidFill>
                          <a:effectLst/>
                          <a:latin typeface="Poppins" pitchFamily="2" charset="77"/>
                          <a:ea typeface="+mn-ea"/>
                          <a:cs typeface="Poppins" pitchFamily="2" charset="77"/>
                        </a:rPr>
                        <a:t>Presidente del Comité Popular Provincial, Director del Departamento de Salud y Director del Departamento de Hacienda.</a:t>
                      </a:r>
                    </a:p>
                  </a:txBody>
                  <a:tcPr marL="36000" marR="36000" marT="36000" marB="36000" anchor="ctr"/>
                </a:tc>
                <a:tc>
                  <a:txBody>
                    <a:bodyPr/>
                    <a:lstStyle/>
                    <a:p>
                      <a:pPr marL="7938" marR="0" lvl="1" indent="0" algn="l" defTabSz="914209" rtl="0" eaLnBrk="1" fontAlgn="auto" latinLnBrk="0" hangingPunct="1">
                        <a:lnSpc>
                          <a:spcPct val="100000"/>
                        </a:lnSpc>
                        <a:spcBef>
                          <a:spcPts val="0"/>
                        </a:spcBef>
                        <a:spcAft>
                          <a:spcPts val="200"/>
                        </a:spcAft>
                        <a:buClrTx/>
                        <a:buSzTx/>
                        <a:buFontTx/>
                        <a:buNone/>
                        <a:tabLst/>
                        <a:defRPr/>
                      </a:pPr>
                      <a:endParaRPr lang="en-US" sz="55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2655716968"/>
                  </a:ext>
                </a:extLst>
              </a:tr>
              <a:tr h="338387">
                <a:tc>
                  <a:txBody>
                    <a:bodyPr/>
                    <a:lstStyle/>
                    <a:p>
                      <a:pPr marL="0" marR="0" algn="l">
                        <a:lnSpc>
                          <a:spcPct val="115000"/>
                        </a:lnSpc>
                        <a:spcAft>
                          <a:spcPts val="800"/>
                        </a:spcAft>
                        <a:buNone/>
                      </a:pPr>
                      <a:r>
                        <a:rPr lang="es-CU" sz="550" b="0" dirty="0">
                          <a:effectLst/>
                          <a:latin typeface="Poppins" pitchFamily="2" charset="77"/>
                          <a:ea typeface="Aptos" panose="020B0004020202020204" pitchFamily="34" charset="0"/>
                          <a:cs typeface="Poppins" pitchFamily="2" charset="77"/>
                        </a:rPr>
                        <a:t>Vietnam aún no puede producir nuevas vacunas como la del VPH y la neumocócica para el PAI. Los precios de las vacunas importadas son mucho más elevados que los de las locales, lo que supone una carga adicional para el presupuesto estatal. La implementación a escala nacional exigiría recursos importantes.</a:t>
                      </a:r>
                    </a:p>
                  </a:txBody>
                  <a:tcPr marL="36000" marR="36000" marT="18000" marB="18000"/>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s-CU" sz="550" b="0" dirty="0">
                          <a:solidFill>
                            <a:schemeClr val="dk1"/>
                          </a:solidFill>
                          <a:effectLst/>
                          <a:latin typeface="Poppins" pitchFamily="2" charset="77"/>
                          <a:ea typeface="+mn-ea"/>
                          <a:cs typeface="Poppins" pitchFamily="2" charset="77"/>
                        </a:rPr>
                        <a:t>Directores de empresas fabricantes de vacunas  </a:t>
                      </a:r>
                    </a:p>
                    <a:p>
                      <a:pPr marL="4763" marR="0" lvl="1" indent="0" algn="l" defTabSz="914209" rtl="0" eaLnBrk="1" fontAlgn="auto" latinLnBrk="0" hangingPunct="1">
                        <a:lnSpc>
                          <a:spcPct val="100000"/>
                        </a:lnSpc>
                        <a:spcBef>
                          <a:spcPts val="0"/>
                        </a:spcBef>
                        <a:spcAft>
                          <a:spcPts val="200"/>
                        </a:spcAft>
                        <a:buClrTx/>
                        <a:buSzTx/>
                        <a:buFontTx/>
                        <a:buNone/>
                        <a:tabLst/>
                        <a:defRPr/>
                      </a:pPr>
                      <a:r>
                        <a:rPr lang="es-CU" sz="550" b="0" dirty="0">
                          <a:solidFill>
                            <a:schemeClr val="dk1"/>
                          </a:solidFill>
                          <a:effectLst/>
                          <a:latin typeface="Poppins" pitchFamily="2" charset="77"/>
                          <a:ea typeface="+mn-ea"/>
                          <a:cs typeface="Poppins" pitchFamily="2" charset="77"/>
                        </a:rPr>
                        <a:t>Unidades importadoras de vacunas (NIHE, VNVC Company)</a:t>
                      </a:r>
                      <a:r>
                        <a:rPr lang="tr-TR" sz="550" b="0" dirty="0">
                          <a:solidFill>
                            <a:schemeClr val="dk1"/>
                          </a:solidFill>
                          <a:effectLst/>
                          <a:latin typeface="Poppins" pitchFamily="2" charset="77"/>
                          <a:ea typeface="+mn-ea"/>
                          <a:cs typeface="Poppins" pitchFamily="2" charset="77"/>
                        </a:rPr>
                        <a:t>.</a:t>
                      </a:r>
                      <a:endParaRPr lang="es-CU" sz="550" b="0" dirty="0">
                        <a:solidFill>
                          <a:schemeClr val="dk1"/>
                        </a:solidFill>
                        <a:effectLst/>
                        <a:latin typeface="Poppins" pitchFamily="2" charset="77"/>
                        <a:ea typeface="+mn-ea"/>
                        <a:cs typeface="Poppins" pitchFamily="2" charset="77"/>
                      </a:endParaRPr>
                    </a:p>
                  </a:txBody>
                  <a:tcPr marL="36000" marR="36000" marT="36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55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4272214654"/>
                  </a:ext>
                </a:extLst>
              </a:tr>
              <a:tr h="217545">
                <a:tc>
                  <a:txBody>
                    <a:bodyPr/>
                    <a:lstStyle/>
                    <a:p>
                      <a:pPr marL="0" marR="0" algn="l">
                        <a:lnSpc>
                          <a:spcPct val="115000"/>
                        </a:lnSpc>
                        <a:spcAft>
                          <a:spcPts val="800"/>
                        </a:spcAft>
                        <a:buNone/>
                      </a:pPr>
                      <a:r>
                        <a:rPr lang="es-CU" sz="550" b="0" dirty="0">
                          <a:effectLst/>
                          <a:latin typeface="Poppins" pitchFamily="2" charset="77"/>
                          <a:ea typeface="Aptos" panose="020B0004020202020204" pitchFamily="34" charset="0"/>
                          <a:cs typeface="Poppins" pitchFamily="2" charset="77"/>
                        </a:rPr>
                        <a:t>La introducción de nuevas vacunas exige una preparación cuidadosa de los centros de vacunación y una comunicación clara sobre la prevención de enfermedades. Esto incluye la formulación de directrices, la capacitación del personal, el desarrollo de capacidades y el lanzamiento de campañas de comunicación.  </a:t>
                      </a:r>
                    </a:p>
                  </a:txBody>
                  <a:tcPr marL="36000" marR="36000" marT="18000" marB="18000"/>
                </a:tc>
                <a:tc>
                  <a:txBody>
                    <a:bodyPr/>
                    <a:lstStyle/>
                    <a:p>
                      <a:pPr marL="4763" marR="0" lvl="1" indent="0" algn="l" rtl="0">
                        <a:lnSpc>
                          <a:spcPct val="100000"/>
                        </a:lnSpc>
                        <a:spcBef>
                          <a:spcPts val="0"/>
                        </a:spcBef>
                        <a:spcAft>
                          <a:spcPts val="200"/>
                        </a:spcAft>
                        <a:tabLst/>
                      </a:pPr>
                      <a:endParaRPr lang="en-US" sz="550" b="0" kern="100" dirty="0">
                        <a:solidFill>
                          <a:schemeClr val="dk1"/>
                        </a:solidFill>
                        <a:effectLst/>
                        <a:latin typeface="Poppins" pitchFamily="2" charset="77"/>
                        <a:ea typeface="+mn-ea"/>
                        <a:cs typeface="Poppins" pitchFamily="2" charset="77"/>
                      </a:endParaRPr>
                    </a:p>
                  </a:txBody>
                  <a:tcPr marL="36000" marR="36000" marT="36000" marB="36000" anchor="ctr"/>
                </a:tc>
                <a:tc>
                  <a:txBody>
                    <a:bodyPr/>
                    <a:lstStyle/>
                    <a:p>
                      <a:pPr marL="4763" marR="0" lvl="1" indent="0" algn="l" rtl="0">
                        <a:lnSpc>
                          <a:spcPct val="100000"/>
                        </a:lnSpc>
                        <a:spcBef>
                          <a:spcPts val="0"/>
                        </a:spcBef>
                        <a:spcAft>
                          <a:spcPts val="200"/>
                        </a:spcAft>
                        <a:tabLst/>
                      </a:pPr>
                      <a:endParaRPr lang="en-US" sz="55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427278204"/>
                  </a:ext>
                </a:extLst>
              </a:tr>
              <a:tr h="311045">
                <a:tc>
                  <a:txBody>
                    <a:bodyPr/>
                    <a:lstStyle/>
                    <a:p>
                      <a:pPr marL="0" marR="0" algn="l">
                        <a:lnSpc>
                          <a:spcPct val="115000"/>
                        </a:lnSpc>
                        <a:spcAft>
                          <a:spcPts val="800"/>
                        </a:spcAft>
                        <a:buNone/>
                      </a:pPr>
                      <a:r>
                        <a:rPr lang="es-CU" sz="550" b="0" dirty="0">
                          <a:effectLst/>
                          <a:latin typeface="Poppins" pitchFamily="2" charset="77"/>
                          <a:ea typeface="Aptos" panose="020B0004020202020204" pitchFamily="34" charset="0"/>
                          <a:cs typeface="Poppins" pitchFamily="2" charset="77"/>
                        </a:rPr>
                        <a:t>Durante la pandemia de COVID-19, Vietnam creó un Fondo de vacunas para apoyar la adquisición de vacunas. En la actualidad, no existe un fondo dedicado a las vacunas o a la asistencia social para el PAI; en su lugar, el gobierno ha financiado íntegramente las vacunas desde el inicio del programa. El apoyo internacional de </a:t>
                      </a:r>
                      <a:r>
                        <a:rPr lang="es-CU" sz="550" b="0" dirty="0" err="1">
                          <a:effectLst/>
                          <a:latin typeface="Poppins" pitchFamily="2" charset="77"/>
                          <a:ea typeface="Aptos" panose="020B0004020202020204" pitchFamily="34" charset="0"/>
                          <a:cs typeface="Poppins" pitchFamily="2" charset="77"/>
                        </a:rPr>
                        <a:t>Gavi</a:t>
                      </a:r>
                      <a:r>
                        <a:rPr lang="es-CU" sz="550" b="0" dirty="0">
                          <a:effectLst/>
                          <a:latin typeface="Poppins" pitchFamily="2" charset="77"/>
                          <a:ea typeface="Aptos" panose="020B0004020202020204" pitchFamily="34" charset="0"/>
                          <a:cs typeface="Poppins" pitchFamily="2" charset="77"/>
                        </a:rPr>
                        <a:t> y la OMS ha disminuido, ya que Vietnam está clasificado ahora como un país de renta media, a pesar de los continuos desafíos económicos.</a:t>
                      </a:r>
                    </a:p>
                  </a:txBody>
                  <a:tcPr marL="36000" marR="36000" marT="18000" marB="18000"/>
                </a:tc>
                <a:tc>
                  <a:txBody>
                    <a:bodyPr/>
                    <a:lstStyle/>
                    <a:p>
                      <a:pPr rtl="0" fontAlgn="base"/>
                      <a:r>
                        <a:rPr lang="es-CU" sz="550" b="0" dirty="0">
                          <a:solidFill>
                            <a:schemeClr val="dk1"/>
                          </a:solidFill>
                          <a:effectLst/>
                          <a:latin typeface="Poppins" pitchFamily="2" charset="77"/>
                          <a:ea typeface="+mn-ea"/>
                          <a:cs typeface="Poppins" pitchFamily="2" charset="77"/>
                        </a:rPr>
                        <a:t>El Gobierno y los Comités Populares Provinciales y Municipales.</a:t>
                      </a:r>
                    </a:p>
                  </a:txBody>
                  <a:tcPr marL="36000" marR="36000" marT="36000" marB="36000" anchor="ctr"/>
                </a:tc>
                <a:tc>
                  <a:txBody>
                    <a:bodyPr/>
                    <a:lstStyle/>
                    <a:p>
                      <a:pPr marL="0" marR="0" lvl="1" indent="0" algn="l" defTabSz="914209" rtl="0" eaLnBrk="1" fontAlgn="base" latinLnBrk="0" hangingPunct="1">
                        <a:lnSpc>
                          <a:spcPts val="1200"/>
                        </a:lnSpc>
                        <a:spcBef>
                          <a:spcPts val="0"/>
                        </a:spcBef>
                        <a:spcAft>
                          <a:spcPts val="200"/>
                        </a:spcAft>
                        <a:buNone/>
                        <a:tabLst/>
                      </a:pPr>
                      <a:endParaRPr lang="en-US" sz="55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3161620101"/>
                  </a:ext>
                </a:extLst>
              </a:tr>
              <a:tr h="201403">
                <a:tc>
                  <a:txBody>
                    <a:bodyPr/>
                    <a:lstStyle/>
                    <a:p>
                      <a:pPr marL="0" marR="0" algn="l">
                        <a:lnSpc>
                          <a:spcPct val="115000"/>
                        </a:lnSpc>
                        <a:spcAft>
                          <a:spcPts val="800"/>
                        </a:spcAft>
                        <a:buNone/>
                      </a:pPr>
                      <a:r>
                        <a:rPr lang="es-CU" sz="550" b="0" dirty="0">
                          <a:effectLst/>
                          <a:latin typeface="Poppins" pitchFamily="2" charset="77"/>
                          <a:ea typeface="Aptos" panose="020B0004020202020204" pitchFamily="34" charset="0"/>
                          <a:cs typeface="Poppins" pitchFamily="2" charset="77"/>
                        </a:rPr>
                        <a:t>Tomar decisiones técnicas, como determinar el número adecuado de dosis de la vacuna contra el VPH, es todo un desafío.</a:t>
                      </a:r>
                    </a:p>
                  </a:txBody>
                  <a:tcPr marL="36000" marR="36000" marT="18000" marB="18000"/>
                </a:tc>
                <a:tc>
                  <a:txBody>
                    <a:bodyPr/>
                    <a:lstStyle/>
                    <a:p>
                      <a:pPr marL="0" marR="0" lvl="1" indent="0" algn="l" defTabSz="914209" rtl="0" eaLnBrk="1" fontAlgn="base" latinLnBrk="0" hangingPunct="1">
                        <a:lnSpc>
                          <a:spcPts val="1200"/>
                        </a:lnSpc>
                        <a:spcBef>
                          <a:spcPts val="0"/>
                        </a:spcBef>
                        <a:spcAft>
                          <a:spcPts val="200"/>
                        </a:spcAft>
                        <a:buNone/>
                        <a:tabLst/>
                      </a:pPr>
                      <a:endParaRPr lang="en-US" sz="550" b="0"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marL="0" marR="0" lvl="1" indent="0" algn="l" defTabSz="914209" rtl="0" eaLnBrk="1" fontAlgn="base" latinLnBrk="0" hangingPunct="1">
                        <a:lnSpc>
                          <a:spcPts val="1200"/>
                        </a:lnSpc>
                        <a:spcBef>
                          <a:spcPts val="0"/>
                        </a:spcBef>
                        <a:spcAft>
                          <a:spcPts val="200"/>
                        </a:spcAft>
                        <a:buNone/>
                        <a:tabLst/>
                      </a:pPr>
                      <a:endParaRPr lang="en-US" sz="55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3917226543"/>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70846" y="2181043"/>
            <a:ext cx="8996517"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Principales desafíos</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1867502805"/>
              </p:ext>
            </p:extLst>
          </p:nvPr>
        </p:nvGraphicFramePr>
        <p:xfrm>
          <a:off x="71919" y="3994769"/>
          <a:ext cx="8996517" cy="1502756"/>
        </p:xfrm>
        <a:graphic>
          <a:graphicData uri="http://schemas.openxmlformats.org/drawingml/2006/table">
            <a:tbl>
              <a:tblPr firstRow="1" firstCol="1" bandRow="1">
                <a:tableStyleId>{0505E3EF-67EA-436B-97B2-0124C06EBD24}</a:tableStyleId>
              </a:tblPr>
              <a:tblGrid>
                <a:gridCol w="4260859">
                  <a:extLst>
                    <a:ext uri="{9D8B030D-6E8A-4147-A177-3AD203B41FA5}">
                      <a16:colId xmlns:a16="http://schemas.microsoft.com/office/drawing/2014/main" val="2441690924"/>
                    </a:ext>
                  </a:extLst>
                </a:gridCol>
                <a:gridCol w="2068285">
                  <a:extLst>
                    <a:ext uri="{9D8B030D-6E8A-4147-A177-3AD203B41FA5}">
                      <a16:colId xmlns:a16="http://schemas.microsoft.com/office/drawing/2014/main" val="190957167"/>
                    </a:ext>
                  </a:extLst>
                </a:gridCol>
                <a:gridCol w="2177143">
                  <a:extLst>
                    <a:ext uri="{9D8B030D-6E8A-4147-A177-3AD203B41FA5}">
                      <a16:colId xmlns:a16="http://schemas.microsoft.com/office/drawing/2014/main" val="4243113650"/>
                    </a:ext>
                  </a:extLst>
                </a:gridCol>
                <a:gridCol w="490230">
                  <a:extLst>
                    <a:ext uri="{9D8B030D-6E8A-4147-A177-3AD203B41FA5}">
                      <a16:colId xmlns:a16="http://schemas.microsoft.com/office/drawing/2014/main" val="3319182671"/>
                    </a:ext>
                  </a:extLst>
                </a:gridCol>
              </a:tblGrid>
              <a:tr h="138955">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18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04661">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s-CU" sz="600" b="1">
                          <a:solidFill>
                            <a:schemeClr val="dk1"/>
                          </a:solidFill>
                          <a:effectLst/>
                          <a:latin typeface="Poppins" pitchFamily="2" charset="77"/>
                          <a:ea typeface="+mn-ea"/>
                          <a:cs typeface="Poppins" pitchFamily="2" charset="77"/>
                        </a:rPr>
                        <a:t>Tema tratado </a:t>
                      </a: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s-CU" sz="600" b="1">
                          <a:solidFill>
                            <a:schemeClr val="dk1"/>
                          </a:solidFill>
                          <a:effectLst/>
                          <a:latin typeface="Poppins" pitchFamily="2" charset="77"/>
                          <a:ea typeface="+mn-ea"/>
                          <a:cs typeface="Poppins" pitchFamily="2" charset="77"/>
                        </a:rPr>
                        <a:t>Enfoques de promoción </a:t>
                      </a: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s-CU" sz="600" b="1" dirty="0">
                          <a:solidFill>
                            <a:schemeClr val="dk1"/>
                          </a:solidFill>
                          <a:effectLst/>
                          <a:latin typeface="Poppins" pitchFamily="2" charset="77"/>
                          <a:ea typeface="+mn-ea"/>
                          <a:cs typeface="Poppins" pitchFamily="2" charset="77"/>
                        </a:rPr>
                        <a:t>Responsables de la toma de decisiones/otras partes interesadas</a:t>
                      </a:r>
                    </a:p>
                  </a:txBody>
                  <a:tcPr marL="48986" marR="48986" marT="18000" marB="36000" anchor="ctr"/>
                </a:tc>
                <a:tc>
                  <a:txBody>
                    <a:bodyPr/>
                    <a:lstStyle/>
                    <a:p>
                      <a:pPr algn="ctr"/>
                      <a:r>
                        <a:rPr lang="es-CU" sz="600" b="1" dirty="0">
                          <a:solidFill>
                            <a:schemeClr val="dk1"/>
                          </a:solidFill>
                          <a:effectLst/>
                          <a:latin typeface="Poppins" pitchFamily="2" charset="77"/>
                          <a:ea typeface="+mn-ea"/>
                          <a:cs typeface="Poppins" pitchFamily="2" charset="77"/>
                        </a:rPr>
                        <a:t>Resultado </a:t>
                      </a:r>
                    </a:p>
                  </a:txBody>
                  <a:tcPr marL="48986" marR="48986" marT="18000" marB="36000" anchor="ctr"/>
                </a:tc>
                <a:extLst>
                  <a:ext uri="{0D108BD9-81ED-4DB2-BD59-A6C34878D82A}">
                    <a16:rowId xmlns:a16="http://schemas.microsoft.com/office/drawing/2014/main" val="1053874978"/>
                  </a:ext>
                </a:extLst>
              </a:tr>
              <a:tr h="292546">
                <a:tc>
                  <a:txBody>
                    <a:bodyPr/>
                    <a:lstStyle/>
                    <a:p>
                      <a:pPr marL="0" marR="0">
                        <a:lnSpc>
                          <a:spcPct val="115000"/>
                        </a:lnSpc>
                        <a:spcAft>
                          <a:spcPts val="800"/>
                        </a:spcAft>
                        <a:buNone/>
                      </a:pPr>
                      <a:r>
                        <a:rPr lang="es-CU" sz="550" b="0" i="0" dirty="0">
                          <a:solidFill>
                            <a:schemeClr val="dk1"/>
                          </a:solidFill>
                          <a:effectLst/>
                          <a:latin typeface="Poppins" pitchFamily="2" charset="77"/>
                          <a:ea typeface="+mn-ea"/>
                          <a:cs typeface="Poppins" pitchFamily="2" charset="77"/>
                        </a:rPr>
                        <a:t>Vietnam es uno de los pocos países autosuficientes en la producción de la mayoría de las vacunas incluidas en el Programa Ampliado de Inmunización (PAI). Por lo tanto, si se facilita la transferencia tecnológica para la producción de vacunas, Vietnam posee capacidad de adoptar y dominar la tecnología y contribuir a la estabilización del suministro nacional de vacunas. </a:t>
                      </a:r>
                    </a:p>
                  </a:txBody>
                  <a:tcPr marL="36000" marR="36000" marT="36000" marB="36000"/>
                </a:tc>
                <a:tc>
                  <a:txBody>
                    <a:bodyPr/>
                    <a:lstStyle/>
                    <a:p>
                      <a:pPr algn="l" rtl="0" fontAlgn="base">
                        <a:lnSpc>
                          <a:spcPct val="100000"/>
                        </a:lnSpc>
                        <a:buNone/>
                      </a:pPr>
                      <a:r>
                        <a:rPr lang="es-CU" sz="550" b="0" i="0" dirty="0">
                          <a:effectLst/>
                          <a:latin typeface="Poppins" pitchFamily="2" charset="77"/>
                          <a:cs typeface="Poppins" pitchFamily="2" charset="77"/>
                        </a:rPr>
                        <a:t>Reforzar y promover la cooperación y los intercambios con organizaciones de investigación y fabricación de vacunas de todo el mundo. 
</a:t>
                      </a:r>
                      <a:br>
                        <a:rPr lang="es-CU" sz="500" b="0" i="0" dirty="0">
                          <a:effectLst/>
                          <a:latin typeface="Poppins" pitchFamily="2" charset="77"/>
                          <a:cs typeface="Poppins" pitchFamily="2" charset="77"/>
                        </a:rPr>
                      </a:br>
                      <a:r>
                        <a:rPr lang="es-CU" sz="550" b="0" i="0" dirty="0">
                          <a:effectLst/>
                          <a:latin typeface="Poppins" pitchFamily="2" charset="77"/>
                          <a:cs typeface="Poppins" pitchFamily="2" charset="77"/>
                        </a:rPr>
                        <a:t>Promover la transferencia y el intercambio de tecnología. </a:t>
                      </a:r>
                    </a:p>
                  </a:txBody>
                  <a:tcPr marL="36000" marR="36000" marT="36000" marB="36000">
                    <a:solidFill>
                      <a:srgbClr val="EAEAEA"/>
                    </a:solidFill>
                  </a:tcPr>
                </a:tc>
                <a:tc>
                  <a:txBody>
                    <a:bodyPr/>
                    <a:lstStyle/>
                    <a:p>
                      <a:pPr algn="l" rtl="0" fontAlgn="base">
                        <a:lnSpc>
                          <a:spcPct val="100000"/>
                        </a:lnSpc>
                        <a:buNone/>
                      </a:pPr>
                      <a:r>
                        <a:rPr lang="es-CU" sz="550" b="0" i="0">
                          <a:effectLst/>
                          <a:latin typeface="Poppins" pitchFamily="2" charset="77"/>
                          <a:cs typeface="Poppins" pitchFamily="2" charset="77"/>
                        </a:rPr>
                        <a:t>El Gobierno, el Ministerio de Ciencia y Tecnología, el Ministerio de Salud y otros ministerios y organismos pertinentes. </a:t>
                      </a:r>
                    </a:p>
                    <a:p>
                      <a:pPr algn="l" rtl="0" fontAlgn="base">
                        <a:lnSpc>
                          <a:spcPct val="100000"/>
                        </a:lnSpc>
                        <a:buNone/>
                      </a:pPr>
                      <a:r>
                        <a:rPr lang="es-CU" sz="550" b="0" i="0">
                          <a:effectLst/>
                          <a:latin typeface="Poppins" pitchFamily="2" charset="77"/>
                          <a:cs typeface="Poppins" pitchFamily="2" charset="77"/>
                        </a:rPr>
                        <a:t> </a:t>
                      </a:r>
                    </a:p>
                  </a:txBody>
                  <a:tcPr marL="36000" marR="36000" marT="36000" marB="36000"/>
                </a:tc>
                <a:tc>
                  <a:txBody>
                    <a:bodyPr/>
                    <a:lstStyle/>
                    <a:p>
                      <a:pPr marL="7938" marR="0" lvl="1" indent="0" algn="l" rtl="0">
                        <a:lnSpc>
                          <a:spcPct val="100000"/>
                        </a:lnSpc>
                        <a:spcBef>
                          <a:spcPts val="0"/>
                        </a:spcBef>
                        <a:spcAft>
                          <a:spcPts val="200"/>
                        </a:spcAft>
                        <a:tabLst/>
                      </a:pPr>
                      <a:endParaRPr lang="en-US" sz="550" b="0" kern="1200" dirty="0">
                        <a:solidFill>
                          <a:schemeClr val="dk1"/>
                        </a:solidFill>
                        <a:effectLst/>
                        <a:latin typeface="Poppins" pitchFamily="2" charset="77"/>
                        <a:ea typeface="+mn-ea"/>
                        <a:cs typeface="Poppins" pitchFamily="2" charset="77"/>
                      </a:endParaRPr>
                    </a:p>
                  </a:txBody>
                  <a:tcPr marL="36000" marR="36000" marT="36000" marB="36000" anchor="ctr"/>
                </a:tc>
                <a:extLst>
                  <a:ext uri="{0D108BD9-81ED-4DB2-BD59-A6C34878D82A}">
                    <a16:rowId xmlns:a16="http://schemas.microsoft.com/office/drawing/2014/main" val="2655716968"/>
                  </a:ext>
                </a:extLst>
              </a:tr>
              <a:tr h="0">
                <a:tc>
                  <a:txBody>
                    <a:bodyPr/>
                    <a:lstStyle/>
                    <a:p>
                      <a:pPr marL="0" marR="0">
                        <a:lnSpc>
                          <a:spcPct val="115000"/>
                        </a:lnSpc>
                        <a:spcAft>
                          <a:spcPts val="800"/>
                        </a:spcAft>
                        <a:buNone/>
                      </a:pPr>
                      <a:r>
                        <a:rPr lang="es-CU" sz="550" b="0" i="0">
                          <a:solidFill>
                            <a:schemeClr val="dk1"/>
                          </a:solidFill>
                          <a:effectLst/>
                          <a:latin typeface="Poppins" pitchFamily="2" charset="77"/>
                          <a:ea typeface="+mn-ea"/>
                          <a:cs typeface="Poppins" pitchFamily="2" charset="77"/>
                        </a:rPr>
                        <a:t>Establecer gradualmente un Fondo de vacunas para el PAI con el fin de movilizar recursos y reducir la carga sobre el presupuesto estatal. </a:t>
                      </a:r>
                    </a:p>
                  </a:txBody>
                  <a:tcPr marL="36000" marR="36000" marT="36000" marB="36000"/>
                </a:tc>
                <a:tc>
                  <a:txBody>
                    <a:bodyPr/>
                    <a:lstStyle/>
                    <a:p>
                      <a:pPr algn="l" rtl="0" fontAlgn="base">
                        <a:lnSpc>
                          <a:spcPct val="100000"/>
                        </a:lnSpc>
                        <a:buNone/>
                      </a:pPr>
                      <a:r>
                        <a:rPr lang="es-CU" sz="550" b="0" i="0" dirty="0">
                          <a:solidFill>
                            <a:schemeClr val="dk1"/>
                          </a:solidFill>
                          <a:effectLst/>
                          <a:latin typeface="Poppins" pitchFamily="2" charset="77"/>
                          <a:ea typeface="+mn-ea"/>
                          <a:cs typeface="Poppins" pitchFamily="2" charset="77"/>
                        </a:rPr>
                        <a:t>Promover la creación de un Fondo de vacunas. </a:t>
                      </a:r>
                    </a:p>
                  </a:txBody>
                  <a:tcPr marL="36000" marR="36000" marT="36000" marB="36000"/>
                </a:tc>
                <a:tc>
                  <a:txBody>
                    <a:bodyPr/>
                    <a:lstStyle/>
                    <a:p>
                      <a:pPr algn="l" rtl="0" fontAlgn="base">
                        <a:lnSpc>
                          <a:spcPct val="100000"/>
                        </a:lnSpc>
                        <a:buNone/>
                      </a:pPr>
                      <a:r>
                        <a:rPr lang="es-CU" sz="550" b="0" i="0" dirty="0">
                          <a:effectLst/>
                          <a:latin typeface="Poppins" pitchFamily="2" charset="77"/>
                          <a:cs typeface="Poppins" pitchFamily="2" charset="77"/>
                        </a:rPr>
                        <a:t>El Gobierno, el Ministerio de Salud y el Ministerio de Hacienda</a:t>
                      </a:r>
                    </a:p>
                  </a:txBody>
                  <a:tcPr marL="36000" marR="36000" marT="36000" marB="36000">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550" b="0" kern="1200" dirty="0">
                        <a:solidFill>
                          <a:schemeClr val="dk1"/>
                        </a:solidFill>
                        <a:effectLst/>
                        <a:latin typeface="Poppins" pitchFamily="2" charset="77"/>
                        <a:ea typeface="+mn-ea"/>
                        <a:cs typeface="Poppins" pitchFamily="2" charset="77"/>
                      </a:endParaRPr>
                    </a:p>
                  </a:txBody>
                  <a:tcPr marL="36000" marR="36000" marT="36000" marB="36000" anchor="ctr"/>
                </a:tc>
                <a:extLst>
                  <a:ext uri="{0D108BD9-81ED-4DB2-BD59-A6C34878D82A}">
                    <a16:rowId xmlns:a16="http://schemas.microsoft.com/office/drawing/2014/main" val="4272214654"/>
                  </a:ext>
                </a:extLst>
              </a:tr>
              <a:tr h="197551">
                <a:tc>
                  <a:txBody>
                    <a:bodyPr/>
                    <a:lstStyle/>
                    <a:p>
                      <a:pPr marL="0" marR="0">
                        <a:lnSpc>
                          <a:spcPct val="115000"/>
                        </a:lnSpc>
                        <a:spcAft>
                          <a:spcPts val="800"/>
                        </a:spcAft>
                        <a:buNone/>
                      </a:pPr>
                      <a:r>
                        <a:rPr lang="es-CU" sz="550" b="0" i="0" dirty="0">
                          <a:solidFill>
                            <a:schemeClr val="dk1"/>
                          </a:solidFill>
                          <a:effectLst/>
                          <a:latin typeface="Poppins" pitchFamily="2" charset="77"/>
                          <a:ea typeface="+mn-ea"/>
                          <a:cs typeface="Poppins" pitchFamily="2" charset="77"/>
                        </a:rPr>
                        <a:t>El apoyo de organizaciones internacionales a la introducción de nuevas vacunas incluye: suministro de vacunas, suministro de vacunas a precios preferenciales, asistencia técnica y apoyo financiero a la implementación. </a:t>
                      </a:r>
                    </a:p>
                  </a:txBody>
                  <a:tcPr marL="36000" marR="36000" marT="36000" marB="36000">
                    <a:solidFill>
                      <a:srgbClr val="EAEAEA"/>
                    </a:solidFill>
                  </a:tcPr>
                </a:tc>
                <a:tc>
                  <a:txBody>
                    <a:bodyPr/>
                    <a:lstStyle/>
                    <a:p>
                      <a:pPr marL="0" marR="0" algn="l" rtl="0">
                        <a:lnSpc>
                          <a:spcPct val="115000"/>
                        </a:lnSpc>
                        <a:spcAft>
                          <a:spcPts val="800"/>
                        </a:spcAft>
                        <a:buNone/>
                      </a:pPr>
                      <a:endParaRPr lang="en-US" sz="550" kern="100" dirty="0">
                        <a:effectLst/>
                        <a:latin typeface="Poppins" pitchFamily="2" charset="77"/>
                        <a:ea typeface="Aptos" panose="020B0004020202020204" pitchFamily="34" charset="0"/>
                        <a:cs typeface="Poppins" pitchFamily="2" charset="77"/>
                      </a:endParaRPr>
                    </a:p>
                  </a:txBody>
                  <a:tcPr marL="36000" marR="36000" marT="36000" marB="36000"/>
                </a:tc>
                <a:tc>
                  <a:txBody>
                    <a:bodyPr/>
                    <a:lstStyle/>
                    <a:p>
                      <a:pPr marL="0" marR="0" algn="l" rtl="0">
                        <a:lnSpc>
                          <a:spcPct val="115000"/>
                        </a:lnSpc>
                        <a:spcAft>
                          <a:spcPts val="800"/>
                        </a:spcAft>
                        <a:buNone/>
                      </a:pPr>
                      <a:endParaRPr lang="en-US" sz="550" kern="100" dirty="0">
                        <a:effectLst/>
                        <a:latin typeface="Poppins" pitchFamily="2" charset="77"/>
                        <a:ea typeface="Aptos" panose="020B0004020202020204" pitchFamily="34" charset="0"/>
                        <a:cs typeface="Poppins" pitchFamily="2" charset="77"/>
                      </a:endParaRPr>
                    </a:p>
                  </a:txBody>
                  <a:tcPr marL="36000" marR="36000" marT="36000" marB="36000"/>
                </a:tc>
                <a:tc>
                  <a:txBody>
                    <a:bodyPr/>
                    <a:lstStyle/>
                    <a:p>
                      <a:pPr marL="0" marR="0" lvl="1" indent="0" algn="l" defTabSz="914209" rtl="0" eaLnBrk="1" latinLnBrk="0" hangingPunct="1">
                        <a:lnSpc>
                          <a:spcPct val="100000"/>
                        </a:lnSpc>
                        <a:spcBef>
                          <a:spcPts val="0"/>
                        </a:spcBef>
                        <a:spcAft>
                          <a:spcPts val="200"/>
                        </a:spcAft>
                        <a:tabLst/>
                      </a:pPr>
                      <a:endParaRPr lang="en-US" sz="550" kern="1200" dirty="0">
                        <a:solidFill>
                          <a:schemeClr val="dk1"/>
                        </a:solidFill>
                        <a:latin typeface="Poppins" pitchFamily="2" charset="77"/>
                        <a:ea typeface="+mn-ea"/>
                        <a:cs typeface="Poppins" pitchFamily="2" charset="77"/>
                      </a:endParaRPr>
                    </a:p>
                  </a:txBody>
                  <a:tcPr marL="36000" marR="36000" marT="36000" marB="36000" anchor="ctr">
                    <a:solidFill>
                      <a:srgbClr val="EAEAEA"/>
                    </a:solidFill>
                  </a:tcP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69492" y="3986178"/>
            <a:ext cx="8996517"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Enfoques de promoción utilizados</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1857306926"/>
              </p:ext>
            </p:extLst>
          </p:nvPr>
        </p:nvGraphicFramePr>
        <p:xfrm>
          <a:off x="70847" y="5500737"/>
          <a:ext cx="8997589" cy="835385"/>
        </p:xfrm>
        <a:graphic>
          <a:graphicData uri="http://schemas.openxmlformats.org/drawingml/2006/table">
            <a:tbl>
              <a:tblPr firstRow="1" firstCol="1" bandRow="1">
                <a:tableStyleId>{0505E3EF-67EA-436B-97B2-0124C06EBD24}</a:tableStyleId>
              </a:tblPr>
              <a:tblGrid>
                <a:gridCol w="8997589">
                  <a:extLst>
                    <a:ext uri="{9D8B030D-6E8A-4147-A177-3AD203B41FA5}">
                      <a16:colId xmlns:a16="http://schemas.microsoft.com/office/drawing/2014/main" val="2441690924"/>
                    </a:ext>
                  </a:extLst>
                </a:gridCol>
              </a:tblGrid>
              <a:tr h="156373">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679012">
                <a:tc>
                  <a:txBody>
                    <a:bodyPr/>
                    <a:lstStyle/>
                    <a:p>
                      <a:pPr marL="171450" indent="-171450" rtl="0" fontAlgn="base">
                        <a:buFont typeface="Arial" panose="020B0604020202020204" pitchFamily="34" charset="0"/>
                        <a:buChar char="•"/>
                      </a:pPr>
                      <a:r>
                        <a:rPr lang="es-CU" sz="550" b="0" i="0" dirty="0">
                          <a:solidFill>
                            <a:schemeClr val="dk1"/>
                          </a:solidFill>
                          <a:effectLst/>
                          <a:latin typeface="Poppins" panose="00000500000000000000" pitchFamily="2" charset="0"/>
                          <a:ea typeface="+mn-ea"/>
                          <a:cs typeface="Poppins" panose="00000500000000000000" pitchFamily="2" charset="0"/>
                        </a:rPr>
                        <a:t>Métodos para incentivar al personal que participa en actividades de inmunización o de salud pública </a:t>
                      </a:r>
                    </a:p>
                    <a:p>
                      <a:pPr marL="171450" indent="-171450" rtl="0" fontAlgn="base">
                        <a:buFont typeface="Arial" panose="020B0604020202020204" pitchFamily="34" charset="0"/>
                        <a:buChar char="•"/>
                      </a:pPr>
                      <a:r>
                        <a:rPr lang="es-CU" sz="550" b="0" i="0" dirty="0">
                          <a:solidFill>
                            <a:schemeClr val="dk1"/>
                          </a:solidFill>
                          <a:effectLst/>
                          <a:latin typeface="Poppins" panose="00000500000000000000" pitchFamily="2" charset="0"/>
                          <a:ea typeface="+mn-ea"/>
                          <a:cs typeface="Poppins" panose="00000500000000000000" pitchFamily="2" charset="0"/>
                        </a:rPr>
                        <a:t>Enfoques para movilizar con urgencia recursos financieros para la prevención y el control de epidemias en zonas de alto riesgo </a:t>
                      </a:r>
                    </a:p>
                    <a:p>
                      <a:pPr marL="171450" indent="-171450" rtl="0" fontAlgn="base">
                        <a:buFont typeface="Arial" panose="020B0604020202020204" pitchFamily="34" charset="0"/>
                        <a:buChar char="•"/>
                      </a:pPr>
                      <a:r>
                        <a:rPr lang="es-CU" sz="550" b="0" i="0" dirty="0">
                          <a:solidFill>
                            <a:schemeClr val="dk1"/>
                          </a:solidFill>
                          <a:effectLst/>
                          <a:latin typeface="Poppins" panose="00000500000000000000" pitchFamily="2" charset="0"/>
                          <a:ea typeface="+mn-ea"/>
                          <a:cs typeface="Poppins" panose="00000500000000000000" pitchFamily="2" charset="0"/>
                        </a:rPr>
                        <a:t>Desarrollo e implementación de planes operativos a largo plazo para enfermedades infecciosas prevenibles mediante la vacunación </a:t>
                      </a:r>
                    </a:p>
                    <a:p>
                      <a:pPr marL="171450" indent="-171450" rtl="0" fontAlgn="base">
                        <a:buFont typeface="Arial" panose="020B0604020202020204" pitchFamily="34" charset="0"/>
                        <a:buChar char="•"/>
                      </a:pPr>
                      <a:r>
                        <a:rPr lang="es-CU" sz="550" b="0" i="0" dirty="0">
                          <a:solidFill>
                            <a:schemeClr val="dk1"/>
                          </a:solidFill>
                          <a:effectLst/>
                          <a:latin typeface="Poppins" panose="00000500000000000000" pitchFamily="2" charset="0"/>
                          <a:ea typeface="+mn-ea"/>
                          <a:cs typeface="Poppins" panose="00000500000000000000" pitchFamily="2" charset="0"/>
                        </a:rPr>
                        <a:t>Procedimientos para introducir nuevas vacunas en el PAI, lo que incluye presupuestación, ámbito de implementación, decisiones sobre los grupos destinatarios y dosis </a:t>
                      </a:r>
                    </a:p>
                    <a:p>
                      <a:pPr marL="171450" indent="-171450" rtl="0" fontAlgn="base">
                        <a:buFont typeface="Arial" panose="020B0604020202020204" pitchFamily="34" charset="0"/>
                        <a:buChar char="•"/>
                      </a:pPr>
                      <a:r>
                        <a:rPr lang="es-CU" sz="550" b="0" i="0" dirty="0">
                          <a:solidFill>
                            <a:schemeClr val="dk1"/>
                          </a:solidFill>
                          <a:effectLst/>
                          <a:latin typeface="Poppins" panose="00000500000000000000" pitchFamily="2" charset="0"/>
                          <a:ea typeface="+mn-ea"/>
                          <a:cs typeface="Poppins" panose="00000500000000000000" pitchFamily="2" charset="0"/>
                        </a:rPr>
                        <a:t>Orientación sobre otras vacunas que se deben incluir en el PAI además de las vacunas PCV y contra el VPH </a:t>
                      </a:r>
                    </a:p>
                    <a:p>
                      <a:pPr marL="171450" indent="-171450" rtl="0" fontAlgn="base">
                        <a:buFont typeface="Arial" panose="020B0604020202020204" pitchFamily="34" charset="0"/>
                        <a:buChar char="•"/>
                      </a:pPr>
                      <a:r>
                        <a:rPr lang="es-CU" sz="550" b="0" i="0" dirty="0">
                          <a:solidFill>
                            <a:schemeClr val="dk1"/>
                          </a:solidFill>
                          <a:effectLst/>
                          <a:latin typeface="Poppins" panose="00000500000000000000" pitchFamily="2" charset="0"/>
                          <a:ea typeface="+mn-ea"/>
                          <a:cs typeface="Poppins" panose="00000500000000000000" pitchFamily="2" charset="0"/>
                        </a:rPr>
                        <a:t>Implementación de la inmunización a lo largo de toda la vida según las poblaciones y grupos etarios de destino </a:t>
                      </a:r>
                    </a:p>
                  </a:txBody>
                  <a:tcPr marL="48986" marR="48986" marT="36000" marB="3600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75565" y="5484292"/>
            <a:ext cx="899044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s-CU"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Lecciones aprendidas</a:t>
            </a:r>
          </a:p>
        </p:txBody>
      </p:sp>
      <p:pic>
        <p:nvPicPr>
          <p:cNvPr id="4" name="Picture 3">
            <a:extLst>
              <a:ext uri="{FF2B5EF4-FFF2-40B4-BE49-F238E27FC236}">
                <a16:creationId xmlns:a16="http://schemas.microsoft.com/office/drawing/2014/main" id="{7479134C-F3A7-ADC7-66F0-2A247FF49AA5}"/>
              </a:ext>
            </a:extLst>
          </p:cNvPr>
          <p:cNvPicPr>
            <a:picLocks noChangeAspect="1"/>
          </p:cNvPicPr>
          <p:nvPr/>
        </p:nvPicPr>
        <p:blipFill>
          <a:blip r:embed="rId5"/>
          <a:stretch>
            <a:fillRect/>
          </a:stretch>
        </p:blipFill>
        <p:spPr>
          <a:xfrm>
            <a:off x="185719" y="112700"/>
            <a:ext cx="811995" cy="539354"/>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3F97D6-9BE9-4FE7-AF9A-198E873C182A}">
  <ds:schemaRefs>
    <ds:schemaRef ds:uri="48b06b4d-1ec9-41b0-8d15-5bb6e5667c29"/>
    <ds:schemaRef ds:uri="http://schemas.microsoft.com/office/2006/metadata/properties"/>
    <ds:schemaRef ds:uri="http://purl.org/dc/elements/1.1/"/>
    <ds:schemaRef ds:uri="http://purl.org/dc/dcmitype/"/>
    <ds:schemaRef ds:uri="http://purl.org/dc/terms/"/>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3.xml><?xml version="1.0" encoding="utf-8"?>
<ds:datastoreItem xmlns:ds="http://schemas.openxmlformats.org/officeDocument/2006/customXml" ds:itemID="{F35FDA21-148D-45C6-B494-2CD62122FF96}"/>
</file>

<file path=docProps/app.xml><?xml version="1.0" encoding="utf-8"?>
<Properties xmlns="http://schemas.openxmlformats.org/officeDocument/2006/extended-properties" xmlns:vt="http://schemas.openxmlformats.org/officeDocument/2006/docPropsVTypes">
  <Template>Office Theme</Template>
  <TotalTime>1168</TotalTime>
  <Words>801</Words>
  <PresentationFormat>Ekran Gösterisi (4:3)</PresentationFormat>
  <Paragraphs>59</Paragraphs>
  <Slides>1</Slides>
  <Notes>1</Notes>
  <HiddenSlides>0</HiddenSlides>
  <MMClips>0</MMClips>
  <ScaleCrop>false</ScaleCrop>
  <HeadingPairs>
    <vt:vector size="8" baseType="variant">
      <vt:variant>
        <vt:lpstr>Kullanılan Yazı Tipleri</vt:lpstr>
      </vt:variant>
      <vt:variant>
        <vt:i4>7</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10" baseType="lpstr">
      <vt:lpstr>Museo Sans 300</vt:lpstr>
      <vt:lpstr>Museo Slab 300</vt:lpstr>
      <vt:lpstr>Aptos</vt:lpstr>
      <vt:lpstr>Arial</vt:lpstr>
      <vt:lpstr>Poppins</vt:lpstr>
      <vt:lpstr>Poppins ExtraBold</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2025-07-16T08:35:32Z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