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D3D3D3"/>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B22EB6-A307-6346-BB91-549642A7A3C1}" v="24" dt="2025-07-11T11:09:24.8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798" autoAdjust="0"/>
    <p:restoredTop sz="95207" autoAdjust="0"/>
  </p:normalViewPr>
  <p:slideViewPr>
    <p:cSldViewPr snapToGrid="0">
      <p:cViewPr>
        <p:scale>
          <a:sx n="150" d="100"/>
          <a:sy n="150" d="100"/>
        </p:scale>
        <p:origin x="1574" y="-9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3FB22EB6-A307-6346-BB91-549642A7A3C1}"/>
    <pc:docChg chg="undo custSel modSld">
      <pc:chgData name="Ivdity Chikovani" userId="88c3af89-cfad-4844-9d52-51bd03c65758" providerId="ADAL" clId="{3FB22EB6-A307-6346-BB91-549642A7A3C1}" dt="2025-07-11T11:15:17.401" v="545" actId="1076"/>
      <pc:docMkLst>
        <pc:docMk/>
      </pc:docMkLst>
      <pc:sldChg chg="addSp modSp mod">
        <pc:chgData name="Ivdity Chikovani" userId="88c3af89-cfad-4844-9d52-51bd03c65758" providerId="ADAL" clId="{3FB22EB6-A307-6346-BB91-549642A7A3C1}" dt="2025-07-11T11:15:17.401" v="545" actId="1076"/>
        <pc:sldMkLst>
          <pc:docMk/>
          <pc:sldMk cId="4072229634" sldId="290"/>
        </pc:sldMkLst>
        <pc:spChg chg="mod">
          <ac:chgData name="Ivdity Chikovani" userId="88c3af89-cfad-4844-9d52-51bd03c65758" providerId="ADAL" clId="{3FB22EB6-A307-6346-BB91-549642A7A3C1}" dt="2025-07-11T11:14:26.601" v="523" actId="14100"/>
          <ac:spMkLst>
            <pc:docMk/>
            <pc:sldMk cId="4072229634" sldId="290"/>
            <ac:spMk id="2" creationId="{33B33E47-F1EC-9769-6F8A-B6A6A62DD8FF}"/>
          </ac:spMkLst>
        </pc:spChg>
        <pc:spChg chg="mod">
          <ac:chgData name="Ivdity Chikovani" userId="88c3af89-cfad-4844-9d52-51bd03c65758" providerId="ADAL" clId="{3FB22EB6-A307-6346-BB91-549642A7A3C1}" dt="2025-07-11T11:14:40.733" v="526" actId="1038"/>
          <ac:spMkLst>
            <pc:docMk/>
            <pc:sldMk cId="4072229634" sldId="290"/>
            <ac:spMk id="3" creationId="{CD743A8F-DD39-E0C9-7592-0BD94BA53C3A}"/>
          </ac:spMkLst>
        </pc:spChg>
        <pc:spChg chg="mod">
          <ac:chgData name="Ivdity Chikovani" userId="88c3af89-cfad-4844-9d52-51bd03c65758" providerId="ADAL" clId="{3FB22EB6-A307-6346-BB91-549642A7A3C1}" dt="2025-07-11T11:15:14.522" v="544" actId="1076"/>
          <ac:spMkLst>
            <pc:docMk/>
            <pc:sldMk cId="4072229634" sldId="290"/>
            <ac:spMk id="7" creationId="{C1CD0FA6-C9F6-1D06-6084-8849003B6409}"/>
          </ac:spMkLst>
        </pc:spChg>
        <pc:spChg chg="mod">
          <ac:chgData name="Ivdity Chikovani" userId="88c3af89-cfad-4844-9d52-51bd03c65758" providerId="ADAL" clId="{3FB22EB6-A307-6346-BB91-549642A7A3C1}" dt="2025-07-11T11:14:40.733" v="526" actId="1038"/>
          <ac:spMkLst>
            <pc:docMk/>
            <pc:sldMk cId="4072229634" sldId="290"/>
            <ac:spMk id="10" creationId="{F4CF794E-0799-C721-9842-E50C379AC477}"/>
          </ac:spMkLst>
        </pc:spChg>
        <pc:spChg chg="mod">
          <ac:chgData name="Ivdity Chikovani" userId="88c3af89-cfad-4844-9d52-51bd03c65758" providerId="ADAL" clId="{3FB22EB6-A307-6346-BB91-549642A7A3C1}" dt="2025-07-11T11:15:08.310" v="542" actId="14100"/>
          <ac:spMkLst>
            <pc:docMk/>
            <pc:sldMk cId="4072229634" sldId="290"/>
            <ac:spMk id="11" creationId="{BD91C623-077D-96C3-AA66-1E77C46CEAC7}"/>
          </ac:spMkLst>
        </pc:spChg>
        <pc:spChg chg="mod">
          <ac:chgData name="Ivdity Chikovani" userId="88c3af89-cfad-4844-9d52-51bd03c65758" providerId="ADAL" clId="{3FB22EB6-A307-6346-BB91-549642A7A3C1}" dt="2025-07-11T11:14:40.733" v="526" actId="1038"/>
          <ac:spMkLst>
            <pc:docMk/>
            <pc:sldMk cId="4072229634" sldId="290"/>
            <ac:spMk id="16" creationId="{05B715B8-46F4-D630-D152-33BEE6B83B28}"/>
          </ac:spMkLst>
        </pc:spChg>
        <pc:spChg chg="mod">
          <ac:chgData name="Ivdity Chikovani" userId="88c3af89-cfad-4844-9d52-51bd03c65758" providerId="ADAL" clId="{3FB22EB6-A307-6346-BB91-549642A7A3C1}" dt="2025-07-11T11:14:40.733" v="526" actId="1038"/>
          <ac:spMkLst>
            <pc:docMk/>
            <pc:sldMk cId="4072229634" sldId="290"/>
            <ac:spMk id="31" creationId="{29E28327-D3BB-28E3-75D4-E4314C631EE4}"/>
          </ac:spMkLst>
        </pc:spChg>
        <pc:graphicFrameChg chg="mod modGraphic">
          <ac:chgData name="Ivdity Chikovani" userId="88c3af89-cfad-4844-9d52-51bd03c65758" providerId="ADAL" clId="{3FB22EB6-A307-6346-BB91-549642A7A3C1}" dt="2025-07-11T11:14:40.733" v="526" actId="1038"/>
          <ac:graphicFrameMkLst>
            <pc:docMk/>
            <pc:sldMk cId="4072229634" sldId="290"/>
            <ac:graphicFrameMk id="6" creationId="{1EAC3E47-9569-F769-F8FF-52AD7651C189}"/>
          </ac:graphicFrameMkLst>
        </pc:graphicFrameChg>
        <pc:graphicFrameChg chg="mod modGraphic">
          <ac:chgData name="Ivdity Chikovani" userId="88c3af89-cfad-4844-9d52-51bd03c65758" providerId="ADAL" clId="{3FB22EB6-A307-6346-BB91-549642A7A3C1}" dt="2025-07-11T11:14:40.733" v="526" actId="1038"/>
          <ac:graphicFrameMkLst>
            <pc:docMk/>
            <pc:sldMk cId="4072229634" sldId="290"/>
            <ac:graphicFrameMk id="9" creationId="{AE29CAC3-1071-EDE2-E5E5-671832C8351C}"/>
          </ac:graphicFrameMkLst>
        </pc:graphicFrameChg>
        <pc:graphicFrameChg chg="mod modGraphic">
          <ac:chgData name="Ivdity Chikovani" userId="88c3af89-cfad-4844-9d52-51bd03c65758" providerId="ADAL" clId="{3FB22EB6-A307-6346-BB91-549642A7A3C1}" dt="2025-07-11T11:14:40.733" v="526" actId="1038"/>
          <ac:graphicFrameMkLst>
            <pc:docMk/>
            <pc:sldMk cId="4072229634" sldId="290"/>
            <ac:graphicFrameMk id="14" creationId="{130A9993-2563-94D2-71A0-F5F8739DCEA8}"/>
          </ac:graphicFrameMkLst>
        </pc:graphicFrameChg>
        <pc:graphicFrameChg chg="mod modGraphic">
          <ac:chgData name="Ivdity Chikovani" userId="88c3af89-cfad-4844-9d52-51bd03c65758" providerId="ADAL" clId="{3FB22EB6-A307-6346-BB91-549642A7A3C1}" dt="2025-07-11T11:14:40.733" v="526" actId="1038"/>
          <ac:graphicFrameMkLst>
            <pc:docMk/>
            <pc:sldMk cId="4072229634" sldId="290"/>
            <ac:graphicFrameMk id="15" creationId="{FF755A87-CA92-2637-98A6-C5B75B38A88F}"/>
          </ac:graphicFrameMkLst>
        </pc:graphicFrameChg>
        <pc:picChg chg="add mod">
          <ac:chgData name="Ivdity Chikovani" userId="88c3af89-cfad-4844-9d52-51bd03c65758" providerId="ADAL" clId="{3FB22EB6-A307-6346-BB91-549642A7A3C1}" dt="2025-07-11T11:15:17.401" v="545" actId="1076"/>
          <ac:picMkLst>
            <pc:docMk/>
            <pc:sldMk cId="4072229634" sldId="290"/>
            <ac:picMk id="4" creationId="{7479134C-F3A7-ADC7-66F0-2A247FF49AA5}"/>
          </ac:picMkLst>
        </pc:picChg>
        <pc:picChg chg="mod">
          <ac:chgData name="Ivdity Chikovani" userId="88c3af89-cfad-4844-9d52-51bd03c65758" providerId="ADAL" clId="{3FB22EB6-A307-6346-BB91-549642A7A3C1}" dt="2025-07-11T11:14:53.217" v="537" actId="1076"/>
          <ac:picMkLst>
            <pc:docMk/>
            <pc:sldMk cId="4072229634" sldId="290"/>
            <ac:picMk id="12" creationId="{DAED03C6-382C-BEF0-8386-2AF257BD47FD}"/>
          </ac:picMkLst>
        </pc:picChg>
        <pc:picChg chg="mod">
          <ac:chgData name="Ivdity Chikovani" userId="88c3af89-cfad-4844-9d52-51bd03c65758" providerId="ADAL" clId="{3FB22EB6-A307-6346-BB91-549642A7A3C1}" dt="2025-07-11T11:14:55.067" v="538" actId="1076"/>
          <ac:picMkLst>
            <pc:docMk/>
            <pc:sldMk cId="4072229634" sldId="290"/>
            <ac:picMk id="13" creationId="{C4A61F43-0444-08FC-C8CB-68774E5203D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076516-70EE-42B2-B895-4CB124B251F2}" type="datetimeFigureOut">
              <a:rPr lang="en-US" smtClean="0"/>
              <a:t>7/16/2025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8342E4-F058-44F4-9FAE-61488506A302}" type="slidenum">
              <a:rPr lang="en-US" smtClean="0"/>
              <a:t>‹#›</a:t>
            </a:fld>
            <a:endParaRPr lang="en-US"/>
          </a:p>
        </p:txBody>
      </p:sp>
    </p:spTree>
    <p:extLst>
      <p:ext uri="{BB962C8B-B14F-4D97-AF65-F5344CB8AC3E}">
        <p14:creationId xmlns:p14="http://schemas.microsoft.com/office/powerpoint/2010/main" val="2121889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8342E4-F058-44F4-9FAE-61488506A302}" type="slidenum">
              <a:rPr lang="en-US" smtClean="0"/>
              <a:t>1</a:t>
            </a:fld>
            <a:endParaRPr lang="en-US"/>
          </a:p>
        </p:txBody>
      </p:sp>
    </p:spTree>
    <p:extLst>
      <p:ext uri="{BB962C8B-B14F-4D97-AF65-F5344CB8AC3E}">
        <p14:creationId xmlns:p14="http://schemas.microsoft.com/office/powerpoint/2010/main" val="2920526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Museo Slab 300"/>
                <a:cs typeface="Museo Slab 300"/>
              </a:defRPr>
            </a:lvl2pPr>
            <a:lvl3pPr marL="1257038" indent="-342828">
              <a:buClr>
                <a:srgbClr val="00A6B6"/>
              </a:buClr>
              <a:buFontTx/>
              <a:buNone/>
              <a:defRPr sz="1571" b="0" i="0">
                <a:solidFill>
                  <a:srgbClr val="313231"/>
                </a:solidFill>
                <a:latin typeface="Museo Slab 300"/>
                <a:cs typeface="Museo Slab 300"/>
              </a:defRPr>
            </a:lvl3pPr>
            <a:lvl4pPr marL="1714142" indent="-342828">
              <a:buClr>
                <a:srgbClr val="00A6B6"/>
              </a:buClr>
              <a:buFontTx/>
              <a:buNone/>
              <a:defRPr sz="1429" b="0" i="0">
                <a:solidFill>
                  <a:srgbClr val="313231"/>
                </a:solidFill>
                <a:latin typeface="Museo Slab 300"/>
                <a:cs typeface="Museo Slab 300"/>
              </a:defRPr>
            </a:lvl4pPr>
            <a:lvl5pPr>
              <a:buClr>
                <a:srgbClr val="00A6B6"/>
              </a:buClr>
              <a:buFontTx/>
              <a:buNone/>
              <a:defRPr sz="1214" b="0" i="0">
                <a:solidFill>
                  <a:srgbClr val="313231"/>
                </a:solidFill>
                <a:latin typeface="Museo Slab 300"/>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Museo Sans 300"/>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3B33E47-F1EC-9769-6F8A-B6A6A62DD8FF}"/>
              </a:ext>
            </a:extLst>
          </p:cNvPr>
          <p:cNvSpPr/>
          <p:nvPr/>
        </p:nvSpPr>
        <p:spPr>
          <a:xfrm>
            <a:off x="33991" y="811367"/>
            <a:ext cx="9065268" cy="5392191"/>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00243"/>
            <a:ext cx="8936406" cy="691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mn-MN" sz="2000" b="1" i="0" u="none" strike="noStrike" cap="none" normalizeH="0" baseline="0" noProof="0" dirty="0">
                <a:ln>
                  <a:noFill/>
                </a:ln>
                <a:solidFill>
                  <a:srgbClr val="1070B8"/>
                </a:solidFill>
                <a:effectLst/>
                <a:uLnTx/>
                <a:uFillTx/>
                <a:latin typeface="Cambria" panose="02040503050406030204" pitchFamily="18" charset="0"/>
                <a:ea typeface="Cambria" panose="02040503050406030204" pitchFamily="18" charset="0"/>
                <a:cs typeface="Poppins" panose="00000500000000000000" pitchFamily="2" charset="0"/>
              </a:rPr>
              <a:t>Вьетнам</a:t>
            </a:r>
          </a:p>
          <a:p>
            <a:pPr lvl="0">
              <a:spcBef>
                <a:spcPts val="125"/>
              </a:spcBef>
              <a:buClr>
                <a:srgbClr val="313231"/>
              </a:buClr>
              <a:buSzPts val="1050"/>
            </a:pPr>
            <a:r>
              <a:rPr lang="mn-MN" sz="1050" b="1" dirty="0">
                <a:solidFill>
                  <a:srgbClr val="313231"/>
                </a:solidFill>
                <a:latin typeface="Cambria" panose="02040503050406030204" pitchFamily="18" charset="0"/>
                <a:ea typeface="Cambria" panose="02040503050406030204" pitchFamily="18" charset="0"/>
                <a:cs typeface="Poppins"/>
                <a:sym typeface="Poppins"/>
              </a:rPr>
              <a:t>Шинэ вакцин нэвтрүүлэхэд дотоодын нөөцийг тэргүүлэх чиглэл болгохыг дэмжих</a:t>
            </a:r>
            <a:endParaRPr lang="mn-MN" sz="1050" dirty="0">
              <a:latin typeface="Cambria" panose="02040503050406030204" pitchFamily="18" charset="0"/>
              <a:ea typeface="Cambria" panose="02040503050406030204" pitchFamily="18" charset="0"/>
            </a:endParaRPr>
          </a:p>
          <a:p>
            <a:pPr lvl="0">
              <a:spcBef>
                <a:spcPts val="125"/>
              </a:spcBef>
              <a:buClr>
                <a:srgbClr val="313231"/>
              </a:buClr>
              <a:buSzPts val="1050"/>
            </a:pPr>
            <a:r>
              <a:rPr lang="mn-MN" sz="1050" b="1" i="1" dirty="0">
                <a:solidFill>
                  <a:srgbClr val="313231"/>
                </a:solidFill>
                <a:latin typeface="Cambria" panose="02040503050406030204" pitchFamily="18" charset="0"/>
                <a:ea typeface="Cambria" panose="02040503050406030204" pitchFamily="18" charset="0"/>
                <a:cs typeface="Poppins"/>
                <a:sym typeface="Poppins"/>
              </a:rPr>
              <a:t>Филиппин, Манила, 2025 оны 7 дугаар сарын 23-25-ны өдөр</a:t>
            </a:r>
            <a:endParaRPr lang="mn-MN" sz="1050" dirty="0">
              <a:latin typeface="Cambria" panose="02040503050406030204" pitchFamily="18" charset="0"/>
              <a:ea typeface="Cambria" panose="02040503050406030204" pitchFamily="18" charset="0"/>
            </a:endParaRPr>
          </a:p>
        </p:txBody>
      </p:sp>
      <p:sp>
        <p:nvSpPr>
          <p:cNvPr id="11" name="Rectangle 10">
            <a:extLst>
              <a:ext uri="{FF2B5EF4-FFF2-40B4-BE49-F238E27FC236}">
                <a16:creationId xmlns:a16="http://schemas.microsoft.com/office/drawing/2014/main" id="{BD91C623-077D-96C3-AA66-1E77C46CEAC7}"/>
              </a:ext>
            </a:extLst>
          </p:cNvPr>
          <p:cNvSpPr/>
          <p:nvPr/>
        </p:nvSpPr>
        <p:spPr>
          <a:xfrm>
            <a:off x="1054" y="6306962"/>
            <a:ext cx="9144000" cy="530035"/>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612" y="6301236"/>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4"/>
          <a:stretch>
            <a:fillRect/>
          </a:stretch>
        </p:blipFill>
        <p:spPr>
          <a:xfrm>
            <a:off x="7417530" y="6280460"/>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74798" y="770246"/>
            <a:ext cx="8990622"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Cambria" panose="02040503050406030204" pitchFamily="18" charset="0"/>
                <a:ea typeface="Cambria" panose="02040503050406030204" pitchFamily="18" charset="0"/>
                <a:cs typeface="Poppins ExtraBold" panose="00000900000000000000" pitchFamily="2" charset="0"/>
              </a:rPr>
              <a:t>Нэвтрүүлэлтийн байдал</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2032346187"/>
              </p:ext>
            </p:extLst>
          </p:nvPr>
        </p:nvGraphicFramePr>
        <p:xfrm>
          <a:off x="73616" y="943366"/>
          <a:ext cx="8996517" cy="1327575"/>
        </p:xfrm>
        <a:graphic>
          <a:graphicData uri="http://schemas.openxmlformats.org/drawingml/2006/table">
            <a:tbl>
              <a:tblPr firstRow="1" firstCol="1" bandRow="1">
                <a:tableStyleId>{0505E3EF-67EA-436B-97B2-0124C06EBD24}</a:tableStyleId>
              </a:tblPr>
              <a:tblGrid>
                <a:gridCol w="2094452">
                  <a:extLst>
                    <a:ext uri="{9D8B030D-6E8A-4147-A177-3AD203B41FA5}">
                      <a16:colId xmlns:a16="http://schemas.microsoft.com/office/drawing/2014/main" val="2441690924"/>
                    </a:ext>
                  </a:extLst>
                </a:gridCol>
                <a:gridCol w="2171550">
                  <a:extLst>
                    <a:ext uri="{9D8B030D-6E8A-4147-A177-3AD203B41FA5}">
                      <a16:colId xmlns:a16="http://schemas.microsoft.com/office/drawing/2014/main" val="4243113650"/>
                    </a:ext>
                  </a:extLst>
                </a:gridCol>
                <a:gridCol w="2097314">
                  <a:extLst>
                    <a:ext uri="{9D8B030D-6E8A-4147-A177-3AD203B41FA5}">
                      <a16:colId xmlns:a16="http://schemas.microsoft.com/office/drawing/2014/main" val="3815672779"/>
                    </a:ext>
                  </a:extLst>
                </a:gridCol>
                <a:gridCol w="2633201">
                  <a:extLst>
                    <a:ext uri="{9D8B030D-6E8A-4147-A177-3AD203B41FA5}">
                      <a16:colId xmlns:a16="http://schemas.microsoft.com/office/drawing/2014/main" val="2137277064"/>
                    </a:ext>
                  </a:extLst>
                </a:gridCol>
              </a:tblGrid>
              <a:tr h="160310">
                <a:tc>
                  <a:txBody>
                    <a:bodyPr/>
                    <a:lstStyle/>
                    <a:p>
                      <a:pPr marL="0" marR="0" algn="l" rtl="0">
                        <a:lnSpc>
                          <a:spcPct val="150000"/>
                        </a:lnSpc>
                        <a:spcBef>
                          <a:spcPts val="0"/>
                        </a:spcBef>
                        <a:spcAft>
                          <a:spcPts val="0"/>
                        </a:spcAft>
                      </a:pPr>
                      <a:endParaRPr lang="en-US" sz="600" dirty="0">
                        <a:effectLst/>
                        <a:latin typeface="Cambria" panose="02040503050406030204" pitchFamily="18" charset="0"/>
                        <a:ea typeface="Cambria" panose="02040503050406030204" pitchFamily="18" charset="0"/>
                        <a:cs typeface="Poppins" panose="00000500000000000000" pitchFamily="2" charset="0"/>
                      </a:endParaRPr>
                    </a:p>
                  </a:txBody>
                  <a:tcPr marL="48986" marR="48986" marT="0" marB="0"/>
                </a:tc>
                <a:tc>
                  <a:txBody>
                    <a:bodyPr/>
                    <a:lstStyle/>
                    <a:p>
                      <a:pPr marL="0" marR="0" algn="ctr">
                        <a:lnSpc>
                          <a:spcPct val="100000"/>
                        </a:lnSpc>
                        <a:spcBef>
                          <a:spcPts val="0"/>
                        </a:spcBef>
                        <a:spcAft>
                          <a:spcPts val="0"/>
                        </a:spcAft>
                      </a:pPr>
                      <a:r>
                        <a:rPr lang="mn-MN" sz="650" b="1" dirty="0">
                          <a:effectLst/>
                          <a:latin typeface="Cambria" panose="02040503050406030204" pitchFamily="18" charset="0"/>
                          <a:ea typeface="Cambria" panose="02040503050406030204" pitchFamily="18" charset="0"/>
                          <a:cs typeface="Poppins" panose="00000500000000000000" pitchFamily="2" charset="0"/>
                        </a:rPr>
                        <a:t>ПНЕВМОКОККЫН ВАКЦИН (PCV)</a:t>
                      </a:r>
                    </a:p>
                  </a:txBody>
                  <a:tcPr marL="48986" marR="48986" marT="36000" marB="36000" anchor="ctr"/>
                </a:tc>
                <a:tc>
                  <a:txBody>
                    <a:bodyPr/>
                    <a:lstStyle/>
                    <a:p>
                      <a:pPr marL="0" marR="0" algn="ctr">
                        <a:lnSpc>
                          <a:spcPct val="100000"/>
                        </a:lnSpc>
                        <a:spcBef>
                          <a:spcPts val="0"/>
                        </a:spcBef>
                        <a:spcAft>
                          <a:spcPts val="0"/>
                        </a:spcAft>
                      </a:pPr>
                      <a:r>
                        <a:rPr lang="mn-MN" sz="650" b="1" i="0" dirty="0">
                          <a:solidFill>
                            <a:srgbClr val="000000"/>
                          </a:solidFill>
                          <a:effectLst/>
                          <a:latin typeface="Cambria" panose="02040503050406030204" pitchFamily="18" charset="0"/>
                          <a:ea typeface="Cambria" panose="02040503050406030204" pitchFamily="18" charset="0"/>
                          <a:cs typeface="Poppins" panose="00000500000000000000" pitchFamily="2" charset="0"/>
                        </a:rPr>
                        <a:t>Рота вирусын вакцин (Rota) </a:t>
                      </a:r>
                    </a:p>
                  </a:txBody>
                  <a:tcPr marL="48986" marR="48986" marT="36000" marB="36000" anchor="ctr"/>
                </a:tc>
                <a:tc>
                  <a:txBody>
                    <a:bodyPr/>
                    <a:lstStyle/>
                    <a:p>
                      <a:pPr marL="0" marR="0" algn="ctr">
                        <a:lnSpc>
                          <a:spcPct val="100000"/>
                        </a:lnSpc>
                        <a:spcBef>
                          <a:spcPts val="0"/>
                        </a:spcBef>
                        <a:spcAft>
                          <a:spcPts val="0"/>
                        </a:spcAft>
                      </a:pPr>
                      <a:r>
                        <a:rPr lang="mn-MN" sz="600" b="1" noProof="0" dirty="0">
                          <a:effectLst/>
                          <a:latin typeface="Cambria" panose="02040503050406030204" pitchFamily="18" charset="0"/>
                          <a:ea typeface="Cambria" panose="02040503050406030204" pitchFamily="18" charset="0"/>
                          <a:cs typeface="Poppins SemiBold" panose="00000700000000000000" pitchFamily="2" charset="0"/>
                        </a:rPr>
                        <a:t>Хүний хөхөнцөр вирусын эсрэг вакцин (HPV)</a:t>
                      </a:r>
                    </a:p>
                  </a:txBody>
                  <a:tcPr marL="48986" marR="48986" marT="36000" marB="36000" anchor="ctr"/>
                </a:tc>
                <a:extLst>
                  <a:ext uri="{0D108BD9-81ED-4DB2-BD59-A6C34878D82A}">
                    <a16:rowId xmlns:a16="http://schemas.microsoft.com/office/drawing/2014/main" val="4244451803"/>
                  </a:ext>
                </a:extLst>
              </a:tr>
              <a:tr h="196407">
                <a:tc>
                  <a:txBody>
                    <a:bodyPr/>
                    <a:lstStyle/>
                    <a:p>
                      <a:pPr marL="0" marR="0" lvl="0" indent="0" algn="ctr" rtl="0">
                        <a:lnSpc>
                          <a:spcPct val="100000"/>
                        </a:lnSpc>
                        <a:spcBef>
                          <a:spcPts val="0"/>
                        </a:spcBef>
                        <a:spcAft>
                          <a:spcPts val="0"/>
                        </a:spcAft>
                        <a:buNone/>
                      </a:pPr>
                      <a:r>
                        <a:rPr lang="mn-MN" sz="500" u="none" strike="noStrike" cap="none" dirty="0">
                          <a:latin typeface="Cambria" panose="02040503050406030204" pitchFamily="18" charset="0"/>
                          <a:ea typeface="Cambria" panose="02040503050406030204" pitchFamily="18" charset="0"/>
                          <a:cs typeface="Poppins"/>
                          <a:sym typeface="Poppins"/>
                        </a:rPr>
                        <a:t>Нэвтрүүлэлтийн жил</a:t>
                      </a:r>
                      <a:endParaRPr lang="mn-MN" sz="800" dirty="0">
                        <a:latin typeface="Cambria" panose="02040503050406030204" pitchFamily="18" charset="0"/>
                        <a:ea typeface="Cambria" panose="02040503050406030204" pitchFamily="18" charset="0"/>
                      </a:endParaRPr>
                    </a:p>
                  </a:txBody>
                  <a:tcPr marL="48986" marR="48986" marT="36000" marB="36000" anchor="ctr"/>
                </a:tc>
                <a:tc>
                  <a:txBody>
                    <a:bodyPr/>
                    <a:lstStyle/>
                    <a:p>
                      <a:pPr algn="ctr" rtl="0" fontAlgn="base">
                        <a:lnSpc>
                          <a:spcPts val="1200"/>
                        </a:lnSpc>
                        <a:buNone/>
                      </a:pPr>
                      <a:r>
                        <a:rPr lang="mn-MN" sz="500" b="0" dirty="0">
                          <a:solidFill>
                            <a:schemeClr val="dk1"/>
                          </a:solidFill>
                          <a:effectLst/>
                          <a:latin typeface="Cambria" panose="02040503050406030204" pitchFamily="18" charset="0"/>
                          <a:ea typeface="Cambria" panose="02040503050406030204" pitchFamily="18" charset="0"/>
                          <a:cs typeface="Poppins" panose="00000500000000000000" pitchFamily="2" charset="-94"/>
                        </a:rPr>
                        <a:t>2025</a:t>
                      </a:r>
                    </a:p>
                  </a:txBody>
                  <a:tcPr/>
                </a:tc>
                <a:tc>
                  <a:txBody>
                    <a:bodyPr/>
                    <a:lstStyle/>
                    <a:p>
                      <a:pPr algn="ctr" rtl="0" fontAlgn="base">
                        <a:lnSpc>
                          <a:spcPts val="1200"/>
                        </a:lnSpc>
                        <a:buNone/>
                      </a:pPr>
                      <a:r>
                        <a:rPr lang="mn-MN" sz="500" b="0" i="0">
                          <a:solidFill>
                            <a:srgbClr val="000000"/>
                          </a:solidFill>
                          <a:effectLst/>
                          <a:latin typeface="Cambria" panose="02040503050406030204" pitchFamily="18" charset="0"/>
                          <a:ea typeface="Cambria" panose="02040503050406030204" pitchFamily="18" charset="0"/>
                          <a:cs typeface="Poppins" panose="00000500000000000000" pitchFamily="2" charset="-94"/>
                        </a:rPr>
                        <a:t>11/2024 </a:t>
                      </a:r>
                    </a:p>
                  </a:txBody>
                  <a:tcPr/>
                </a:tc>
                <a:tc>
                  <a:txBody>
                    <a:bodyPr/>
                    <a:lstStyle/>
                    <a:p>
                      <a:pPr algn="ctr" rtl="0" fontAlgn="base">
                        <a:lnSpc>
                          <a:spcPts val="1200"/>
                        </a:lnSpc>
                        <a:buNone/>
                      </a:pPr>
                      <a:r>
                        <a:rPr lang="mn-MN" sz="500" b="0" i="0">
                          <a:effectLst/>
                          <a:latin typeface="Cambria" panose="02040503050406030204" pitchFamily="18" charset="0"/>
                          <a:ea typeface="Cambria" panose="02040503050406030204" pitchFamily="18" charset="0"/>
                          <a:cs typeface="Poppins" panose="00000500000000000000" pitchFamily="2" charset="-94"/>
                        </a:rPr>
                        <a:t>2026 </a:t>
                      </a:r>
                    </a:p>
                  </a:txBody>
                  <a:tcPr/>
                </a:tc>
                <a:extLst>
                  <a:ext uri="{0D108BD9-81ED-4DB2-BD59-A6C34878D82A}">
                    <a16:rowId xmlns:a16="http://schemas.microsoft.com/office/drawing/2014/main" val="3830800114"/>
                  </a:ext>
                </a:extLst>
              </a:tr>
              <a:tr h="0">
                <a:tc>
                  <a:txBody>
                    <a:bodyPr/>
                    <a:lstStyle/>
                    <a:p>
                      <a:pPr marL="0" marR="0" lvl="0" indent="0" algn="ctr" rtl="0">
                        <a:lnSpc>
                          <a:spcPct val="100000"/>
                        </a:lnSpc>
                        <a:spcBef>
                          <a:spcPts val="0"/>
                        </a:spcBef>
                        <a:spcAft>
                          <a:spcPts val="0"/>
                        </a:spcAft>
                        <a:buNone/>
                      </a:pPr>
                      <a:r>
                        <a:rPr lang="mn-MN" sz="500" u="none" strike="noStrike" cap="none" dirty="0">
                          <a:latin typeface="Cambria" panose="02040503050406030204" pitchFamily="18" charset="0"/>
                          <a:ea typeface="Cambria" panose="02040503050406030204" pitchFamily="18" charset="0"/>
                          <a:cs typeface="Poppins"/>
                          <a:sym typeface="Poppins"/>
                        </a:rPr>
                        <a:t>Нэвтрүүлэлтийн байдал</a:t>
                      </a:r>
                      <a:endParaRPr lang="mn-MN" sz="800" dirty="0">
                        <a:latin typeface="Cambria" panose="02040503050406030204" pitchFamily="18" charset="0"/>
                        <a:ea typeface="Cambria" panose="02040503050406030204" pitchFamily="18" charset="0"/>
                      </a:endParaRPr>
                    </a:p>
                  </a:txBody>
                  <a:tcPr marL="48986" marR="48986" marT="36000" marB="0" anchor="ctr"/>
                </a:tc>
                <a:tc>
                  <a:txBody>
                    <a:bodyPr/>
                    <a:lstStyle/>
                    <a:p>
                      <a:pPr marL="0" marR="0" lvl="0" indent="0" algn="ctr" rtl="0">
                        <a:spcBef>
                          <a:spcPts val="0"/>
                        </a:spcBef>
                        <a:spcAft>
                          <a:spcPts val="0"/>
                        </a:spcAft>
                        <a:buNone/>
                      </a:pPr>
                      <a:r>
                        <a:rPr lang="mn-MN" sz="500" b="0" i="0" u="none" strike="noStrike" cap="none" dirty="0">
                          <a:solidFill>
                            <a:schemeClr val="dk1"/>
                          </a:solidFill>
                          <a:latin typeface="Cambria" panose="02040503050406030204" pitchFamily="18" charset="0"/>
                          <a:ea typeface="Cambria" panose="02040503050406030204" pitchFamily="18" charset="0"/>
                          <a:cs typeface="Poppins"/>
                          <a:sym typeface="Poppins"/>
                        </a:rPr>
                        <a:t>2025: 5 аймгийн уулс ихтэй, боломж муутай бүс нутгуудыг тэргүүлэхчилэн анхаарч байна.а.</a:t>
                      </a:r>
                      <a:endParaRPr lang="mn-MN" sz="500" dirty="0">
                        <a:latin typeface="Cambria" panose="02040503050406030204" pitchFamily="18" charset="0"/>
                        <a:ea typeface="Cambria" panose="02040503050406030204" pitchFamily="18" charset="0"/>
                      </a:endParaRPr>
                    </a:p>
                    <a:p>
                      <a:pPr marL="0" marR="0" lvl="0" indent="0" algn="ctr" rtl="0">
                        <a:spcBef>
                          <a:spcPts val="0"/>
                        </a:spcBef>
                        <a:spcAft>
                          <a:spcPts val="0"/>
                        </a:spcAft>
                        <a:buNone/>
                      </a:pPr>
                      <a:r>
                        <a:rPr lang="mn-MN" sz="500" b="0" i="0" u="none" strike="noStrike" cap="none" dirty="0">
                          <a:solidFill>
                            <a:schemeClr val="dk1"/>
                          </a:solidFill>
                          <a:latin typeface="Cambria" panose="02040503050406030204" pitchFamily="18" charset="0"/>
                          <a:ea typeface="Cambria" panose="02040503050406030204" pitchFamily="18" charset="0"/>
                          <a:cs typeface="Poppins"/>
                          <a:sym typeface="Poppins"/>
                        </a:rPr>
                        <a:t>2026-2030: Аажмаар өргөжүүлэх</a:t>
                      </a:r>
                      <a:endParaRPr lang="mn-MN" sz="500" dirty="0">
                        <a:latin typeface="Cambria" panose="02040503050406030204" pitchFamily="18" charset="0"/>
                        <a:ea typeface="Cambria" panose="02040503050406030204" pitchFamily="18" charset="0"/>
                      </a:endParaRPr>
                    </a:p>
                  </a:txBody>
                  <a:tcPr anchor="ctr"/>
                </a:tc>
                <a:tc>
                  <a:txBody>
                    <a:bodyPr/>
                    <a:lstStyle/>
                    <a:p>
                      <a:pPr marL="0" marR="0" lvl="0" indent="0" algn="ctr" rtl="0">
                        <a:lnSpc>
                          <a:spcPct val="100000"/>
                        </a:lnSpc>
                        <a:spcBef>
                          <a:spcPts val="0"/>
                        </a:spcBef>
                        <a:spcAft>
                          <a:spcPts val="0"/>
                        </a:spcAft>
                        <a:buClr>
                          <a:srgbClr val="000000"/>
                        </a:buClr>
                        <a:buSzPts val="500"/>
                        <a:buFont typeface="Poppins"/>
                        <a:buNone/>
                      </a:pPr>
                      <a:r>
                        <a:rPr lang="mn-MN" sz="500" b="0" i="0" u="none" strike="noStrike" cap="none" dirty="0">
                          <a:solidFill>
                            <a:srgbClr val="000000"/>
                          </a:solidFill>
                          <a:latin typeface="Cambria" panose="02040503050406030204" pitchFamily="18" charset="0"/>
                          <a:ea typeface="Cambria" panose="02040503050406030204" pitchFamily="18" charset="0"/>
                          <a:cs typeface="Poppins"/>
                          <a:sym typeface="Poppins"/>
                        </a:rPr>
                        <a:t>Ээлжит хэрэгжилт </a:t>
                      </a:r>
                      <a:endParaRPr lang="mn-MN" sz="500" dirty="0">
                        <a:latin typeface="Cambria" panose="02040503050406030204" pitchFamily="18" charset="0"/>
                        <a:ea typeface="Cambria" panose="02040503050406030204" pitchFamily="18" charset="0"/>
                      </a:endParaRPr>
                    </a:p>
                    <a:p>
                      <a:pPr marL="0" marR="0" lvl="0" indent="0" algn="ctr" rtl="0">
                        <a:lnSpc>
                          <a:spcPct val="100000"/>
                        </a:lnSpc>
                        <a:spcBef>
                          <a:spcPts val="0"/>
                        </a:spcBef>
                        <a:spcAft>
                          <a:spcPts val="0"/>
                        </a:spcAft>
                        <a:buClr>
                          <a:srgbClr val="000000"/>
                        </a:buClr>
                        <a:buSzPts val="500"/>
                        <a:buFont typeface="Poppins"/>
                        <a:buNone/>
                      </a:pPr>
                      <a:r>
                        <a:rPr lang="mn-MN" sz="500" b="0" i="0" u="none" strike="noStrike" cap="none" dirty="0">
                          <a:solidFill>
                            <a:srgbClr val="000000"/>
                          </a:solidFill>
                          <a:latin typeface="Cambria" panose="02040503050406030204" pitchFamily="18" charset="0"/>
                          <a:ea typeface="Cambria" panose="02040503050406030204" pitchFamily="18" charset="0"/>
                          <a:cs typeface="Poppins"/>
                          <a:sym typeface="Poppins"/>
                        </a:rPr>
                        <a:t>2024: 21/63 аймагт. </a:t>
                      </a:r>
                      <a:endParaRPr lang="mn-MN" sz="500" dirty="0">
                        <a:latin typeface="Cambria" panose="02040503050406030204" pitchFamily="18" charset="0"/>
                        <a:ea typeface="Cambria" panose="02040503050406030204" pitchFamily="18" charset="0"/>
                      </a:endParaRPr>
                    </a:p>
                    <a:p>
                      <a:pPr marL="0" marR="0" lvl="0" indent="0" algn="ctr" rtl="0">
                        <a:lnSpc>
                          <a:spcPct val="100000"/>
                        </a:lnSpc>
                        <a:spcBef>
                          <a:spcPts val="0"/>
                        </a:spcBef>
                        <a:spcAft>
                          <a:spcPts val="0"/>
                        </a:spcAft>
                        <a:buClr>
                          <a:srgbClr val="000000"/>
                        </a:buClr>
                        <a:buSzPts val="500"/>
                        <a:buFont typeface="Poppins"/>
                        <a:buNone/>
                      </a:pPr>
                      <a:r>
                        <a:rPr lang="mn-MN" sz="500" b="0" i="0" u="none" strike="noStrike" cap="none" dirty="0">
                          <a:solidFill>
                            <a:srgbClr val="000000"/>
                          </a:solidFill>
                          <a:latin typeface="Cambria" panose="02040503050406030204" pitchFamily="18" charset="0"/>
                          <a:ea typeface="Cambria" panose="02040503050406030204" pitchFamily="18" charset="0"/>
                          <a:cs typeface="Poppins"/>
                          <a:sym typeface="Poppins"/>
                        </a:rPr>
                        <a:t>2025: 20/63 аймаг. </a:t>
                      </a:r>
                      <a:endParaRPr lang="mn-MN" sz="500" dirty="0">
                        <a:latin typeface="Cambria" panose="02040503050406030204" pitchFamily="18" charset="0"/>
                        <a:ea typeface="Cambria" panose="02040503050406030204" pitchFamily="18" charset="0"/>
                      </a:endParaRPr>
                    </a:p>
                    <a:p>
                      <a:pPr marL="0" marR="0" lvl="0" indent="0" algn="ctr" rtl="0">
                        <a:lnSpc>
                          <a:spcPct val="100000"/>
                        </a:lnSpc>
                        <a:spcBef>
                          <a:spcPts val="0"/>
                        </a:spcBef>
                        <a:spcAft>
                          <a:spcPts val="0"/>
                        </a:spcAft>
                        <a:buClr>
                          <a:srgbClr val="000000"/>
                        </a:buClr>
                        <a:buSzPts val="500"/>
                        <a:buFont typeface="Poppins"/>
                        <a:buNone/>
                      </a:pPr>
                      <a:r>
                        <a:rPr lang="mn-MN" sz="500" b="0" i="0" u="none" strike="noStrike" cap="none" dirty="0">
                          <a:solidFill>
                            <a:srgbClr val="000000"/>
                          </a:solidFill>
                          <a:latin typeface="Cambria" panose="02040503050406030204" pitchFamily="18" charset="0"/>
                          <a:ea typeface="Cambria" panose="02040503050406030204" pitchFamily="18" charset="0"/>
                          <a:cs typeface="Poppins"/>
                          <a:sym typeface="Poppins"/>
                        </a:rPr>
                        <a:t>2026: улсын хэмжээнд</a:t>
                      </a:r>
                      <a:r>
                        <a:rPr lang="tr-TR" sz="500" b="0" i="0" u="none" strike="noStrike" cap="none" dirty="0">
                          <a:solidFill>
                            <a:srgbClr val="000000"/>
                          </a:solidFill>
                          <a:latin typeface="Cambria" panose="02040503050406030204" pitchFamily="18" charset="0"/>
                          <a:ea typeface="Cambria" panose="02040503050406030204" pitchFamily="18" charset="0"/>
                          <a:cs typeface="Poppins"/>
                          <a:sym typeface="Poppins"/>
                        </a:rPr>
                        <a:t>.</a:t>
                      </a:r>
                      <a:endParaRPr lang="mn-MN" sz="500" dirty="0">
                        <a:latin typeface="Cambria" panose="02040503050406030204" pitchFamily="18" charset="0"/>
                        <a:ea typeface="Cambria" panose="02040503050406030204" pitchFamily="18" charset="0"/>
                      </a:endParaRPr>
                    </a:p>
                  </a:txBody>
                  <a:tcPr anchor="ctr"/>
                </a:tc>
                <a:tc>
                  <a:txBody>
                    <a:bodyPr/>
                    <a:lstStyle/>
                    <a:p>
                      <a:pPr marL="0" marR="0" lvl="0" indent="0" algn="ctr" rtl="0">
                        <a:lnSpc>
                          <a:spcPct val="100000"/>
                        </a:lnSpc>
                        <a:spcBef>
                          <a:spcPts val="0"/>
                        </a:spcBef>
                        <a:spcAft>
                          <a:spcPts val="0"/>
                        </a:spcAft>
                        <a:buClr>
                          <a:schemeClr val="dk1"/>
                        </a:buClr>
                        <a:buSzPts val="500"/>
                        <a:buFont typeface="Poppins"/>
                        <a:buNone/>
                      </a:pPr>
                      <a:r>
                        <a:rPr lang="mn-MN" sz="500" b="0" i="0" u="none" strike="noStrike" cap="none" dirty="0">
                          <a:latin typeface="Cambria" panose="02040503050406030204" pitchFamily="18" charset="0"/>
                          <a:ea typeface="Cambria" panose="02040503050406030204" pitchFamily="18" charset="0"/>
                          <a:cs typeface="Poppins"/>
                          <a:sym typeface="Poppins"/>
                        </a:rPr>
                        <a:t>Ээлжит вакциныг нэвтрүүлэх болон аажмаар өргөжүүлэх</a:t>
                      </a:r>
                      <a:endParaRPr lang="mn-MN" sz="500" dirty="0">
                        <a:latin typeface="Cambria" panose="02040503050406030204" pitchFamily="18" charset="0"/>
                        <a:ea typeface="Cambria" panose="02040503050406030204" pitchFamily="18" charset="0"/>
                      </a:endParaRPr>
                    </a:p>
                  </a:txBody>
                  <a:tcPr anchor="ctr"/>
                </a:tc>
                <a:extLst>
                  <a:ext uri="{0D108BD9-81ED-4DB2-BD59-A6C34878D82A}">
                    <a16:rowId xmlns:a16="http://schemas.microsoft.com/office/drawing/2014/main" val="4236886848"/>
                  </a:ext>
                </a:extLst>
              </a:tr>
              <a:tr h="224957">
                <a:tc>
                  <a:txBody>
                    <a:bodyPr/>
                    <a:lstStyle/>
                    <a:p>
                      <a:pPr marL="0" marR="0" lvl="0" indent="0" algn="ctr" rtl="0">
                        <a:lnSpc>
                          <a:spcPct val="100000"/>
                        </a:lnSpc>
                        <a:spcBef>
                          <a:spcPts val="0"/>
                        </a:spcBef>
                        <a:spcAft>
                          <a:spcPts val="0"/>
                        </a:spcAft>
                        <a:buNone/>
                      </a:pPr>
                      <a:r>
                        <a:rPr lang="mn-MN" sz="500" u="none" strike="noStrike" cap="none" dirty="0">
                          <a:latin typeface="Cambria" panose="02040503050406030204" pitchFamily="18" charset="0"/>
                          <a:ea typeface="Cambria" panose="02040503050406030204" pitchFamily="18" charset="0"/>
                          <a:cs typeface="Poppins"/>
                          <a:sym typeface="Poppins"/>
                        </a:rPr>
                        <a:t>Вакцины зорилтот бүлэг</a:t>
                      </a:r>
                      <a:endParaRPr lang="mn-MN" sz="800" dirty="0">
                        <a:latin typeface="Cambria" panose="02040503050406030204" pitchFamily="18" charset="0"/>
                        <a:ea typeface="Cambria" panose="02040503050406030204" pitchFamily="18" charset="0"/>
                      </a:endParaRPr>
                    </a:p>
                  </a:txBody>
                  <a:tcPr marL="48986" marR="48986" marT="36000" marB="0" anchor="ctr"/>
                </a:tc>
                <a:tc>
                  <a:txBody>
                    <a:bodyPr/>
                    <a:lstStyle/>
                    <a:p>
                      <a:pPr marL="88900" marR="0" lvl="1" indent="0" algn="ctr">
                        <a:lnSpc>
                          <a:spcPct val="100000"/>
                        </a:lnSpc>
                        <a:spcBef>
                          <a:spcPts val="0"/>
                        </a:spcBef>
                        <a:spcAft>
                          <a:spcPts val="0"/>
                        </a:spcAft>
                        <a:tabLst/>
                      </a:pPr>
                      <a:r>
                        <a:rPr lang="mn-MN" sz="500" b="0" i="0" dirty="0">
                          <a:solidFill>
                            <a:schemeClr val="dk1"/>
                          </a:solidFill>
                          <a:effectLst/>
                          <a:latin typeface="Cambria" panose="02040503050406030204" pitchFamily="18" charset="0"/>
                          <a:ea typeface="Cambria" panose="02040503050406030204" pitchFamily="18" charset="0"/>
                          <a:cs typeface="Poppins" panose="00000500000000000000" pitchFamily="2" charset="-94"/>
                        </a:rPr>
                        <a:t>Хүүхдүүд</a:t>
                      </a:r>
                    </a:p>
                  </a:txBody>
                  <a:tcPr marL="48986" marR="48986" marT="36000" marB="36000" anchor="ctr"/>
                </a:tc>
                <a:tc>
                  <a:txBody>
                    <a:bodyPr/>
                    <a:lstStyle/>
                    <a:p>
                      <a:pPr marL="88900" marR="0" lvl="1" indent="0" algn="ctr"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Өгөгдөөгүй</a:t>
                      </a:r>
                      <a:endParaRPr lang="mn-MN" sz="500" dirty="0">
                        <a:latin typeface="Cambria" panose="02040503050406030204" pitchFamily="18" charset="0"/>
                        <a:ea typeface="Cambria" panose="02040503050406030204" pitchFamily="18" charset="0"/>
                      </a:endParaRPr>
                    </a:p>
                  </a:txBody>
                  <a:tcPr marL="48986" marR="48986" marT="36000" marB="36000" anchor="ctr"/>
                </a:tc>
                <a:tc>
                  <a:txBody>
                    <a:bodyPr/>
                    <a:lstStyle/>
                    <a:p>
                      <a:pPr marL="0" marR="0" lvl="0" indent="0" algn="ctr" rtl="0">
                        <a:lnSpc>
                          <a:spcPct val="100000"/>
                        </a:lnSpc>
                        <a:spcBef>
                          <a:spcPts val="0"/>
                        </a:spcBef>
                        <a:spcAft>
                          <a:spcPts val="0"/>
                        </a:spcAft>
                        <a:buClr>
                          <a:schemeClr val="dk1"/>
                        </a:buClr>
                        <a:buSzPts val="500"/>
                        <a:buFont typeface="Poppins"/>
                        <a:buNone/>
                      </a:pPr>
                      <a:r>
                        <a:rPr lang="mn-MN" sz="500" b="0" i="0" u="none" strike="noStrike" cap="none" dirty="0">
                          <a:latin typeface="Cambria" panose="02040503050406030204" pitchFamily="18" charset="0"/>
                          <a:ea typeface="Cambria" panose="02040503050406030204" pitchFamily="18" charset="0"/>
                          <a:cs typeface="Poppins"/>
                          <a:sym typeface="Poppins"/>
                        </a:rPr>
                        <a:t>Сургуулийн 6-р ангид суралцаж буй охид болон сургуулиас гадуур 12 настай охид</a:t>
                      </a:r>
                      <a:endParaRPr lang="mn-MN" sz="500" dirty="0">
                        <a:latin typeface="Cambria" panose="02040503050406030204" pitchFamily="18" charset="0"/>
                        <a:ea typeface="Cambria" panose="02040503050406030204" pitchFamily="18" charset="0"/>
                      </a:endParaRPr>
                    </a:p>
                  </a:txBody>
                  <a:tcPr marL="48986" marR="48986" marT="36000" marB="36000" anchor="ctr"/>
                </a:tc>
                <a:extLst>
                  <a:ext uri="{0D108BD9-81ED-4DB2-BD59-A6C34878D82A}">
                    <a16:rowId xmlns:a16="http://schemas.microsoft.com/office/drawing/2014/main" val="2669951412"/>
                  </a:ext>
                </a:extLst>
              </a:tr>
              <a:tr h="187723">
                <a:tc>
                  <a:txBody>
                    <a:bodyPr/>
                    <a:lstStyle/>
                    <a:p>
                      <a:pPr marL="0" marR="0" lvl="0" indent="0" algn="ctr" rtl="0">
                        <a:lnSpc>
                          <a:spcPct val="107000"/>
                        </a:lnSpc>
                        <a:spcBef>
                          <a:spcPts val="0"/>
                        </a:spcBef>
                        <a:spcAft>
                          <a:spcPts val="0"/>
                        </a:spcAft>
                        <a:buClr>
                          <a:schemeClr val="dk1"/>
                        </a:buClr>
                        <a:buSzPts val="500"/>
                        <a:buFont typeface="Poppins"/>
                        <a:buNone/>
                      </a:pPr>
                      <a:r>
                        <a:rPr lang="mn-MN" sz="500" u="none" strike="noStrike" cap="none" dirty="0">
                          <a:latin typeface="Cambria" panose="02040503050406030204" pitchFamily="18" charset="0"/>
                          <a:ea typeface="Cambria" panose="02040503050406030204" pitchFamily="18" charset="0"/>
                          <a:cs typeface="Poppins"/>
                          <a:sym typeface="Poppins"/>
                        </a:rPr>
                        <a:t>Вакцин ба тунгийн тоо / Нэвтрүүлэлтийн төлөвлөсөн санхүүгийн дэмжлэг</a:t>
                      </a:r>
                      <a:endParaRPr lang="mn-MN" sz="800" dirty="0">
                        <a:latin typeface="Cambria" panose="02040503050406030204" pitchFamily="18" charset="0"/>
                        <a:ea typeface="Cambria" panose="02040503050406030204" pitchFamily="18" charset="0"/>
                      </a:endParaRPr>
                    </a:p>
                  </a:txBody>
                  <a:tcPr marL="68580" marR="68580" marT="0" marB="0" anchor="ctr"/>
                </a:tc>
                <a:tc>
                  <a:txBody>
                    <a:bodyPr/>
                    <a:lstStyle/>
                    <a:p>
                      <a:pPr marL="88900" marR="0" lvl="1" indent="0" algn="l" rtl="0">
                        <a:lnSpc>
                          <a:spcPct val="100000"/>
                        </a:lnSpc>
                        <a:spcBef>
                          <a:spcPts val="0"/>
                        </a:spcBef>
                        <a:spcAft>
                          <a:spcPts val="0"/>
                        </a:spcAft>
                        <a:tabLst/>
                      </a:pPr>
                      <a:endParaRPr lang="en-US" sz="500" b="1" kern="1200" dirty="0">
                        <a:solidFill>
                          <a:schemeClr val="dk1"/>
                        </a:solidFill>
                        <a:effectLst/>
                        <a:latin typeface="Cambria" panose="02040503050406030204" pitchFamily="18" charset="0"/>
                        <a:ea typeface="Cambria" panose="02040503050406030204" pitchFamily="18" charset="0"/>
                        <a:cs typeface="Poppins" panose="00000500000000000000" pitchFamily="2" charset="-94"/>
                      </a:endParaRPr>
                    </a:p>
                  </a:txBody>
                  <a:tcPr marL="48986" marR="48986" marT="36000" marB="36000" anchor="ctr"/>
                </a:tc>
                <a:tc>
                  <a:txBody>
                    <a:bodyPr/>
                    <a:lstStyle/>
                    <a:p>
                      <a:pPr marL="88900" marR="0" lvl="1" indent="0" algn="l" rtl="0">
                        <a:lnSpc>
                          <a:spcPct val="100000"/>
                        </a:lnSpc>
                        <a:spcBef>
                          <a:spcPts val="0"/>
                        </a:spcBef>
                        <a:spcAft>
                          <a:spcPts val="0"/>
                        </a:spcAft>
                        <a:tabLst/>
                      </a:pPr>
                      <a:endParaRPr lang="en-US" sz="500" b="0" kern="1200" dirty="0">
                        <a:solidFill>
                          <a:schemeClr val="dk1"/>
                        </a:solidFill>
                        <a:effectLst/>
                        <a:latin typeface="Cambria" panose="02040503050406030204" pitchFamily="18" charset="0"/>
                        <a:ea typeface="Cambria" panose="02040503050406030204" pitchFamily="18" charset="0"/>
                        <a:cs typeface="Poppins" panose="00000500000000000000" pitchFamily="2" charset="-94"/>
                      </a:endParaRPr>
                    </a:p>
                  </a:txBody>
                  <a:tcPr marL="48986" marR="48986" marT="36000" marB="36000" anchor="ctr"/>
                </a:tc>
                <a:tc>
                  <a:txBody>
                    <a:bodyPr/>
                    <a:lstStyle/>
                    <a:p>
                      <a:pPr marL="0" marR="0" lvl="0" indent="0" algn="ctr" rtl="0">
                        <a:lnSpc>
                          <a:spcPct val="100000"/>
                        </a:lnSpc>
                        <a:spcBef>
                          <a:spcPts val="0"/>
                        </a:spcBef>
                        <a:spcAft>
                          <a:spcPts val="0"/>
                        </a:spcAft>
                        <a:buClr>
                          <a:schemeClr val="dk1"/>
                        </a:buClr>
                        <a:buSzPts val="500"/>
                        <a:buFont typeface="Poppins"/>
                        <a:buNone/>
                      </a:pPr>
                      <a:r>
                        <a:rPr lang="mn-MN" sz="500" b="0" i="0" u="none" strike="noStrike" cap="none" dirty="0">
                          <a:latin typeface="Cambria" panose="02040503050406030204" pitchFamily="18" charset="0"/>
                          <a:ea typeface="Cambria" panose="02040503050406030204" pitchFamily="18" charset="0"/>
                          <a:cs typeface="Poppins"/>
                          <a:sym typeface="Poppins"/>
                        </a:rPr>
                        <a:t>Хоёр тун / Гави &amp; дотоодын</a:t>
                      </a:r>
                      <a:endParaRPr lang="mn-MN" sz="500" dirty="0">
                        <a:latin typeface="Cambria" panose="02040503050406030204" pitchFamily="18" charset="0"/>
                        <a:ea typeface="Cambria" panose="02040503050406030204" pitchFamily="18" charset="0"/>
                      </a:endParaRPr>
                    </a:p>
                  </a:txBody>
                  <a:tcPr marL="48986" marR="48986" marT="36000" marB="36000" anchor="ctr"/>
                </a:tc>
                <a:extLst>
                  <a:ext uri="{0D108BD9-81ED-4DB2-BD59-A6C34878D82A}">
                    <a16:rowId xmlns:a16="http://schemas.microsoft.com/office/drawing/2014/main" val="4189739864"/>
                  </a:ext>
                </a:extLst>
              </a:tr>
              <a:tr h="125000">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600" dirty="0">
                        <a:effectLst/>
                        <a:latin typeface="Poppins" panose="00000500000000000000" pitchFamily="2" charset="-94"/>
                        <a:ea typeface="Calibri" panose="020F0502020204030204" pitchFamily="34" charset="0"/>
                        <a:cs typeface="Poppins" panose="00000500000000000000" pitchFamily="2" charset="-94"/>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dirty="0"/>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3222865852"/>
              </p:ext>
            </p:extLst>
          </p:nvPr>
        </p:nvGraphicFramePr>
        <p:xfrm>
          <a:off x="74797" y="2135781"/>
          <a:ext cx="8996518" cy="1758331"/>
        </p:xfrm>
        <a:graphic>
          <a:graphicData uri="http://schemas.openxmlformats.org/drawingml/2006/table">
            <a:tbl>
              <a:tblPr firstRow="1" firstCol="1" bandRow="1">
                <a:tableStyleId>{0505E3EF-67EA-436B-97B2-0124C06EBD24}</a:tableStyleId>
              </a:tblPr>
              <a:tblGrid>
                <a:gridCol w="6341545">
                  <a:extLst>
                    <a:ext uri="{9D8B030D-6E8A-4147-A177-3AD203B41FA5}">
                      <a16:colId xmlns:a16="http://schemas.microsoft.com/office/drawing/2014/main" val="2441690924"/>
                    </a:ext>
                  </a:extLst>
                </a:gridCol>
                <a:gridCol w="2126343">
                  <a:extLst>
                    <a:ext uri="{9D8B030D-6E8A-4147-A177-3AD203B41FA5}">
                      <a16:colId xmlns:a16="http://schemas.microsoft.com/office/drawing/2014/main" val="4243113650"/>
                    </a:ext>
                  </a:extLst>
                </a:gridCol>
                <a:gridCol w="528630">
                  <a:extLst>
                    <a:ext uri="{9D8B030D-6E8A-4147-A177-3AD203B41FA5}">
                      <a16:colId xmlns:a16="http://schemas.microsoft.com/office/drawing/2014/main" val="3319182671"/>
                    </a:ext>
                  </a:extLst>
                </a:gridCol>
              </a:tblGrid>
              <a:tr h="179854">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nchor="ctr">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251261">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mn-MN" sz="700" dirty="0">
                          <a:effectLst/>
                          <a:latin typeface="Cambria" panose="02040503050406030204" pitchFamily="18" charset="0"/>
                          <a:ea typeface="Cambria" panose="02040503050406030204" pitchFamily="18" charset="0"/>
                          <a:cs typeface="Poppins" pitchFamily="2" charset="77"/>
                        </a:rPr>
                        <a:t>Гол сорилтууд</a:t>
                      </a:r>
                    </a:p>
                  </a:txBody>
                  <a:tcPr marL="48986" marR="48986" marT="36000" marB="0" anchor="ctr"/>
                </a:tc>
                <a:tc>
                  <a:txBody>
                    <a:bodyPr/>
                    <a:lstStyle/>
                    <a:p>
                      <a:pPr marL="0" marR="0" lvl="0" indent="0" algn="ctr" rtl="0">
                        <a:lnSpc>
                          <a:spcPct val="100000"/>
                        </a:lnSpc>
                        <a:spcBef>
                          <a:spcPts val="0"/>
                        </a:spcBef>
                        <a:spcAft>
                          <a:spcPts val="0"/>
                        </a:spcAft>
                        <a:buClr>
                          <a:schemeClr val="dk1"/>
                        </a:buClr>
                        <a:buSzPts val="650"/>
                        <a:buFont typeface="Poppins"/>
                        <a:buNone/>
                      </a:pPr>
                      <a:r>
                        <a:rPr lang="mn-MN" sz="700" b="1" u="none" strike="noStrike" cap="none" dirty="0">
                          <a:solidFill>
                            <a:schemeClr val="dk1"/>
                          </a:solidFill>
                          <a:latin typeface="Cambria" panose="02040503050406030204" pitchFamily="18" charset="0"/>
                          <a:ea typeface="Cambria" panose="02040503050406030204" pitchFamily="18" charset="0"/>
                          <a:cs typeface="Poppins"/>
                          <a:sym typeface="Poppins"/>
                        </a:rPr>
                        <a:t>Шийдвэр гаргагчид</a:t>
                      </a:r>
                      <a:endParaRPr lang="mn-MN" sz="700" dirty="0">
                        <a:latin typeface="Cambria" panose="02040503050406030204" pitchFamily="18" charset="0"/>
                        <a:ea typeface="Cambria" panose="02040503050406030204" pitchFamily="18" charset="0"/>
                      </a:endParaRPr>
                    </a:p>
                  </a:txBody>
                  <a:tcPr marL="48986" marR="48986" marT="36000" marB="36000" anchor="ctr"/>
                </a:tc>
                <a:tc>
                  <a:txBody>
                    <a:bodyPr/>
                    <a:lstStyle/>
                    <a:p>
                      <a:pPr marL="0" marR="0" lvl="0" indent="0" algn="ctr" rtl="0">
                        <a:spcBef>
                          <a:spcPts val="0"/>
                        </a:spcBef>
                        <a:spcAft>
                          <a:spcPts val="0"/>
                        </a:spcAft>
                        <a:buNone/>
                      </a:pPr>
                      <a:r>
                        <a:rPr lang="mn-MN" sz="700" b="1" u="none" strike="noStrike" cap="none" dirty="0">
                          <a:solidFill>
                            <a:schemeClr val="dk1"/>
                          </a:solidFill>
                          <a:latin typeface="Cambria" panose="02040503050406030204" pitchFamily="18" charset="0"/>
                          <a:ea typeface="Cambria" panose="02040503050406030204" pitchFamily="18" charset="0"/>
                          <a:cs typeface="Poppins"/>
                          <a:sym typeface="Poppins"/>
                        </a:rPr>
                        <a:t>Бай</a:t>
                      </a:r>
                      <a:r>
                        <a:rPr lang="mn-MN" sz="700" b="1" dirty="0">
                          <a:solidFill>
                            <a:schemeClr val="dk1"/>
                          </a:solidFill>
                          <a:latin typeface="Cambria" panose="02040503050406030204" pitchFamily="18" charset="0"/>
                          <a:ea typeface="Cambria" panose="02040503050406030204" pitchFamily="18" charset="0"/>
                          <a:cs typeface="Poppins"/>
                          <a:sym typeface="Poppins"/>
                        </a:rPr>
                        <a:t>р суурь</a:t>
                      </a:r>
                      <a:endParaRPr lang="mn-MN" sz="700" dirty="0">
                        <a:latin typeface="Cambria" panose="02040503050406030204" pitchFamily="18" charset="0"/>
                        <a:ea typeface="Cambria" panose="02040503050406030204" pitchFamily="18" charset="0"/>
                      </a:endParaRPr>
                    </a:p>
                  </a:txBody>
                  <a:tcPr marL="0" marR="48986" marT="36000" marB="36000" anchor="ctr"/>
                </a:tc>
                <a:extLst>
                  <a:ext uri="{0D108BD9-81ED-4DB2-BD59-A6C34878D82A}">
                    <a16:rowId xmlns:a16="http://schemas.microsoft.com/office/drawing/2014/main" val="1053874978"/>
                  </a:ext>
                </a:extLst>
              </a:tr>
              <a:tr h="237085">
                <a:tc>
                  <a:txBody>
                    <a:bodyPr/>
                    <a:lstStyle/>
                    <a:p>
                      <a:pPr marL="0" marR="0" lvl="0" indent="0" algn="l" rtl="0">
                        <a:lnSpc>
                          <a:spcPct val="115000"/>
                        </a:lnSpc>
                        <a:spcBef>
                          <a:spcPts val="0"/>
                        </a:spcBef>
                        <a:spcAft>
                          <a:spcPts val="0"/>
                        </a:spcAft>
                        <a:buClr>
                          <a:schemeClr val="dk1"/>
                        </a:buClr>
                        <a:buSzPts val="600"/>
                        <a:buFont typeface="Poppins"/>
                        <a:buNone/>
                      </a:pPr>
                      <a:r>
                        <a:rPr lang="mn-MN" sz="600" b="0" u="none" strike="noStrike" cap="none" dirty="0">
                          <a:latin typeface="Cambria" panose="02040503050406030204" pitchFamily="18" charset="0"/>
                          <a:ea typeface="Cambria" panose="02040503050406030204" pitchFamily="18" charset="0"/>
                          <a:cs typeface="Poppins"/>
                          <a:sym typeface="Poppins"/>
                        </a:rPr>
                        <a:t>Вьетнам нь аймгийн түвшний захиргааны нэгжүүдийг дахин зохион байгуулж байна. 2025 оны 7-р сарын 1-нээс эхлэн аймгууд болон төвлөрсөн захиргаатай хотуудын тоо 63-аас 34 болж буурах болно. Шинэ захиргааны хилийн бүсүүдтэй нийцүүлэхийн тулд хэрэгжүүлэх бүсүүдийг төлөвлөх, тохируулах шаардлагатай болно.</a:t>
                      </a:r>
                      <a:endParaRPr lang="mn-MN" sz="800" dirty="0">
                        <a:latin typeface="Cambria" panose="02040503050406030204" pitchFamily="18" charset="0"/>
                        <a:ea typeface="Cambria" panose="02040503050406030204" pitchFamily="18" charset="0"/>
                      </a:endParaRPr>
                    </a:p>
                  </a:txBody>
                  <a:tcPr marL="36000" marR="36000" marT="18000" marB="18000"/>
                </a:tc>
                <a:tc>
                  <a:txBody>
                    <a:bodyPr/>
                    <a:lstStyle/>
                    <a:p>
                      <a:pPr marL="0" marR="0" lvl="0" indent="0" algn="l" rtl="0">
                        <a:lnSpc>
                          <a:spcPct val="100000"/>
                        </a:lnSpc>
                        <a:spcBef>
                          <a:spcPts val="0"/>
                        </a:spcBef>
                        <a:spcAft>
                          <a:spcPts val="0"/>
                        </a:spcAft>
                        <a:buClr>
                          <a:schemeClr val="dk1"/>
                        </a:buClr>
                        <a:buSzPts val="600"/>
                        <a:buFont typeface="Poppins"/>
                        <a:buNone/>
                      </a:pP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Аймгийн Иргэдийн Төлөөлөгчдийн Хурлын дарга, Эрүүл мэндийн газрын дарга, Санхүүгийн газрын дарга.</a:t>
                      </a:r>
                      <a:endParaRPr lang="mn-MN" sz="800" dirty="0">
                        <a:latin typeface="Cambria" panose="02040503050406030204" pitchFamily="18" charset="0"/>
                        <a:ea typeface="Cambria" panose="02040503050406030204" pitchFamily="18" charset="0"/>
                      </a:endParaRPr>
                    </a:p>
                  </a:txBody>
                  <a:tcPr marL="36000" marR="36000" marT="36000" marB="36000" anchor="ctr"/>
                </a:tc>
                <a:tc>
                  <a:txBody>
                    <a:bodyPr/>
                    <a:lstStyle/>
                    <a:p>
                      <a:pPr marL="7938" marR="0" lvl="1" indent="0" algn="l" defTabSz="914209" rtl="0" eaLnBrk="1" fontAlgn="auto" latinLnBrk="0" hangingPunct="1">
                        <a:lnSpc>
                          <a:spcPct val="100000"/>
                        </a:lnSpc>
                        <a:spcBef>
                          <a:spcPts val="0"/>
                        </a:spcBef>
                        <a:spcAft>
                          <a:spcPts val="200"/>
                        </a:spcAft>
                        <a:buClrTx/>
                        <a:buSzTx/>
                        <a:buFontTx/>
                        <a:buNone/>
                        <a:tabLst/>
                        <a:defRPr/>
                      </a:pPr>
                      <a:endParaRPr lang="en-US" sz="600" b="0" kern="1200" dirty="0">
                        <a:solidFill>
                          <a:schemeClr val="dk1"/>
                        </a:solidFill>
                        <a:effectLst/>
                        <a:latin typeface="Cambria" panose="02040503050406030204" pitchFamily="18" charset="0"/>
                        <a:ea typeface="Cambria" panose="02040503050406030204" pitchFamily="18" charset="0"/>
                        <a:cs typeface="Poppins" pitchFamily="2" charset="77"/>
                      </a:endParaRPr>
                    </a:p>
                  </a:txBody>
                  <a:tcPr marL="48986" marR="48986" marT="36000" marB="36000" anchor="ctr"/>
                </a:tc>
                <a:extLst>
                  <a:ext uri="{0D108BD9-81ED-4DB2-BD59-A6C34878D82A}">
                    <a16:rowId xmlns:a16="http://schemas.microsoft.com/office/drawing/2014/main" val="2655716968"/>
                  </a:ext>
                </a:extLst>
              </a:tr>
              <a:tr h="260712">
                <a:tc>
                  <a:txBody>
                    <a:bodyPr/>
                    <a:lstStyle/>
                    <a:p>
                      <a:pPr marL="0" marR="0" lvl="0" indent="0" algn="l" rtl="0">
                        <a:lnSpc>
                          <a:spcPct val="115000"/>
                        </a:lnSpc>
                        <a:spcBef>
                          <a:spcPts val="0"/>
                        </a:spcBef>
                        <a:spcAft>
                          <a:spcPts val="0"/>
                        </a:spcAft>
                        <a:buClr>
                          <a:schemeClr val="dk1"/>
                        </a:buClr>
                        <a:buSzPts val="600"/>
                        <a:buFont typeface="Poppins"/>
                        <a:buNone/>
                      </a:pPr>
                      <a:r>
                        <a:rPr lang="mn-MN" sz="600" b="0" u="none" strike="noStrike" cap="none" dirty="0">
                          <a:latin typeface="Cambria" panose="02040503050406030204" pitchFamily="18" charset="0"/>
                          <a:ea typeface="Cambria" panose="02040503050406030204" pitchFamily="18" charset="0"/>
                          <a:cs typeface="Poppins"/>
                          <a:sym typeface="Poppins"/>
                        </a:rPr>
                        <a:t>Вьетнам нь одоогоор Үндэсний дархлаажуулалтын хөтөлбөрт (ҮДХ) зориулсан </a:t>
                      </a:r>
                      <a:r>
                        <a:rPr lang="tr-TR" sz="600" b="0" u="none" strike="noStrike" cap="none" dirty="0">
                          <a:latin typeface="Cambria" panose="02040503050406030204" pitchFamily="18" charset="0"/>
                          <a:ea typeface="Cambria" panose="02040503050406030204" pitchFamily="18" charset="0"/>
                          <a:cs typeface="Poppins"/>
                          <a:sym typeface="Poppins"/>
                        </a:rPr>
                        <a:t>HPV </a:t>
                      </a:r>
                      <a:r>
                        <a:rPr lang="mn-MN" sz="600" b="0" u="none" strike="noStrike" cap="none" dirty="0">
                          <a:latin typeface="Cambria" panose="02040503050406030204" pitchFamily="18" charset="0"/>
                          <a:ea typeface="Cambria" panose="02040503050406030204" pitchFamily="18" charset="0"/>
                          <a:cs typeface="Poppins"/>
                          <a:sym typeface="Poppins"/>
                        </a:rPr>
                        <a:t>болон пневмококкийн шинэ вакцинуудыг үйлдвэрлэж чадаагүй байна. Импортолсон вакцины үнэ дотоодын вакцинаас эрс өндөр байдаг нь улсын төсөвт нэмэлт дарамт учруулж байна. Улсын хэмжээнд нэвтрүүлэх нь ихээхэн нөөц шаарддаг.</a:t>
                      </a:r>
                      <a:endParaRPr lang="mn-MN" sz="800" dirty="0">
                        <a:latin typeface="Cambria" panose="02040503050406030204" pitchFamily="18" charset="0"/>
                        <a:ea typeface="Cambria" panose="02040503050406030204" pitchFamily="18" charset="0"/>
                      </a:endParaRPr>
                    </a:p>
                  </a:txBody>
                  <a:tcPr marL="36000" marR="36000" marT="18000" marB="18000"/>
                </a:tc>
                <a:tc>
                  <a:txBody>
                    <a:bodyPr/>
                    <a:lstStyle/>
                    <a:p>
                      <a:pPr marL="4763" marR="0" lvl="1" indent="0" algn="l" rtl="0">
                        <a:lnSpc>
                          <a:spcPct val="100000"/>
                        </a:lnSpc>
                        <a:spcBef>
                          <a:spcPts val="0"/>
                        </a:spcBef>
                        <a:spcAft>
                          <a:spcPts val="0"/>
                        </a:spcAft>
                        <a:buClr>
                          <a:schemeClr val="dk1"/>
                        </a:buClr>
                        <a:buSzPts val="600"/>
                        <a:buFont typeface="Poppins"/>
                        <a:buNone/>
                      </a:pP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Вакцин үйлдвэрлэлийн компанийн захирлууд  </a:t>
                      </a:r>
                      <a:endParaRPr lang="mn-MN" sz="800" dirty="0">
                        <a:latin typeface="Cambria" panose="02040503050406030204" pitchFamily="18" charset="0"/>
                        <a:ea typeface="Cambria" panose="02040503050406030204" pitchFamily="18" charset="0"/>
                      </a:endParaRPr>
                    </a:p>
                    <a:p>
                      <a:pPr marL="4763" marR="0" lvl="1" indent="0" algn="l" rtl="0">
                        <a:lnSpc>
                          <a:spcPct val="100000"/>
                        </a:lnSpc>
                        <a:spcBef>
                          <a:spcPts val="200"/>
                        </a:spcBef>
                        <a:spcAft>
                          <a:spcPts val="0"/>
                        </a:spcAft>
                        <a:buClr>
                          <a:schemeClr val="dk1"/>
                        </a:buClr>
                        <a:buSzPts val="600"/>
                        <a:buFont typeface="Poppins"/>
                        <a:buNone/>
                      </a:pP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Вакцин импортлогч нэгжүүд (</a:t>
                      </a:r>
                      <a:r>
                        <a:rPr lang="tr-TR" sz="600" b="0" u="none" strike="noStrike" cap="none" dirty="0">
                          <a:solidFill>
                            <a:schemeClr val="dk1"/>
                          </a:solidFill>
                          <a:latin typeface="Cambria" panose="02040503050406030204" pitchFamily="18" charset="0"/>
                          <a:ea typeface="Cambria" panose="02040503050406030204" pitchFamily="18" charset="0"/>
                          <a:cs typeface="Poppins"/>
                          <a:sym typeface="Poppins"/>
                        </a:rPr>
                        <a:t>NIHE, VNVC </a:t>
                      </a: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компани</a:t>
                      </a:r>
                      <a:r>
                        <a:rPr lang="tr-TR" sz="600" b="0" u="none" strike="noStrike" cap="none" dirty="0">
                          <a:solidFill>
                            <a:schemeClr val="dk1"/>
                          </a:solidFill>
                          <a:latin typeface="Cambria" panose="02040503050406030204" pitchFamily="18" charset="0"/>
                          <a:ea typeface="Cambria" panose="02040503050406030204" pitchFamily="18" charset="0"/>
                          <a:cs typeface="Poppins"/>
                          <a:sym typeface="Poppins"/>
                        </a:rPr>
                        <a:t>.</a:t>
                      </a: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a:t>
                      </a:r>
                      <a:endParaRPr lang="mn-MN" sz="800" dirty="0">
                        <a:latin typeface="Cambria" panose="02040503050406030204" pitchFamily="18" charset="0"/>
                        <a:ea typeface="Cambria" panose="02040503050406030204" pitchFamily="18" charset="0"/>
                      </a:endParaRPr>
                    </a:p>
                  </a:txBody>
                  <a:tcPr marL="36000" marR="36000" marT="36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endParaRPr lang="en-US" sz="600" b="0" kern="1200" dirty="0">
                        <a:solidFill>
                          <a:schemeClr val="dk1"/>
                        </a:solidFill>
                        <a:effectLst/>
                        <a:latin typeface="Cambria" panose="02040503050406030204" pitchFamily="18" charset="0"/>
                        <a:ea typeface="Cambria" panose="02040503050406030204" pitchFamily="18" charset="0"/>
                        <a:cs typeface="Poppins" pitchFamily="2" charset="77"/>
                      </a:endParaRPr>
                    </a:p>
                  </a:txBody>
                  <a:tcPr marL="48986" marR="48986" marT="36000" marB="36000" anchor="ctr"/>
                </a:tc>
                <a:extLst>
                  <a:ext uri="{0D108BD9-81ED-4DB2-BD59-A6C34878D82A}">
                    <a16:rowId xmlns:a16="http://schemas.microsoft.com/office/drawing/2014/main" val="4272214654"/>
                  </a:ext>
                </a:extLst>
              </a:tr>
              <a:tr h="223681">
                <a:tc>
                  <a:txBody>
                    <a:bodyPr/>
                    <a:lstStyle/>
                    <a:p>
                      <a:pPr marL="0" marR="0" lvl="0" indent="0" algn="l" rtl="0">
                        <a:lnSpc>
                          <a:spcPct val="115000"/>
                        </a:lnSpc>
                        <a:spcBef>
                          <a:spcPts val="0"/>
                        </a:spcBef>
                        <a:spcAft>
                          <a:spcPts val="0"/>
                        </a:spcAft>
                        <a:buClr>
                          <a:schemeClr val="dk1"/>
                        </a:buClr>
                        <a:buSzPts val="600"/>
                        <a:buFont typeface="Poppins"/>
                        <a:buNone/>
                      </a:pPr>
                      <a:r>
                        <a:rPr lang="mn-MN" sz="600" b="0" u="none" strike="noStrike" cap="none" dirty="0">
                          <a:latin typeface="Cambria" panose="02040503050406030204" pitchFamily="18" charset="0"/>
                          <a:ea typeface="Cambria" panose="02040503050406030204" pitchFamily="18" charset="0"/>
                          <a:cs typeface="Poppins"/>
                          <a:sym typeface="Poppins"/>
                        </a:rPr>
                        <a:t>Шинэ вакцин нэвтрүүлэх нь дархлаажуулалтын цэгүүдийг сайтар бэлтгэх, өвчнөөс урьдчилан сэргийлэх талаар тодорхой мэдээлэл өгөх шаардлагатай. Үүнд удирдамж боловсруулах, ажилтнуудыг сургах, чадавхыг бэхжүүлэх, мэдээллийн кампанит ажил эхлүүлэх зэрэг орно.</a:t>
                      </a:r>
                      <a:endParaRPr lang="mn-MN" sz="800" dirty="0">
                        <a:latin typeface="Cambria" panose="02040503050406030204" pitchFamily="18" charset="0"/>
                        <a:ea typeface="Cambria" panose="02040503050406030204" pitchFamily="18" charset="0"/>
                      </a:endParaRPr>
                    </a:p>
                  </a:txBody>
                  <a:tcPr marL="36000" marR="36000" marT="18000" marB="18000"/>
                </a:tc>
                <a:tc>
                  <a:txBody>
                    <a:bodyPr/>
                    <a:lstStyle/>
                    <a:p>
                      <a:pPr marL="4763" marR="0" lvl="1" indent="0" algn="l" rtl="0">
                        <a:lnSpc>
                          <a:spcPct val="100000"/>
                        </a:lnSpc>
                        <a:spcBef>
                          <a:spcPts val="0"/>
                        </a:spcBef>
                        <a:spcAft>
                          <a:spcPts val="200"/>
                        </a:spcAft>
                        <a:tabLst/>
                      </a:pPr>
                      <a:endParaRPr lang="en-US" sz="600" b="0" kern="100" dirty="0">
                        <a:solidFill>
                          <a:schemeClr val="dk1"/>
                        </a:solidFill>
                        <a:effectLst/>
                        <a:latin typeface="Cambria" panose="02040503050406030204" pitchFamily="18" charset="0"/>
                        <a:ea typeface="Cambria" panose="02040503050406030204" pitchFamily="18" charset="0"/>
                        <a:cs typeface="Poppins" pitchFamily="2" charset="77"/>
                      </a:endParaRPr>
                    </a:p>
                  </a:txBody>
                  <a:tcPr marL="36000" marR="36000" marT="36000" marB="36000" anchor="ctr"/>
                </a:tc>
                <a:tc>
                  <a:txBody>
                    <a:bodyPr/>
                    <a:lstStyle/>
                    <a:p>
                      <a:pPr marL="4763" marR="0" lvl="1" indent="0" algn="l" rtl="0">
                        <a:lnSpc>
                          <a:spcPct val="100000"/>
                        </a:lnSpc>
                        <a:spcBef>
                          <a:spcPts val="0"/>
                        </a:spcBef>
                        <a:spcAft>
                          <a:spcPts val="200"/>
                        </a:spcAft>
                        <a:tabLst/>
                      </a:pPr>
                      <a:endParaRPr lang="en-US" sz="600" b="0" kern="1200" dirty="0">
                        <a:solidFill>
                          <a:schemeClr val="dk1"/>
                        </a:solidFill>
                        <a:effectLst/>
                        <a:latin typeface="Cambria" panose="02040503050406030204" pitchFamily="18" charset="0"/>
                        <a:ea typeface="Cambria" panose="02040503050406030204" pitchFamily="18" charset="0"/>
                        <a:cs typeface="Poppins" pitchFamily="2" charset="77"/>
                      </a:endParaRPr>
                    </a:p>
                  </a:txBody>
                  <a:tcPr marL="48986" marR="48986" marT="36000" marB="36000" anchor="ctr"/>
                </a:tc>
                <a:extLst>
                  <a:ext uri="{0D108BD9-81ED-4DB2-BD59-A6C34878D82A}">
                    <a16:rowId xmlns:a16="http://schemas.microsoft.com/office/drawing/2014/main" val="427278204"/>
                  </a:ext>
                </a:extLst>
              </a:tr>
              <a:tr h="321496">
                <a:tc>
                  <a:txBody>
                    <a:bodyPr/>
                    <a:lstStyle/>
                    <a:p>
                      <a:pPr marL="0" marR="0" lvl="0" indent="0" algn="l" rtl="0">
                        <a:lnSpc>
                          <a:spcPct val="115000"/>
                        </a:lnSpc>
                        <a:spcBef>
                          <a:spcPts val="0"/>
                        </a:spcBef>
                        <a:spcAft>
                          <a:spcPts val="0"/>
                        </a:spcAft>
                        <a:buClr>
                          <a:schemeClr val="dk1"/>
                        </a:buClr>
                        <a:buSzPts val="600"/>
                        <a:buFont typeface="Poppins"/>
                        <a:buNone/>
                      </a:pPr>
                      <a:r>
                        <a:rPr lang="tr-TR" sz="600" b="0" u="none" strike="noStrike" cap="none" dirty="0">
                          <a:latin typeface="Cambria" panose="02040503050406030204" pitchFamily="18" charset="0"/>
                          <a:ea typeface="Cambria" panose="02040503050406030204" pitchFamily="18" charset="0"/>
                          <a:cs typeface="Poppins"/>
                          <a:sym typeface="Poppins"/>
                        </a:rPr>
                        <a:t>COVID-19 </a:t>
                      </a:r>
                      <a:r>
                        <a:rPr lang="mn-MN" sz="600" b="0" u="none" strike="noStrike" cap="none" dirty="0">
                          <a:latin typeface="Cambria" panose="02040503050406030204" pitchFamily="18" charset="0"/>
                          <a:ea typeface="Cambria" panose="02040503050406030204" pitchFamily="18" charset="0"/>
                          <a:cs typeface="Poppins"/>
                          <a:sym typeface="Poppins"/>
                        </a:rPr>
                        <a:t>цар тахлын үед Вьетнам вакцин худалдан авахад зориулсан Вакцины Сан байгуулсан. Одоогоор Үндэсний дархлаажуулалтын хөтөлбөрт (ҮДХ) зориулсан тусгай вакцин эсвэл нийгмийн хамгааллын сан байхгүй бөгөөд хөтөлбөр эхэлсэн цагаас хойш төрөөс бүрэн санхүүжүүлж байгаа. Вьетнам нь одоо дунд орлоготой оронд хамаарагдах болсон тул Гави болон ДЭМБ-ын олон улсын дэмжлэг буурсан боловч эдийн засгийн сорилтууд үргэлжилсээр байна.</a:t>
                      </a:r>
                      <a:endParaRPr lang="mn-MN" sz="800" dirty="0">
                        <a:latin typeface="Cambria" panose="02040503050406030204" pitchFamily="18" charset="0"/>
                        <a:ea typeface="Cambria" panose="02040503050406030204" pitchFamily="18" charset="0"/>
                      </a:endParaRPr>
                    </a:p>
                  </a:txBody>
                  <a:tcPr marL="36000" marR="36000" marT="18000" marB="18000"/>
                </a:tc>
                <a:tc>
                  <a:txBody>
                    <a:bodyPr/>
                    <a:lstStyle/>
                    <a:p>
                      <a:pPr marL="0" marR="0" lvl="0" indent="0" algn="l" rtl="0">
                        <a:spcBef>
                          <a:spcPts val="0"/>
                        </a:spcBef>
                        <a:spcAft>
                          <a:spcPts val="0"/>
                        </a:spcAft>
                        <a:buNone/>
                      </a:pP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Засгийн газар, аймаг, нийслэлийн ард иргэдийн хороод.</a:t>
                      </a:r>
                      <a:endParaRPr lang="mn-MN" sz="800" dirty="0">
                        <a:latin typeface="Cambria" panose="02040503050406030204" pitchFamily="18" charset="0"/>
                        <a:ea typeface="Cambria" panose="02040503050406030204" pitchFamily="18" charset="0"/>
                      </a:endParaRPr>
                    </a:p>
                  </a:txBody>
                  <a:tcPr marL="36000" marR="36000" marT="36000" marB="36000" anchor="ctr"/>
                </a:tc>
                <a:tc>
                  <a:txBody>
                    <a:bodyPr/>
                    <a:lstStyle/>
                    <a:p>
                      <a:pPr marL="0" marR="0" lvl="1" indent="0" algn="l" defTabSz="914209" rtl="0" eaLnBrk="1" fontAlgn="base" latinLnBrk="0" hangingPunct="1">
                        <a:lnSpc>
                          <a:spcPts val="1200"/>
                        </a:lnSpc>
                        <a:spcBef>
                          <a:spcPts val="0"/>
                        </a:spcBef>
                        <a:spcAft>
                          <a:spcPts val="200"/>
                        </a:spcAft>
                        <a:buNone/>
                        <a:tabLst/>
                      </a:pPr>
                      <a:endParaRPr lang="en-US" sz="600" b="0" kern="1200" dirty="0">
                        <a:solidFill>
                          <a:schemeClr val="dk1"/>
                        </a:solidFill>
                        <a:effectLst/>
                        <a:latin typeface="Cambria" panose="02040503050406030204" pitchFamily="18" charset="0"/>
                        <a:ea typeface="Cambria" panose="02040503050406030204" pitchFamily="18" charset="0"/>
                        <a:cs typeface="Poppins" pitchFamily="2" charset="77"/>
                      </a:endParaRPr>
                    </a:p>
                  </a:txBody>
                  <a:tcPr marL="48986" marR="48986" marT="36000" marB="36000" anchor="ctr"/>
                </a:tc>
                <a:extLst>
                  <a:ext uri="{0D108BD9-81ED-4DB2-BD59-A6C34878D82A}">
                    <a16:rowId xmlns:a16="http://schemas.microsoft.com/office/drawing/2014/main" val="3161620101"/>
                  </a:ext>
                </a:extLst>
              </a:tr>
              <a:tr h="193140">
                <a:tc>
                  <a:txBody>
                    <a:bodyPr/>
                    <a:lstStyle/>
                    <a:p>
                      <a:pPr marL="0" marR="0" lvl="0" indent="0" algn="l" rtl="0">
                        <a:lnSpc>
                          <a:spcPct val="115000"/>
                        </a:lnSpc>
                        <a:spcBef>
                          <a:spcPts val="0"/>
                        </a:spcBef>
                        <a:spcAft>
                          <a:spcPts val="0"/>
                        </a:spcAft>
                        <a:buClr>
                          <a:schemeClr val="dk1"/>
                        </a:buClr>
                        <a:buSzPts val="600"/>
                        <a:buFont typeface="Poppins"/>
                        <a:buNone/>
                      </a:pPr>
                      <a:r>
                        <a:rPr lang="tr-TR" sz="600" b="0" u="none" strike="noStrike" cap="none" dirty="0">
                          <a:latin typeface="Cambria" panose="02040503050406030204" pitchFamily="18" charset="0"/>
                          <a:ea typeface="Cambria" panose="02040503050406030204" pitchFamily="18" charset="0"/>
                          <a:cs typeface="Poppins"/>
                          <a:sym typeface="Poppins"/>
                        </a:rPr>
                        <a:t>HPV </a:t>
                      </a:r>
                      <a:r>
                        <a:rPr lang="mn-MN" sz="600" b="0" u="none" strike="noStrike" cap="none" dirty="0">
                          <a:latin typeface="Cambria" panose="02040503050406030204" pitchFamily="18" charset="0"/>
                          <a:ea typeface="Cambria" panose="02040503050406030204" pitchFamily="18" charset="0"/>
                          <a:cs typeface="Poppins"/>
                          <a:sym typeface="Poppins"/>
                        </a:rPr>
                        <a:t>вакцины тунгийн тоог тохируулах зэрэг техникийн шийдвэр гаргах нь хүндрэлтэй байдаг.</a:t>
                      </a:r>
                      <a:endParaRPr lang="mn-MN" sz="800" dirty="0">
                        <a:latin typeface="Cambria" panose="02040503050406030204" pitchFamily="18" charset="0"/>
                        <a:ea typeface="Cambria" panose="02040503050406030204" pitchFamily="18" charset="0"/>
                      </a:endParaRPr>
                    </a:p>
                  </a:txBody>
                  <a:tcPr marL="36000" marR="36000" marT="18000" marB="18000"/>
                </a:tc>
                <a:tc>
                  <a:txBody>
                    <a:bodyPr/>
                    <a:lstStyle/>
                    <a:p>
                      <a:pPr marL="0" marR="0" lvl="1" indent="0" algn="l" defTabSz="914209" rtl="0" eaLnBrk="1" fontAlgn="base" latinLnBrk="0" hangingPunct="1">
                        <a:lnSpc>
                          <a:spcPts val="1200"/>
                        </a:lnSpc>
                        <a:spcBef>
                          <a:spcPts val="0"/>
                        </a:spcBef>
                        <a:spcAft>
                          <a:spcPts val="200"/>
                        </a:spcAft>
                        <a:buNone/>
                        <a:tabLst/>
                      </a:pPr>
                      <a:endParaRPr lang="en-US" sz="600" b="0" kern="1200" dirty="0">
                        <a:solidFill>
                          <a:schemeClr val="dk1"/>
                        </a:solidFill>
                        <a:effectLst/>
                        <a:latin typeface="Cambria" panose="02040503050406030204" pitchFamily="18" charset="0"/>
                        <a:ea typeface="Cambria" panose="02040503050406030204" pitchFamily="18" charset="0"/>
                        <a:cs typeface="Poppins" pitchFamily="2" charset="77"/>
                      </a:endParaRPr>
                    </a:p>
                  </a:txBody>
                  <a:tcPr marL="48986" marR="48986" marT="36000" marB="36000" anchor="ctr"/>
                </a:tc>
                <a:tc>
                  <a:txBody>
                    <a:bodyPr/>
                    <a:lstStyle/>
                    <a:p>
                      <a:pPr marL="0" marR="0" lvl="1" indent="0" algn="l" defTabSz="914209" rtl="0" eaLnBrk="1" fontAlgn="base" latinLnBrk="0" hangingPunct="1">
                        <a:lnSpc>
                          <a:spcPts val="1200"/>
                        </a:lnSpc>
                        <a:spcBef>
                          <a:spcPts val="0"/>
                        </a:spcBef>
                        <a:spcAft>
                          <a:spcPts val="200"/>
                        </a:spcAft>
                        <a:buNone/>
                        <a:tabLst/>
                      </a:pPr>
                      <a:endParaRPr lang="en-US" sz="600" b="0" kern="1200" dirty="0">
                        <a:solidFill>
                          <a:schemeClr val="dk1"/>
                        </a:solidFill>
                        <a:effectLst/>
                        <a:latin typeface="Cambria" panose="02040503050406030204" pitchFamily="18" charset="0"/>
                        <a:ea typeface="Cambria" panose="02040503050406030204" pitchFamily="18" charset="0"/>
                        <a:cs typeface="Poppins" pitchFamily="2" charset="77"/>
                      </a:endParaRPr>
                    </a:p>
                  </a:txBody>
                  <a:tcPr marL="48986" marR="48986" marT="36000" marB="36000" anchor="ctr"/>
                </a:tc>
                <a:extLst>
                  <a:ext uri="{0D108BD9-81ED-4DB2-BD59-A6C34878D82A}">
                    <a16:rowId xmlns:a16="http://schemas.microsoft.com/office/drawing/2014/main" val="3917226543"/>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74798" y="2138942"/>
            <a:ext cx="8990622"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Cambria" panose="02040503050406030204" pitchFamily="18" charset="0"/>
                <a:ea typeface="Cambria" panose="02040503050406030204" pitchFamily="18" charset="0"/>
                <a:cs typeface="Poppins ExtraBold" panose="00000900000000000000" pitchFamily="2" charset="0"/>
              </a:rPr>
              <a:t>Гол сорилтууд</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4192457362"/>
              </p:ext>
            </p:extLst>
          </p:nvPr>
        </p:nvGraphicFramePr>
        <p:xfrm>
          <a:off x="74796" y="3890820"/>
          <a:ext cx="8996517" cy="1450979"/>
        </p:xfrm>
        <a:graphic>
          <a:graphicData uri="http://schemas.openxmlformats.org/drawingml/2006/table">
            <a:tbl>
              <a:tblPr firstRow="1" firstCol="1" bandRow="1">
                <a:tableStyleId>{0505E3EF-67EA-436B-97B2-0124C06EBD24}</a:tableStyleId>
              </a:tblPr>
              <a:tblGrid>
                <a:gridCol w="4260859">
                  <a:extLst>
                    <a:ext uri="{9D8B030D-6E8A-4147-A177-3AD203B41FA5}">
                      <a16:colId xmlns:a16="http://schemas.microsoft.com/office/drawing/2014/main" val="2441690924"/>
                    </a:ext>
                  </a:extLst>
                </a:gridCol>
                <a:gridCol w="2068285">
                  <a:extLst>
                    <a:ext uri="{9D8B030D-6E8A-4147-A177-3AD203B41FA5}">
                      <a16:colId xmlns:a16="http://schemas.microsoft.com/office/drawing/2014/main" val="190957167"/>
                    </a:ext>
                  </a:extLst>
                </a:gridCol>
                <a:gridCol w="2177143">
                  <a:extLst>
                    <a:ext uri="{9D8B030D-6E8A-4147-A177-3AD203B41FA5}">
                      <a16:colId xmlns:a16="http://schemas.microsoft.com/office/drawing/2014/main" val="4243113650"/>
                    </a:ext>
                  </a:extLst>
                </a:gridCol>
                <a:gridCol w="490230">
                  <a:extLst>
                    <a:ext uri="{9D8B030D-6E8A-4147-A177-3AD203B41FA5}">
                      <a16:colId xmlns:a16="http://schemas.microsoft.com/office/drawing/2014/main" val="3319182671"/>
                    </a:ext>
                  </a:extLst>
                </a:gridCol>
              </a:tblGrid>
              <a:tr h="138955">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18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204661">
                <a:tc>
                  <a:txBody>
                    <a:bodyPr/>
                    <a:lstStyle/>
                    <a:p>
                      <a:pPr marL="0" marR="0" lvl="0" indent="0" algn="ctr" rtl="0">
                        <a:lnSpc>
                          <a:spcPct val="100000"/>
                        </a:lnSpc>
                        <a:spcBef>
                          <a:spcPts val="0"/>
                        </a:spcBef>
                        <a:spcAft>
                          <a:spcPts val="0"/>
                        </a:spcAft>
                        <a:buClr>
                          <a:schemeClr val="dk1"/>
                        </a:buClr>
                        <a:buSzPts val="650"/>
                        <a:buFont typeface="Poppins"/>
                        <a:buNone/>
                      </a:pPr>
                      <a:r>
                        <a:rPr lang="mn-MN" sz="650" b="1" u="none" strike="noStrike" cap="none" dirty="0">
                          <a:solidFill>
                            <a:schemeClr val="dk1"/>
                          </a:solidFill>
                          <a:latin typeface="Cambria" panose="02040503050406030204" pitchFamily="18" charset="0"/>
                          <a:ea typeface="Cambria" panose="02040503050406030204" pitchFamily="18" charset="0"/>
                          <a:cs typeface="Poppins"/>
                          <a:sym typeface="Poppins"/>
                        </a:rPr>
                        <a:t>Хэлэлцсэн сэдэв</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0" marR="0" lvl="0" indent="0" algn="ctr" rtl="0">
                        <a:lnSpc>
                          <a:spcPct val="100000"/>
                        </a:lnSpc>
                        <a:spcBef>
                          <a:spcPts val="0"/>
                        </a:spcBef>
                        <a:spcAft>
                          <a:spcPts val="0"/>
                        </a:spcAft>
                        <a:buClr>
                          <a:schemeClr val="dk1"/>
                        </a:buClr>
                        <a:buSzPts val="650"/>
                        <a:buFont typeface="Poppins"/>
                        <a:buNone/>
                      </a:pPr>
                      <a:r>
                        <a:rPr lang="mn-MN" sz="650" b="1" u="none" strike="noStrike" cap="none" dirty="0">
                          <a:solidFill>
                            <a:schemeClr val="dk1"/>
                          </a:solidFill>
                          <a:latin typeface="Cambria" panose="02040503050406030204" pitchFamily="18" charset="0"/>
                          <a:ea typeface="Cambria" panose="02040503050406030204" pitchFamily="18" charset="0"/>
                          <a:cs typeface="Poppins"/>
                          <a:sym typeface="Poppins"/>
                        </a:rPr>
                        <a:t>Дэмжлэгийн арга барилууд</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0" marR="0" lvl="0" indent="0" algn="ctr" rtl="0">
                        <a:lnSpc>
                          <a:spcPct val="100000"/>
                        </a:lnSpc>
                        <a:spcBef>
                          <a:spcPts val="0"/>
                        </a:spcBef>
                        <a:spcAft>
                          <a:spcPts val="0"/>
                        </a:spcAft>
                        <a:buClr>
                          <a:schemeClr val="dk1"/>
                        </a:buClr>
                        <a:buSzPts val="650"/>
                        <a:buFont typeface="Poppins"/>
                        <a:buNone/>
                      </a:pPr>
                      <a:r>
                        <a:rPr lang="mn-MN" sz="650" b="1" u="none" strike="noStrike" cap="none" dirty="0">
                          <a:solidFill>
                            <a:schemeClr val="dk1"/>
                          </a:solidFill>
                          <a:latin typeface="Cambria" panose="02040503050406030204" pitchFamily="18" charset="0"/>
                          <a:ea typeface="Cambria" panose="02040503050406030204" pitchFamily="18" charset="0"/>
                          <a:cs typeface="Poppins"/>
                          <a:sym typeface="Poppins"/>
                        </a:rPr>
                        <a:t>Шийдвэр гаргагчид/бусад оролцогч талууд</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algn="ctr"/>
                      <a:r>
                        <a:rPr lang="mn-MN" sz="650" b="1" dirty="0">
                          <a:solidFill>
                            <a:schemeClr val="dk1"/>
                          </a:solidFill>
                          <a:effectLst/>
                          <a:latin typeface="Cambria" panose="02040503050406030204" pitchFamily="18" charset="0"/>
                          <a:ea typeface="Cambria" panose="02040503050406030204" pitchFamily="18" charset="0"/>
                          <a:cs typeface="Poppins" pitchFamily="2" charset="77"/>
                        </a:rPr>
                        <a:t>Үр дүн </a:t>
                      </a:r>
                    </a:p>
                  </a:txBody>
                  <a:tcPr marL="48986" marR="48986" marT="18000" marB="36000" anchor="ctr"/>
                </a:tc>
                <a:extLst>
                  <a:ext uri="{0D108BD9-81ED-4DB2-BD59-A6C34878D82A}">
                    <a16:rowId xmlns:a16="http://schemas.microsoft.com/office/drawing/2014/main" val="1053874978"/>
                  </a:ext>
                </a:extLst>
              </a:tr>
              <a:tr h="175802">
                <a:tc>
                  <a:txBody>
                    <a:bodyPr/>
                    <a:lstStyle/>
                    <a:p>
                      <a:pPr marL="0" marR="0" lvl="0" indent="0" algn="l" rtl="0">
                        <a:lnSpc>
                          <a:spcPct val="115000"/>
                        </a:lnSpc>
                        <a:spcBef>
                          <a:spcPts val="0"/>
                        </a:spcBef>
                        <a:spcAft>
                          <a:spcPts val="0"/>
                        </a:spcAft>
                        <a:buClr>
                          <a:schemeClr val="dk1"/>
                        </a:buClr>
                        <a:buSzPts val="600"/>
                        <a:buFont typeface="Poppins"/>
                        <a:buNone/>
                      </a:pPr>
                      <a:r>
                        <a:rPr lang="mn-MN"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Вьетнам нь Дархлаажуулалтын өргөтгөсөн хөтөлбөрт (ҮДХ) багтдаг вакцины ихэнхийг дотооддоо үйлдвэрлэх боломжтой цөөн орнуудын нэг юм. Тиймээс, вакцины үйлдвэрлэлийн технологийн шилжилт хийх боломжтой бол Вьетнам технологийг эзэмших, сурч авах чадвартай бөгөөд дотоодын вакцины нийлүүлэлтийг тогтворжуулахад хувь нэмэр оруулах болно.</a:t>
                      </a:r>
                      <a:endParaRPr lang="mn-MN" sz="800" dirty="0">
                        <a:latin typeface="Cambria" panose="02040503050406030204" pitchFamily="18" charset="0"/>
                        <a:ea typeface="Cambria" panose="02040503050406030204" pitchFamily="18" charset="0"/>
                      </a:endParaRPr>
                    </a:p>
                  </a:txBody>
                  <a:tcPr marL="36000" marR="36000" marT="36000" marB="36000" anchor="ctr"/>
                </a:tc>
                <a:tc>
                  <a:txBody>
                    <a:bodyPr/>
                    <a:lstStyle/>
                    <a:p>
                      <a:pPr marL="0" marR="0" lvl="0" indent="0" algn="l" rtl="0">
                        <a:lnSpc>
                          <a:spcPct val="100000"/>
                        </a:lnSpc>
                        <a:spcBef>
                          <a:spcPts val="0"/>
                        </a:spcBef>
                        <a:spcAft>
                          <a:spcPts val="0"/>
                        </a:spcAft>
                        <a:buClr>
                          <a:schemeClr val="dk1"/>
                        </a:buClr>
                        <a:buSzPts val="600"/>
                        <a:buFont typeface="Poppins"/>
                        <a:buNone/>
                      </a:pPr>
                      <a:r>
                        <a:rPr lang="mn-MN" sz="600" b="0" i="0" u="none" strike="noStrike" cap="none" dirty="0">
                          <a:latin typeface="Cambria" panose="02040503050406030204" pitchFamily="18" charset="0"/>
                          <a:ea typeface="Cambria" panose="02040503050406030204" pitchFamily="18" charset="0"/>
                          <a:cs typeface="Poppins"/>
                          <a:sym typeface="Poppins"/>
                        </a:rPr>
                        <a:t>Дэлхийн вакцин судалгаа, үйлдвэрлэлийн байгууллагуудтай хамтын ажиллагаа, туршлага солилцоог бэхжүүлж, өргөжүүлэх. </a:t>
                      </a:r>
                      <a:br>
                        <a:rPr lang="mn-MN" sz="600" b="0" i="0" u="none" strike="noStrike" cap="none" dirty="0">
                          <a:latin typeface="Cambria" panose="02040503050406030204" pitchFamily="18" charset="0"/>
                          <a:ea typeface="Cambria" panose="02040503050406030204" pitchFamily="18" charset="0"/>
                          <a:cs typeface="Poppins"/>
                          <a:sym typeface="Poppins"/>
                        </a:rPr>
                      </a:br>
                      <a:r>
                        <a:rPr lang="mn-MN" sz="600" b="0" i="0" u="none" strike="noStrike" cap="none" dirty="0">
                          <a:latin typeface="Cambria" panose="02040503050406030204" pitchFamily="18" charset="0"/>
                          <a:ea typeface="Cambria" panose="02040503050406030204" pitchFamily="18" charset="0"/>
                          <a:cs typeface="Poppins"/>
                          <a:sym typeface="Poppins"/>
                        </a:rPr>
                        <a:t>Технологийн шилжүүлэг болон туршлага солилцоог дэмжих ухуулга хийх.</a:t>
                      </a:r>
                      <a:endParaRPr lang="mn-MN" sz="800" dirty="0">
                        <a:latin typeface="Cambria" panose="02040503050406030204" pitchFamily="18" charset="0"/>
                        <a:ea typeface="Cambria" panose="02040503050406030204" pitchFamily="18" charset="0"/>
                      </a:endParaRPr>
                    </a:p>
                  </a:txBody>
                  <a:tcPr marL="36000" marR="36000" marT="36000" marB="36000" anchor="ctr">
                    <a:solidFill>
                      <a:srgbClr val="EAEAEA"/>
                    </a:solidFill>
                  </a:tcPr>
                </a:tc>
                <a:tc>
                  <a:txBody>
                    <a:bodyPr/>
                    <a:lstStyle/>
                    <a:p>
                      <a:pPr marL="0" marR="0" lvl="0" indent="0" algn="l" rtl="0">
                        <a:lnSpc>
                          <a:spcPct val="100000"/>
                        </a:lnSpc>
                        <a:spcBef>
                          <a:spcPts val="0"/>
                        </a:spcBef>
                        <a:spcAft>
                          <a:spcPts val="0"/>
                        </a:spcAft>
                        <a:buClr>
                          <a:schemeClr val="dk1"/>
                        </a:buClr>
                        <a:buSzPts val="600"/>
                        <a:buFont typeface="Poppins"/>
                        <a:buNone/>
                      </a:pPr>
                      <a:r>
                        <a:rPr lang="mn-MN" sz="600" b="0" i="0" u="none" strike="noStrike" cap="none" dirty="0">
                          <a:latin typeface="Cambria" panose="02040503050406030204" pitchFamily="18" charset="0"/>
                          <a:ea typeface="Cambria" panose="02040503050406030204" pitchFamily="18" charset="0"/>
                          <a:cs typeface="Poppins"/>
                          <a:sym typeface="Poppins"/>
                        </a:rPr>
                        <a:t>Засгийн газар, Шинжлэх ухаан, технологийн яам, Эрүүл мэндийн яам болон бусад холбогдох яам, агентлагууд</a:t>
                      </a:r>
                      <a:endParaRPr lang="mn-MN" sz="800" dirty="0">
                        <a:latin typeface="Cambria" panose="02040503050406030204" pitchFamily="18" charset="0"/>
                        <a:ea typeface="Cambria" panose="02040503050406030204" pitchFamily="18" charset="0"/>
                      </a:endParaRPr>
                    </a:p>
                  </a:txBody>
                  <a:tcPr marL="36000" marR="36000" marT="36000" marB="36000" anchor="ctr"/>
                </a:tc>
                <a:tc>
                  <a:txBody>
                    <a:bodyPr/>
                    <a:lstStyle/>
                    <a:p>
                      <a:pPr marL="7938" marR="0" lvl="1" indent="0" algn="l" rtl="0">
                        <a:lnSpc>
                          <a:spcPct val="100000"/>
                        </a:lnSpc>
                        <a:spcBef>
                          <a:spcPts val="0"/>
                        </a:spcBef>
                        <a:spcAft>
                          <a:spcPts val="200"/>
                        </a:spcAft>
                        <a:tabLst/>
                      </a:pPr>
                      <a:endParaRPr lang="en-US" sz="600" b="0" kern="1200" dirty="0">
                        <a:solidFill>
                          <a:schemeClr val="dk1"/>
                        </a:solidFill>
                        <a:effectLst/>
                        <a:latin typeface="Cambria" panose="02040503050406030204" pitchFamily="18" charset="0"/>
                        <a:ea typeface="Cambria" panose="02040503050406030204" pitchFamily="18" charset="0"/>
                        <a:cs typeface="Poppins" pitchFamily="2" charset="77"/>
                      </a:endParaRPr>
                    </a:p>
                  </a:txBody>
                  <a:tcPr marL="36000" marR="36000" marT="36000" marB="36000" anchor="ctr"/>
                </a:tc>
                <a:extLst>
                  <a:ext uri="{0D108BD9-81ED-4DB2-BD59-A6C34878D82A}">
                    <a16:rowId xmlns:a16="http://schemas.microsoft.com/office/drawing/2014/main" val="2655716968"/>
                  </a:ext>
                </a:extLst>
              </a:tr>
              <a:tr h="0">
                <a:tc>
                  <a:txBody>
                    <a:bodyPr/>
                    <a:lstStyle/>
                    <a:p>
                      <a:pPr marL="0" marR="0" lvl="0" indent="0" algn="l" rtl="0">
                        <a:lnSpc>
                          <a:spcPct val="115000"/>
                        </a:lnSpc>
                        <a:spcBef>
                          <a:spcPts val="0"/>
                        </a:spcBef>
                        <a:spcAft>
                          <a:spcPts val="0"/>
                        </a:spcAft>
                        <a:buClr>
                          <a:schemeClr val="dk1"/>
                        </a:buClr>
                        <a:buSzPts val="600"/>
                        <a:buFont typeface="Poppins"/>
                        <a:buNone/>
                      </a:pPr>
                      <a:r>
                        <a:rPr lang="mn-MN"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Үндэсний дархлаажуулалтын хөтөлбөрт (ҮДХ) зориулсан Вакцины санг аажмаар байгуулж, нөөцийг татан оролцуулж, улсын төсвийн дарамтыг бууруулах.</a:t>
                      </a:r>
                      <a:endParaRPr lang="mn-MN" sz="800" dirty="0">
                        <a:latin typeface="Cambria" panose="02040503050406030204" pitchFamily="18" charset="0"/>
                        <a:ea typeface="Cambria" panose="02040503050406030204" pitchFamily="18" charset="0"/>
                      </a:endParaRPr>
                    </a:p>
                  </a:txBody>
                  <a:tcPr marL="36000" marR="36000" marT="36000" marB="36000" anchor="ctr"/>
                </a:tc>
                <a:tc>
                  <a:txBody>
                    <a:bodyPr/>
                    <a:lstStyle/>
                    <a:p>
                      <a:pPr marL="0" marR="0" lvl="0" indent="0" algn="l" rtl="0">
                        <a:lnSpc>
                          <a:spcPct val="100000"/>
                        </a:lnSpc>
                        <a:spcBef>
                          <a:spcPts val="0"/>
                        </a:spcBef>
                        <a:spcAft>
                          <a:spcPts val="0"/>
                        </a:spcAft>
                        <a:buClr>
                          <a:schemeClr val="dk1"/>
                        </a:buClr>
                        <a:buSzPts val="600"/>
                        <a:buFont typeface="Poppins"/>
                        <a:buNone/>
                      </a:pPr>
                      <a:r>
                        <a:rPr lang="mn-MN"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Вакцины санг байгуулахыг дэмжих.</a:t>
                      </a:r>
                      <a:endParaRPr lang="mn-MN" sz="800" dirty="0">
                        <a:latin typeface="Cambria" panose="02040503050406030204" pitchFamily="18" charset="0"/>
                        <a:ea typeface="Cambria" panose="02040503050406030204" pitchFamily="18" charset="0"/>
                      </a:endParaRPr>
                    </a:p>
                  </a:txBody>
                  <a:tcPr marL="36000" marR="36000" marT="36000" marB="36000" anchor="ctr"/>
                </a:tc>
                <a:tc>
                  <a:txBody>
                    <a:bodyPr/>
                    <a:lstStyle/>
                    <a:p>
                      <a:pPr marL="0" marR="0" lvl="0" indent="0" algn="l" rtl="0">
                        <a:lnSpc>
                          <a:spcPct val="100000"/>
                        </a:lnSpc>
                        <a:spcBef>
                          <a:spcPts val="0"/>
                        </a:spcBef>
                        <a:spcAft>
                          <a:spcPts val="0"/>
                        </a:spcAft>
                        <a:buClr>
                          <a:schemeClr val="dk1"/>
                        </a:buClr>
                        <a:buSzPts val="600"/>
                        <a:buFont typeface="Poppins"/>
                        <a:buNone/>
                      </a:pPr>
                      <a:r>
                        <a:rPr lang="mn-MN" sz="600" b="0" i="0" u="none" strike="noStrike" cap="none" dirty="0">
                          <a:latin typeface="Cambria" panose="02040503050406030204" pitchFamily="18" charset="0"/>
                          <a:ea typeface="Cambria" panose="02040503050406030204" pitchFamily="18" charset="0"/>
                          <a:cs typeface="Poppins"/>
                          <a:sym typeface="Poppins"/>
                        </a:rPr>
                        <a:t>Засгийн газар, Эрүүл мэндийн яам, болон Сангийн яам</a:t>
                      </a:r>
                      <a:endParaRPr lang="mn-MN" sz="800" dirty="0">
                        <a:latin typeface="Cambria" panose="02040503050406030204" pitchFamily="18" charset="0"/>
                        <a:ea typeface="Cambria" panose="02040503050406030204" pitchFamily="18" charset="0"/>
                      </a:endParaRPr>
                    </a:p>
                  </a:txBody>
                  <a:tcPr marL="36000" marR="36000" marT="36000" marB="36000" anchor="ctr">
                    <a:solidFill>
                      <a:srgbClr val="D3D3D3"/>
                    </a:solidFill>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endParaRPr lang="en-US" sz="600" b="0" kern="1200" dirty="0">
                        <a:solidFill>
                          <a:schemeClr val="dk1"/>
                        </a:solidFill>
                        <a:effectLst/>
                        <a:latin typeface="Cambria" panose="02040503050406030204" pitchFamily="18" charset="0"/>
                        <a:ea typeface="Cambria" panose="02040503050406030204" pitchFamily="18" charset="0"/>
                        <a:cs typeface="Poppins" pitchFamily="2" charset="77"/>
                      </a:endParaRPr>
                    </a:p>
                  </a:txBody>
                  <a:tcPr marL="36000" marR="36000" marT="36000" marB="36000" anchor="ctr"/>
                </a:tc>
                <a:extLst>
                  <a:ext uri="{0D108BD9-81ED-4DB2-BD59-A6C34878D82A}">
                    <a16:rowId xmlns:a16="http://schemas.microsoft.com/office/drawing/2014/main" val="4272214654"/>
                  </a:ext>
                </a:extLst>
              </a:tr>
              <a:tr h="197551">
                <a:tc>
                  <a:txBody>
                    <a:bodyPr/>
                    <a:lstStyle/>
                    <a:p>
                      <a:pPr marL="0" marR="0" lvl="0" indent="0" algn="l" rtl="0">
                        <a:lnSpc>
                          <a:spcPct val="115000"/>
                        </a:lnSpc>
                        <a:spcBef>
                          <a:spcPts val="0"/>
                        </a:spcBef>
                        <a:spcAft>
                          <a:spcPts val="0"/>
                        </a:spcAft>
                        <a:buClr>
                          <a:schemeClr val="dk1"/>
                        </a:buClr>
                        <a:buSzPts val="600"/>
                        <a:buFont typeface="Poppins"/>
                        <a:buNone/>
                      </a:pPr>
                      <a:r>
                        <a:rPr lang="mn-MN"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Шинэ вакцин нэвтрүүлэхэд олон улсын байгууллагуудын дэмжлэгт дараах зүйлс орно: вакцин нийлүүлэх, хөнгөлөлттэй үнээр вакцин хангах, техникийн тусламж үзүүлэх, хэрэгжилтийг санхүүжүүлэх дэмжлэг үзүүлэх орно.</a:t>
                      </a:r>
                      <a:endParaRPr lang="mn-MN" sz="800" dirty="0">
                        <a:latin typeface="Cambria" panose="02040503050406030204" pitchFamily="18" charset="0"/>
                        <a:ea typeface="Cambria" panose="02040503050406030204" pitchFamily="18" charset="0"/>
                      </a:endParaRPr>
                    </a:p>
                  </a:txBody>
                  <a:tcPr marL="36000" marR="36000" marT="36000" marB="36000" anchor="ctr">
                    <a:solidFill>
                      <a:srgbClr val="EAEAEA"/>
                    </a:solidFill>
                  </a:tcPr>
                </a:tc>
                <a:tc>
                  <a:txBody>
                    <a:bodyPr/>
                    <a:lstStyle/>
                    <a:p>
                      <a:pPr marL="0" marR="0" algn="l" rtl="0">
                        <a:lnSpc>
                          <a:spcPct val="115000"/>
                        </a:lnSpc>
                        <a:spcAft>
                          <a:spcPts val="800"/>
                        </a:spcAft>
                        <a:buNone/>
                      </a:pPr>
                      <a:endParaRPr lang="en-US" sz="600" kern="100" dirty="0">
                        <a:effectLst/>
                        <a:latin typeface="Cambria" panose="02040503050406030204" pitchFamily="18" charset="0"/>
                        <a:ea typeface="Cambria" panose="02040503050406030204" pitchFamily="18" charset="0"/>
                        <a:cs typeface="Poppins" pitchFamily="2" charset="77"/>
                      </a:endParaRPr>
                    </a:p>
                  </a:txBody>
                  <a:tcPr marL="36000" marR="36000" marT="36000" marB="36000" anchor="ctr"/>
                </a:tc>
                <a:tc>
                  <a:txBody>
                    <a:bodyPr/>
                    <a:lstStyle/>
                    <a:p>
                      <a:pPr marL="0" marR="0" algn="l" rtl="0">
                        <a:lnSpc>
                          <a:spcPct val="115000"/>
                        </a:lnSpc>
                        <a:spcAft>
                          <a:spcPts val="800"/>
                        </a:spcAft>
                        <a:buNone/>
                      </a:pPr>
                      <a:endParaRPr lang="en-US" sz="600" kern="100" dirty="0">
                        <a:effectLst/>
                        <a:latin typeface="Cambria" panose="02040503050406030204" pitchFamily="18" charset="0"/>
                        <a:ea typeface="Cambria" panose="02040503050406030204" pitchFamily="18" charset="0"/>
                        <a:cs typeface="Poppins" pitchFamily="2" charset="77"/>
                      </a:endParaRPr>
                    </a:p>
                  </a:txBody>
                  <a:tcPr marL="36000" marR="36000" marT="36000" marB="36000" anchor="ctr"/>
                </a:tc>
                <a:tc>
                  <a:txBody>
                    <a:bodyPr/>
                    <a:lstStyle/>
                    <a:p>
                      <a:pPr marL="0" marR="0" lvl="1" indent="0" algn="l" defTabSz="914209" rtl="0" eaLnBrk="1" latinLnBrk="0" hangingPunct="1">
                        <a:lnSpc>
                          <a:spcPct val="100000"/>
                        </a:lnSpc>
                        <a:spcBef>
                          <a:spcPts val="0"/>
                        </a:spcBef>
                        <a:spcAft>
                          <a:spcPts val="200"/>
                        </a:spcAft>
                        <a:tabLst/>
                      </a:pPr>
                      <a:endParaRPr lang="en-US" sz="600" kern="1200" dirty="0">
                        <a:solidFill>
                          <a:schemeClr val="dk1"/>
                        </a:solidFill>
                        <a:latin typeface="Cambria" panose="02040503050406030204" pitchFamily="18" charset="0"/>
                        <a:ea typeface="Cambria" panose="02040503050406030204" pitchFamily="18" charset="0"/>
                        <a:cs typeface="Poppins" pitchFamily="2" charset="77"/>
                      </a:endParaRPr>
                    </a:p>
                  </a:txBody>
                  <a:tcPr marL="36000" marR="36000" marT="36000" marB="36000" anchor="ctr">
                    <a:solidFill>
                      <a:srgbClr val="EAEAEA"/>
                    </a:solidFill>
                  </a:tcPr>
                </a:tc>
                <a:extLst>
                  <a:ext uri="{0D108BD9-81ED-4DB2-BD59-A6C34878D82A}">
                    <a16:rowId xmlns:a16="http://schemas.microsoft.com/office/drawing/2014/main" val="42727820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74795" y="3893981"/>
            <a:ext cx="8990622"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lvl="0">
              <a:buClr>
                <a:srgbClr val="FFFFFF"/>
              </a:buClr>
              <a:buSzPts val="1000"/>
            </a:pPr>
            <a:r>
              <a:rPr lang="mn-MN" sz="1000" b="1" dirty="0">
                <a:solidFill>
                  <a:srgbClr val="FFFFFF"/>
                </a:solidFill>
                <a:latin typeface="Cambria" panose="02040503050406030204" pitchFamily="18" charset="0"/>
                <a:ea typeface="Cambria" panose="02040503050406030204" pitchFamily="18" charset="0"/>
                <a:cs typeface="Poppins ExtraBold"/>
                <a:sym typeface="Poppins ExtraBold"/>
              </a:rPr>
              <a:t>Хэрэгжүүлсэн ухуулга, нөлөөллийн арга барилууд</a:t>
            </a:r>
            <a:endParaRPr lang="mn-MN" sz="1000" dirty="0">
              <a:latin typeface="Cambria" panose="02040503050406030204" pitchFamily="18" charset="0"/>
              <a:ea typeface="Cambria" panose="02040503050406030204" pitchFamily="18" charset="0"/>
            </a:endParaRP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806424874"/>
              </p:ext>
            </p:extLst>
          </p:nvPr>
        </p:nvGraphicFramePr>
        <p:xfrm>
          <a:off x="74259" y="5340871"/>
          <a:ext cx="8997589" cy="847601"/>
        </p:xfrm>
        <a:graphic>
          <a:graphicData uri="http://schemas.openxmlformats.org/drawingml/2006/table">
            <a:tbl>
              <a:tblPr firstRow="1" firstCol="1" bandRow="1">
                <a:tableStyleId>{0505E3EF-67EA-436B-97B2-0124C06EBD24}</a:tableStyleId>
              </a:tblPr>
              <a:tblGrid>
                <a:gridCol w="8997589">
                  <a:extLst>
                    <a:ext uri="{9D8B030D-6E8A-4147-A177-3AD203B41FA5}">
                      <a16:colId xmlns:a16="http://schemas.microsoft.com/office/drawing/2014/main" val="2441690924"/>
                    </a:ext>
                  </a:extLst>
                </a:gridCol>
              </a:tblGrid>
              <a:tr h="158434">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689167">
                <a:tc>
                  <a:txBody>
                    <a:bodyPr/>
                    <a:lstStyle/>
                    <a:p>
                      <a:pPr marL="171450" marR="0" lvl="0" indent="-171450" algn="l" rtl="0">
                        <a:spcBef>
                          <a:spcPts val="0"/>
                        </a:spcBef>
                        <a:spcAft>
                          <a:spcPts val="0"/>
                        </a:spcAft>
                        <a:buClr>
                          <a:schemeClr val="dk1"/>
                        </a:buClr>
                        <a:buSzPts val="600"/>
                        <a:buFont typeface="Arial"/>
                        <a:buChar char="•"/>
                      </a:pPr>
                      <a:r>
                        <a:rPr lang="mn-MN"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Дархлаажуулалт болон олон нийтийн эрүүл мэндийн үйл ажиллагаанд оролцогч ажилтнуудад урамшуулал өгөх аргууд</a:t>
                      </a:r>
                      <a:r>
                        <a:rPr lang="tr-TR"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a:t>
                      </a:r>
                      <a:endParaRPr lang="mn-MN" sz="800" dirty="0">
                        <a:latin typeface="Cambria" panose="02040503050406030204" pitchFamily="18" charset="0"/>
                        <a:ea typeface="Cambria" panose="02040503050406030204" pitchFamily="18" charset="0"/>
                      </a:endParaRPr>
                    </a:p>
                    <a:p>
                      <a:pPr marL="171450" marR="0" lvl="0" indent="-171450" algn="l" rtl="0">
                        <a:spcBef>
                          <a:spcPts val="0"/>
                        </a:spcBef>
                        <a:spcAft>
                          <a:spcPts val="0"/>
                        </a:spcAft>
                        <a:buClr>
                          <a:schemeClr val="dk1"/>
                        </a:buClr>
                        <a:buSzPts val="600"/>
                        <a:buFont typeface="Arial"/>
                        <a:buChar char="•"/>
                      </a:pPr>
                      <a:r>
                        <a:rPr lang="mn-MN"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Өндөр эрсдэлтэй бүс нутагт тахал өвчний урьдчилан сэргийлэл, хяналт тавихад яаралтай санхүүгийн нөөцийг татан оролцуулах арга барил</a:t>
                      </a:r>
                      <a:r>
                        <a:rPr lang="tr-TR"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a:t>
                      </a:r>
                      <a:endParaRPr lang="mn-MN" sz="800" dirty="0">
                        <a:latin typeface="Cambria" panose="02040503050406030204" pitchFamily="18" charset="0"/>
                        <a:ea typeface="Cambria" panose="02040503050406030204" pitchFamily="18" charset="0"/>
                      </a:endParaRPr>
                    </a:p>
                    <a:p>
                      <a:pPr marL="171450" marR="0" lvl="0" indent="-171450" algn="l" rtl="0">
                        <a:spcBef>
                          <a:spcPts val="0"/>
                        </a:spcBef>
                        <a:spcAft>
                          <a:spcPts val="0"/>
                        </a:spcAft>
                        <a:buClr>
                          <a:schemeClr val="dk1"/>
                        </a:buClr>
                        <a:buSzPts val="600"/>
                        <a:buFont typeface="Arial"/>
                        <a:buChar char="•"/>
                      </a:pPr>
                      <a:r>
                        <a:rPr lang="mn-MN"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Вакцинаар урьдчилан сэргийлэх халдварт өвчинтэй тэмцэхийн тулд урт хугацааны үйл ажиллагааны төлөвлөгөө боловсруулах, хэрэгжүүлэх. </a:t>
                      </a:r>
                      <a:endParaRPr lang="mn-MN" sz="800" dirty="0">
                        <a:latin typeface="Cambria" panose="02040503050406030204" pitchFamily="18" charset="0"/>
                        <a:ea typeface="Cambria" panose="02040503050406030204" pitchFamily="18" charset="0"/>
                      </a:endParaRPr>
                    </a:p>
                    <a:p>
                      <a:pPr marL="171450" marR="0" lvl="0" indent="-171450" algn="l" rtl="0">
                        <a:spcBef>
                          <a:spcPts val="0"/>
                        </a:spcBef>
                        <a:spcAft>
                          <a:spcPts val="0"/>
                        </a:spcAft>
                        <a:buClr>
                          <a:schemeClr val="dk1"/>
                        </a:buClr>
                        <a:buSzPts val="600"/>
                        <a:buFont typeface="Arial"/>
                        <a:buChar char="•"/>
                      </a:pPr>
                      <a:r>
                        <a:rPr lang="mn-MN"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Дархлаажуулалтын өргөтгөсөн хөтөлбөрт (ҮДХ) шинэ вакцин нэвтрүүлэх үйл ажиллагаанд дараах зүйлс орно: төсөвлөлт, хэрэгжилтийн хүрээ, зорилтот бүлгийн сонголт, тунгийн тоо болон бусад шийдвэрүүд. </a:t>
                      </a:r>
                      <a:endParaRPr lang="mn-MN" sz="800" dirty="0">
                        <a:latin typeface="Cambria" panose="02040503050406030204" pitchFamily="18" charset="0"/>
                        <a:ea typeface="Cambria" panose="02040503050406030204" pitchFamily="18" charset="0"/>
                      </a:endParaRPr>
                    </a:p>
                    <a:p>
                      <a:pPr marL="171450" marR="0" lvl="0" indent="-171450" algn="l" rtl="0">
                        <a:spcBef>
                          <a:spcPts val="0"/>
                        </a:spcBef>
                        <a:spcAft>
                          <a:spcPts val="0"/>
                        </a:spcAft>
                        <a:buClr>
                          <a:schemeClr val="dk1"/>
                        </a:buClr>
                        <a:buSzPts val="600"/>
                        <a:buFont typeface="Arial"/>
                        <a:buChar char="•"/>
                      </a:pPr>
                      <a:r>
                        <a:rPr lang="mn-MN"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Пневмококкын (</a:t>
                      </a:r>
                      <a:r>
                        <a:rPr lang="tr-TR"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PCV) </a:t>
                      </a:r>
                      <a:r>
                        <a:rPr lang="mn-MN"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болон Хүний Хөхөнцөр Вирусын Эсрэг (</a:t>
                      </a:r>
                      <a:r>
                        <a:rPr lang="tr-TR"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HPV) </a:t>
                      </a:r>
                      <a:r>
                        <a:rPr lang="mn-MN"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вакцинуудын цаана дархлаажуулалтын өргөтгөсөн хөтөлбөрт оруулах бусад вакцинуудын талаар заавар</a:t>
                      </a:r>
                      <a:r>
                        <a:rPr lang="tr-TR"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a:t>
                      </a:r>
                      <a:endParaRPr lang="mn-MN" sz="800" dirty="0">
                        <a:latin typeface="Cambria" panose="02040503050406030204" pitchFamily="18" charset="0"/>
                        <a:ea typeface="Cambria" panose="02040503050406030204" pitchFamily="18" charset="0"/>
                      </a:endParaRPr>
                    </a:p>
                    <a:p>
                      <a:pPr marL="171450" marR="0" lvl="0" indent="-171450" algn="l" rtl="0">
                        <a:spcBef>
                          <a:spcPts val="0"/>
                        </a:spcBef>
                        <a:spcAft>
                          <a:spcPts val="0"/>
                        </a:spcAft>
                        <a:buClr>
                          <a:schemeClr val="dk1"/>
                        </a:buClr>
                        <a:buSzPts val="600"/>
                        <a:buFont typeface="Arial"/>
                        <a:buChar char="•"/>
                      </a:pPr>
                      <a:r>
                        <a:rPr lang="mn-MN"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Зорилтот хүн ам, насны бүлэгт тулгуурлан амьдралын турш дархлаажуулалтыг хэрэгжүүлэх</a:t>
                      </a:r>
                      <a:r>
                        <a:rPr lang="tr-TR" sz="600" b="0" i="0" u="none" strike="noStrike" cap="none" dirty="0">
                          <a:solidFill>
                            <a:schemeClr val="dk1"/>
                          </a:solidFill>
                          <a:latin typeface="Cambria" panose="02040503050406030204" pitchFamily="18" charset="0"/>
                          <a:ea typeface="Cambria" panose="02040503050406030204" pitchFamily="18" charset="0"/>
                          <a:cs typeface="Poppins"/>
                          <a:sym typeface="Poppins"/>
                        </a:rPr>
                        <a:t>.</a:t>
                      </a:r>
                      <a:endParaRPr lang="mn-MN" sz="800" dirty="0">
                        <a:latin typeface="Cambria" panose="02040503050406030204" pitchFamily="18" charset="0"/>
                        <a:ea typeface="Cambria" panose="02040503050406030204" pitchFamily="18" charset="0"/>
                      </a:endParaRPr>
                    </a:p>
                  </a:txBody>
                  <a:tcPr marL="48986" marR="48986" marT="36000" marB="3600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72153" y="5340871"/>
            <a:ext cx="8997052"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lvl="0">
              <a:buClr>
                <a:srgbClr val="FFFFFF"/>
              </a:buClr>
              <a:buSzPts val="1000"/>
            </a:pPr>
            <a:r>
              <a:rPr lang="mn-MN" sz="1000" b="1" dirty="0">
                <a:solidFill>
                  <a:srgbClr val="FFFFFF"/>
                </a:solidFill>
                <a:latin typeface="Poppins ExtraBold"/>
                <a:ea typeface="Poppins ExtraBold"/>
                <a:cs typeface="Poppins ExtraBold"/>
                <a:sym typeface="Poppins ExtraBold"/>
              </a:rPr>
              <a:t>Сургамж авсан зүйлс</a:t>
            </a:r>
            <a:endParaRPr lang="mn-MN" sz="1000" dirty="0"/>
          </a:p>
        </p:txBody>
      </p:sp>
      <p:pic>
        <p:nvPicPr>
          <p:cNvPr id="4" name="Picture 3">
            <a:extLst>
              <a:ext uri="{FF2B5EF4-FFF2-40B4-BE49-F238E27FC236}">
                <a16:creationId xmlns:a16="http://schemas.microsoft.com/office/drawing/2014/main" id="{7479134C-F3A7-ADC7-66F0-2A247FF49AA5}"/>
              </a:ext>
            </a:extLst>
          </p:cNvPr>
          <p:cNvPicPr>
            <a:picLocks noChangeAspect="1"/>
          </p:cNvPicPr>
          <p:nvPr/>
        </p:nvPicPr>
        <p:blipFill>
          <a:blip r:embed="rId5"/>
          <a:stretch>
            <a:fillRect/>
          </a:stretch>
        </p:blipFill>
        <p:spPr>
          <a:xfrm>
            <a:off x="185719" y="112700"/>
            <a:ext cx="811995" cy="539354"/>
          </a:xfrm>
          <a:prstGeom prst="rect">
            <a:avLst/>
          </a:prstGeom>
        </p:spPr>
      </p:pic>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6b7a42b-578f-4fd1-9d67-5a3066b9c5a5" xsi:nil="true"/>
    <lcf76f155ced4ddcb4097134ff3c332f xmlns="bcb27da4-2e3e-416a-a040-6d0b2e3a203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3F97D6-9BE9-4FE7-AF9A-198E873C182A}">
  <ds:schemaRefs>
    <ds:schemaRef ds:uri="http://schemas.microsoft.com/office/2006/metadata/properties"/>
    <ds:schemaRef ds:uri="http://purl.org/dc/dcmitype/"/>
    <ds:schemaRef ds:uri="http://purl.org/dc/terms/"/>
    <ds:schemaRef ds:uri="http://schemas.microsoft.com/office/infopath/2007/PartnerControls"/>
    <ds:schemaRef ds:uri="http://purl.org/dc/elements/1.1/"/>
    <ds:schemaRef ds:uri="http://schemas.openxmlformats.org/package/2006/metadata/core-properties"/>
    <ds:schemaRef ds:uri="http://schemas.microsoft.com/office/2006/documentManagement/types"/>
    <ds:schemaRef ds:uri="48b06b4d-1ec9-41b0-8d15-5bb6e5667c29"/>
    <ds:schemaRef ds:uri="http://www.w3.org/XML/1998/namespace"/>
  </ds:schemaRefs>
</ds:datastoreItem>
</file>

<file path=customXml/itemProps2.xml><?xml version="1.0" encoding="utf-8"?>
<ds:datastoreItem xmlns:ds="http://schemas.openxmlformats.org/officeDocument/2006/customXml" ds:itemID="{A5E0A9FA-70C5-4625-8489-6DFC5040249D}">
  <ds:schemaRefs>
    <ds:schemaRef ds:uri="http://schemas.microsoft.com/sharepoint/v3/contenttype/forms"/>
  </ds:schemaRefs>
</ds:datastoreItem>
</file>

<file path=customXml/itemProps3.xml><?xml version="1.0" encoding="utf-8"?>
<ds:datastoreItem xmlns:ds="http://schemas.openxmlformats.org/officeDocument/2006/customXml" ds:itemID="{9A20EB13-A96F-44DA-8844-0009F3A7434D}"/>
</file>

<file path=docProps/app.xml><?xml version="1.0" encoding="utf-8"?>
<Properties xmlns="http://schemas.openxmlformats.org/officeDocument/2006/extended-properties" xmlns:vt="http://schemas.openxmlformats.org/officeDocument/2006/docPropsVTypes">
  <Template>Office Theme</Template>
  <TotalTime>1172</TotalTime>
  <Words>657</Words>
  <PresentationFormat>Ekran Gösterisi (4:3)</PresentationFormat>
  <Paragraphs>58</Paragraphs>
  <Slides>1</Slides>
  <Notes>1</Notes>
  <HiddenSlides>0</HiddenSlides>
  <MMClips>0</MMClips>
  <ScaleCrop>false</ScaleCrop>
  <HeadingPairs>
    <vt:vector size="8" baseType="variant">
      <vt:variant>
        <vt:lpstr>Kullanılan Yazı Tipleri</vt:lpstr>
      </vt:variant>
      <vt:variant>
        <vt:i4>8</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11" baseType="lpstr">
      <vt:lpstr>Museo Sans 300</vt:lpstr>
      <vt:lpstr>Museo Slab 300</vt:lpstr>
      <vt:lpstr>Aptos</vt:lpstr>
      <vt:lpstr>Arial</vt:lpstr>
      <vt:lpstr>Cambria</vt:lpstr>
      <vt:lpstr>Poppins</vt:lpstr>
      <vt:lpstr>Poppins ExtraBold</vt:lpstr>
      <vt:lpstr>Wingdings</vt:lpstr>
      <vt:lpstr>R4D_StandardTemplate_MAC</vt:lpstr>
      <vt:lpstr>think-cell Slide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HeliCo Translation</dc:creator>
  <dcterms:created xsi:type="dcterms:W3CDTF">2025-06-27T15:42:33Z</dcterms:created>
  <dcterms:modified xsi:type="dcterms:W3CDTF">2025-07-16T15:02:11Z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