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89" autoAdjust="0"/>
    <p:restoredTop sz="95201" autoAdjust="0"/>
  </p:normalViewPr>
  <p:slideViewPr>
    <p:cSldViewPr snapToGrid="0">
      <p:cViewPr>
        <p:scale>
          <a:sx n="115" d="100"/>
          <a:sy n="115" d="100"/>
        </p:scale>
        <p:origin x="2008" y="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9A9427F1-0A08-5044-853D-0948C6A5AB70}"/>
    <pc:docChg chg="modSld">
      <pc:chgData name="Ivdity Chikovani" userId="88c3af89-cfad-4844-9d52-51bd03c65758" providerId="ADAL" clId="{9A9427F1-0A08-5044-853D-0948C6A5AB70}" dt="2025-07-21T18:27:57.315" v="9" actId="790"/>
      <pc:docMkLst>
        <pc:docMk/>
      </pc:docMkLst>
      <pc:sldChg chg="modSp mod">
        <pc:chgData name="Ivdity Chikovani" userId="88c3af89-cfad-4844-9d52-51bd03c65758" providerId="ADAL" clId="{9A9427F1-0A08-5044-853D-0948C6A5AB70}" dt="2025-07-21T18:27:57.315" v="9" actId="790"/>
        <pc:sldMkLst>
          <pc:docMk/>
          <pc:sldMk cId="4072229634" sldId="290"/>
        </pc:sldMkLst>
        <pc:spChg chg="mod">
          <ac:chgData name="Ivdity Chikovani" userId="88c3af89-cfad-4844-9d52-51bd03c65758" providerId="ADAL" clId="{9A9427F1-0A08-5044-853D-0948C6A5AB70}" dt="2025-07-21T18:27:43.618" v="8" actId="790"/>
          <ac:spMkLst>
            <pc:docMk/>
            <pc:sldMk cId="4072229634" sldId="290"/>
            <ac:spMk id="11" creationId="{BD91C623-077D-96C3-AA66-1E77C46CEAC7}"/>
          </ac:spMkLst>
        </pc:spChg>
        <pc:graphicFrameChg chg="modGraphic">
          <ac:chgData name="Ivdity Chikovani" userId="88c3af89-cfad-4844-9d52-51bd03c65758" providerId="ADAL" clId="{9A9427F1-0A08-5044-853D-0948C6A5AB70}" dt="2025-07-21T18:27:57.315" v="9" actId="790"/>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9A9427F1-0A08-5044-853D-0948C6A5AB70}" dt="2025-07-21T18:27:19.504" v="7" actId="20577"/>
          <ac:graphicFrameMkLst>
            <pc:docMk/>
            <pc:sldMk cId="4072229634" sldId="290"/>
            <ac:graphicFrameMk id="14" creationId="{130A9993-2563-94D2-71A0-F5F8739DCEA8}"/>
          </ac:graphicFrameMkLst>
        </pc:graphicFrameChg>
      </pc:sldChg>
    </pc:docChg>
  </pc:docChgLst>
  <pc:docChgLst>
    <pc:chgData name="Ivdity Chikovani" userId="88c3af89-cfad-4844-9d52-51bd03c65758" providerId="ADAL" clId="{3FB22EB6-A307-6346-BB91-549642A7A3C1}"/>
    <pc:docChg chg="undo custSel modSld">
      <pc:chgData name="Ivdity Chikovani" userId="88c3af89-cfad-4844-9d52-51bd03c65758" providerId="ADAL" clId="{3FB22EB6-A307-6346-BB91-549642A7A3C1}" dt="2025-07-11T11:15:17.401" v="545" actId="1076"/>
      <pc:docMkLst>
        <pc:docMk/>
      </pc:docMkLst>
      <pc:sldChg chg="addSp modSp mod">
        <pc:chgData name="Ivdity Chikovani" userId="88c3af89-cfad-4844-9d52-51bd03c65758" providerId="ADAL" clId="{3FB22EB6-A307-6346-BB91-549642A7A3C1}" dt="2025-07-11T11:15:17.401" v="545" actId="1076"/>
        <pc:sldMkLst>
          <pc:docMk/>
          <pc:sldMk cId="4072229634" sldId="290"/>
        </pc:sldMkLst>
        <pc:spChg chg="mod">
          <ac:chgData name="Ivdity Chikovani" userId="88c3af89-cfad-4844-9d52-51bd03c65758" providerId="ADAL" clId="{3FB22EB6-A307-6346-BB91-549642A7A3C1}" dt="2025-07-11T11:14:26.601" v="523" actId="14100"/>
          <ac:spMkLst>
            <pc:docMk/>
            <pc:sldMk cId="4072229634" sldId="290"/>
            <ac:spMk id="2" creationId="{33B33E47-F1EC-9769-6F8A-B6A6A62DD8FF}"/>
          </ac:spMkLst>
        </pc:spChg>
        <pc:spChg chg="mod">
          <ac:chgData name="Ivdity Chikovani" userId="88c3af89-cfad-4844-9d52-51bd03c65758" providerId="ADAL" clId="{3FB22EB6-A307-6346-BB91-549642A7A3C1}" dt="2025-07-11T11:14:40.733" v="526" actId="1038"/>
          <ac:spMkLst>
            <pc:docMk/>
            <pc:sldMk cId="4072229634" sldId="290"/>
            <ac:spMk id="3" creationId="{CD743A8F-DD39-E0C9-7592-0BD94BA53C3A}"/>
          </ac:spMkLst>
        </pc:spChg>
        <pc:spChg chg="mod">
          <ac:chgData name="Ivdity Chikovani" userId="88c3af89-cfad-4844-9d52-51bd03c65758" providerId="ADAL" clId="{3FB22EB6-A307-6346-BB91-549642A7A3C1}" dt="2025-07-11T11:15:14.522" v="544" actId="1076"/>
          <ac:spMkLst>
            <pc:docMk/>
            <pc:sldMk cId="4072229634" sldId="290"/>
            <ac:spMk id="7" creationId="{C1CD0FA6-C9F6-1D06-6084-8849003B6409}"/>
          </ac:spMkLst>
        </pc:spChg>
        <pc:spChg chg="mod">
          <ac:chgData name="Ivdity Chikovani" userId="88c3af89-cfad-4844-9d52-51bd03c65758" providerId="ADAL" clId="{3FB22EB6-A307-6346-BB91-549642A7A3C1}" dt="2025-07-11T11:14:40.733" v="526" actId="1038"/>
          <ac:spMkLst>
            <pc:docMk/>
            <pc:sldMk cId="4072229634" sldId="290"/>
            <ac:spMk id="10" creationId="{F4CF794E-0799-C721-9842-E50C379AC477}"/>
          </ac:spMkLst>
        </pc:spChg>
        <pc:spChg chg="mod">
          <ac:chgData name="Ivdity Chikovani" userId="88c3af89-cfad-4844-9d52-51bd03c65758" providerId="ADAL" clId="{3FB22EB6-A307-6346-BB91-549642A7A3C1}" dt="2025-07-11T11:15:08.310" v="542" actId="14100"/>
          <ac:spMkLst>
            <pc:docMk/>
            <pc:sldMk cId="4072229634" sldId="290"/>
            <ac:spMk id="11" creationId="{BD91C623-077D-96C3-AA66-1E77C46CEAC7}"/>
          </ac:spMkLst>
        </pc:spChg>
        <pc:spChg chg="mod">
          <ac:chgData name="Ivdity Chikovani" userId="88c3af89-cfad-4844-9d52-51bd03c65758" providerId="ADAL" clId="{3FB22EB6-A307-6346-BB91-549642A7A3C1}" dt="2025-07-11T11:14:40.733" v="526" actId="1038"/>
          <ac:spMkLst>
            <pc:docMk/>
            <pc:sldMk cId="4072229634" sldId="290"/>
            <ac:spMk id="16" creationId="{05B715B8-46F4-D630-D152-33BEE6B83B28}"/>
          </ac:spMkLst>
        </pc:spChg>
        <pc:spChg chg="mod">
          <ac:chgData name="Ivdity Chikovani" userId="88c3af89-cfad-4844-9d52-51bd03c65758" providerId="ADAL" clId="{3FB22EB6-A307-6346-BB91-549642A7A3C1}" dt="2025-07-11T11:14:40.733" v="526" actId="1038"/>
          <ac:spMkLst>
            <pc:docMk/>
            <pc:sldMk cId="4072229634" sldId="290"/>
            <ac:spMk id="31" creationId="{29E28327-D3BB-28E3-75D4-E4314C631EE4}"/>
          </ac:spMkLst>
        </pc:spChg>
        <pc:graphicFrameChg chg="mod modGraphic">
          <ac:chgData name="Ivdity Chikovani" userId="88c3af89-cfad-4844-9d52-51bd03c65758" providerId="ADAL" clId="{3FB22EB6-A307-6346-BB91-549642A7A3C1}" dt="2025-07-11T11:14:40.733" v="526" actId="1038"/>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3FB22EB6-A307-6346-BB91-549642A7A3C1}" dt="2025-07-11T11:14:40.733" v="526" actId="1038"/>
          <ac:graphicFrameMkLst>
            <pc:docMk/>
            <pc:sldMk cId="4072229634" sldId="290"/>
            <ac:graphicFrameMk id="15" creationId="{FF755A87-CA92-2637-98A6-C5B75B38A88F}"/>
          </ac:graphicFrameMkLst>
        </pc:graphicFrameChg>
        <pc:picChg chg="add mod">
          <ac:chgData name="Ivdity Chikovani" userId="88c3af89-cfad-4844-9d52-51bd03c65758" providerId="ADAL" clId="{3FB22EB6-A307-6346-BB91-549642A7A3C1}" dt="2025-07-11T11:15:17.401" v="545" actId="1076"/>
          <ac:picMkLst>
            <pc:docMk/>
            <pc:sldMk cId="4072229634" sldId="290"/>
            <ac:picMk id="4" creationId="{7479134C-F3A7-ADC7-66F0-2A247FF49AA5}"/>
          </ac:picMkLst>
        </pc:picChg>
        <pc:picChg chg="mod">
          <ac:chgData name="Ivdity Chikovani" userId="88c3af89-cfad-4844-9d52-51bd03c65758" providerId="ADAL" clId="{3FB22EB6-A307-6346-BB91-549642A7A3C1}" dt="2025-07-11T11:14:53.217" v="537" actId="1076"/>
          <ac:picMkLst>
            <pc:docMk/>
            <pc:sldMk cId="4072229634" sldId="290"/>
            <ac:picMk id="12" creationId="{DAED03C6-382C-BEF0-8386-2AF257BD47FD}"/>
          </ac:picMkLst>
        </pc:picChg>
        <pc:picChg chg="mod">
          <ac:chgData name="Ivdity Chikovani" userId="88c3af89-cfad-4844-9d52-51bd03c65758" providerId="ADAL" clId="{3FB22EB6-A307-6346-BB91-549642A7A3C1}" dt="2025-07-11T11:14:55.067" v="538" actId="1076"/>
          <ac:picMkLst>
            <pc:docMk/>
            <pc:sldMk cId="4072229634" sldId="290"/>
            <ac:picMk id="13" creationId="{C4A61F43-0444-08FC-C8CB-68774E5203D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76516-70EE-42B2-B895-4CB124B251F2}" type="datetimeFigureOut">
              <a:rPr lang="en-US" smtClean="0"/>
              <a:t>7/22/25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8342E4-F058-44F4-9FAE-61488506A302}" type="slidenum">
              <a:rPr lang="en-US" smtClean="0"/>
              <a:t>‹#›</a:t>
            </a:fld>
            <a:endParaRPr lang="en-US"/>
          </a:p>
        </p:txBody>
      </p:sp>
    </p:spTree>
    <p:extLst>
      <p:ext uri="{BB962C8B-B14F-4D97-AF65-F5344CB8AC3E}">
        <p14:creationId xmlns:p14="http://schemas.microsoft.com/office/powerpoint/2010/main" val="2121889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8342E4-F058-44F4-9FAE-61488506A302}" type="slidenum">
              <a:rPr lang="en-US" smtClean="0"/>
              <a:t>1</a:t>
            </a:fld>
            <a:endParaRPr lang="en-US"/>
          </a:p>
        </p:txBody>
      </p:sp>
    </p:spTree>
    <p:extLst>
      <p:ext uri="{BB962C8B-B14F-4D97-AF65-F5344CB8AC3E}">
        <p14:creationId xmlns:p14="http://schemas.microsoft.com/office/powerpoint/2010/main" val="292052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33991" y="811367"/>
            <a:ext cx="9065268"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69121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n-US" sz="2000" b="1" i="0" u="none" strike="noStrike" kern="1200" cap="none" spc="0"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Vietnam</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050" b="1"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Supporting the Prioritization of Domestic Resources for New Vaccine Introduction</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050" b="1" i="1"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Philippines, 23-25 July 2025</a:t>
            </a:r>
            <a:endParaRPr kumimoji="0" lang="en-US" sz="1050" b="0"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0" y="6301237"/>
            <a:ext cx="9144000" cy="530035"/>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GB" sz="1786" b="0" i="0" u="none" strike="noStrike" kern="1200" cap="none" spc="0" normalizeH="0" baseline="0" noProof="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612" y="6301236"/>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4"/>
          <a:stretch>
            <a:fillRect/>
          </a:stretch>
        </p:blipFill>
        <p:spPr>
          <a:xfrm>
            <a:off x="7417530" y="628046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85719" y="788365"/>
            <a:ext cx="8953165"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Introduction Status</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3858345173"/>
              </p:ext>
            </p:extLst>
          </p:nvPr>
        </p:nvGraphicFramePr>
        <p:xfrm>
          <a:off x="73616" y="943366"/>
          <a:ext cx="8996517" cy="1395757"/>
        </p:xfrm>
        <a:graphic>
          <a:graphicData uri="http://schemas.openxmlformats.org/drawingml/2006/table">
            <a:tbl>
              <a:tblPr firstRow="1" firstCol="1" bandRow="1">
                <a:tableStyleId>{0505E3EF-67EA-436B-97B2-0124C06EBD24}</a:tableStyleId>
              </a:tblPr>
              <a:tblGrid>
                <a:gridCol w="2094452">
                  <a:extLst>
                    <a:ext uri="{9D8B030D-6E8A-4147-A177-3AD203B41FA5}">
                      <a16:colId xmlns:a16="http://schemas.microsoft.com/office/drawing/2014/main" val="2441690924"/>
                    </a:ext>
                  </a:extLst>
                </a:gridCol>
                <a:gridCol w="2171550">
                  <a:extLst>
                    <a:ext uri="{9D8B030D-6E8A-4147-A177-3AD203B41FA5}">
                      <a16:colId xmlns:a16="http://schemas.microsoft.com/office/drawing/2014/main" val="4243113650"/>
                    </a:ext>
                  </a:extLst>
                </a:gridCol>
                <a:gridCol w="2097314">
                  <a:extLst>
                    <a:ext uri="{9D8B030D-6E8A-4147-A177-3AD203B41FA5}">
                      <a16:colId xmlns:a16="http://schemas.microsoft.com/office/drawing/2014/main" val="3815672779"/>
                    </a:ext>
                  </a:extLst>
                </a:gridCol>
                <a:gridCol w="2633201">
                  <a:extLst>
                    <a:ext uri="{9D8B030D-6E8A-4147-A177-3AD203B41FA5}">
                      <a16:colId xmlns:a16="http://schemas.microsoft.com/office/drawing/2014/main" val="2137277064"/>
                    </a:ext>
                  </a:extLst>
                </a:gridCol>
              </a:tblGrid>
              <a:tr h="160310">
                <a:tc>
                  <a:txBody>
                    <a:bodyPr/>
                    <a:lstStyle/>
                    <a:p>
                      <a:pPr marL="0" marR="0" algn="ctr">
                        <a:lnSpc>
                          <a:spcPct val="150000"/>
                        </a:lnSpc>
                        <a:spcBef>
                          <a:spcPts val="0"/>
                        </a:spcBef>
                        <a:spcAft>
                          <a:spcPts val="0"/>
                        </a:spcAft>
                      </a:pPr>
                      <a:endParaRPr lang="en-US" sz="600" dirty="0">
                        <a:effectLst/>
                        <a:latin typeface="Poppins" panose="00000500000000000000" pitchFamily="2" charset="0"/>
                        <a:cs typeface="Poppins" panose="00000500000000000000" pitchFamily="2" charset="0"/>
                      </a:endParaRPr>
                    </a:p>
                  </a:txBody>
                  <a:tcPr marL="48986" marR="48986" marT="0" marB="0"/>
                </a:tc>
                <a:tc>
                  <a:txBody>
                    <a:bodyPr/>
                    <a:lstStyle/>
                    <a:p>
                      <a:pPr marL="0" marR="0" algn="ctr">
                        <a:lnSpc>
                          <a:spcPct val="100000"/>
                        </a:lnSpc>
                        <a:spcBef>
                          <a:spcPts val="0"/>
                        </a:spcBef>
                        <a:spcAft>
                          <a:spcPts val="0"/>
                        </a:spcAft>
                      </a:pPr>
                      <a:r>
                        <a:rPr lang="en-GB" sz="600" b="1" dirty="0">
                          <a:effectLst/>
                          <a:latin typeface="Poppins" panose="00000500000000000000" pitchFamily="2" charset="0"/>
                          <a:cs typeface="Poppins" panose="00000500000000000000" pitchFamily="2" charset="0"/>
                        </a:rPr>
                        <a:t>PCV</a:t>
                      </a:r>
                      <a:endParaRPr lang="en-US" sz="600" dirty="0">
                        <a:effectLst/>
                        <a:latin typeface="Poppins" panose="00000500000000000000" pitchFamily="2" charset="0"/>
                        <a:cs typeface="Poppins" panose="000005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GB" sz="600" b="1" i="0" kern="1200" dirty="0">
                          <a:solidFill>
                            <a:srgbClr val="000000"/>
                          </a:solidFill>
                          <a:effectLst/>
                          <a:latin typeface="Poppins" panose="00000500000000000000" pitchFamily="2" charset="0"/>
                          <a:ea typeface="+mn-ea"/>
                          <a:cs typeface="Poppins" panose="00000500000000000000" pitchFamily="2" charset="0"/>
                        </a:rPr>
                        <a:t>Rota </a:t>
                      </a:r>
                      <a:endParaRPr lang="en-US" sz="600" b="1" i="0" kern="1200" dirty="0">
                        <a:solidFill>
                          <a:srgbClr val="000000"/>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GB" sz="600" b="1" dirty="0">
                          <a:effectLst/>
                          <a:latin typeface="Poppins" panose="00000500000000000000" pitchFamily="2" charset="0"/>
                          <a:cs typeface="Poppins" panose="00000500000000000000" pitchFamily="2" charset="0"/>
                        </a:rPr>
                        <a:t>HPV</a:t>
                      </a:r>
                      <a:endParaRPr lang="en-US" sz="600" dirty="0">
                        <a:effectLst/>
                        <a:latin typeface="Poppins" panose="00000500000000000000" pitchFamily="2" charset="0"/>
                        <a:cs typeface="Poppins" panose="00000500000000000000" pitchFamily="2" charset="0"/>
                      </a:endParaRPr>
                    </a:p>
                  </a:txBody>
                  <a:tcPr marL="48986" marR="48986" marT="36000" marB="36000" anchor="ctr"/>
                </a:tc>
                <a:extLst>
                  <a:ext uri="{0D108BD9-81ED-4DB2-BD59-A6C34878D82A}">
                    <a16:rowId xmlns:a16="http://schemas.microsoft.com/office/drawing/2014/main" val="4244451803"/>
                  </a:ext>
                </a:extLst>
              </a:tr>
              <a:tr h="196407">
                <a:tc>
                  <a:txBody>
                    <a:bodyPr/>
                    <a:lstStyle/>
                    <a:p>
                      <a:pPr marL="0" marR="0" algn="ctr">
                        <a:lnSpc>
                          <a:spcPct val="100000"/>
                        </a:lnSpc>
                        <a:spcBef>
                          <a:spcPts val="0"/>
                        </a:spcBef>
                        <a:spcAft>
                          <a:spcPts val="0"/>
                        </a:spcAft>
                      </a:pPr>
                      <a:r>
                        <a:rPr lang="en-US" sz="600" dirty="0">
                          <a:effectLst/>
                          <a:latin typeface="Poppins" panose="00000500000000000000" pitchFamily="2" charset="0"/>
                          <a:cs typeface="Poppins" panose="00000500000000000000" pitchFamily="2" charset="0"/>
                        </a:rPr>
                        <a:t>Introduction Year</a:t>
                      </a:r>
                    </a:p>
                  </a:txBody>
                  <a:tcPr marL="48986" marR="48986" marT="36000" marB="36000" anchor="ctr"/>
                </a:tc>
                <a:tc>
                  <a:txBody>
                    <a:bodyPr/>
                    <a:lstStyle/>
                    <a:p>
                      <a:pPr algn="ctr" rtl="0" fontAlgn="base">
                        <a:lnSpc>
                          <a:spcPts val="1200"/>
                        </a:lnSpc>
                        <a:buNone/>
                      </a:pPr>
                      <a:r>
                        <a:rPr lang="en-GB" sz="600" b="0" kern="1200" dirty="0">
                          <a:solidFill>
                            <a:schemeClr val="dk1"/>
                          </a:solidFill>
                          <a:effectLst/>
                          <a:latin typeface="Poppins" panose="00000500000000000000" pitchFamily="2" charset="0"/>
                          <a:ea typeface="+mn-ea"/>
                          <a:cs typeface="Poppins" panose="00000500000000000000" pitchFamily="2" charset="0"/>
                        </a:rPr>
                        <a:t>2025</a:t>
                      </a:r>
                    </a:p>
                  </a:txBody>
                  <a:tcPr/>
                </a:tc>
                <a:tc>
                  <a:txBody>
                    <a:bodyPr/>
                    <a:lstStyle/>
                    <a:p>
                      <a:pPr algn="ctr" rtl="0" fontAlgn="base">
                        <a:lnSpc>
                          <a:spcPts val="1200"/>
                        </a:lnSpc>
                        <a:buNone/>
                      </a:pPr>
                      <a:r>
                        <a:rPr lang="vi-VN" sz="600" b="0" i="0" kern="1200" dirty="0">
                          <a:solidFill>
                            <a:srgbClr val="000000"/>
                          </a:solidFill>
                          <a:effectLst/>
                          <a:latin typeface="+mn-lt"/>
                          <a:ea typeface="+mn-ea"/>
                          <a:cs typeface="Poppins" panose="00000500000000000000" pitchFamily="2" charset="0"/>
                        </a:rPr>
                        <a:t>11/2024 </a:t>
                      </a:r>
                      <a:endParaRPr lang="en-GB" sz="600" b="0" i="0" kern="1200" dirty="0">
                        <a:solidFill>
                          <a:srgbClr val="000000"/>
                        </a:solidFill>
                        <a:effectLst/>
                        <a:latin typeface="Poppins" panose="00000500000000000000" pitchFamily="2" charset="0"/>
                        <a:ea typeface="+mn-ea"/>
                        <a:cs typeface="Poppins" panose="00000500000000000000" pitchFamily="2" charset="0"/>
                      </a:endParaRPr>
                    </a:p>
                  </a:txBody>
                  <a:tcPr/>
                </a:tc>
                <a:tc>
                  <a:txBody>
                    <a:bodyPr/>
                    <a:lstStyle/>
                    <a:p>
                      <a:pPr algn="ctr" rtl="0" fontAlgn="base">
                        <a:lnSpc>
                          <a:spcPts val="1200"/>
                        </a:lnSpc>
                        <a:buNone/>
                      </a:pPr>
                      <a:r>
                        <a:rPr lang="vi-VN" sz="600" b="0" i="0" dirty="0">
                          <a:effectLst/>
                          <a:cs typeface="Poppins" panose="00000500000000000000" pitchFamily="2" charset="0"/>
                        </a:rPr>
                        <a:t>2026 </a:t>
                      </a:r>
                    </a:p>
                  </a:txBody>
                  <a:tcP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en-US" sz="600" dirty="0">
                          <a:effectLst/>
                          <a:latin typeface="Poppins" panose="00000500000000000000" pitchFamily="2" charset="0"/>
                          <a:cs typeface="Poppins" panose="00000500000000000000" pitchFamily="2" charset="0"/>
                        </a:rPr>
                        <a:t>Introduction Status</a:t>
                      </a:r>
                    </a:p>
                  </a:txBody>
                  <a:tcPr marL="48986" marR="48986" marT="36000" marB="0" anchor="ctr"/>
                </a:tc>
                <a:tc>
                  <a:txBody>
                    <a:bodyPr/>
                    <a:lstStyle/>
                    <a:p>
                      <a:pPr algn="ctr" rtl="0" fontAlgn="base"/>
                      <a:r>
                        <a:rPr lang="en-US" sz="600" b="0" i="0" kern="1200" dirty="0">
                          <a:solidFill>
                            <a:schemeClr val="dk1"/>
                          </a:solidFill>
                          <a:effectLst/>
                          <a:latin typeface="Poppins" panose="00000500000000000000" pitchFamily="2" charset="0"/>
                          <a:ea typeface="+mn-ea"/>
                          <a:cs typeface="Poppins" panose="00000500000000000000" pitchFamily="2" charset="0"/>
                        </a:rPr>
                        <a:t>2025: Mountainous and disadvantaged areas in 5 provinces are prioritized.</a:t>
                      </a:r>
                    </a:p>
                    <a:p>
                      <a:pPr algn="ctr" rtl="0" fontAlgn="base"/>
                      <a:r>
                        <a:rPr lang="en-US" sz="600" b="0" i="0" kern="1200" dirty="0">
                          <a:solidFill>
                            <a:schemeClr val="dk1"/>
                          </a:solidFill>
                          <a:effectLst/>
                          <a:latin typeface="Poppins" panose="00000500000000000000" pitchFamily="2" charset="0"/>
                          <a:ea typeface="+mn-ea"/>
                          <a:cs typeface="Poppins" panose="00000500000000000000" pitchFamily="2" charset="0"/>
                        </a:rPr>
                        <a:t>2026-2030: Gradual expansion </a:t>
                      </a:r>
                    </a:p>
                  </a:txBody>
                  <a:tcPr anchor="ctr"/>
                </a:tc>
                <a:tc>
                  <a:txBody>
                    <a:bodyPr/>
                    <a:lstStyle/>
                    <a:p>
                      <a:pPr algn="ctr" rtl="0" fontAlgn="base">
                        <a:lnSpc>
                          <a:spcPct val="100000"/>
                        </a:lnSpc>
                        <a:buNone/>
                      </a:pPr>
                      <a:r>
                        <a:rPr lang="vi-VN" sz="600" b="0" i="0" dirty="0">
                          <a:solidFill>
                            <a:srgbClr val="000000"/>
                          </a:solidFill>
                          <a:effectLst/>
                          <a:latin typeface="Poppins" panose="00000500000000000000" pitchFamily="2" charset="0"/>
                          <a:cs typeface="Poppins" panose="00000500000000000000" pitchFamily="2" charset="0"/>
                        </a:rPr>
                        <a:t>Phased implementation </a:t>
                      </a:r>
                      <a:endParaRPr lang="vi-VN" sz="600" b="0" i="0" dirty="0">
                        <a:solidFill>
                          <a:srgbClr val="000000"/>
                        </a:solidFill>
                        <a:effectLst/>
                        <a:latin typeface="Segoe UI" panose="020B0502040204020203" pitchFamily="34" charset="0"/>
                        <a:cs typeface="Poppins" panose="00000500000000000000" pitchFamily="2" charset="0"/>
                      </a:endParaRPr>
                    </a:p>
                    <a:p>
                      <a:pPr algn="ctr" rtl="0" fontAlgn="base">
                        <a:lnSpc>
                          <a:spcPct val="100000"/>
                        </a:lnSpc>
                        <a:buNone/>
                      </a:pPr>
                      <a:r>
                        <a:rPr lang="vi-VN" sz="600" b="0" i="0" dirty="0">
                          <a:solidFill>
                            <a:srgbClr val="000000"/>
                          </a:solidFill>
                          <a:effectLst/>
                          <a:latin typeface="Poppins" panose="00000500000000000000" pitchFamily="2" charset="0"/>
                          <a:cs typeface="Poppins" panose="00000500000000000000" pitchFamily="2" charset="0"/>
                        </a:rPr>
                        <a:t>2024: in 21/63 provinces. </a:t>
                      </a:r>
                      <a:endParaRPr lang="vi-VN" sz="600" b="0" i="0" dirty="0">
                        <a:solidFill>
                          <a:srgbClr val="000000"/>
                        </a:solidFill>
                        <a:effectLst/>
                        <a:latin typeface="Segoe UI" panose="020B0502040204020203" pitchFamily="34" charset="0"/>
                        <a:cs typeface="Poppins" panose="00000500000000000000" pitchFamily="2" charset="0"/>
                      </a:endParaRPr>
                    </a:p>
                    <a:p>
                      <a:pPr algn="ctr" rtl="0" fontAlgn="base">
                        <a:lnSpc>
                          <a:spcPct val="100000"/>
                        </a:lnSpc>
                        <a:buNone/>
                      </a:pPr>
                      <a:r>
                        <a:rPr lang="vi-VN" sz="600" b="0" i="0" dirty="0">
                          <a:solidFill>
                            <a:srgbClr val="000000"/>
                          </a:solidFill>
                          <a:effectLst/>
                          <a:latin typeface="Poppins" panose="00000500000000000000" pitchFamily="2" charset="0"/>
                          <a:cs typeface="Poppins" panose="00000500000000000000" pitchFamily="2" charset="0"/>
                        </a:rPr>
                        <a:t>2025: 20/63 provinces. </a:t>
                      </a:r>
                      <a:endParaRPr lang="vi-VN" sz="600" b="0" i="0" dirty="0">
                        <a:solidFill>
                          <a:srgbClr val="000000"/>
                        </a:solidFill>
                        <a:effectLst/>
                        <a:latin typeface="Segoe UI" panose="020B0502040204020203" pitchFamily="34" charset="0"/>
                        <a:cs typeface="Poppins" panose="00000500000000000000" pitchFamily="2" charset="0"/>
                      </a:endParaRPr>
                    </a:p>
                    <a:p>
                      <a:pPr algn="ctr" rtl="0" fontAlgn="base">
                        <a:lnSpc>
                          <a:spcPct val="100000"/>
                        </a:lnSpc>
                        <a:buNone/>
                      </a:pPr>
                      <a:r>
                        <a:rPr lang="vi-VN" sz="600" b="0" i="0" dirty="0">
                          <a:solidFill>
                            <a:srgbClr val="000000"/>
                          </a:solidFill>
                          <a:effectLst/>
                          <a:latin typeface="Poppins" panose="00000500000000000000" pitchFamily="2" charset="0"/>
                          <a:cs typeface="Poppins" panose="00000500000000000000" pitchFamily="2" charset="0"/>
                        </a:rPr>
                        <a:t>2026: nationwide. </a:t>
                      </a:r>
                      <a:endParaRPr lang="en-GB" sz="600" b="0" kern="1200" dirty="0">
                        <a:solidFill>
                          <a:schemeClr val="dk1"/>
                        </a:solidFill>
                        <a:effectLst/>
                        <a:latin typeface="Poppins" panose="00000500000000000000" pitchFamily="2" charset="0"/>
                        <a:ea typeface="+mn-ea"/>
                        <a:cs typeface="Poppins" panose="00000500000000000000" pitchFamily="2" charset="0"/>
                      </a:endParaRPr>
                    </a:p>
                  </a:txBody>
                  <a:tcPr anchor="ctr"/>
                </a:tc>
                <a:tc>
                  <a:txBody>
                    <a:bodyPr/>
                    <a:lstStyle/>
                    <a:p>
                      <a:pPr algn="ctr" rtl="0" fontAlgn="base">
                        <a:lnSpc>
                          <a:spcPct val="100000"/>
                        </a:lnSpc>
                        <a:buNone/>
                      </a:pPr>
                      <a:r>
                        <a:rPr lang="en-US" sz="600" b="0" i="0" dirty="0">
                          <a:effectLst/>
                          <a:latin typeface="Poppins" panose="00000500000000000000" pitchFamily="2" charset="0"/>
                          <a:cs typeface="Poppins" panose="00000500000000000000" pitchFamily="2" charset="0"/>
                        </a:rPr>
                        <a:t>Phased vaccine introduction and Gradual expansion </a:t>
                      </a:r>
                    </a:p>
                  </a:txBody>
                  <a:tcPr anchor="ctr"/>
                </a:tc>
                <a:extLst>
                  <a:ext uri="{0D108BD9-81ED-4DB2-BD59-A6C34878D82A}">
                    <a16:rowId xmlns:a16="http://schemas.microsoft.com/office/drawing/2014/main" val="4236886848"/>
                  </a:ext>
                </a:extLst>
              </a:tr>
              <a:tr h="224957">
                <a:tc>
                  <a:txBody>
                    <a:bodyPr/>
                    <a:lstStyle/>
                    <a:p>
                      <a:pPr marL="0" marR="0" lvl="0" indent="-368205" algn="ctr">
                        <a:lnSpc>
                          <a:spcPct val="100000"/>
                        </a:lnSpc>
                        <a:spcBef>
                          <a:spcPts val="0"/>
                        </a:spcBef>
                        <a:spcAft>
                          <a:spcPts val="0"/>
                        </a:spcAft>
                        <a:tabLst/>
                      </a:pPr>
                      <a:r>
                        <a:rPr lang="en-US" sz="600" dirty="0">
                          <a:effectLst/>
                          <a:latin typeface="Poppins" panose="00000500000000000000" pitchFamily="2" charset="0"/>
                          <a:ea typeface="Calibri"/>
                          <a:cs typeface="Poppins" panose="00000500000000000000" pitchFamily="2" charset="0"/>
                        </a:rPr>
                        <a:t>Vaccine target group </a:t>
                      </a:r>
                      <a:endParaRPr lang="en-US" sz="600" b="1"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0" anchor="ctr"/>
                </a:tc>
                <a:tc>
                  <a:txBody>
                    <a:bodyPr/>
                    <a:lstStyle/>
                    <a:p>
                      <a:pPr marL="88900" marR="0" lvl="1" indent="0" algn="ctr">
                        <a:lnSpc>
                          <a:spcPct val="100000"/>
                        </a:lnSpc>
                        <a:spcBef>
                          <a:spcPts val="0"/>
                        </a:spcBef>
                        <a:spcAft>
                          <a:spcPts val="0"/>
                        </a:spcAft>
                        <a:tabLst/>
                      </a:pPr>
                      <a:r>
                        <a:rPr lang="en-US" sz="600" b="0" i="0" kern="1200" dirty="0">
                          <a:solidFill>
                            <a:schemeClr val="dk1"/>
                          </a:solidFill>
                          <a:effectLst/>
                          <a:latin typeface="Poppins" panose="00000500000000000000" pitchFamily="2" charset="0"/>
                          <a:ea typeface="+mn-ea"/>
                          <a:cs typeface="Poppins" panose="00000500000000000000" pitchFamily="2" charset="0"/>
                        </a:rPr>
                        <a:t>Children</a:t>
                      </a:r>
                      <a:endParaRPr lang="en-US" sz="600" b="0"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anose="00000500000000000000" pitchFamily="2" charset="0"/>
                          <a:ea typeface="+mn-ea"/>
                          <a:cs typeface="Poppins" panose="00000500000000000000" pitchFamily="2" charset="0"/>
                        </a:rPr>
                        <a:t>N/A</a:t>
                      </a:r>
                    </a:p>
                  </a:txBody>
                  <a:tcPr marL="48986" marR="48986" marT="36000" marB="36000" anchor="ctr"/>
                </a:tc>
                <a:tc>
                  <a:txBody>
                    <a:bodyPr/>
                    <a:lstStyle/>
                    <a:p>
                      <a:pPr algn="ctr" rtl="0" fontAlgn="base">
                        <a:lnSpc>
                          <a:spcPct val="100000"/>
                        </a:lnSpc>
                        <a:buNone/>
                      </a:pPr>
                      <a:r>
                        <a:rPr lang="en-US" sz="600" b="0" i="0" dirty="0">
                          <a:effectLst/>
                          <a:latin typeface="Poppins" panose="00000500000000000000" pitchFamily="2" charset="0"/>
                          <a:cs typeface="Poppins" panose="00000500000000000000" pitchFamily="2" charset="0"/>
                        </a:rPr>
                        <a:t>In-school girls in grade 6 and out-of-school girls aged 12 </a:t>
                      </a:r>
                    </a:p>
                  </a:txBody>
                  <a:tcPr marL="48986" marR="48986" marT="36000" marB="36000" anchor="ctr"/>
                </a:tc>
                <a:extLst>
                  <a:ext uri="{0D108BD9-81ED-4DB2-BD59-A6C34878D82A}">
                    <a16:rowId xmlns:a16="http://schemas.microsoft.com/office/drawing/2014/main" val="2669951412"/>
                  </a:ext>
                </a:extLst>
              </a:tr>
              <a:tr h="187723">
                <a:tc>
                  <a:txBody>
                    <a:bodyPr/>
                    <a:lstStyle/>
                    <a:p>
                      <a:pPr marL="0" marR="0" algn="ctr">
                        <a:lnSpc>
                          <a:spcPct val="107000"/>
                        </a:lnSpc>
                        <a:spcAft>
                          <a:spcPts val="800"/>
                        </a:spcAft>
                        <a:buNone/>
                      </a:pPr>
                      <a:r>
                        <a:rPr lang="en-US" sz="600" dirty="0">
                          <a:effectLst/>
                          <a:latin typeface="Poppins" panose="00000500000000000000" pitchFamily="2" charset="0"/>
                          <a:ea typeface="Calibri" panose="020F0502020204030204" pitchFamily="34" charset="0"/>
                          <a:cs typeface="Poppins" panose="00000500000000000000" pitchFamily="2" charset="0"/>
                        </a:rPr>
                        <a:t>Vaccine product and # doses / Planned Introduction financial support</a:t>
                      </a:r>
                    </a:p>
                  </a:txBody>
                  <a:tcPr marL="68580" marR="68580" marT="0" marB="0" anchor="ctr"/>
                </a:tc>
                <a:tc>
                  <a:txBody>
                    <a:bodyPr/>
                    <a:lstStyle/>
                    <a:p>
                      <a:pPr marL="88900" marR="0" lvl="1" indent="0" algn="ctr">
                        <a:lnSpc>
                          <a:spcPct val="100000"/>
                        </a:lnSpc>
                        <a:spcBef>
                          <a:spcPts val="0"/>
                        </a:spcBef>
                        <a:spcAft>
                          <a:spcPts val="0"/>
                        </a:spcAft>
                        <a:tabLst/>
                      </a:pPr>
                      <a:endParaRPr lang="en-US" sz="600" b="1"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marL="88900" marR="0" lvl="1" indent="0" algn="ctr">
                        <a:lnSpc>
                          <a:spcPct val="100000"/>
                        </a:lnSpc>
                        <a:spcBef>
                          <a:spcPts val="0"/>
                        </a:spcBef>
                        <a:spcAft>
                          <a:spcPts val="0"/>
                        </a:spcAft>
                        <a:tabLst/>
                      </a:pPr>
                      <a:endParaRPr lang="en-US" sz="600" b="0" kern="1200" dirty="0">
                        <a:solidFill>
                          <a:schemeClr val="dk1"/>
                        </a:solidFill>
                        <a:effectLst/>
                        <a:latin typeface="Poppins" panose="00000500000000000000" pitchFamily="2" charset="0"/>
                        <a:ea typeface="+mn-ea"/>
                        <a:cs typeface="Poppins" panose="00000500000000000000" pitchFamily="2" charset="0"/>
                      </a:endParaRPr>
                    </a:p>
                  </a:txBody>
                  <a:tcPr marL="48986" marR="48986" marT="36000" marB="36000" anchor="ctr"/>
                </a:tc>
                <a:tc>
                  <a:txBody>
                    <a:bodyPr/>
                    <a:lstStyle/>
                    <a:p>
                      <a:pPr algn="ctr" rtl="0" fontAlgn="base">
                        <a:lnSpc>
                          <a:spcPct val="100000"/>
                        </a:lnSpc>
                        <a:buNone/>
                      </a:pPr>
                      <a:r>
                        <a:rPr lang="en-GB" sz="600" b="0" i="0" dirty="0">
                          <a:effectLst/>
                          <a:latin typeface="Poppins" panose="00000500000000000000" pitchFamily="2" charset="0"/>
                          <a:cs typeface="Poppins" panose="00000500000000000000" pitchFamily="2" charset="0"/>
                        </a:rPr>
                        <a:t>Two doses / Gavi &amp; domestic </a:t>
                      </a:r>
                    </a:p>
                  </a:txBody>
                  <a:tcPr marL="48986" marR="48986" marT="36000" marB="36000" anchor="ctr"/>
                </a:tc>
                <a:extLst>
                  <a:ext uri="{0D108BD9-81ED-4DB2-BD59-A6C34878D82A}">
                    <a16:rowId xmlns:a16="http://schemas.microsoft.com/office/drawing/2014/main" val="4189739864"/>
                  </a:ext>
                </a:extLst>
              </a:tr>
              <a:tr h="125000">
                <a:tc gridSpan="4">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endParaRPr lang="en-US" sz="600" dirty="0">
                        <a:effectLst/>
                        <a:latin typeface="Poppins" panose="00000500000000000000" pitchFamily="2" charset="0"/>
                        <a:ea typeface="Calibri" panose="020F0502020204030204" pitchFamily="34" charset="0"/>
                        <a:cs typeface="Poppins" panose="00000500000000000000" pitchFamily="2" charset="0"/>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dirty="0"/>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831309682"/>
              </p:ext>
            </p:extLst>
          </p:nvPr>
        </p:nvGraphicFramePr>
        <p:xfrm>
          <a:off x="73616" y="2215737"/>
          <a:ext cx="8996518" cy="1810781"/>
        </p:xfrm>
        <a:graphic>
          <a:graphicData uri="http://schemas.openxmlformats.org/drawingml/2006/table">
            <a:tbl>
              <a:tblPr firstRow="1" firstCol="1" bandRow="1">
                <a:tableStyleId>{0505E3EF-67EA-436B-97B2-0124C06EBD24}</a:tableStyleId>
              </a:tblPr>
              <a:tblGrid>
                <a:gridCol w="6341545">
                  <a:extLst>
                    <a:ext uri="{9D8B030D-6E8A-4147-A177-3AD203B41FA5}">
                      <a16:colId xmlns:a16="http://schemas.microsoft.com/office/drawing/2014/main" val="2441690924"/>
                    </a:ext>
                  </a:extLst>
                </a:gridCol>
                <a:gridCol w="2126343">
                  <a:extLst>
                    <a:ext uri="{9D8B030D-6E8A-4147-A177-3AD203B41FA5}">
                      <a16:colId xmlns:a16="http://schemas.microsoft.com/office/drawing/2014/main" val="4243113650"/>
                    </a:ext>
                  </a:extLst>
                </a:gridCol>
                <a:gridCol w="528630">
                  <a:extLst>
                    <a:ext uri="{9D8B030D-6E8A-4147-A177-3AD203B41FA5}">
                      <a16:colId xmlns:a16="http://schemas.microsoft.com/office/drawing/2014/main" val="3319182671"/>
                    </a:ext>
                  </a:extLst>
                </a:gridCol>
              </a:tblGrid>
              <a:tr h="193353">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nchor="ctr">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074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dirty="0">
                          <a:effectLst/>
                          <a:latin typeface="Poppins" pitchFamily="2" charset="77"/>
                          <a:cs typeface="Poppins" pitchFamily="2" charset="77"/>
                        </a:rPr>
                        <a:t>Key Challenges</a:t>
                      </a:r>
                      <a:endParaRPr lang="en-US" sz="700" dirty="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700" b="1" kern="1200" dirty="0">
                          <a:solidFill>
                            <a:schemeClr val="dk1"/>
                          </a:solidFill>
                          <a:effectLst/>
                          <a:latin typeface="Poppins" pitchFamily="2" charset="77"/>
                          <a:ea typeface="+mn-ea"/>
                          <a:cs typeface="Poppins" pitchFamily="2" charset="77"/>
                        </a:rPr>
                        <a:t>Decision-makers</a:t>
                      </a:r>
                      <a:endParaRPr lang="en-US" sz="700" b="1"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600" b="1" kern="1200" dirty="0">
                          <a:solidFill>
                            <a:schemeClr val="dk1"/>
                          </a:solidFill>
                          <a:effectLst/>
                          <a:latin typeface="Poppins" pitchFamily="2" charset="77"/>
                          <a:ea typeface="+mn-ea"/>
                          <a:cs typeface="Poppins" pitchFamily="2" charset="77"/>
                        </a:rPr>
                        <a:t>Positioning</a:t>
                      </a:r>
                      <a:endParaRPr lang="en-GE" sz="700" dirty="0">
                        <a:latin typeface="Poppins" pitchFamily="2" charset="77"/>
                        <a:cs typeface="Poppins" pitchFamily="2" charset="77"/>
                      </a:endParaRPr>
                    </a:p>
                  </a:txBody>
                  <a:tcPr marL="0" marR="48986" marT="36000" marB="36000" anchor="ctr"/>
                </a:tc>
                <a:extLst>
                  <a:ext uri="{0D108BD9-81ED-4DB2-BD59-A6C34878D82A}">
                    <a16:rowId xmlns:a16="http://schemas.microsoft.com/office/drawing/2014/main" val="1053874978"/>
                  </a:ext>
                </a:extLst>
              </a:tr>
              <a:tr h="0">
                <a:tc>
                  <a:txBody>
                    <a:bodyPr/>
                    <a:lstStyle/>
                    <a:p>
                      <a:pPr marL="0" marR="0" algn="l">
                        <a:lnSpc>
                          <a:spcPct val="115000"/>
                        </a:lnSpc>
                        <a:spcAft>
                          <a:spcPts val="800"/>
                        </a:spcAft>
                        <a:buNone/>
                      </a:pPr>
                      <a:r>
                        <a:rPr lang="en-US" sz="600" b="0" kern="100" dirty="0">
                          <a:effectLst/>
                          <a:latin typeface="Poppins" pitchFamily="2" charset="77"/>
                          <a:ea typeface="Aptos" panose="020B0004020202020204" pitchFamily="34" charset="0"/>
                          <a:cs typeface="Poppins" pitchFamily="2" charset="77"/>
                        </a:rPr>
                        <a:t>Vietnam is reorganizing its provincial-level administrative units. From July 1, 2025, the number of provinces and centrally   governed cities will be reduced from 63 to 34. It requires planning and adjustments to implementation areas to ensure alignment with the new administrative boundaries. </a:t>
                      </a:r>
                    </a:p>
                  </a:txBody>
                  <a:tcPr marL="36000" marR="36000" marT="18000" marB="18000"/>
                </a:tc>
                <a:tc>
                  <a:txBody>
                    <a:bodyPr/>
                    <a:lstStyle/>
                    <a:p>
                      <a:pPr algn="l" rtl="0" fontAlgn="base">
                        <a:lnSpc>
                          <a:spcPct val="100000"/>
                        </a:lnSpc>
                        <a:buNone/>
                      </a:pPr>
                      <a:r>
                        <a:rPr lang="en-US" sz="600" b="0" kern="100" dirty="0">
                          <a:solidFill>
                            <a:schemeClr val="dk1"/>
                          </a:solidFill>
                          <a:effectLst/>
                          <a:latin typeface="Poppins" pitchFamily="2" charset="77"/>
                          <a:ea typeface="+mn-ea"/>
                          <a:cs typeface="Poppins" pitchFamily="2" charset="77"/>
                        </a:rPr>
                        <a:t>Chairman of the Provincial People's Committee, Director of the Department of Health, and Director of the Department of Finance. </a:t>
                      </a:r>
                      <a:endParaRPr lang="en-GB" sz="600" b="0" kern="100" dirty="0">
                        <a:solidFill>
                          <a:schemeClr val="dk1"/>
                        </a:solidFill>
                        <a:effectLst/>
                        <a:latin typeface="Poppins" pitchFamily="2" charset="77"/>
                        <a:ea typeface="+mn-ea"/>
                        <a:cs typeface="Poppins" pitchFamily="2" charset="77"/>
                      </a:endParaRPr>
                    </a:p>
                  </a:txBody>
                  <a:tcPr marL="36000" marR="36000" marT="36000" marB="36000" anchor="ctr"/>
                </a:tc>
                <a:tc>
                  <a:txBody>
                    <a:bodyPr/>
                    <a:lstStyle/>
                    <a:p>
                      <a:pPr marL="7938"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2655716968"/>
                  </a:ext>
                </a:extLst>
              </a:tr>
              <a:tr h="276015">
                <a:tc>
                  <a:txBody>
                    <a:bodyPr/>
                    <a:lstStyle/>
                    <a:p>
                      <a:pPr marL="0" marR="0" algn="l">
                        <a:lnSpc>
                          <a:spcPct val="115000"/>
                        </a:lnSpc>
                        <a:spcAft>
                          <a:spcPts val="800"/>
                        </a:spcAft>
                        <a:buNone/>
                      </a:pPr>
                      <a:r>
                        <a:rPr lang="en-US" sz="600" b="0" kern="100" dirty="0">
                          <a:effectLst/>
                          <a:latin typeface="Poppins" pitchFamily="2" charset="77"/>
                          <a:ea typeface="Aptos" panose="020B0004020202020204" pitchFamily="34" charset="0"/>
                          <a:cs typeface="Poppins" pitchFamily="2" charset="77"/>
                        </a:rPr>
                        <a:t>Vietnam has not yet been able to produce Vietnam cannot yet produce new vaccines like HPV and pneumococcal for the EPI. Imported vaccine prices are much higher than local ones, putting extra strain on the state budget. Nationwide rollout would demand significant resources.</a:t>
                      </a:r>
                    </a:p>
                  </a:txBody>
                  <a:tcPr marL="36000" marR="36000" marT="18000" marB="18000"/>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00" dirty="0">
                          <a:solidFill>
                            <a:schemeClr val="dk1"/>
                          </a:solidFill>
                          <a:effectLst/>
                          <a:latin typeface="Poppins" pitchFamily="2" charset="77"/>
                          <a:ea typeface="+mn-ea"/>
                          <a:cs typeface="Poppins" pitchFamily="2" charset="77"/>
                        </a:rPr>
                        <a:t>Directors of vaccine manufacturing companies  </a:t>
                      </a:r>
                    </a:p>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00" dirty="0">
                          <a:solidFill>
                            <a:schemeClr val="dk1"/>
                          </a:solidFill>
                          <a:effectLst/>
                          <a:latin typeface="Poppins" pitchFamily="2" charset="77"/>
                          <a:ea typeface="+mn-ea"/>
                          <a:cs typeface="Poppins" pitchFamily="2" charset="77"/>
                        </a:rPr>
                        <a:t>Vaccine importing units (NIHE, VNVC Company,..) </a:t>
                      </a:r>
                    </a:p>
                  </a:txBody>
                  <a:tcPr marL="36000" marR="36000" marT="36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214654"/>
                  </a:ext>
                </a:extLst>
              </a:tr>
              <a:tr h="219812">
                <a:tc>
                  <a:txBody>
                    <a:bodyPr/>
                    <a:lstStyle/>
                    <a:p>
                      <a:pPr marL="0" marR="0" algn="l">
                        <a:lnSpc>
                          <a:spcPct val="115000"/>
                        </a:lnSpc>
                        <a:spcAft>
                          <a:spcPts val="800"/>
                        </a:spcAft>
                        <a:buNone/>
                      </a:pPr>
                      <a:r>
                        <a:rPr lang="en-US" sz="600" b="0" kern="100" dirty="0">
                          <a:effectLst/>
                          <a:latin typeface="Poppins" pitchFamily="2" charset="77"/>
                          <a:ea typeface="Aptos" panose="020B0004020202020204" pitchFamily="34" charset="0"/>
                          <a:cs typeface="Poppins" pitchFamily="2" charset="77"/>
                        </a:rPr>
                        <a:t>Introducing new vaccines demands careful preparation of vaccination sites and clear communication about disease prevention. This includes developing guidelines, training staff, building capacity, and launching communication campaigns.  </a:t>
                      </a:r>
                    </a:p>
                  </a:txBody>
                  <a:tcPr marL="36000" marR="36000" marT="18000" marB="18000"/>
                </a:tc>
                <a:tc>
                  <a:txBody>
                    <a:bodyPr/>
                    <a:lstStyle/>
                    <a:p>
                      <a:pPr marL="4763" marR="0" lvl="1" indent="0" algn="l">
                        <a:lnSpc>
                          <a:spcPct val="100000"/>
                        </a:lnSpc>
                        <a:spcBef>
                          <a:spcPts val="0"/>
                        </a:spcBef>
                        <a:spcAft>
                          <a:spcPts val="200"/>
                        </a:spcAft>
                        <a:tabLst/>
                      </a:pPr>
                      <a:endParaRPr lang="en-US" sz="600" b="0" kern="100" dirty="0">
                        <a:solidFill>
                          <a:schemeClr val="dk1"/>
                        </a:solidFill>
                        <a:effectLst/>
                        <a:latin typeface="Poppins" pitchFamily="2" charset="77"/>
                        <a:ea typeface="+mn-ea"/>
                        <a:cs typeface="Poppins" pitchFamily="2" charset="77"/>
                      </a:endParaRPr>
                    </a:p>
                  </a:txBody>
                  <a:tcPr marL="36000" marR="36000" marT="36000" marB="36000" anchor="ctr"/>
                </a:tc>
                <a:tc>
                  <a:txBody>
                    <a:bodyPr/>
                    <a:lstStyle/>
                    <a:p>
                      <a:pPr marL="4763" marR="0" lvl="1" indent="0" algn="l">
                        <a:lnSpc>
                          <a:spcPct val="100000"/>
                        </a:lnSpc>
                        <a:spcBef>
                          <a:spcPts val="0"/>
                        </a:spcBef>
                        <a:spcAft>
                          <a:spcPts val="200"/>
                        </a:spcAft>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427278204"/>
                  </a:ext>
                </a:extLst>
              </a:tr>
              <a:tr h="0">
                <a:tc>
                  <a:txBody>
                    <a:bodyPr/>
                    <a:lstStyle/>
                    <a:p>
                      <a:pPr marL="0" marR="0" algn="l">
                        <a:lnSpc>
                          <a:spcPct val="115000"/>
                        </a:lnSpc>
                        <a:spcAft>
                          <a:spcPts val="800"/>
                        </a:spcAft>
                        <a:buNone/>
                      </a:pPr>
                      <a:r>
                        <a:rPr lang="en-US" sz="600" b="0" kern="100" dirty="0">
                          <a:effectLst/>
                          <a:latin typeface="Poppins" pitchFamily="2" charset="77"/>
                          <a:ea typeface="Aptos" panose="020B0004020202020204" pitchFamily="34" charset="0"/>
                          <a:cs typeface="Poppins" pitchFamily="2" charset="77"/>
                        </a:rPr>
                        <a:t>During the COVID-19 pandemic, Vietnam set up a Vaccine Fund to support vaccine procurement. There is currently no dedicated vaccine or welfare fund for the EPI; instead, the government has fully funded vaccines </a:t>
                      </a:r>
                      <a:r>
                        <a:rPr lang="en-GB" sz="600" b="0" kern="100" noProof="0" dirty="0">
                          <a:effectLst/>
                          <a:latin typeface="Poppins" pitchFamily="2" charset="77"/>
                          <a:ea typeface="Aptos" panose="020B0004020202020204" pitchFamily="34" charset="0"/>
                          <a:cs typeface="Poppins" pitchFamily="2" charset="77"/>
                        </a:rPr>
                        <a:t>since the programme began. International </a:t>
                      </a:r>
                      <a:r>
                        <a:rPr lang="en-US" sz="600" b="0" kern="100" dirty="0">
                          <a:effectLst/>
                          <a:latin typeface="Poppins" pitchFamily="2" charset="77"/>
                          <a:ea typeface="Aptos" panose="020B0004020202020204" pitchFamily="34" charset="0"/>
                          <a:cs typeface="Poppins" pitchFamily="2" charset="77"/>
                        </a:rPr>
                        <a:t>support from Gavi and WHO has declined as Vietnam is now classified as a middle-income country, despite continuing economic challenges.</a:t>
                      </a:r>
                    </a:p>
                  </a:txBody>
                  <a:tcPr marL="36000" marR="36000" marT="18000" marB="18000"/>
                </a:tc>
                <a:tc>
                  <a:txBody>
                    <a:bodyPr/>
                    <a:lstStyle/>
                    <a:p>
                      <a:pPr rtl="0" fontAlgn="base"/>
                      <a:r>
                        <a:rPr lang="en-US" sz="600" b="0" kern="100" dirty="0">
                          <a:solidFill>
                            <a:schemeClr val="dk1"/>
                          </a:solidFill>
                          <a:effectLst/>
                          <a:latin typeface="Poppins" pitchFamily="2" charset="77"/>
                          <a:ea typeface="+mn-ea"/>
                          <a:cs typeface="Poppins" pitchFamily="2" charset="77"/>
                        </a:rPr>
                        <a:t>The Government, Provincial and Municipal People's Committees. </a:t>
                      </a:r>
                    </a:p>
                  </a:txBody>
                  <a:tcPr marL="36000" marR="36000"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161620101"/>
                  </a:ext>
                </a:extLst>
              </a:tr>
              <a:tr h="130320">
                <a:tc>
                  <a:txBody>
                    <a:bodyPr/>
                    <a:lstStyle/>
                    <a:p>
                      <a:pPr marL="0" marR="0" algn="l">
                        <a:lnSpc>
                          <a:spcPct val="115000"/>
                        </a:lnSpc>
                        <a:spcAft>
                          <a:spcPts val="800"/>
                        </a:spcAft>
                        <a:buNone/>
                      </a:pPr>
                      <a:r>
                        <a:rPr lang="en-US" sz="600" b="0" kern="100" dirty="0">
                          <a:effectLst/>
                          <a:latin typeface="Poppins" pitchFamily="2" charset="77"/>
                          <a:ea typeface="Aptos" panose="020B0004020202020204" pitchFamily="34" charset="0"/>
                          <a:cs typeface="Poppins" pitchFamily="2" charset="77"/>
                        </a:rPr>
                        <a:t>Making technical decisions, such as determining the appropriate number of HPV vaccine doses is challenging.</a:t>
                      </a:r>
                    </a:p>
                  </a:txBody>
                  <a:tcPr marL="36000" marR="36000" marT="18000" marB="18000"/>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marL="0" marR="0" lvl="1" indent="0" algn="l" defTabSz="914209" rtl="0" eaLnBrk="1" fontAlgn="base" latinLnBrk="0" hangingPunct="1">
                        <a:lnSpc>
                          <a:spcPts val="1200"/>
                        </a:lnSpc>
                        <a:spcBef>
                          <a:spcPts val="0"/>
                        </a:spcBef>
                        <a:spcAft>
                          <a:spcPts val="200"/>
                        </a:spcAft>
                        <a:buNone/>
                        <a:tabLst/>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917226543"/>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77153" y="2224015"/>
            <a:ext cx="8987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Key Challenges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814627354"/>
              </p:ext>
            </p:extLst>
          </p:nvPr>
        </p:nvGraphicFramePr>
        <p:xfrm>
          <a:off x="71502" y="4037669"/>
          <a:ext cx="8996517" cy="1316866"/>
        </p:xfrm>
        <a:graphic>
          <a:graphicData uri="http://schemas.openxmlformats.org/drawingml/2006/table">
            <a:tbl>
              <a:tblPr firstRow="1" firstCol="1" bandRow="1">
                <a:tableStyleId>{0505E3EF-67EA-436B-97B2-0124C06EBD24}</a:tableStyleId>
              </a:tblPr>
              <a:tblGrid>
                <a:gridCol w="4260859">
                  <a:extLst>
                    <a:ext uri="{9D8B030D-6E8A-4147-A177-3AD203B41FA5}">
                      <a16:colId xmlns:a16="http://schemas.microsoft.com/office/drawing/2014/main" val="2441690924"/>
                    </a:ext>
                  </a:extLst>
                </a:gridCol>
                <a:gridCol w="2068285">
                  <a:extLst>
                    <a:ext uri="{9D8B030D-6E8A-4147-A177-3AD203B41FA5}">
                      <a16:colId xmlns:a16="http://schemas.microsoft.com/office/drawing/2014/main" val="190957167"/>
                    </a:ext>
                  </a:extLst>
                </a:gridCol>
                <a:gridCol w="2177143">
                  <a:extLst>
                    <a:ext uri="{9D8B030D-6E8A-4147-A177-3AD203B41FA5}">
                      <a16:colId xmlns:a16="http://schemas.microsoft.com/office/drawing/2014/main" val="4243113650"/>
                    </a:ext>
                  </a:extLst>
                </a:gridCol>
                <a:gridCol w="490230">
                  <a:extLst>
                    <a:ext uri="{9D8B030D-6E8A-4147-A177-3AD203B41FA5}">
                      <a16:colId xmlns:a16="http://schemas.microsoft.com/office/drawing/2014/main" val="3319182671"/>
                    </a:ext>
                  </a:extLst>
                </a:gridCol>
              </a:tblGrid>
              <a:tr h="138955">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04661">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dirty="0">
                          <a:solidFill>
                            <a:schemeClr val="dk1"/>
                          </a:solidFill>
                          <a:effectLst/>
                          <a:latin typeface="Poppins" pitchFamily="2" charset="77"/>
                          <a:ea typeface="+mn-ea"/>
                          <a:cs typeface="Poppins" pitchFamily="2" charset="77"/>
                        </a:rPr>
                        <a:t>Topic addressed </a:t>
                      </a:r>
                      <a:endParaRPr lang="en-US" sz="700" b="1" dirty="0">
                        <a:effectLst/>
                        <a:latin typeface="Poppins" pitchFamily="2" charset="77"/>
                        <a:ea typeface="Calibri" panose="020F0502020204030204" pitchFamily="34" charset="0"/>
                        <a:cs typeface="Poppins" pitchFamily="2" charset="77"/>
                      </a:endParaRP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dirty="0">
                          <a:solidFill>
                            <a:schemeClr val="dk1"/>
                          </a:solidFill>
                          <a:effectLst/>
                          <a:latin typeface="Poppins" pitchFamily="2" charset="77"/>
                          <a:ea typeface="+mn-ea"/>
                          <a:cs typeface="Poppins" pitchFamily="2" charset="77"/>
                        </a:rPr>
                        <a:t>Advocacy approaches </a:t>
                      </a:r>
                      <a:endParaRPr lang="en-US" sz="700" b="1" dirty="0">
                        <a:effectLst/>
                        <a:latin typeface="Poppins" pitchFamily="2" charset="77"/>
                        <a:ea typeface="Calibri" panose="020F0502020204030204" pitchFamily="34" charset="0"/>
                        <a:cs typeface="Poppins" pitchFamily="2" charset="77"/>
                      </a:endParaRP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700" b="1" kern="1200" dirty="0">
                          <a:solidFill>
                            <a:schemeClr val="dk1"/>
                          </a:solidFill>
                          <a:effectLst/>
                          <a:latin typeface="Poppins" pitchFamily="2" charset="77"/>
                          <a:ea typeface="+mn-ea"/>
                          <a:cs typeface="Poppins" pitchFamily="2" charset="77"/>
                        </a:rPr>
                        <a:t>Decision-makers/other stakeholders</a:t>
                      </a:r>
                      <a:endParaRPr lang="en-US" sz="700" b="1" kern="1200" dirty="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algn="ctr"/>
                      <a:r>
                        <a:rPr lang="en-GB" sz="600" b="1" kern="1200" dirty="0">
                          <a:solidFill>
                            <a:schemeClr val="dk1"/>
                          </a:solidFill>
                          <a:effectLst/>
                          <a:latin typeface="Poppins" pitchFamily="2" charset="77"/>
                          <a:ea typeface="+mn-ea"/>
                          <a:cs typeface="Poppins" pitchFamily="2" charset="77"/>
                        </a:rPr>
                        <a:t>Outcome</a:t>
                      </a:r>
                      <a:r>
                        <a:rPr lang="en-GB" sz="800" b="1" kern="1200" dirty="0">
                          <a:solidFill>
                            <a:schemeClr val="dk1"/>
                          </a:solidFill>
                          <a:effectLst/>
                          <a:latin typeface="Poppins" pitchFamily="2" charset="77"/>
                          <a:ea typeface="+mn-ea"/>
                          <a:cs typeface="Poppins" pitchFamily="2" charset="77"/>
                        </a:rPr>
                        <a:t> </a:t>
                      </a:r>
                      <a:endParaRPr lang="en-GE" sz="800" b="1" dirty="0">
                        <a:latin typeface="Poppins" pitchFamily="2" charset="77"/>
                        <a:cs typeface="Poppins" pitchFamily="2" charset="77"/>
                      </a:endParaRPr>
                    </a:p>
                  </a:txBody>
                  <a:tcPr marL="48986" marR="48986" marT="18000" marB="36000" anchor="ctr"/>
                </a:tc>
                <a:extLst>
                  <a:ext uri="{0D108BD9-81ED-4DB2-BD59-A6C34878D82A}">
                    <a16:rowId xmlns:a16="http://schemas.microsoft.com/office/drawing/2014/main" val="1053874978"/>
                  </a:ext>
                </a:extLst>
              </a:tr>
              <a:tr h="328435">
                <a:tc>
                  <a:txBody>
                    <a:bodyPr/>
                    <a:lstStyle/>
                    <a:p>
                      <a:pPr marL="0" marR="0">
                        <a:lnSpc>
                          <a:spcPct val="115000"/>
                        </a:lnSpc>
                        <a:spcAft>
                          <a:spcPts val="800"/>
                        </a:spcAft>
                        <a:buNone/>
                      </a:pPr>
                      <a:r>
                        <a:rPr lang="en-US" sz="600" b="0" i="0" kern="1200" dirty="0">
                          <a:solidFill>
                            <a:schemeClr val="dk1"/>
                          </a:solidFill>
                          <a:effectLst/>
                          <a:latin typeface="Poppins" pitchFamily="2" charset="77"/>
                          <a:ea typeface="+mn-ea"/>
                          <a:cs typeface="Poppins" pitchFamily="2" charset="77"/>
                        </a:rPr>
                        <a:t>Vietnam is one of the few countries that is self-sufficient in producing most of the vaccines included in the Expanded Program on Immunization (EPI). Therefore, if technology transfer for vaccine production is provided, Vietnam has the capacity to adopt and master the technology, contributing to the stabilization of the domestic vaccine supply. </a:t>
                      </a:r>
                      <a:endParaRPr lang="en-US" sz="600" b="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algn="l" rtl="0" fontAlgn="base">
                        <a:lnSpc>
                          <a:spcPct val="100000"/>
                        </a:lnSpc>
                        <a:buNone/>
                      </a:pPr>
                      <a:r>
                        <a:rPr lang="en-US" sz="600" b="0" i="0" dirty="0">
                          <a:effectLst/>
                          <a:latin typeface="Poppins" pitchFamily="2" charset="77"/>
                          <a:cs typeface="Poppins" pitchFamily="2" charset="77"/>
                        </a:rPr>
                        <a:t>Strengthen and promote cooperation and exchanges with vaccine research and manufacturing organizations worldwide. </a:t>
                      </a:r>
                      <a:br>
                        <a:rPr lang="en-US" sz="600" b="0" i="0" dirty="0">
                          <a:effectLst/>
                          <a:latin typeface="Poppins" pitchFamily="2" charset="77"/>
                          <a:cs typeface="Poppins" pitchFamily="2" charset="77"/>
                        </a:rPr>
                      </a:br>
                      <a:r>
                        <a:rPr lang="en-US" sz="600" b="0" i="0" dirty="0">
                          <a:effectLst/>
                          <a:latin typeface="Poppins" pitchFamily="2" charset="77"/>
                          <a:cs typeface="Poppins" pitchFamily="2" charset="77"/>
                        </a:rPr>
                        <a:t>Advocate for technology transfer and exchange. </a:t>
                      </a:r>
                    </a:p>
                  </a:txBody>
                  <a:tcPr marL="36000" marR="36000" marT="36000" marB="36000">
                    <a:solidFill>
                      <a:srgbClr val="EAEAEA"/>
                    </a:solidFill>
                  </a:tcPr>
                </a:tc>
                <a:tc>
                  <a:txBody>
                    <a:bodyPr/>
                    <a:lstStyle/>
                    <a:p>
                      <a:pPr algn="l" rtl="0" fontAlgn="base">
                        <a:lnSpc>
                          <a:spcPct val="100000"/>
                        </a:lnSpc>
                        <a:buNone/>
                      </a:pPr>
                      <a:r>
                        <a:rPr lang="en-US" sz="600" b="0" i="0" dirty="0">
                          <a:effectLst/>
                          <a:latin typeface="Poppins" pitchFamily="2" charset="77"/>
                          <a:cs typeface="Poppins" pitchFamily="2" charset="77"/>
                        </a:rPr>
                        <a:t>The Government, Ministry of Science and Technology, Ministry of Health, and other relevant ministries and agencies </a:t>
                      </a:r>
                    </a:p>
                    <a:p>
                      <a:pPr algn="l" rtl="0" fontAlgn="base">
                        <a:lnSpc>
                          <a:spcPct val="100000"/>
                        </a:lnSpc>
                        <a:buNone/>
                      </a:pPr>
                      <a:r>
                        <a:rPr lang="en-US" sz="600" b="0" i="0" dirty="0">
                          <a:effectLst/>
                          <a:latin typeface="Poppins" pitchFamily="2" charset="77"/>
                          <a:cs typeface="Poppins" pitchFamily="2" charset="77"/>
                        </a:rPr>
                        <a:t> </a:t>
                      </a:r>
                    </a:p>
                  </a:txBody>
                  <a:tcPr marL="36000" marR="36000" marT="36000" marB="36000"/>
                </a:tc>
                <a:tc>
                  <a:txBody>
                    <a:bodyPr/>
                    <a:lstStyle/>
                    <a:p>
                      <a:pPr marL="7938" marR="0" lvl="1" indent="0" algn="l">
                        <a:lnSpc>
                          <a:spcPct val="100000"/>
                        </a:lnSpc>
                        <a:spcBef>
                          <a:spcPts val="0"/>
                        </a:spcBef>
                        <a:spcAft>
                          <a:spcPts val="200"/>
                        </a:spcAft>
                        <a:tabLst/>
                      </a:pPr>
                      <a:endParaRPr lang="en-US" sz="60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2655716968"/>
                  </a:ext>
                </a:extLst>
              </a:tr>
              <a:tr h="0">
                <a:tc>
                  <a:txBody>
                    <a:bodyPr/>
                    <a:lstStyle/>
                    <a:p>
                      <a:pPr marL="0" marR="0">
                        <a:lnSpc>
                          <a:spcPct val="115000"/>
                        </a:lnSpc>
                        <a:spcAft>
                          <a:spcPts val="800"/>
                        </a:spcAft>
                        <a:buNone/>
                      </a:pPr>
                      <a:r>
                        <a:rPr lang="en-US" sz="600" b="0" i="0" kern="1200" dirty="0">
                          <a:solidFill>
                            <a:schemeClr val="dk1"/>
                          </a:solidFill>
                          <a:effectLst/>
                          <a:latin typeface="Poppins" pitchFamily="2" charset="77"/>
                          <a:ea typeface="+mn-ea"/>
                          <a:cs typeface="Poppins" pitchFamily="2" charset="77"/>
                        </a:rPr>
                        <a:t>Gradually establish a Vaccine Fund for the EPI to mobilize resources &amp; reduce the burden on the state budget. </a:t>
                      </a:r>
                    </a:p>
                  </a:txBody>
                  <a:tcPr marL="36000" marR="36000" marT="36000" marB="36000"/>
                </a:tc>
                <a:tc>
                  <a:txBody>
                    <a:bodyPr/>
                    <a:lstStyle/>
                    <a:p>
                      <a:pPr algn="l" rtl="0" fontAlgn="base">
                        <a:lnSpc>
                          <a:spcPct val="100000"/>
                        </a:lnSpc>
                        <a:buNone/>
                      </a:pPr>
                      <a:r>
                        <a:rPr lang="en-US" sz="600" b="0" i="0" kern="1200" dirty="0">
                          <a:solidFill>
                            <a:schemeClr val="dk1"/>
                          </a:solidFill>
                          <a:effectLst/>
                          <a:latin typeface="Poppins" pitchFamily="2" charset="77"/>
                          <a:ea typeface="+mn-ea"/>
                          <a:cs typeface="Poppins" pitchFamily="2" charset="77"/>
                        </a:rPr>
                        <a:t>Advocate for the establishment of a Vaccine Fund. </a:t>
                      </a:r>
                    </a:p>
                  </a:txBody>
                  <a:tcPr marL="36000" marR="36000" marT="36000" marB="36000"/>
                </a:tc>
                <a:tc>
                  <a:txBody>
                    <a:bodyPr/>
                    <a:lstStyle/>
                    <a:p>
                      <a:pPr algn="l" rtl="0" fontAlgn="base">
                        <a:lnSpc>
                          <a:spcPct val="100000"/>
                        </a:lnSpc>
                        <a:buNone/>
                      </a:pPr>
                      <a:r>
                        <a:rPr lang="en-US" sz="600" b="0" i="0" dirty="0">
                          <a:effectLst/>
                          <a:latin typeface="Poppins" pitchFamily="2" charset="77"/>
                          <a:cs typeface="Poppins" pitchFamily="2" charset="77"/>
                        </a:rPr>
                        <a:t>The Government, Ministry of Health, and</a:t>
                      </a:r>
                      <a:r>
                        <a:rPr lang="ka-GE" sz="600" b="0" i="0" dirty="0">
                          <a:effectLst/>
                          <a:latin typeface="Poppins" pitchFamily="2" charset="77"/>
                          <a:cs typeface="Poppins" pitchFamily="2" charset="77"/>
                        </a:rPr>
                        <a:t> </a:t>
                      </a:r>
                      <a:r>
                        <a:rPr lang="en-US" sz="600" b="0" i="0" dirty="0">
                          <a:effectLst/>
                          <a:latin typeface="Poppins" pitchFamily="2" charset="77"/>
                          <a:cs typeface="Poppins" pitchFamily="2" charset="77"/>
                        </a:rPr>
                        <a:t>MoF</a:t>
                      </a:r>
                    </a:p>
                  </a:txBody>
                  <a:tcPr marL="36000" marR="36000" marT="36000" marB="36000">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36000" marR="36000" marT="36000" marB="36000" anchor="ctr"/>
                </a:tc>
                <a:extLst>
                  <a:ext uri="{0D108BD9-81ED-4DB2-BD59-A6C34878D82A}">
                    <a16:rowId xmlns:a16="http://schemas.microsoft.com/office/drawing/2014/main" val="4272214654"/>
                  </a:ext>
                </a:extLst>
              </a:tr>
              <a:tr h="197551">
                <a:tc>
                  <a:txBody>
                    <a:bodyPr/>
                    <a:lstStyle/>
                    <a:p>
                      <a:pPr marL="0" marR="0">
                        <a:lnSpc>
                          <a:spcPct val="115000"/>
                        </a:lnSpc>
                        <a:spcAft>
                          <a:spcPts val="800"/>
                        </a:spcAft>
                        <a:buNone/>
                      </a:pPr>
                      <a:r>
                        <a:rPr lang="en-US" sz="600" b="0" i="0" kern="1200" dirty="0">
                          <a:solidFill>
                            <a:schemeClr val="dk1"/>
                          </a:solidFill>
                          <a:effectLst/>
                          <a:latin typeface="Poppins" pitchFamily="2" charset="77"/>
                          <a:ea typeface="+mn-ea"/>
                          <a:cs typeface="Poppins" pitchFamily="2" charset="77"/>
                        </a:rPr>
                        <a:t>The support of international organizations in NVI: providing vaccines, supplying vaccines at preferential prices, technical assistance, and funding support for implementation. </a:t>
                      </a:r>
                      <a:endParaRPr lang="en-US" sz="600" b="0" kern="100" dirty="0">
                        <a:effectLst/>
                        <a:latin typeface="Poppins" pitchFamily="2" charset="77"/>
                        <a:ea typeface="Aptos" panose="020B0004020202020204" pitchFamily="34" charset="0"/>
                        <a:cs typeface="Poppins" pitchFamily="2" charset="77"/>
                      </a:endParaRPr>
                    </a:p>
                  </a:txBody>
                  <a:tcPr marL="36000" marR="36000" marT="36000" marB="36000">
                    <a:solidFill>
                      <a:srgbClr val="EAEAEA"/>
                    </a:solidFill>
                  </a:tcPr>
                </a:tc>
                <a:tc>
                  <a:txBody>
                    <a:bodyPr/>
                    <a:lstStyle/>
                    <a:p>
                      <a:pPr marL="0" marR="0">
                        <a:lnSpc>
                          <a:spcPct val="115000"/>
                        </a:lnSpc>
                        <a:spcAft>
                          <a:spcPts val="800"/>
                        </a:spcAft>
                        <a:buNone/>
                      </a:pPr>
                      <a:endParaRPr lang="en-US" sz="60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a:lnSpc>
                          <a:spcPct val="115000"/>
                        </a:lnSpc>
                        <a:spcAft>
                          <a:spcPts val="800"/>
                        </a:spcAft>
                        <a:buNone/>
                      </a:pPr>
                      <a:endParaRPr lang="en-US" sz="600" kern="100" dirty="0">
                        <a:effectLst/>
                        <a:latin typeface="Poppins" pitchFamily="2" charset="77"/>
                        <a:ea typeface="Aptos" panose="020B0004020202020204" pitchFamily="34" charset="0"/>
                        <a:cs typeface="Poppins" pitchFamily="2" charset="77"/>
                      </a:endParaRPr>
                    </a:p>
                  </a:txBody>
                  <a:tcPr marL="36000" marR="36000" marT="36000" marB="36000"/>
                </a:tc>
                <a:tc>
                  <a:txBody>
                    <a:bodyPr/>
                    <a:lstStyle/>
                    <a:p>
                      <a:pPr marL="0" marR="0" lvl="1" indent="0" algn="l" defTabSz="914209" rtl="0" eaLnBrk="1" latinLnBrk="0" hangingPunct="1">
                        <a:lnSpc>
                          <a:spcPct val="100000"/>
                        </a:lnSpc>
                        <a:spcBef>
                          <a:spcPts val="0"/>
                        </a:spcBef>
                        <a:spcAft>
                          <a:spcPts val="200"/>
                        </a:spcAft>
                        <a:tabLst/>
                      </a:pPr>
                      <a:endParaRPr lang="en-US" sz="600" kern="1200" dirty="0">
                        <a:solidFill>
                          <a:schemeClr val="dk1"/>
                        </a:solidFill>
                        <a:latin typeface="Poppins" pitchFamily="2" charset="77"/>
                        <a:ea typeface="+mn-ea"/>
                        <a:cs typeface="Poppins" pitchFamily="2" charset="77"/>
                      </a:endParaRPr>
                    </a:p>
                  </a:txBody>
                  <a:tcPr marL="36000" marR="36000" marT="36000" marB="36000" anchor="ctr">
                    <a:solidFill>
                      <a:srgbClr val="EAEAEA"/>
                    </a:solidFill>
                  </a:tcPr>
                </a:tc>
                <a:extLst>
                  <a:ext uri="{0D108BD9-81ED-4DB2-BD59-A6C34878D82A}">
                    <a16:rowId xmlns:a16="http://schemas.microsoft.com/office/drawing/2014/main" val="42727820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88410" y="4037793"/>
            <a:ext cx="8953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Advocacy Approaches used</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2610260787"/>
              </p:ext>
            </p:extLst>
          </p:nvPr>
        </p:nvGraphicFramePr>
        <p:xfrm>
          <a:off x="73616" y="5355956"/>
          <a:ext cx="8997589" cy="847601"/>
        </p:xfrm>
        <a:graphic>
          <a:graphicData uri="http://schemas.openxmlformats.org/drawingml/2006/table">
            <a:tbl>
              <a:tblPr firstRow="1" firstCol="1" bandRow="1">
                <a:tableStyleId>{0505E3EF-67EA-436B-97B2-0124C06EBD24}</a:tableStyleId>
              </a:tblPr>
              <a:tblGrid>
                <a:gridCol w="8997589">
                  <a:extLst>
                    <a:ext uri="{9D8B030D-6E8A-4147-A177-3AD203B41FA5}">
                      <a16:colId xmlns:a16="http://schemas.microsoft.com/office/drawing/2014/main" val="2441690924"/>
                    </a:ext>
                  </a:extLst>
                </a:gridCol>
              </a:tblGrid>
              <a:tr h="158434">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689167">
                <a:tc>
                  <a:txBody>
                    <a:bodyPr/>
                    <a:lstStyle/>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Methods to provide incentives for personnel involved in immunization or public health activities </a:t>
                      </a:r>
                    </a:p>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Approaches to urgently mobilize financial resources for epidemic prevention and control in high-risk areas </a:t>
                      </a:r>
                    </a:p>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Development and implementation of long-term operational plans for vaccine-preventable infectious diseases </a:t>
                      </a:r>
                    </a:p>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Procedures for introducing new vaccines into the EPI, including budgeting, scope of implementation, decisions on target groups, and dosage </a:t>
                      </a:r>
                    </a:p>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Guidance on other vaccines to be included in the EPI beyond PCV and HPV vaccines </a:t>
                      </a:r>
                    </a:p>
                    <a:p>
                      <a:pPr marL="171450" indent="-171450" rtl="0" fontAlgn="base">
                        <a:buFont typeface="Arial" panose="020B0604020202020204" pitchFamily="34" charset="0"/>
                        <a:buChar char="•"/>
                      </a:pPr>
                      <a:r>
                        <a:rPr lang="en-US" sz="600" b="0" i="0" kern="1200" dirty="0">
                          <a:solidFill>
                            <a:schemeClr val="dk1"/>
                          </a:solidFill>
                          <a:effectLst/>
                          <a:latin typeface="Poppins" panose="00000500000000000000" pitchFamily="2" charset="0"/>
                          <a:ea typeface="+mn-ea"/>
                          <a:cs typeface="Poppins" panose="00000500000000000000" pitchFamily="2" charset="0"/>
                        </a:rPr>
                        <a:t>Implementation of lifelong immunization according to target populations and age groups </a:t>
                      </a:r>
                    </a:p>
                  </a:txBody>
                  <a:tcPr marL="48986" marR="48986" marT="36000" marB="3600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66171" y="5354773"/>
            <a:ext cx="895316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Learnings</a:t>
            </a:r>
          </a:p>
        </p:txBody>
      </p:sp>
      <p:pic>
        <p:nvPicPr>
          <p:cNvPr id="4" name="Picture 3">
            <a:extLst>
              <a:ext uri="{FF2B5EF4-FFF2-40B4-BE49-F238E27FC236}">
                <a16:creationId xmlns:a16="http://schemas.microsoft.com/office/drawing/2014/main" id="{7479134C-F3A7-ADC7-66F0-2A247FF49AA5}"/>
              </a:ext>
            </a:extLst>
          </p:cNvPr>
          <p:cNvPicPr>
            <a:picLocks noChangeAspect="1"/>
          </p:cNvPicPr>
          <p:nvPr/>
        </p:nvPicPr>
        <p:blipFill>
          <a:blip r:embed="rId5"/>
          <a:stretch>
            <a:fillRect/>
          </a:stretch>
        </p:blipFill>
        <p:spPr>
          <a:xfrm>
            <a:off x="185719" y="112700"/>
            <a:ext cx="811995" cy="539354"/>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cb27da4-2e3e-416a-a040-6d0b2e3a2039">
      <Terms xmlns="http://schemas.microsoft.com/office/infopath/2007/PartnerControls"/>
    </lcf76f155ced4ddcb4097134ff3c332f>
    <TaxCatchAll xmlns="a6b7a42b-578f-4fd1-9d67-5a3066b9c5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3F97D6-9BE9-4FE7-AF9A-198E873C182A}">
  <ds:schemaRefs>
    <ds:schemaRef ds:uri="http://purl.org/dc/terms/"/>
    <ds:schemaRef ds:uri="http://schemas.microsoft.com/office/2006/documentManagement/types"/>
    <ds:schemaRef ds:uri="http://purl.org/dc/dcmitype/"/>
    <ds:schemaRef ds:uri="http://schemas.microsoft.com/office/2006/metadata/properties"/>
    <ds:schemaRef ds:uri="http://schemas.microsoft.com/office/infopath/2007/PartnerControls"/>
    <ds:schemaRef ds:uri="http://www.w3.org/XML/1998/namespace"/>
    <ds:schemaRef ds:uri="http://purl.org/dc/elements/1.1/"/>
    <ds:schemaRef ds:uri="http://schemas.openxmlformats.org/package/2006/metadata/core-properties"/>
    <ds:schemaRef ds:uri="48b06b4d-1ec9-41b0-8d15-5bb6e5667c29"/>
  </ds:schemaRefs>
</ds:datastoreItem>
</file>

<file path=customXml/itemProps2.xml><?xml version="1.0" encoding="utf-8"?>
<ds:datastoreItem xmlns:ds="http://schemas.openxmlformats.org/officeDocument/2006/customXml" ds:itemID="{47D09B53-E5B3-46CA-B52A-007CF6BD0851}"/>
</file>

<file path=customXml/itemProps3.xml><?xml version="1.0" encoding="utf-8"?>
<ds:datastoreItem xmlns:ds="http://schemas.openxmlformats.org/officeDocument/2006/customXml" ds:itemID="{A5E0A9FA-70C5-4625-8489-6DFC504024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1159</TotalTime>
  <Words>626</Words>
  <Application>Microsoft Macintosh PowerPoint</Application>
  <PresentationFormat>On-screen Show (4:3)</PresentationFormat>
  <Paragraphs>59</Paragraphs>
  <Slides>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1" baseType="lpstr">
      <vt:lpstr>Aptos</vt:lpstr>
      <vt:lpstr>Arial</vt:lpstr>
      <vt:lpstr>Museo Sans 300</vt:lpstr>
      <vt:lpstr>Museo Slab 300</vt:lpstr>
      <vt:lpstr>Poppins</vt:lpstr>
      <vt:lpstr>Poppins ExtraBold</vt:lpstr>
      <vt:lpstr>Segoe UI</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Shaw</dc:creator>
  <cp:lastModifiedBy>Ivdity Chikovani</cp:lastModifiedBy>
  <cp:revision>8</cp:revision>
  <dcterms:created xsi:type="dcterms:W3CDTF">2025-06-27T15:42:33Z</dcterms:created>
  <dcterms:modified xsi:type="dcterms:W3CDTF">2025-07-21T18:28:03Z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