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80BA68-758D-7049-BC1F-00390E4F5707}" v="84" dt="2025-07-10T16:29:41.814"/>
    <p1510:client id="{4FFC43AC-A9EA-2344-989C-40E380906DBC}" v="3" dt="2025-07-11T10:24:11.0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4" autoAdjust="0"/>
    <p:restoredTop sz="96132"/>
  </p:normalViewPr>
  <p:slideViewPr>
    <p:cSldViewPr snapToGrid="0">
      <p:cViewPr>
        <p:scale>
          <a:sx n="150" d="100"/>
          <a:sy n="150" d="100"/>
        </p:scale>
        <p:origin x="1190" y="-15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4FFC43AC-A9EA-2344-989C-40E380906DBC}"/>
    <pc:docChg chg="undo custSel modSld">
      <pc:chgData name="Ivdity Chikovani" userId="88c3af89-cfad-4844-9d52-51bd03c65758" providerId="ADAL" clId="{4FFC43AC-A9EA-2344-989C-40E380906DBC}" dt="2025-07-11T10:27:19.467" v="102" actId="1035"/>
      <pc:docMkLst>
        <pc:docMk/>
      </pc:docMkLst>
      <pc:sldChg chg="addSp delSp modSp mod">
        <pc:chgData name="Ivdity Chikovani" userId="88c3af89-cfad-4844-9d52-51bd03c65758" providerId="ADAL" clId="{4FFC43AC-A9EA-2344-989C-40E380906DBC}" dt="2025-07-11T10:27:19.467" v="102" actId="1035"/>
        <pc:sldMkLst>
          <pc:docMk/>
          <pc:sldMk cId="4072229634" sldId="290"/>
        </pc:sldMkLst>
        <pc:spChg chg="mod">
          <ac:chgData name="Ivdity Chikovani" userId="88c3af89-cfad-4844-9d52-51bd03c65758" providerId="ADAL" clId="{4FFC43AC-A9EA-2344-989C-40E380906DBC}" dt="2025-07-11T05:48:19.408" v="18" actId="20577"/>
          <ac:spMkLst>
            <pc:docMk/>
            <pc:sldMk cId="4072229634" sldId="290"/>
            <ac:spMk id="7" creationId="{C1CD0FA6-C9F6-1D06-6084-8849003B6409}"/>
          </ac:spMkLst>
        </pc:spChg>
        <pc:spChg chg="mod">
          <ac:chgData name="Ivdity Chikovani" userId="88c3af89-cfad-4844-9d52-51bd03c65758" providerId="ADAL" clId="{4FFC43AC-A9EA-2344-989C-40E380906DBC}" dt="2025-07-11T10:26:14.279" v="93" actId="1076"/>
          <ac:spMkLst>
            <pc:docMk/>
            <pc:sldMk cId="4072229634" sldId="290"/>
            <ac:spMk id="11" creationId="{BD91C623-077D-96C3-AA66-1E77C46CEAC7}"/>
          </ac:spMkLst>
        </pc:spChg>
        <pc:spChg chg="mod">
          <ac:chgData name="Ivdity Chikovani" userId="88c3af89-cfad-4844-9d52-51bd03c65758" providerId="ADAL" clId="{4FFC43AC-A9EA-2344-989C-40E380906DBC}" dt="2025-07-11T10:27:19.467" v="102" actId="1035"/>
          <ac:spMkLst>
            <pc:docMk/>
            <pc:sldMk cId="4072229634" sldId="290"/>
            <ac:spMk id="16" creationId="{05B715B8-46F4-D630-D152-33BEE6B83B28}"/>
          </ac:spMkLst>
        </pc:spChg>
        <pc:graphicFrameChg chg="mod modGraphic">
          <ac:chgData name="Ivdity Chikovani" userId="88c3af89-cfad-4844-9d52-51bd03c65758" providerId="ADAL" clId="{4FFC43AC-A9EA-2344-989C-40E380906DBC}" dt="2025-07-11T06:00:01.115" v="31" actId="20577"/>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4FFC43AC-A9EA-2344-989C-40E380906DBC}" dt="2025-07-11T10:25:09.539" v="92" actId="20577"/>
          <ac:graphicFrameMkLst>
            <pc:docMk/>
            <pc:sldMk cId="4072229634" sldId="290"/>
            <ac:graphicFrameMk id="9" creationId="{AE29CAC3-1071-EDE2-E5E5-671832C8351C}"/>
          </ac:graphicFrameMkLst>
        </pc:graphicFrameChg>
        <pc:graphicFrameChg chg="modGraphic">
          <ac:chgData name="Ivdity Chikovani" userId="88c3af89-cfad-4844-9d52-51bd03c65758" providerId="ADAL" clId="{4FFC43AC-A9EA-2344-989C-40E380906DBC}" dt="2025-07-11T10:26:51.913" v="96" actId="14100"/>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4FFC43AC-A9EA-2344-989C-40E380906DBC}" dt="2025-07-11T10:26:59.590" v="98" actId="1035"/>
          <ac:graphicFrameMkLst>
            <pc:docMk/>
            <pc:sldMk cId="4072229634" sldId="290"/>
            <ac:graphicFrameMk id="15" creationId="{FF755A87-CA92-2637-98A6-C5B75B38A88F}"/>
          </ac:graphicFrameMkLst>
        </pc:graphicFrameChg>
        <pc:picChg chg="add mod">
          <ac:chgData name="Ivdity Chikovani" userId="88c3af89-cfad-4844-9d52-51bd03c65758" providerId="ADAL" clId="{4FFC43AC-A9EA-2344-989C-40E380906DBC}" dt="2025-07-11T05:47:48.017" v="15" actId="14100"/>
          <ac:picMkLst>
            <pc:docMk/>
            <pc:sldMk cId="4072229634" sldId="290"/>
            <ac:picMk id="4" creationId="{50474FB6-7D51-2728-4E7B-D9FBD479A79F}"/>
          </ac:picMkLst>
        </pc:picChg>
        <pc:picChg chg="del">
          <ac:chgData name="Ivdity Chikovani" userId="88c3af89-cfad-4844-9d52-51bd03c65758" providerId="ADAL" clId="{4FFC43AC-A9EA-2344-989C-40E380906DBC}" dt="2025-07-11T05:45:48.375" v="0" actId="478"/>
          <ac:picMkLst>
            <pc:docMk/>
            <pc:sldMk cId="4072229634" sldId="290"/>
            <ac:picMk id="5" creationId="{5F9E030F-1C67-78A3-5CF0-13502DEE982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Arial"/>
                <a:cs typeface="Museo Slab 300"/>
              </a:defRPr>
            </a:lvl2pPr>
            <a:lvl3pPr marL="1257038" indent="-342828">
              <a:buClr>
                <a:srgbClr val="00A6B6"/>
              </a:buClr>
              <a:buFontTx/>
              <a:buNone/>
              <a:defRPr sz="1571" b="0" i="0">
                <a:solidFill>
                  <a:srgbClr val="313231"/>
                </a:solidFill>
                <a:latin typeface="Arial"/>
                <a:cs typeface="Museo Slab 300"/>
              </a:defRPr>
            </a:lvl3pPr>
            <a:lvl4pPr marL="1714142" indent="-342828">
              <a:buClr>
                <a:srgbClr val="00A6B6"/>
              </a:buClr>
              <a:buFontTx/>
              <a:buNone/>
              <a:defRPr sz="1429" b="0" i="0">
                <a:solidFill>
                  <a:srgbClr val="313231"/>
                </a:solidFill>
                <a:latin typeface="Arial"/>
                <a:cs typeface="Museo Slab 300"/>
              </a:defRPr>
            </a:lvl4pPr>
            <a:lvl5pPr>
              <a:buClr>
                <a:srgbClr val="00A6B6"/>
              </a:buClr>
              <a:buFontTx/>
              <a:buNone/>
              <a:defRPr sz="1214" b="0" i="0">
                <a:solidFill>
                  <a:srgbClr val="313231"/>
                </a:solidFill>
                <a:latin typeface="Arial"/>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Arial"/>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D91C623-077D-96C3-AA66-1E77C46CEAC7}"/>
              </a:ext>
            </a:extLst>
          </p:cNvPr>
          <p:cNvSpPr/>
          <p:nvPr/>
        </p:nvSpPr>
        <p:spPr>
          <a:xfrm>
            <a:off x="0" y="6362376"/>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37004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41143"/>
            <a:ext cx="8936406" cy="721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vi-VN" sz="2200" b="1" i="0" u="none" strike="noStrike" cap="none" normalizeH="0" baseline="0" noProof="0">
                <a:ln>
                  <a:noFill/>
                </a:ln>
                <a:solidFill>
                  <a:srgbClr val="1070B8"/>
                </a:solidFill>
                <a:effectLst/>
                <a:uLnTx/>
                <a:uFillTx/>
                <a:latin typeface="Arial" panose="00000500000000000000" pitchFamily="2" charset="0"/>
                <a:ea typeface="ＭＳ Ｐゴシック" charset="0"/>
                <a:cs typeface="Poppins" panose="00000500000000000000" pitchFamily="2" charset="0"/>
              </a:rPr>
              <a:t>Saint Lucia</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100" b="1" i="0" u="none" strike="noStrike" cap="none" normalizeH="0" baseline="0" noProof="0">
                <a:ln>
                  <a:noFill/>
                </a:ln>
                <a:solidFill>
                  <a:srgbClr val="313231"/>
                </a:solidFill>
                <a:effectLst/>
                <a:uLnTx/>
                <a:uFillTx/>
                <a:latin typeface="Arial" panose="00000500000000000000" pitchFamily="2" charset="0"/>
                <a:ea typeface="ＭＳ Ｐゴシック" charset="0"/>
                <a:cs typeface="Poppins" panose="00000500000000000000" pitchFamily="2" charset="0"/>
              </a:rPr>
              <a:t>Hỗ trợ việc ưu tiên nguồn lực trong nước cho triển khai vắc-xin mới</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100" b="1" i="1" u="none" strike="noStrike" cap="none" normalizeH="0" baseline="0" noProof="0">
                <a:ln>
                  <a:noFill/>
                </a:ln>
                <a:solidFill>
                  <a:srgbClr val="313231"/>
                </a:solidFill>
                <a:effectLst/>
                <a:uLnTx/>
                <a:uFillTx/>
                <a:latin typeface="Arial" panose="00000500000000000000" pitchFamily="2" charset="0"/>
                <a:ea typeface="ＭＳ Ｐゴシック" charset="0"/>
                <a:cs typeface="Poppins" panose="00000500000000000000" pitchFamily="2" charset="0"/>
              </a:rPr>
              <a:t>Manila, Philippines, ngày 23–25 tháng 7 năm 2025</a:t>
            </a: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3" y="6397487"/>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82073" y="638236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33427" y="941346"/>
            <a:ext cx="8957136"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Tình hình triển khai</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2063713019"/>
              </p:ext>
            </p:extLst>
          </p:nvPr>
        </p:nvGraphicFramePr>
        <p:xfrm>
          <a:off x="118388" y="1110725"/>
          <a:ext cx="8979408" cy="1145218"/>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1674436">
                  <a:extLst>
                    <a:ext uri="{9D8B030D-6E8A-4147-A177-3AD203B41FA5}">
                      <a16:colId xmlns:a16="http://schemas.microsoft.com/office/drawing/2014/main" val="4243113650"/>
                    </a:ext>
                  </a:extLst>
                </a:gridCol>
                <a:gridCol w="1323756">
                  <a:extLst>
                    <a:ext uri="{9D8B030D-6E8A-4147-A177-3AD203B41FA5}">
                      <a16:colId xmlns:a16="http://schemas.microsoft.com/office/drawing/2014/main" val="494658268"/>
                    </a:ext>
                  </a:extLst>
                </a:gridCol>
                <a:gridCol w="975360">
                  <a:extLst>
                    <a:ext uri="{9D8B030D-6E8A-4147-A177-3AD203B41FA5}">
                      <a16:colId xmlns:a16="http://schemas.microsoft.com/office/drawing/2014/main" val="3815672779"/>
                    </a:ext>
                  </a:extLst>
                </a:gridCol>
                <a:gridCol w="3268496">
                  <a:extLst>
                    <a:ext uri="{9D8B030D-6E8A-4147-A177-3AD203B41FA5}">
                      <a16:colId xmlns:a16="http://schemas.microsoft.com/office/drawing/2014/main" val="2137277064"/>
                    </a:ext>
                  </a:extLst>
                </a:gridCol>
              </a:tblGrid>
              <a:tr h="0">
                <a:tc>
                  <a:txBody>
                    <a:bodyPr/>
                    <a:lstStyle/>
                    <a:p>
                      <a:pPr marL="0" marR="0" algn="l" rtl="0">
                        <a:lnSpc>
                          <a:spcPct val="150000"/>
                        </a:lnSpc>
                        <a:spcBef>
                          <a:spcPts val="0"/>
                        </a:spcBef>
                        <a:spcAft>
                          <a:spcPts val="0"/>
                        </a:spcAft>
                      </a:pPr>
                      <a:endParaRPr lang="en-US" sz="100" dirty="0">
                        <a:effectLst/>
                        <a:latin typeface="Poppins Medium" panose="00000600000000000000" pitchFamily="2" charset="0"/>
                        <a:cs typeface="Poppins Medium" panose="00000600000000000000" pitchFamily="2" charset="0"/>
                      </a:endParaRPr>
                    </a:p>
                  </a:txBody>
                  <a:tcPr marL="48986" marR="48986" marT="0" marB="0"/>
                </a:tc>
                <a:tc gridSpan="2">
                  <a:txBody>
                    <a:bodyPr/>
                    <a:lstStyle/>
                    <a:p>
                      <a:pPr marL="0" marR="0" algn="ctr">
                        <a:lnSpc>
                          <a:spcPct val="100000"/>
                        </a:lnSpc>
                        <a:spcBef>
                          <a:spcPts val="0"/>
                        </a:spcBef>
                        <a:spcAft>
                          <a:spcPts val="0"/>
                        </a:spcAft>
                      </a:pPr>
                      <a:r>
                        <a:rPr lang="en-US" sz="700" b="1" dirty="0" err="1">
                          <a:effectLst/>
                          <a:latin typeface="Arial" panose="00000700000000000000" pitchFamily="2" charset="0"/>
                          <a:cs typeface="Poppins SemiBold" panose="00000700000000000000" pitchFamily="2" charset="0"/>
                        </a:rPr>
                        <a:t>Vắc-xin</a:t>
                      </a:r>
                      <a:r>
                        <a:rPr lang="en-US" sz="700" b="1" dirty="0">
                          <a:effectLst/>
                          <a:latin typeface="Arial" panose="00000700000000000000" pitchFamily="2" charset="0"/>
                          <a:cs typeface="Poppins SemiBold" panose="00000700000000000000" pitchFamily="2" charset="0"/>
                        </a:rPr>
                        <a:t> </a:t>
                      </a:r>
                      <a:r>
                        <a:rPr lang="en-US" sz="700" b="1" dirty="0" err="1">
                          <a:effectLst/>
                          <a:latin typeface="Arial" panose="00000700000000000000" pitchFamily="2" charset="0"/>
                          <a:cs typeface="Poppins SemiBold" panose="00000700000000000000" pitchFamily="2" charset="0"/>
                        </a:rPr>
                        <a:t>phế</a:t>
                      </a:r>
                      <a:r>
                        <a:rPr lang="en-US" sz="700" b="1" dirty="0">
                          <a:effectLst/>
                          <a:latin typeface="Arial" panose="00000700000000000000" pitchFamily="2" charset="0"/>
                          <a:cs typeface="Poppins SemiBold" panose="00000700000000000000" pitchFamily="2" charset="0"/>
                        </a:rPr>
                        <a:t> </a:t>
                      </a:r>
                      <a:r>
                        <a:rPr lang="en-US" sz="700" b="1" dirty="0" err="1">
                          <a:effectLst/>
                          <a:latin typeface="Arial" panose="00000700000000000000" pitchFamily="2" charset="0"/>
                          <a:cs typeface="Poppins SemiBold" panose="00000700000000000000" pitchFamily="2" charset="0"/>
                        </a:rPr>
                        <a:t>cầu</a:t>
                      </a:r>
                      <a:r>
                        <a:rPr lang="en-US" sz="700" b="1" dirty="0">
                          <a:effectLst/>
                          <a:latin typeface="Arial" panose="00000700000000000000" pitchFamily="2" charset="0"/>
                          <a:cs typeface="Poppins SemiBold" panose="00000700000000000000" pitchFamily="2" charset="0"/>
                        </a:rPr>
                        <a:t> (</a:t>
                      </a:r>
                      <a:r>
                        <a:rPr lang="vi-VN" sz="700" b="1" dirty="0">
                          <a:effectLst/>
                          <a:latin typeface="Arial" panose="00000700000000000000" pitchFamily="2" charset="0"/>
                          <a:cs typeface="Poppins SemiBold" panose="00000700000000000000" pitchFamily="2" charset="0"/>
                        </a:rPr>
                        <a:t>PCV</a:t>
                      </a:r>
                      <a:r>
                        <a:rPr lang="en-US" sz="700" b="1" dirty="0">
                          <a:effectLst/>
                          <a:latin typeface="Arial" panose="00000700000000000000" pitchFamily="2" charset="0"/>
                          <a:cs typeface="Poppins SemiBold" panose="00000700000000000000" pitchFamily="2" charset="0"/>
                        </a:rPr>
                        <a:t>)</a:t>
                      </a:r>
                      <a:endParaRPr lang="vi-VN" sz="700" b="1" dirty="0">
                        <a:effectLst/>
                        <a:latin typeface="Arial" panose="00000700000000000000" pitchFamily="2" charset="0"/>
                        <a:cs typeface="Poppins SemiBold" panose="00000700000000000000" pitchFamily="2" charset="0"/>
                      </a:endParaRPr>
                    </a:p>
                  </a:txBody>
                  <a:tcPr marL="48986" marR="48986" marT="36000" marB="36000" anchor="ctr"/>
                </a:tc>
                <a:tc hMerge="1">
                  <a:txBody>
                    <a:bodyPr/>
                    <a:lstStyle/>
                    <a:p>
                      <a:endParaRPr lang="en-GE"/>
                    </a:p>
                  </a:txBody>
                  <a:tcPr/>
                </a:tc>
                <a:tc>
                  <a:txBody>
                    <a:bodyPr/>
                    <a:lstStyle/>
                    <a:p>
                      <a:pPr marL="0" marR="0" algn="ctr">
                        <a:lnSpc>
                          <a:spcPct val="100000"/>
                        </a:lnSpc>
                        <a:spcBef>
                          <a:spcPts val="0"/>
                        </a:spcBef>
                        <a:spcAft>
                          <a:spcPts val="0"/>
                        </a:spcAft>
                      </a:pPr>
                      <a:r>
                        <a:rPr lang="vi-VN" sz="700" b="1" dirty="0">
                          <a:effectLst/>
                          <a:latin typeface="Arial" panose="00000700000000000000" pitchFamily="2" charset="0"/>
                          <a:cs typeface="Poppins SemiBold" panose="00000700000000000000" pitchFamily="2" charset="0"/>
                        </a:rPr>
                        <a:t>Rota </a:t>
                      </a:r>
                    </a:p>
                  </a:txBody>
                  <a:tcPr marL="48986" marR="48986" marT="36000" marB="36000" anchor="ctr"/>
                </a:tc>
                <a:tc>
                  <a:txBody>
                    <a:bodyPr/>
                    <a:lstStyle/>
                    <a:p>
                      <a:pPr marL="0" marR="0" algn="ctr">
                        <a:lnSpc>
                          <a:spcPct val="100000"/>
                        </a:lnSpc>
                        <a:spcBef>
                          <a:spcPts val="0"/>
                        </a:spcBef>
                        <a:spcAft>
                          <a:spcPts val="0"/>
                        </a:spcAft>
                      </a:pPr>
                      <a:r>
                        <a:rPr lang="vi-VN" sz="700" b="1" dirty="0">
                          <a:effectLst/>
                          <a:latin typeface="Arial" panose="00000700000000000000" pitchFamily="2" charset="0"/>
                          <a:cs typeface="Poppins SemiBold" panose="00000700000000000000" pitchFamily="2" charset="0"/>
                        </a:rPr>
                        <a:t>Vắc-xin HPV</a:t>
                      </a:r>
                    </a:p>
                  </a:txBody>
                  <a:tcPr marL="48986" marR="48986" marT="36000" marB="36000" anchor="ctr"/>
                </a:tc>
                <a:extLst>
                  <a:ext uri="{0D108BD9-81ED-4DB2-BD59-A6C34878D82A}">
                    <a16:rowId xmlns:a16="http://schemas.microsoft.com/office/drawing/2014/main" val="4244451803"/>
                  </a:ext>
                </a:extLst>
              </a:tr>
              <a:tr h="151243">
                <a:tc>
                  <a:txBody>
                    <a:bodyPr/>
                    <a:lstStyle/>
                    <a:p>
                      <a:pPr marL="0" marR="0" algn="ctr">
                        <a:lnSpc>
                          <a:spcPct val="100000"/>
                        </a:lnSpc>
                        <a:spcBef>
                          <a:spcPts val="0"/>
                        </a:spcBef>
                        <a:spcAft>
                          <a:spcPts val="0"/>
                        </a:spcAft>
                      </a:pPr>
                      <a:r>
                        <a:rPr lang="vi-VN" sz="500" dirty="0">
                          <a:effectLst/>
                          <a:latin typeface="Arial" pitchFamily="2" charset="77"/>
                          <a:cs typeface="Poppins" pitchFamily="2" charset="77"/>
                        </a:rPr>
                        <a:t>Năm triển khai</a:t>
                      </a:r>
                    </a:p>
                  </a:txBody>
                  <a:tcPr marL="48986" marR="48986" marT="36000" marB="36000" anchor="ctr"/>
                </a:tc>
                <a:tc>
                  <a:txBody>
                    <a:bodyPr/>
                    <a:lstStyle/>
                    <a:p>
                      <a:pPr marL="0" marR="0" algn="l" rtl="0">
                        <a:lnSpc>
                          <a:spcPct val="100000"/>
                        </a:lnSpc>
                        <a:spcBef>
                          <a:spcPts val="0"/>
                        </a:spcBef>
                        <a:spcAft>
                          <a:spcPts val="0"/>
                        </a:spcAft>
                      </a:pPr>
                      <a:endParaRPr lang="en-US" sz="500" b="0" dirty="0">
                        <a:effectLst/>
                        <a:latin typeface="Poppins" pitchFamily="2" charset="77"/>
                        <a:cs typeface="Poppins" pitchFamily="2" charset="77"/>
                      </a:endParaRPr>
                    </a:p>
                  </a:txBody>
                  <a:tcPr marL="48986" marR="48986" marT="18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vi-VN" sz="500" b="0" dirty="0">
                          <a:effectLst/>
                          <a:latin typeface="Arial" pitchFamily="2" charset="77"/>
                          <a:cs typeface="Poppins" pitchFamily="2" charset="77"/>
                        </a:rPr>
                        <a:t>2027 </a:t>
                      </a:r>
                    </a:p>
                  </a:txBody>
                  <a:tcPr marL="48986" marR="48986" marT="18000" marB="36000" anchor="ctr"/>
                </a:tc>
                <a:tc>
                  <a:txBody>
                    <a:bodyPr/>
                    <a:lstStyle/>
                    <a:p>
                      <a:pPr marL="0" marR="0" algn="ctr">
                        <a:lnSpc>
                          <a:spcPct val="100000"/>
                        </a:lnSpc>
                        <a:spcBef>
                          <a:spcPts val="0"/>
                        </a:spcBef>
                        <a:spcAft>
                          <a:spcPts val="0"/>
                        </a:spcAft>
                      </a:pPr>
                      <a:r>
                        <a:rPr lang="vi-VN" sz="500" b="0">
                          <a:solidFill>
                            <a:schemeClr val="dk1"/>
                          </a:solidFill>
                          <a:effectLst/>
                          <a:latin typeface="Arial" pitchFamily="2" charset="77"/>
                          <a:ea typeface="+mn-ea"/>
                          <a:cs typeface="Poppins" pitchFamily="2" charset="77"/>
                        </a:rPr>
                        <a:t>Cuộc thảo luận đang diễn ra</a:t>
                      </a:r>
                    </a:p>
                  </a:txBody>
                  <a:tcPr marL="48986" marR="48986" marT="18000" marB="36000" anchor="ctr"/>
                </a:tc>
                <a:tc>
                  <a:txBody>
                    <a:bodyPr/>
                    <a:lstStyle/>
                    <a:p>
                      <a:pPr marL="0" marR="0" algn="ctr">
                        <a:lnSpc>
                          <a:spcPct val="100000"/>
                        </a:lnSpc>
                        <a:spcBef>
                          <a:spcPts val="0"/>
                        </a:spcBef>
                        <a:spcAft>
                          <a:spcPts val="0"/>
                        </a:spcAft>
                      </a:pPr>
                      <a:r>
                        <a:rPr lang="vi-VN" sz="500" b="0" dirty="0">
                          <a:solidFill>
                            <a:schemeClr val="dk1"/>
                          </a:solidFill>
                          <a:effectLst/>
                          <a:latin typeface="Arial" pitchFamily="2" charset="77"/>
                          <a:ea typeface="+mn-ea"/>
                          <a:cs typeface="Poppins" pitchFamily="2" charset="77"/>
                        </a:rPr>
                        <a:t>2019</a:t>
                      </a:r>
                    </a:p>
                  </a:txBody>
                  <a:tcPr marL="48986" marR="48986" marT="18000" marB="36000" anchor="ctr"/>
                </a:tc>
                <a:extLst>
                  <a:ext uri="{0D108BD9-81ED-4DB2-BD59-A6C34878D82A}">
                    <a16:rowId xmlns:a16="http://schemas.microsoft.com/office/drawing/2014/main" val="3830800114"/>
                  </a:ext>
                </a:extLst>
              </a:tr>
              <a:tr h="115736">
                <a:tc>
                  <a:txBody>
                    <a:bodyPr/>
                    <a:lstStyle/>
                    <a:p>
                      <a:pPr marL="0" marR="0" lvl="0" indent="-368205" algn="ctr">
                        <a:lnSpc>
                          <a:spcPct val="100000"/>
                        </a:lnSpc>
                        <a:spcBef>
                          <a:spcPts val="0"/>
                        </a:spcBef>
                        <a:spcAft>
                          <a:spcPts val="0"/>
                        </a:spcAft>
                        <a:tabLst/>
                      </a:pPr>
                      <a:r>
                        <a:rPr lang="vi-VN" sz="500" dirty="0">
                          <a:effectLst/>
                          <a:latin typeface="Arial" pitchFamily="2" charset="77"/>
                          <a:cs typeface="Poppins" pitchFamily="2" charset="77"/>
                        </a:rPr>
                        <a:t>Tình hình triển khai</a:t>
                      </a:r>
                    </a:p>
                  </a:txBody>
                  <a:tcPr marL="48986" marR="48986" marT="36000" marB="0" anchor="ctr"/>
                </a:tc>
                <a:tc>
                  <a:txBody>
                    <a:bodyPr/>
                    <a:lstStyle/>
                    <a:p>
                      <a:pPr marL="88900" marR="0" lvl="1" indent="0" algn="ctr">
                        <a:lnSpc>
                          <a:spcPct val="100000"/>
                        </a:lnSpc>
                        <a:spcBef>
                          <a:spcPts val="0"/>
                        </a:spcBef>
                        <a:spcAft>
                          <a:spcPts val="0"/>
                        </a:spcAft>
                        <a:tabLst/>
                      </a:pPr>
                      <a:r>
                        <a:rPr lang="vi-VN" sz="500" b="0">
                          <a:effectLst/>
                          <a:latin typeface="Arial" pitchFamily="2" charset="77"/>
                          <a:cs typeface="Poppins" pitchFamily="2" charset="77"/>
                        </a:rPr>
                        <a:t>Giai đoạn</a:t>
                      </a:r>
                    </a:p>
                  </a:txBody>
                  <a:tcPr marL="48986" marR="48986" marT="18000" marB="36000" anchor="ctr"/>
                </a:tc>
                <a:tc>
                  <a:txBody>
                    <a:bodyPr/>
                    <a:lstStyle/>
                    <a:p>
                      <a:pPr marL="88900" marR="0" lvl="1" indent="0" algn="ctr">
                        <a:lnSpc>
                          <a:spcPct val="100000"/>
                        </a:lnSpc>
                        <a:spcBef>
                          <a:spcPts val="0"/>
                        </a:spcBef>
                        <a:spcAft>
                          <a:spcPts val="0"/>
                        </a:spcAft>
                        <a:tabLst/>
                      </a:pPr>
                      <a:r>
                        <a:rPr lang="vi-VN" sz="500" b="0">
                          <a:effectLst/>
                          <a:latin typeface="Arial" pitchFamily="2" charset="77"/>
                          <a:cs typeface="Poppins" pitchFamily="2" charset="77"/>
                        </a:rPr>
                        <a:t>Trên toàn quốc</a:t>
                      </a:r>
                    </a:p>
                  </a:txBody>
                  <a:tcPr marL="48986" marR="48986" marT="18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vi-VN" sz="500" b="0" dirty="0">
                          <a:solidFill>
                            <a:schemeClr val="dk1"/>
                          </a:solidFill>
                          <a:effectLst/>
                          <a:latin typeface="Arial" pitchFamily="2" charset="77"/>
                          <a:ea typeface="+mn-ea"/>
                          <a:cs typeface="Poppins" pitchFamily="2" charset="77"/>
                        </a:rPr>
                        <a:t>Trên toàn quốc</a:t>
                      </a:r>
                    </a:p>
                  </a:txBody>
                  <a:tcPr marL="48986" marR="48986" marT="18000" marB="36000" anchor="ctr"/>
                </a:tc>
                <a:extLst>
                  <a:ext uri="{0D108BD9-81ED-4DB2-BD59-A6C34878D82A}">
                    <a16:rowId xmlns:a16="http://schemas.microsoft.com/office/drawing/2014/main" val="4236886848"/>
                  </a:ext>
                </a:extLst>
              </a:tr>
              <a:tr h="231637">
                <a:tc>
                  <a:txBody>
                    <a:bodyPr/>
                    <a:lstStyle/>
                    <a:p>
                      <a:pPr marL="0" marR="0" lvl="0" indent="-368205" algn="ctr">
                        <a:lnSpc>
                          <a:spcPct val="100000"/>
                        </a:lnSpc>
                        <a:spcBef>
                          <a:spcPts val="0"/>
                        </a:spcBef>
                        <a:spcAft>
                          <a:spcPts val="0"/>
                        </a:spcAft>
                        <a:tabLst/>
                      </a:pPr>
                      <a:r>
                        <a:rPr lang="vi-VN" sz="500" dirty="0">
                          <a:effectLst/>
                          <a:latin typeface="Arial" pitchFamily="2" charset="77"/>
                          <a:ea typeface="Calibri"/>
                          <a:cs typeface="Poppins" pitchFamily="2" charset="77"/>
                        </a:rPr>
                        <a:t>Nhóm đối tượng tiêm vắc-xin </a:t>
                      </a:r>
                    </a:p>
                  </a:txBody>
                  <a:tcPr marL="48986" marR="48986" marT="36000" marB="0" anchor="ctr"/>
                </a:tc>
                <a:tc>
                  <a:txBody>
                    <a:bodyPr/>
                    <a:lstStyle/>
                    <a:p>
                      <a:pPr marL="88900" marR="0" lvl="1" indent="0" algn="ctr">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Hiện tại là trẻ nhỏ và trẻ lớn có nguy cơ tổn thương cao</a:t>
                      </a:r>
                    </a:p>
                  </a:txBody>
                  <a:tcPr marL="48986" marR="48986" marT="18000" marB="36000" anchor="ctr"/>
                </a:tc>
                <a:tc>
                  <a:txBody>
                    <a:bodyPr/>
                    <a:lstStyle/>
                    <a:p>
                      <a:pPr marL="88900" marR="0" lvl="1" indent="0" algn="ctr">
                        <a:lnSpc>
                          <a:spcPct val="100000"/>
                        </a:lnSpc>
                        <a:spcBef>
                          <a:spcPts val="0"/>
                        </a:spcBef>
                        <a:spcAft>
                          <a:spcPts val="0"/>
                        </a:spcAft>
                        <a:tabLst/>
                      </a:pPr>
                      <a:r>
                        <a:rPr lang="vi-VN" sz="500" b="0" dirty="0">
                          <a:solidFill>
                            <a:schemeClr val="dk1"/>
                          </a:solidFill>
                          <a:effectLst/>
                          <a:latin typeface="Arial" pitchFamily="2" charset="77"/>
                          <a:ea typeface="+mn-ea"/>
                          <a:cs typeface="Poppins" pitchFamily="2" charset="77"/>
                        </a:rPr>
                        <a:t>Tiêm chủng thường xuyên cho trẻ em và người lớn</a:t>
                      </a:r>
                    </a:p>
                  </a:txBody>
                  <a:tcPr marL="48986" marR="48986" marT="18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vi-VN" sz="500" b="0" dirty="0">
                          <a:solidFill>
                            <a:schemeClr val="dk1"/>
                          </a:solidFill>
                          <a:effectLst/>
                          <a:latin typeface="Arial" pitchFamily="2" charset="77"/>
                          <a:ea typeface="+mn-ea"/>
                          <a:cs typeface="Poppins" pitchFamily="2" charset="77"/>
                        </a:rPr>
                        <a:t>Cả bé trai và bé gái từ 10-12 tuổi</a:t>
                      </a:r>
                    </a:p>
                  </a:txBody>
                  <a:tcPr marL="48986" marR="48986" marT="18000" marB="36000" anchor="ctr"/>
                </a:tc>
                <a:extLst>
                  <a:ext uri="{0D108BD9-81ED-4DB2-BD59-A6C34878D82A}">
                    <a16:rowId xmlns:a16="http://schemas.microsoft.com/office/drawing/2014/main" val="2669951412"/>
                  </a:ext>
                </a:extLst>
              </a:tr>
              <a:tr h="237838">
                <a:tc>
                  <a:txBody>
                    <a:bodyPr/>
                    <a:lstStyle/>
                    <a:p>
                      <a:pPr marL="0" marR="0" algn="ctr">
                        <a:lnSpc>
                          <a:spcPct val="107000"/>
                        </a:lnSpc>
                        <a:spcAft>
                          <a:spcPts val="800"/>
                        </a:spcAft>
                        <a:buNone/>
                      </a:pPr>
                      <a:r>
                        <a:rPr lang="vi-VN" sz="500" dirty="0">
                          <a:effectLst/>
                          <a:latin typeface="Arial" panose="00000500000000000000" pitchFamily="2" charset="0"/>
                          <a:ea typeface="Calibri" panose="020F0502020204030204" pitchFamily="34" charset="0"/>
                          <a:cs typeface="Times New Roman" panose="02020603050405020304" pitchFamily="18" charset="0"/>
                        </a:rPr>
                        <a:t>Loại vắc-xin và số liều / Hỗ trợ tài chính dự kiến cho việc triển khai</a:t>
                      </a:r>
                    </a:p>
                  </a:txBody>
                  <a:tcPr marL="68580" marR="68580" marT="0" marB="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Gavi &amp; Nguồn trong nước</a:t>
                      </a:r>
                    </a:p>
                  </a:txBody>
                  <a:tcPr marL="48986" marR="48986" marT="18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vi-VN" sz="500" b="0" dirty="0">
                          <a:solidFill>
                            <a:schemeClr val="dk1"/>
                          </a:solidFill>
                          <a:effectLst/>
                          <a:latin typeface="Arial" pitchFamily="2" charset="77"/>
                          <a:ea typeface="+mn-ea"/>
                          <a:cs typeface="Poppins" pitchFamily="2" charset="77"/>
                        </a:rPr>
                        <a:t>Gardasil bốn chủng, liều duy nhất (đã chuyển sang tiêm một liều từ năm 2023)</a:t>
                      </a:r>
                    </a:p>
                  </a:txBody>
                  <a:tcPr marL="48986" marR="48986" marT="18000" marB="36000" anchor="ctr"/>
                </a:tc>
                <a:extLst>
                  <a:ext uri="{0D108BD9-81ED-4DB2-BD59-A6C34878D82A}">
                    <a16:rowId xmlns:a16="http://schemas.microsoft.com/office/drawing/2014/main" val="2870562351"/>
                  </a:ext>
                </a:extLst>
              </a:tr>
              <a:tr h="215620">
                <a:tc gridSpan="5">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5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4122606599"/>
              </p:ext>
            </p:extLst>
          </p:nvPr>
        </p:nvGraphicFramePr>
        <p:xfrm>
          <a:off x="118387" y="2039540"/>
          <a:ext cx="8979408" cy="2086186"/>
        </p:xfrm>
        <a:graphic>
          <a:graphicData uri="http://schemas.openxmlformats.org/drawingml/2006/table">
            <a:tbl>
              <a:tblPr firstRow="1" firstCol="1" bandRow="1">
                <a:tableStyleId>{0505E3EF-67EA-436B-97B2-0124C06EBD24}</a:tableStyleId>
              </a:tblPr>
              <a:tblGrid>
                <a:gridCol w="5724852">
                  <a:extLst>
                    <a:ext uri="{9D8B030D-6E8A-4147-A177-3AD203B41FA5}">
                      <a16:colId xmlns:a16="http://schemas.microsoft.com/office/drawing/2014/main" val="2441690924"/>
                    </a:ext>
                  </a:extLst>
                </a:gridCol>
                <a:gridCol w="1595178">
                  <a:extLst>
                    <a:ext uri="{9D8B030D-6E8A-4147-A177-3AD203B41FA5}">
                      <a16:colId xmlns:a16="http://schemas.microsoft.com/office/drawing/2014/main" val="4243113650"/>
                    </a:ext>
                  </a:extLst>
                </a:gridCol>
                <a:gridCol w="1659378">
                  <a:extLst>
                    <a:ext uri="{9D8B030D-6E8A-4147-A177-3AD203B41FA5}">
                      <a16:colId xmlns:a16="http://schemas.microsoft.com/office/drawing/2014/main" val="3319182671"/>
                    </a:ext>
                  </a:extLst>
                </a:gridCol>
              </a:tblGrid>
              <a:tr h="204141">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6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93848">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600" dirty="0">
                          <a:effectLst/>
                          <a:latin typeface="Arial" pitchFamily="2" charset="77"/>
                          <a:cs typeface="Poppins" pitchFamily="2" charset="77"/>
                        </a:rPr>
                        <a:t>Những thách thức chính</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600" b="1" dirty="0">
                          <a:solidFill>
                            <a:schemeClr val="dk1"/>
                          </a:solidFill>
                          <a:effectLst/>
                          <a:latin typeface="Arial" pitchFamily="2" charset="77"/>
                          <a:ea typeface="+mn-ea"/>
                          <a:cs typeface="Poppins" pitchFamily="2" charset="77"/>
                        </a:rPr>
                        <a:t>Người ra quyết định</a:t>
                      </a:r>
                    </a:p>
                  </a:txBody>
                  <a:tcPr marL="48986" marR="48986" marT="36000" marB="36000" anchor="ctr"/>
                </a:tc>
                <a:tc>
                  <a:txBody>
                    <a:bodyPr/>
                    <a:lstStyle/>
                    <a:p>
                      <a:pPr algn="ctr"/>
                      <a:r>
                        <a:rPr lang="vi-VN" sz="600" b="1" dirty="0">
                          <a:solidFill>
                            <a:schemeClr val="dk1"/>
                          </a:solidFill>
                          <a:effectLst/>
                          <a:latin typeface="Arial" pitchFamily="2" charset="77"/>
                          <a:ea typeface="+mn-ea"/>
                          <a:cs typeface="Poppins" pitchFamily="2" charset="77"/>
                        </a:rPr>
                        <a:t>Vị trí</a:t>
                      </a:r>
                    </a:p>
                  </a:txBody>
                  <a:tcPr marL="48986" marR="48986" marT="36000" marB="36000" anchor="ctr"/>
                </a:tc>
                <a:extLst>
                  <a:ext uri="{0D108BD9-81ED-4DB2-BD59-A6C34878D82A}">
                    <a16:rowId xmlns:a16="http://schemas.microsoft.com/office/drawing/2014/main" val="1053874978"/>
                  </a:ext>
                </a:extLst>
              </a:tr>
              <a:tr h="291949">
                <a:tc rowSpan="2">
                  <a:txBody>
                    <a:bodyPr/>
                    <a:lstStyle/>
                    <a:p>
                      <a:pPr marL="7938" marR="0" lvl="1" indent="0" algn="l">
                        <a:lnSpc>
                          <a:spcPct val="100000"/>
                        </a:lnSpc>
                        <a:spcBef>
                          <a:spcPts val="0"/>
                        </a:spcBef>
                        <a:spcAft>
                          <a:spcPts val="0"/>
                        </a:spcAft>
                        <a:tabLst/>
                      </a:pPr>
                      <a:r>
                        <a:rPr lang="vi-VN" sz="450" b="0" dirty="0">
                          <a:solidFill>
                            <a:schemeClr val="dk1"/>
                          </a:solidFill>
                          <a:effectLst/>
                          <a:latin typeface="Arial" pitchFamily="2" charset="77"/>
                          <a:ea typeface="+mn-ea"/>
                          <a:cs typeface="Poppins" pitchFamily="2" charset="77"/>
                        </a:rPr>
                        <a:t>Sự cạnh tranh giữa các ưu tiên quốc gia hoặc ngân sách (ngành y tế phải cạnh tranh với các ưu tiên quốc gia khác, khiến việc đảm bảo nguồn kinh phí cho vắc-xin mới trở nên khó khăn)</a:t>
                      </a:r>
                    </a:p>
                  </a:txBody>
                  <a:tcPr marL="48986" marR="48986" marT="18000" marB="0" anchor="ctr"/>
                </a:tc>
                <a:tc>
                  <a:txBody>
                    <a:bodyPr/>
                    <a:lstStyle/>
                    <a:p>
                      <a:pPr marL="7938" marR="0" lvl="1" indent="0" algn="l">
                        <a:lnSpc>
                          <a:spcPct val="100000"/>
                        </a:lnSpc>
                        <a:spcBef>
                          <a:spcPts val="0"/>
                        </a:spcBef>
                        <a:spcAft>
                          <a:spcPts val="200"/>
                        </a:spcAft>
                        <a:tabLst/>
                      </a:pPr>
                      <a:r>
                        <a:rPr lang="vi-VN" sz="450" b="0">
                          <a:solidFill>
                            <a:schemeClr val="dk1"/>
                          </a:solidFill>
                          <a:effectLst/>
                          <a:latin typeface="Arial" pitchFamily="2" charset="77"/>
                          <a:ea typeface="+mn-ea"/>
                          <a:cs typeface="Poppins" pitchFamily="2" charset="77"/>
                        </a:rPr>
                        <a:t>Bộ trưởng Bộ Tài chính</a:t>
                      </a:r>
                    </a:p>
                  </a:txBody>
                  <a:tcPr marL="48986" marR="48986" marT="18000" marB="36000" anchor="ctr"/>
                </a:tc>
                <a:tc>
                  <a:txBody>
                    <a:bodyPr/>
                    <a:lstStyle/>
                    <a:p>
                      <a:pPr marL="7938" marR="0" lvl="1" indent="0" algn="l">
                        <a:lnSpc>
                          <a:spcPct val="100000"/>
                        </a:lnSpc>
                        <a:spcBef>
                          <a:spcPts val="0"/>
                        </a:spcBef>
                        <a:spcAft>
                          <a:spcPts val="200"/>
                        </a:spcAft>
                        <a:tabLst/>
                      </a:pPr>
                      <a:r>
                        <a:rPr lang="vi-VN" sz="450" b="0" dirty="0">
                          <a:solidFill>
                            <a:schemeClr val="dk1"/>
                          </a:solidFill>
                          <a:effectLst/>
                          <a:latin typeface="Arial" pitchFamily="2" charset="77"/>
                          <a:ea typeface="+mn-ea"/>
                          <a:cs typeface="Poppins" pitchFamily="2" charset="77"/>
                        </a:rPr>
                        <a:t>Ủng hộ (nhận thức được tầm quan trọng của vấn đề và có thể tích cực tham gia vào các cuộc họp, phân bổ nguồn lực để giải quyết bất kỳ thách thức nào. Có thể sẵn sàng hành động, vận động hoặc hỗ trợ giải pháp)</a:t>
                      </a:r>
                    </a:p>
                  </a:txBody>
                  <a:tcPr marL="48986" marR="48986" marT="18000" marB="36000" anchor="ctr"/>
                </a:tc>
                <a:extLst>
                  <a:ext uri="{0D108BD9-81ED-4DB2-BD59-A6C34878D82A}">
                    <a16:rowId xmlns:a16="http://schemas.microsoft.com/office/drawing/2014/main" val="2655716968"/>
                  </a:ext>
                </a:extLst>
              </a:tr>
              <a:tr h="145387">
                <a:tc vMerge="1">
                  <a:txBody>
                    <a:bodyPr/>
                    <a:lstStyle/>
                    <a:p>
                      <a:endParaRPr lang="en-GE"/>
                    </a:p>
                  </a:txBody>
                  <a:tcPr/>
                </a:tc>
                <a:tc>
                  <a:txBody>
                    <a:bodyPr/>
                    <a:lstStyle/>
                    <a:p>
                      <a:pPr marL="7938" marR="0" lvl="1" indent="0" algn="l">
                        <a:lnSpc>
                          <a:spcPct val="100000"/>
                        </a:lnSpc>
                        <a:spcBef>
                          <a:spcPts val="0"/>
                        </a:spcBef>
                        <a:spcAft>
                          <a:spcPts val="200"/>
                        </a:spcAft>
                        <a:tabLst/>
                      </a:pPr>
                      <a:r>
                        <a:rPr lang="vi-VN" sz="450" b="0" dirty="0">
                          <a:solidFill>
                            <a:schemeClr val="dk1"/>
                          </a:solidFill>
                          <a:effectLst/>
                          <a:latin typeface="Arial" pitchFamily="2" charset="77"/>
                          <a:ea typeface="+mn-ea"/>
                          <a:cs typeface="Poppins" pitchFamily="2" charset="77"/>
                        </a:rPr>
                        <a:t>Bộ trưởng Bộ Y tế</a:t>
                      </a:r>
                    </a:p>
                  </a:txBody>
                  <a:tcPr marL="48986" marR="48986" marT="18000" marB="36000" anchor="ctr"/>
                </a:tc>
                <a:tc>
                  <a:txBody>
                    <a:bodyPr/>
                    <a:lstStyle/>
                    <a:p>
                      <a:pPr marL="7938" marR="0" lvl="1" indent="0" algn="l">
                        <a:lnSpc>
                          <a:spcPct val="100000"/>
                        </a:lnSpc>
                        <a:spcBef>
                          <a:spcPts val="0"/>
                        </a:spcBef>
                        <a:spcAft>
                          <a:spcPts val="200"/>
                        </a:spcAft>
                        <a:tabLst/>
                      </a:pPr>
                      <a:r>
                        <a:rPr lang="vi-VN" sz="450" b="0" dirty="0">
                          <a:solidFill>
                            <a:schemeClr val="dk1"/>
                          </a:solidFill>
                          <a:effectLst/>
                          <a:latin typeface="Arial" pitchFamily="2" charset="77"/>
                          <a:ea typeface="+mn-ea"/>
                          <a:cs typeface="Poppins" pitchFamily="2" charset="77"/>
                        </a:rPr>
                        <a:t>Ủng hộ</a:t>
                      </a:r>
                    </a:p>
                  </a:txBody>
                  <a:tcPr marL="48986" marR="48986" marT="18000" marB="36000" anchor="ctr"/>
                </a:tc>
                <a:extLst>
                  <a:ext uri="{0D108BD9-81ED-4DB2-BD59-A6C34878D82A}">
                    <a16:rowId xmlns:a16="http://schemas.microsoft.com/office/drawing/2014/main" val="59437931"/>
                  </a:ext>
                </a:extLst>
              </a:tr>
              <a:tr h="126604">
                <a:tc rowSpan="2">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450" b="0">
                          <a:solidFill>
                            <a:schemeClr val="dk1"/>
                          </a:solidFill>
                          <a:effectLst/>
                          <a:latin typeface="Arial" pitchFamily="2" charset="77"/>
                          <a:ea typeface="+mn-ea"/>
                          <a:cs typeface="Poppins" pitchFamily="2" charset="77"/>
                        </a:rPr>
                        <a:t>Sự chậm trễ trong việc giải ngân kinh phí đã phân bổ (ngay cả khi đã được phân bổ, việc giải ngân thường bị trì hoãn bởi, ví dụ, Bộ Tài chính hoặc phòng tài vụ, gây ảnh hưởng đến việc triển khai các hoạt động như tập huấn, mua sắm dây chuyền lạnh và hậu cần khác)</a:t>
                      </a:r>
                    </a:p>
                  </a:txBody>
                  <a:tcPr marL="48986" marR="48986" marT="18000" marB="0" anchor="ctr">
                    <a:solidFill>
                      <a:srgbClr val="D3D3D3"/>
                    </a:solidFill>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450" b="0">
                          <a:solidFill>
                            <a:schemeClr val="dk1"/>
                          </a:solidFill>
                          <a:effectLst/>
                          <a:latin typeface="Arial" pitchFamily="2" charset="77"/>
                          <a:ea typeface="+mn-ea"/>
                          <a:cs typeface="Poppins" pitchFamily="2" charset="77"/>
                        </a:rPr>
                        <a:t>Kế toán trưởng/ Phòng Kho bạc; Bộ Tài chính</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450" b="0" dirty="0">
                          <a:solidFill>
                            <a:schemeClr val="dk1"/>
                          </a:solidFill>
                          <a:effectLst/>
                          <a:latin typeface="Arial" pitchFamily="2" charset="77"/>
                          <a:ea typeface="+mn-ea"/>
                          <a:cs typeface="Poppins" pitchFamily="2" charset="77"/>
                        </a:rPr>
                        <a:t>Trung lập</a:t>
                      </a:r>
                    </a:p>
                  </a:txBody>
                  <a:tcPr marL="48986" marR="48986" marT="18000" marB="36000" anchor="ctr"/>
                </a:tc>
                <a:extLst>
                  <a:ext uri="{0D108BD9-81ED-4DB2-BD59-A6C34878D82A}">
                    <a16:rowId xmlns:a16="http://schemas.microsoft.com/office/drawing/2014/main" val="4272214654"/>
                  </a:ext>
                </a:extLst>
              </a:tr>
              <a:tr h="112686">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450" b="0">
                          <a:solidFill>
                            <a:schemeClr val="dk1"/>
                          </a:solidFill>
                          <a:effectLst/>
                          <a:latin typeface="Arial" pitchFamily="2" charset="77"/>
                          <a:ea typeface="+mn-ea"/>
                          <a:cs typeface="Poppins" pitchFamily="2" charset="77"/>
                        </a:rPr>
                        <a:t>Giám đốc Y tế</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450" b="0" dirty="0">
                          <a:solidFill>
                            <a:schemeClr val="dk1"/>
                          </a:solidFill>
                          <a:effectLst/>
                          <a:latin typeface="Arial" pitchFamily="2" charset="77"/>
                          <a:ea typeface="+mn-ea"/>
                          <a:cs typeface="Poppins" pitchFamily="2" charset="77"/>
                        </a:rPr>
                        <a:t>Ủng hộ</a:t>
                      </a:r>
                    </a:p>
                  </a:txBody>
                  <a:tcPr marL="48986" marR="48986" marT="18000" marB="36000" anchor="ctr"/>
                </a:tc>
                <a:extLst>
                  <a:ext uri="{0D108BD9-81ED-4DB2-BD59-A6C34878D82A}">
                    <a16:rowId xmlns:a16="http://schemas.microsoft.com/office/drawing/2014/main" val="3680670263"/>
                  </a:ext>
                </a:extLst>
              </a:tr>
              <a:tr h="156820">
                <a:tc>
                  <a:txBody>
                    <a:bodyPr/>
                    <a:lstStyle/>
                    <a:p>
                      <a:pPr marL="4763" marR="0" lvl="1" indent="0" algn="l">
                        <a:lnSpc>
                          <a:spcPct val="100000"/>
                        </a:lnSpc>
                        <a:spcBef>
                          <a:spcPts val="0"/>
                        </a:spcBef>
                        <a:spcAft>
                          <a:spcPts val="0"/>
                        </a:spcAft>
                        <a:tabLst/>
                      </a:pPr>
                      <a:r>
                        <a:rPr lang="vi-VN" sz="450" b="0" dirty="0">
                          <a:solidFill>
                            <a:schemeClr val="dk1"/>
                          </a:solidFill>
                          <a:effectLst/>
                          <a:latin typeface="Arial" pitchFamily="2" charset="77"/>
                          <a:ea typeface="+mn-ea"/>
                          <a:cs typeface="Poppins" pitchFamily="2" charset="77"/>
                        </a:rPr>
                        <a:t>Sự thiếu quyết tâm chính trị hoặc hoạt động vận động nhằm nâng tầm tiêm chủng như một ưu tiên cốt lõi trong y tế công cộng và phát triển (Chương trình tiêm chủng thường bị xem chỉ là một can thiệp y tế thay vì là một khoản đầu tư quốc gia cho năng suất và phúc lợi lâu dài).</a:t>
                      </a:r>
                    </a:p>
                  </a:txBody>
                  <a:tcPr marL="48986" marR="48986" marT="18000" marB="0" anchor="ctr"/>
                </a:tc>
                <a:tc>
                  <a:txBody>
                    <a:bodyPr/>
                    <a:lstStyle/>
                    <a:p>
                      <a:pPr marL="4763" marR="0" lvl="1" indent="0" algn="l">
                        <a:lnSpc>
                          <a:spcPct val="100000"/>
                        </a:lnSpc>
                        <a:spcBef>
                          <a:spcPts val="0"/>
                        </a:spcBef>
                        <a:spcAft>
                          <a:spcPts val="200"/>
                        </a:spcAft>
                        <a:tabLst/>
                      </a:pPr>
                      <a:r>
                        <a:rPr lang="vi-VN" sz="450" b="0">
                          <a:solidFill>
                            <a:schemeClr val="dk1"/>
                          </a:solidFill>
                          <a:effectLst/>
                          <a:latin typeface="Arial" pitchFamily="2" charset="77"/>
                          <a:ea typeface="+mn-ea"/>
                          <a:cs typeface="Poppins" pitchFamily="2" charset="77"/>
                        </a:rPr>
                        <a:t>Bộ Y tế; Bộ trưởng Bộ Tài chính/Thủ tướng Chính phủ; Các lĩnh vực xã hội</a:t>
                      </a:r>
                    </a:p>
                  </a:txBody>
                  <a:tcPr marL="48986" marR="48986" marT="18000" marB="36000" anchor="ctr"/>
                </a:tc>
                <a:tc>
                  <a:txBody>
                    <a:bodyPr/>
                    <a:lstStyle/>
                    <a:p>
                      <a:pPr marL="4763" marR="0" lvl="1" indent="0" algn="l">
                        <a:lnSpc>
                          <a:spcPct val="100000"/>
                        </a:lnSpc>
                        <a:spcBef>
                          <a:spcPts val="0"/>
                        </a:spcBef>
                        <a:spcAft>
                          <a:spcPts val="200"/>
                        </a:spcAft>
                        <a:tabLst/>
                      </a:pPr>
                      <a:r>
                        <a:rPr lang="vi-VN" sz="450" b="0" dirty="0">
                          <a:solidFill>
                            <a:schemeClr val="dk1"/>
                          </a:solidFill>
                          <a:effectLst/>
                          <a:latin typeface="Arial" pitchFamily="2" charset="77"/>
                          <a:ea typeface="+mn-ea"/>
                          <a:cs typeface="Poppins" pitchFamily="2" charset="77"/>
                        </a:rPr>
                        <a:t>Ủng hộ</a:t>
                      </a:r>
                    </a:p>
                  </a:txBody>
                  <a:tcPr marL="48986" marR="48986" marT="18000" marB="36000" anchor="ctr"/>
                </a:tc>
                <a:extLst>
                  <a:ext uri="{0D108BD9-81ED-4DB2-BD59-A6C34878D82A}">
                    <a16:rowId xmlns:a16="http://schemas.microsoft.com/office/drawing/2014/main" val="427278204"/>
                  </a:ext>
                </a:extLst>
              </a:tr>
              <a:tr h="145387">
                <a:tc rowSpan="3">
                  <a:txBody>
                    <a:bodyPr/>
                    <a:lstStyle/>
                    <a:p>
                      <a:pPr marL="4763" marR="0" lvl="1" indent="0" algn="l">
                        <a:lnSpc>
                          <a:spcPct val="100000"/>
                        </a:lnSpc>
                        <a:spcBef>
                          <a:spcPts val="0"/>
                        </a:spcBef>
                        <a:spcAft>
                          <a:spcPts val="0"/>
                        </a:spcAft>
                        <a:tabLst/>
                      </a:pPr>
                      <a:r>
                        <a:rPr lang="vi-VN" sz="450" b="0" dirty="0">
                          <a:solidFill>
                            <a:schemeClr val="dk1"/>
                          </a:solidFill>
                          <a:effectLst/>
                          <a:latin typeface="Arial" pitchFamily="2" charset="77"/>
                          <a:ea typeface="+mn-ea"/>
                          <a:cs typeface="Poppins" pitchFamily="2" charset="77"/>
                        </a:rPr>
                        <a:t>Thiếu nguồn tài chính dài hạn / cam kết tài chính trong nhiều năm để mở rộng chương trình tiêm chủng (Ngân sách hàng năm hạn chế khả năng lập kế hoạch dài hạn và tính bền vững của chương trình tiêm chủng, gây cản trở năng lực của quốc gia trong việc thực hiện các cam kết tài chính và mở rộng quy mô một cách hiệu quả)</a:t>
                      </a:r>
                    </a:p>
                  </a:txBody>
                  <a:tcPr marL="48986" marR="48986" marT="18000" marB="0" anchor="ctr">
                    <a:solidFill>
                      <a:srgbClr val="D3D3D3"/>
                    </a:solidFill>
                  </a:tcPr>
                </a:tc>
                <a:tc>
                  <a:txBody>
                    <a:bodyPr/>
                    <a:lstStyle/>
                    <a:p>
                      <a:pPr marL="4763" marR="0" lvl="1" indent="0" algn="l">
                        <a:lnSpc>
                          <a:spcPct val="100000"/>
                        </a:lnSpc>
                        <a:spcBef>
                          <a:spcPts val="0"/>
                        </a:spcBef>
                        <a:spcAft>
                          <a:spcPts val="200"/>
                        </a:spcAft>
                        <a:tabLst/>
                      </a:pPr>
                      <a:r>
                        <a:rPr lang="vi-VN" sz="450" b="0">
                          <a:solidFill>
                            <a:schemeClr val="dk1"/>
                          </a:solidFill>
                          <a:effectLst/>
                          <a:latin typeface="Arial" pitchFamily="2" charset="77"/>
                          <a:ea typeface="+mn-ea"/>
                          <a:cs typeface="Poppins" pitchFamily="2" charset="77"/>
                        </a:rPr>
                        <a:t>Chuyên viên hoạch định y tế</a:t>
                      </a:r>
                    </a:p>
                  </a:txBody>
                  <a:tcPr marL="48986" marR="48986" marT="18000" marB="36000" anchor="ctr"/>
                </a:tc>
                <a:tc>
                  <a:txBody>
                    <a:bodyPr/>
                    <a:lstStyle/>
                    <a:p>
                      <a:pPr marL="4763" marR="0" lvl="1" indent="0" algn="l">
                        <a:lnSpc>
                          <a:spcPct val="100000"/>
                        </a:lnSpc>
                        <a:spcBef>
                          <a:spcPts val="0"/>
                        </a:spcBef>
                        <a:spcAft>
                          <a:spcPts val="200"/>
                        </a:spcAft>
                        <a:tabLst/>
                      </a:pPr>
                      <a:r>
                        <a:rPr lang="vi-VN" sz="450" b="0" dirty="0">
                          <a:solidFill>
                            <a:schemeClr val="dk1"/>
                          </a:solidFill>
                          <a:effectLst/>
                          <a:latin typeface="Arial" pitchFamily="2" charset="77"/>
                          <a:ea typeface="+mn-ea"/>
                          <a:cs typeface="Poppins" pitchFamily="2" charset="77"/>
                        </a:rPr>
                        <a:t>Ủng hộ/Trung lập</a:t>
                      </a:r>
                    </a:p>
                  </a:txBody>
                  <a:tcPr marL="48986" marR="48986" marT="18000" marB="36000" anchor="ctr"/>
                </a:tc>
                <a:extLst>
                  <a:ext uri="{0D108BD9-81ED-4DB2-BD59-A6C34878D82A}">
                    <a16:rowId xmlns:a16="http://schemas.microsoft.com/office/drawing/2014/main" val="1696002195"/>
                  </a:ext>
                </a:extLst>
              </a:tr>
              <a:tr h="111483">
                <a:tc vMerge="1">
                  <a:txBody>
                    <a:bodyPr/>
                    <a:lstStyle/>
                    <a:p>
                      <a:endParaRPr lang="en-GE"/>
                    </a:p>
                  </a:txBody>
                  <a:tcPr/>
                </a:tc>
                <a:tc>
                  <a:txBody>
                    <a:bodyPr/>
                    <a:lstStyle/>
                    <a:p>
                      <a:pPr marL="4763" marR="0" lvl="1" indent="0" algn="l">
                        <a:lnSpc>
                          <a:spcPct val="100000"/>
                        </a:lnSpc>
                        <a:spcBef>
                          <a:spcPts val="0"/>
                        </a:spcBef>
                        <a:spcAft>
                          <a:spcPts val="200"/>
                        </a:spcAft>
                        <a:tabLst/>
                      </a:pPr>
                      <a:r>
                        <a:rPr lang="vi-VN" sz="450" b="0">
                          <a:solidFill>
                            <a:schemeClr val="dk1"/>
                          </a:solidFill>
                          <a:effectLst/>
                          <a:latin typeface="Arial" pitchFamily="2" charset="77"/>
                          <a:ea typeface="+mn-ea"/>
                          <a:cs typeface="Poppins" pitchFamily="2" charset="77"/>
                        </a:rPr>
                        <a:t>Bộ trưởng Bộ Tài chính; Phát triển Kinh tế; Bộ Y tế (MoH), CMO</a:t>
                      </a:r>
                    </a:p>
                  </a:txBody>
                  <a:tcPr marL="48986" marR="48986" marT="18000" marB="36000" anchor="ctr"/>
                </a:tc>
                <a:tc>
                  <a:txBody>
                    <a:bodyPr/>
                    <a:lstStyle/>
                    <a:p>
                      <a:pPr marL="4763" marR="0" lvl="1" indent="0" algn="l">
                        <a:lnSpc>
                          <a:spcPct val="100000"/>
                        </a:lnSpc>
                        <a:spcBef>
                          <a:spcPts val="0"/>
                        </a:spcBef>
                        <a:spcAft>
                          <a:spcPts val="200"/>
                        </a:spcAft>
                        <a:tabLst/>
                      </a:pPr>
                      <a:r>
                        <a:rPr lang="vi-VN" sz="450" b="0" dirty="0">
                          <a:solidFill>
                            <a:schemeClr val="dk1"/>
                          </a:solidFill>
                          <a:effectLst/>
                          <a:latin typeface="Arial" pitchFamily="2" charset="77"/>
                          <a:ea typeface="+mn-ea"/>
                          <a:cs typeface="Poppins" pitchFamily="2" charset="77"/>
                        </a:rPr>
                        <a:t>Ủng hộ</a:t>
                      </a:r>
                    </a:p>
                  </a:txBody>
                  <a:tcPr marL="48986" marR="48986" marT="18000" marB="36000" anchor="ctr"/>
                </a:tc>
                <a:extLst>
                  <a:ext uri="{0D108BD9-81ED-4DB2-BD59-A6C34878D82A}">
                    <a16:rowId xmlns:a16="http://schemas.microsoft.com/office/drawing/2014/main" val="2100163466"/>
                  </a:ext>
                </a:extLst>
              </a:tr>
              <a:tr h="145387">
                <a:tc vMerge="1">
                  <a:txBody>
                    <a:bodyPr/>
                    <a:lstStyle/>
                    <a:p>
                      <a:endParaRPr lang="en-GE"/>
                    </a:p>
                  </a:txBody>
                  <a:tcPr/>
                </a:tc>
                <a:tc>
                  <a:txBody>
                    <a:bodyPr/>
                    <a:lstStyle/>
                    <a:p>
                      <a:pPr marL="4763" marR="0" lvl="1" indent="0" algn="l">
                        <a:lnSpc>
                          <a:spcPct val="100000"/>
                        </a:lnSpc>
                        <a:spcBef>
                          <a:spcPts val="0"/>
                        </a:spcBef>
                        <a:spcAft>
                          <a:spcPts val="200"/>
                        </a:spcAft>
                        <a:tabLst/>
                      </a:pPr>
                      <a:r>
                        <a:rPr lang="vi-VN" sz="450" b="0">
                          <a:solidFill>
                            <a:schemeClr val="dk1"/>
                          </a:solidFill>
                          <a:effectLst/>
                          <a:latin typeface="Arial" pitchFamily="2" charset="77"/>
                          <a:ea typeface="+mn-ea"/>
                          <a:cs typeface="Poppins" pitchFamily="2" charset="77"/>
                        </a:rPr>
                        <a:t>Quản lý Tiêm chủng Quốc gia</a:t>
                      </a:r>
                    </a:p>
                  </a:txBody>
                  <a:tcPr marL="48986" marR="48986" marT="18000" marB="36000" anchor="ctr"/>
                </a:tc>
                <a:tc>
                  <a:txBody>
                    <a:bodyPr/>
                    <a:lstStyle/>
                    <a:p>
                      <a:pPr marL="4763" marR="0" lvl="1" indent="0" algn="l">
                        <a:lnSpc>
                          <a:spcPct val="100000"/>
                        </a:lnSpc>
                        <a:spcBef>
                          <a:spcPts val="0"/>
                        </a:spcBef>
                        <a:spcAft>
                          <a:spcPts val="200"/>
                        </a:spcAft>
                        <a:tabLst/>
                      </a:pPr>
                      <a:r>
                        <a:rPr lang="vi-VN" sz="450" b="0" dirty="0">
                          <a:solidFill>
                            <a:schemeClr val="dk1"/>
                          </a:solidFill>
                          <a:effectLst/>
                          <a:latin typeface="Arial" pitchFamily="2" charset="77"/>
                          <a:ea typeface="+mn-ea"/>
                          <a:cs typeface="Poppins" pitchFamily="2" charset="77"/>
                        </a:rPr>
                        <a:t>Ủng hộ nhiệt liệt</a:t>
                      </a:r>
                    </a:p>
                  </a:txBody>
                  <a:tcPr marL="48986" marR="48986" marT="18000" marB="36000" anchor="ctr"/>
                </a:tc>
                <a:extLst>
                  <a:ext uri="{0D108BD9-81ED-4DB2-BD59-A6C34878D82A}">
                    <a16:rowId xmlns:a16="http://schemas.microsoft.com/office/drawing/2014/main" val="2207055851"/>
                  </a:ext>
                </a:extLst>
              </a:tr>
              <a:tr h="292212">
                <a:tc>
                  <a:txBody>
                    <a:bodyPr/>
                    <a:lstStyle/>
                    <a:p>
                      <a:pPr marL="4763" marR="0" lvl="1" indent="0" algn="l">
                        <a:lnSpc>
                          <a:spcPct val="100000"/>
                        </a:lnSpc>
                        <a:spcBef>
                          <a:spcPts val="0"/>
                        </a:spcBef>
                        <a:spcAft>
                          <a:spcPts val="0"/>
                        </a:spcAft>
                        <a:tabLst/>
                      </a:pPr>
                      <a:r>
                        <a:rPr lang="vi-VN" sz="450" b="0" dirty="0">
                          <a:solidFill>
                            <a:schemeClr val="dk1"/>
                          </a:solidFill>
                          <a:effectLst/>
                          <a:latin typeface="Arial" pitchFamily="2" charset="77"/>
                          <a:ea typeface="+mn-ea"/>
                          <a:cs typeface="Poppins" pitchFamily="2" charset="77"/>
                        </a:rPr>
                        <a:t>Sự phối hợp yếu kém giữa Bộ Y tế (MoH) và các bộ, ngành quan trọng khác như Bộ Tài chính (MoF) và Cục Phát triển Kinh tế. Trong khi Bộ Y tế xây dựng đề xuất và yêu cầu ngân sách cho việc triển khai vắc-xin mới (NVI), vẫn tồn tại sự thiếu đồng bộ về thời gian, truyền thông và ưu tiên chung với các bên ra quyết định tài chính, dẫn đến việc phê duyệt bị trì hoãn, bỏ lỡ các chu kỳ lập ngân sách hoặc phân bổ không đủ cho các nhu cầu vận hành như mở rộng dây chuyền lạnh, đào tạo và hậu cần.</a:t>
                      </a:r>
                    </a:p>
                  </a:txBody>
                  <a:tcPr marL="48986" marR="48986" marT="18000" marB="0" anchor="ctr"/>
                </a:tc>
                <a:tc>
                  <a:txBody>
                    <a:bodyPr/>
                    <a:lstStyle/>
                    <a:p>
                      <a:pPr marL="4763" marR="0" lvl="1" indent="0" algn="l">
                        <a:lnSpc>
                          <a:spcPct val="100000"/>
                        </a:lnSpc>
                        <a:spcBef>
                          <a:spcPts val="0"/>
                        </a:spcBef>
                        <a:spcAft>
                          <a:spcPts val="200"/>
                        </a:spcAft>
                        <a:tabLst/>
                      </a:pPr>
                      <a:r>
                        <a:rPr lang="vi-VN" sz="450" b="0" dirty="0">
                          <a:solidFill>
                            <a:schemeClr val="dk1"/>
                          </a:solidFill>
                          <a:effectLst/>
                          <a:latin typeface="Arial" pitchFamily="2" charset="77"/>
                          <a:ea typeface="+mn-ea"/>
                          <a:cs typeface="Poppins" pitchFamily="2" charset="77"/>
                        </a:rPr>
                        <a:t>Bộ Y tế; Bộ trưởng Bộ Tài chính</a:t>
                      </a:r>
                    </a:p>
                  </a:txBody>
                  <a:tcPr marL="48986" marR="48986" marT="18000" marB="36000" anchor="ctr"/>
                </a:tc>
                <a:tc>
                  <a:txBody>
                    <a:bodyPr/>
                    <a:lstStyle/>
                    <a:p>
                      <a:pPr marL="4763" marR="0" lvl="1" indent="0" algn="l">
                        <a:lnSpc>
                          <a:spcPct val="100000"/>
                        </a:lnSpc>
                        <a:spcBef>
                          <a:spcPts val="0"/>
                        </a:spcBef>
                        <a:spcAft>
                          <a:spcPts val="200"/>
                        </a:spcAft>
                        <a:tabLst/>
                      </a:pPr>
                      <a:r>
                        <a:rPr lang="vi-VN" sz="450" b="0" dirty="0">
                          <a:solidFill>
                            <a:schemeClr val="dk1"/>
                          </a:solidFill>
                          <a:effectLst/>
                          <a:latin typeface="Arial" pitchFamily="2" charset="77"/>
                          <a:ea typeface="+mn-ea"/>
                          <a:cs typeface="Poppins" pitchFamily="2" charset="77"/>
                        </a:rPr>
                        <a:t>Ủng hộ</a:t>
                      </a:r>
                    </a:p>
                  </a:txBody>
                  <a:tcPr marL="48986" marR="48986" marT="18000" marB="36000" anchor="ctr"/>
                </a:tc>
                <a:extLst>
                  <a:ext uri="{0D108BD9-81ED-4DB2-BD59-A6C34878D82A}">
                    <a16:rowId xmlns:a16="http://schemas.microsoft.com/office/drawing/2014/main" val="949963547"/>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33427" y="2049723"/>
            <a:ext cx="8962876"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thách thức chính</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4110274688"/>
              </p:ext>
            </p:extLst>
          </p:nvPr>
        </p:nvGraphicFramePr>
        <p:xfrm>
          <a:off x="118383" y="4135909"/>
          <a:ext cx="8979410" cy="1467032"/>
        </p:xfrm>
        <a:graphic>
          <a:graphicData uri="http://schemas.openxmlformats.org/drawingml/2006/table">
            <a:tbl>
              <a:tblPr firstRow="1" firstCol="1" bandRow="1">
                <a:tableStyleId>{0505E3EF-67EA-436B-97B2-0124C06EBD24}</a:tableStyleId>
              </a:tblPr>
              <a:tblGrid>
                <a:gridCol w="2087356">
                  <a:extLst>
                    <a:ext uri="{9D8B030D-6E8A-4147-A177-3AD203B41FA5}">
                      <a16:colId xmlns:a16="http://schemas.microsoft.com/office/drawing/2014/main" val="2441690924"/>
                    </a:ext>
                  </a:extLst>
                </a:gridCol>
                <a:gridCol w="3036147">
                  <a:extLst>
                    <a:ext uri="{9D8B030D-6E8A-4147-A177-3AD203B41FA5}">
                      <a16:colId xmlns:a16="http://schemas.microsoft.com/office/drawing/2014/main" val="190957167"/>
                    </a:ext>
                  </a:extLst>
                </a:gridCol>
                <a:gridCol w="1923413">
                  <a:extLst>
                    <a:ext uri="{9D8B030D-6E8A-4147-A177-3AD203B41FA5}">
                      <a16:colId xmlns:a16="http://schemas.microsoft.com/office/drawing/2014/main" val="4243113650"/>
                    </a:ext>
                  </a:extLst>
                </a:gridCol>
                <a:gridCol w="1932494">
                  <a:extLst>
                    <a:ext uri="{9D8B030D-6E8A-4147-A177-3AD203B41FA5}">
                      <a16:colId xmlns:a16="http://schemas.microsoft.com/office/drawing/2014/main" val="3319182671"/>
                    </a:ext>
                  </a:extLst>
                </a:gridCol>
              </a:tblGrid>
              <a:tr h="194841">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95116">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700" b="1" dirty="0">
                          <a:solidFill>
                            <a:schemeClr val="dk1"/>
                          </a:solidFill>
                          <a:effectLst/>
                          <a:latin typeface="Arial" pitchFamily="2" charset="77"/>
                          <a:ea typeface="+mn-ea"/>
                          <a:cs typeface="Poppins" pitchFamily="2" charset="77"/>
                        </a:rPr>
                        <a:t>Chủ đề được đề cập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700" b="1" dirty="0">
                          <a:solidFill>
                            <a:schemeClr val="dk1"/>
                          </a:solidFill>
                          <a:effectLst/>
                          <a:latin typeface="Arial" pitchFamily="2" charset="77"/>
                          <a:ea typeface="+mn-ea"/>
                          <a:cs typeface="Poppins" pitchFamily="2" charset="77"/>
                        </a:rPr>
                        <a:t>Các phương pháp vận động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700" b="1" dirty="0">
                          <a:solidFill>
                            <a:schemeClr val="dk1"/>
                          </a:solidFill>
                          <a:effectLst/>
                          <a:latin typeface="Arial" pitchFamily="2" charset="77"/>
                          <a:ea typeface="+mn-ea"/>
                          <a:cs typeface="Poppins" pitchFamily="2" charset="77"/>
                        </a:rPr>
                        <a:t>Người ra quyết định/các bên liên quan khác</a:t>
                      </a:r>
                    </a:p>
                  </a:txBody>
                  <a:tcPr marL="48986" marR="48986" marT="36000" marB="36000" anchor="ctr"/>
                </a:tc>
                <a:tc>
                  <a:txBody>
                    <a:bodyPr/>
                    <a:lstStyle/>
                    <a:p>
                      <a:pPr algn="ctr"/>
                      <a:r>
                        <a:rPr lang="vi-VN" sz="700" b="1" dirty="0">
                          <a:solidFill>
                            <a:schemeClr val="dk1"/>
                          </a:solidFill>
                          <a:effectLst/>
                          <a:latin typeface="Arial" pitchFamily="2" charset="77"/>
                          <a:ea typeface="+mn-ea"/>
                          <a:cs typeface="Poppins" pitchFamily="2" charset="77"/>
                        </a:rPr>
                        <a:t>Kết quả </a:t>
                      </a:r>
                    </a:p>
                  </a:txBody>
                  <a:tcPr marL="48986" marR="48986" marT="36000" marB="36000" anchor="ctr"/>
                </a:tc>
                <a:extLst>
                  <a:ext uri="{0D108BD9-81ED-4DB2-BD59-A6C34878D82A}">
                    <a16:rowId xmlns:a16="http://schemas.microsoft.com/office/drawing/2014/main" val="1053874978"/>
                  </a:ext>
                </a:extLst>
              </a:tr>
              <a:tr h="389788">
                <a:tc>
                  <a:txBody>
                    <a:bodyPr/>
                    <a:lstStyle/>
                    <a:p>
                      <a:pPr marL="7938" marR="0" lvl="1" indent="0" algn="l">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Các cuộc họp cấp cao về vận động chính sách với lãnh đạo Bộ Tài chính (MoF) và Bộ Y tế (MoH)</a:t>
                      </a:r>
                    </a:p>
                  </a:txBody>
                  <a:tcPr marL="48986" marR="48986" marT="18000" marB="0" anchor="ctr"/>
                </a:tc>
                <a:tc>
                  <a:txBody>
                    <a:bodyPr/>
                    <a:lstStyle/>
                    <a:p>
                      <a:pPr marL="7938" marR="0" lvl="1" indent="0" algn="l">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Tổ chức các cuộc họp chính thức với các nhóm kỹ thuật của Bộ Y tế (bao gồm CMO, PNO phụ trách cộng đồng và Quản lý tiêm chủng), cùng với Bộ Tài chính để trình bày các đề xuất dựa trên bằng chứng cho chương trình triển khai vắc-xin mới (NVI), với sự hỗ trợ của PAHO</a:t>
                      </a:r>
                    </a:p>
                  </a:txBody>
                  <a:tcPr marL="48986" marR="48986" marT="18000" marB="0" anchor="ctr"/>
                </a:tc>
                <a:tc>
                  <a:txBody>
                    <a:bodyPr/>
                    <a:lstStyle/>
                    <a:p>
                      <a:pPr marL="7938"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Bộ Tài chính; Thứ trưởng Thường trực Bộ Tài chính; Bộ trưởng Bộ Y tế</a:t>
                      </a:r>
                    </a:p>
                  </a:txBody>
                  <a:tcPr marL="48986" marR="48986" marT="18000" marB="36000" anchor="ctr"/>
                </a:tc>
                <a:tc>
                  <a:txBody>
                    <a:bodyPr/>
                    <a:lstStyle/>
                    <a:p>
                      <a:pPr marL="7938"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Phân bổ kinh phí cho việc mở rộng dây chuyền lạnh trước khi triển khai vắc-xin. Các cán bộ tài chính bày tỏ sự nhận thức ngày càng cao về lợi ích của tiêm chủng.</a:t>
                      </a:r>
                    </a:p>
                  </a:txBody>
                  <a:tcPr marL="48986" marR="48986" marT="18000" marB="36000" anchor="ctr"/>
                </a:tc>
                <a:extLst>
                  <a:ext uri="{0D108BD9-81ED-4DB2-BD59-A6C34878D82A}">
                    <a16:rowId xmlns:a16="http://schemas.microsoft.com/office/drawing/2014/main" val="2655716968"/>
                  </a:ext>
                </a:extLst>
              </a:tr>
              <a:tr h="262684">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Các chiến dịch vận động cộng đồng và truyền thông nhằm nâng cao nhận thức và tạo ra sự ủng hộ từ cơ sở cho việc triển khai vắc-xin mới.</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Thực hiện các cuộc phỏng vấn trên truyền hình &amp; đài phát thanh, các chiến dịch truyền thông xã hội và đăng bài trên báo chí</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Các cơ quan truyền thông, công chúng, tổ chức xã hội dân sự, cán bộ tài chính, và các cử tri tiềm năng</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Nâng cao nhận thức của cộng đồng</a:t>
                      </a:r>
                    </a:p>
                  </a:txBody>
                  <a:tcPr marL="48986" marR="48986" marT="18000" marB="36000" anchor="ctr"/>
                </a:tc>
                <a:extLst>
                  <a:ext uri="{0D108BD9-81ED-4DB2-BD59-A6C34878D82A}">
                    <a16:rowId xmlns:a16="http://schemas.microsoft.com/office/drawing/2014/main" val="4272214654"/>
                  </a:ext>
                </a:extLst>
              </a:tr>
              <a:tr h="324603">
                <a:tc>
                  <a:txBody>
                    <a:bodyPr/>
                    <a:lstStyle/>
                    <a:p>
                      <a:pPr marL="4763" marR="0" lvl="1" indent="0" algn="l">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Tham vấn các bên liên quan thông qua các buổi báo cáo tại Quốc hội và có thể bao gồm cả các văn bản trình Chính phủ</a:t>
                      </a:r>
                    </a:p>
                  </a:txBody>
                  <a:tcPr marL="48986" marR="48986" marT="18000" marB="0" anchor="ctr"/>
                </a:tc>
                <a:tc>
                  <a:txBody>
                    <a:bodyPr/>
                    <a:lstStyle/>
                    <a:p>
                      <a:pPr marL="4763" marR="0" lvl="1" indent="0" algn="l">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Phác thảo cơ sở lý luận công khai, ước tính chi phí và lợi ích lâu dài của việc đưa vào sử dụng vắc-xin mới</a:t>
                      </a:r>
                    </a:p>
                  </a:txBody>
                  <a:tcPr marL="48986" marR="48986" marT="18000" marB="0" anchor="ctr"/>
                </a:tc>
                <a:tc>
                  <a:txBody>
                    <a:bodyPr/>
                    <a:lstStyle/>
                    <a:p>
                      <a:pPr marL="4763"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Nội các</a:t>
                      </a:r>
                    </a:p>
                    <a:p>
                      <a:pPr marL="4763"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Chánh văn phòng thường trực Bộ Y tế</a:t>
                      </a:r>
                    </a:p>
                  </a:txBody>
                  <a:tcPr marL="48986" marR="48986" marT="18000" marB="36000" anchor="ctr"/>
                </a:tc>
                <a:tc>
                  <a:txBody>
                    <a:bodyPr/>
                    <a:lstStyle/>
                    <a:p>
                      <a:pPr marL="4763"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Ưu tiên trong ngân sách quốc gia</a:t>
                      </a:r>
                    </a:p>
                  </a:txBody>
                  <a:tcPr marL="48986" marR="48986" marT="18000" marB="36000" anchor="ctr"/>
                </a:tc>
                <a:extLst>
                  <a:ext uri="{0D108BD9-81ED-4DB2-BD59-A6C34878D82A}">
                    <a16:rowId xmlns:a16="http://schemas.microsoft.com/office/drawing/2014/main" val="42727820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12860" y="4138367"/>
            <a:ext cx="8977703"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Các phương pháp vận động đã được sử dụng</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69710409"/>
              </p:ext>
            </p:extLst>
          </p:nvPr>
        </p:nvGraphicFramePr>
        <p:xfrm>
          <a:off x="120092" y="5597731"/>
          <a:ext cx="8977703" cy="676069"/>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59000">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6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517069">
                <a:tc>
                  <a:txBody>
                    <a:bodyPr/>
                    <a:lstStyle/>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vi-VN" sz="500" b="0" dirty="0">
                          <a:solidFill>
                            <a:schemeClr val="dk1"/>
                          </a:solidFill>
                          <a:effectLst/>
                          <a:latin typeface="Arial" pitchFamily="2" charset="77"/>
                          <a:ea typeface="Calibri" panose="020F0502020204030204" pitchFamily="34" charset="0"/>
                          <a:cs typeface="Poppins" pitchFamily="2" charset="77"/>
                        </a:rPr>
                        <a:t>1. Hoạt động vận động do cộng đồng và truyền thông dẫn dắt</a:t>
                      </a:r>
                    </a:p>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vi-VN" sz="500" b="0" dirty="0">
                          <a:solidFill>
                            <a:schemeClr val="dk1"/>
                          </a:solidFill>
                          <a:effectLst/>
                          <a:latin typeface="Arial" pitchFamily="2" charset="77"/>
                          <a:ea typeface="Calibri" panose="020F0502020204030204" pitchFamily="34" charset="0"/>
                          <a:cs typeface="Poppins" pitchFamily="2" charset="77"/>
                        </a:rPr>
                        <a:t>2. Tài chính trong nước – xây dựng các cách tiếp cận chiến lược theo giai đoạn nhằm thúc đẩy trách nhiệm tài chính nội địa</a:t>
                      </a:r>
                    </a:p>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vi-VN" sz="500" b="0" dirty="0">
                          <a:solidFill>
                            <a:schemeClr val="dk1"/>
                          </a:solidFill>
                          <a:effectLst/>
                          <a:latin typeface="Arial" pitchFamily="2" charset="77"/>
                          <a:ea typeface="Calibri" panose="020F0502020204030204" pitchFamily="34" charset="0"/>
                          <a:cs typeface="Poppins" pitchFamily="2" charset="77"/>
                        </a:rPr>
                        <a:t>3. Hợp tác và huy động liên ngành – huy động các lĩnh vực giáo dục, tài chính và chính quyền địa phương tham gia vận động cho tiêm chủng, đồng thời xây dựng các liên minh/lực lượng đặc nhiệm nhằm thúc đẩy hỗ trợ phối hợp cho chương trình tiêm chủng</a:t>
                      </a:r>
                    </a:p>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vi-VN" sz="500" b="0" dirty="0">
                          <a:solidFill>
                            <a:schemeClr val="dk1"/>
                          </a:solidFill>
                          <a:effectLst/>
                          <a:latin typeface="Arial" pitchFamily="2" charset="77"/>
                          <a:ea typeface="Calibri" panose="020F0502020204030204" pitchFamily="34" charset="0"/>
                          <a:cs typeface="Poppins" pitchFamily="2" charset="77"/>
                        </a:rPr>
                        <a:t>4. Chiến lược vận động ngân sách hiệu quả – tác động đến Bộ trưởng Tài chính và các bên liên quan chủ chốt nhằm phân bổ và duy trì nguồn tài chính trong nước cho chương trình tiêm chủng</a:t>
                      </a: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120092" y="5594828"/>
            <a:ext cx="8985710"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bài học kinh nghiệm</a:t>
            </a:r>
          </a:p>
        </p:txBody>
      </p:sp>
      <p:pic>
        <p:nvPicPr>
          <p:cNvPr id="4" name="Picture 3" descr="A black yellow and white triangle&#10;&#10;AI-generated content may be incorrect.">
            <a:extLst>
              <a:ext uri="{FF2B5EF4-FFF2-40B4-BE49-F238E27FC236}">
                <a16:creationId xmlns:a16="http://schemas.microsoft.com/office/drawing/2014/main" id="{50474FB6-7D51-2728-4E7B-D9FBD479A79F}"/>
              </a:ext>
            </a:extLst>
          </p:cNvPr>
          <p:cNvPicPr>
            <a:picLocks noChangeAspect="1"/>
          </p:cNvPicPr>
          <p:nvPr/>
        </p:nvPicPr>
        <p:blipFill>
          <a:blip r:embed="rId4"/>
          <a:stretch>
            <a:fillRect/>
          </a:stretch>
        </p:blipFill>
        <p:spPr>
          <a:xfrm>
            <a:off x="186815" y="148617"/>
            <a:ext cx="1266487" cy="635938"/>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3F97D6-9BE9-4FE7-AF9A-198E873C182A}">
  <ds:schemaRefs>
    <ds:schemaRef ds:uri="http://schemas.microsoft.com/office/2006/documentManagement/types"/>
    <ds:schemaRef ds:uri="http://purl.org/dc/terms/"/>
    <ds:schemaRef ds:uri="48b06b4d-1ec9-41b0-8d15-5bb6e5667c29"/>
    <ds:schemaRef ds:uri="http://purl.org/dc/dcmitype/"/>
    <ds:schemaRef ds:uri="http://www.w3.org/XML/1998/namespace"/>
    <ds:schemaRef ds:uri="http://schemas.openxmlformats.org/package/2006/metadata/core-properties"/>
    <ds:schemaRef ds:uri="http://schemas.microsoft.com/office/2006/metadata/properties"/>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3.xml><?xml version="1.0" encoding="utf-8"?>
<ds:datastoreItem xmlns:ds="http://schemas.openxmlformats.org/officeDocument/2006/customXml" ds:itemID="{18EC4AAA-9DFD-4D02-8407-5E5939A15405}"/>
</file>

<file path=docProps/app.xml><?xml version="1.0" encoding="utf-8"?>
<Properties xmlns="http://schemas.openxmlformats.org/officeDocument/2006/extended-properties" xmlns:vt="http://schemas.openxmlformats.org/officeDocument/2006/docPropsVTypes">
  <Template>Office Theme</Template>
  <TotalTime>705</TotalTime>
  <Words>1156</Words>
  <PresentationFormat>Ekran Gösterisi (4:3)</PresentationFormat>
  <Paragraphs>72</Paragraphs>
  <Slides>1</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7" baseType="lpstr">
      <vt:lpstr>Arial</vt:lpstr>
      <vt:lpstr>Poppins</vt:lpstr>
      <vt:lpstr>Poppins Medium</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2025-07-16T08:49:19Z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