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80BA68-758D-7049-BC1F-00390E4F5707}" v="84" dt="2025-07-10T16:29:41.814"/>
    <p1510:client id="{4FFC43AC-A9EA-2344-989C-40E380906DBC}" v="3" dt="2025-07-11T10:24:11.0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4" autoAdjust="0"/>
    <p:restoredTop sz="96132"/>
  </p:normalViewPr>
  <p:slideViewPr>
    <p:cSldViewPr snapToGrid="0">
      <p:cViewPr>
        <p:scale>
          <a:sx n="150" d="100"/>
          <a:sy n="150" d="100"/>
        </p:scale>
        <p:origin x="1190"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4FFC43AC-A9EA-2344-989C-40E380906DBC}"/>
    <pc:docChg chg="undo custSel modSld">
      <pc:chgData name="Ivdity Chikovani" userId="88c3af89-cfad-4844-9d52-51bd03c65758" providerId="ADAL" clId="{4FFC43AC-A9EA-2344-989C-40E380906DBC}" dt="2025-07-11T10:27:19.467" v="102" actId="1035"/>
      <pc:docMkLst>
        <pc:docMk/>
      </pc:docMkLst>
      <pc:sldChg chg="addSp delSp modSp mod">
        <pc:chgData name="Ivdity Chikovani" userId="88c3af89-cfad-4844-9d52-51bd03c65758" providerId="ADAL" clId="{4FFC43AC-A9EA-2344-989C-40E380906DBC}" dt="2025-07-11T10:27:19.467" v="102" actId="1035"/>
        <pc:sldMkLst>
          <pc:docMk/>
          <pc:sldMk cId="4072229634" sldId="290"/>
        </pc:sldMkLst>
        <pc:spChg chg="mod">
          <ac:chgData name="Ivdity Chikovani" userId="88c3af89-cfad-4844-9d52-51bd03c65758" providerId="ADAL" clId="{4FFC43AC-A9EA-2344-989C-40E380906DBC}" dt="2025-07-11T05:48:19.408" v="18" actId="20577"/>
          <ac:spMkLst>
            <pc:docMk/>
            <pc:sldMk cId="4072229634" sldId="290"/>
            <ac:spMk id="7" creationId="{C1CD0FA6-C9F6-1D06-6084-8849003B6409}"/>
          </ac:spMkLst>
        </pc:spChg>
        <pc:spChg chg="mod">
          <ac:chgData name="Ivdity Chikovani" userId="88c3af89-cfad-4844-9d52-51bd03c65758" providerId="ADAL" clId="{4FFC43AC-A9EA-2344-989C-40E380906DBC}" dt="2025-07-11T10:26:14.279" v="93" actId="1076"/>
          <ac:spMkLst>
            <pc:docMk/>
            <pc:sldMk cId="4072229634" sldId="290"/>
            <ac:spMk id="11" creationId="{BD91C623-077D-96C3-AA66-1E77C46CEAC7}"/>
          </ac:spMkLst>
        </pc:spChg>
        <pc:spChg chg="mod">
          <ac:chgData name="Ivdity Chikovani" userId="88c3af89-cfad-4844-9d52-51bd03c65758" providerId="ADAL" clId="{4FFC43AC-A9EA-2344-989C-40E380906DBC}" dt="2025-07-11T10:27:19.467" v="102" actId="1035"/>
          <ac:spMkLst>
            <pc:docMk/>
            <pc:sldMk cId="4072229634" sldId="290"/>
            <ac:spMk id="16" creationId="{05B715B8-46F4-D630-D152-33BEE6B83B28}"/>
          </ac:spMkLst>
        </pc:spChg>
        <pc:graphicFrameChg chg="mod modGraphic">
          <ac:chgData name="Ivdity Chikovani" userId="88c3af89-cfad-4844-9d52-51bd03c65758" providerId="ADAL" clId="{4FFC43AC-A9EA-2344-989C-40E380906DBC}" dt="2025-07-11T06:00:01.115" v="31" actId="20577"/>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4FFC43AC-A9EA-2344-989C-40E380906DBC}" dt="2025-07-11T10:25:09.539" v="92" actId="20577"/>
          <ac:graphicFrameMkLst>
            <pc:docMk/>
            <pc:sldMk cId="4072229634" sldId="290"/>
            <ac:graphicFrameMk id="9" creationId="{AE29CAC3-1071-EDE2-E5E5-671832C8351C}"/>
          </ac:graphicFrameMkLst>
        </pc:graphicFrameChg>
        <pc:graphicFrameChg chg="modGraphic">
          <ac:chgData name="Ivdity Chikovani" userId="88c3af89-cfad-4844-9d52-51bd03c65758" providerId="ADAL" clId="{4FFC43AC-A9EA-2344-989C-40E380906DBC}" dt="2025-07-11T10:26:51.913" v="96" actId="14100"/>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4FFC43AC-A9EA-2344-989C-40E380906DBC}" dt="2025-07-11T10:26:59.590" v="98" actId="1035"/>
          <ac:graphicFrameMkLst>
            <pc:docMk/>
            <pc:sldMk cId="4072229634" sldId="290"/>
            <ac:graphicFrameMk id="15" creationId="{FF755A87-CA92-2637-98A6-C5B75B38A88F}"/>
          </ac:graphicFrameMkLst>
        </pc:graphicFrameChg>
        <pc:picChg chg="add mod">
          <ac:chgData name="Ivdity Chikovani" userId="88c3af89-cfad-4844-9d52-51bd03c65758" providerId="ADAL" clId="{4FFC43AC-A9EA-2344-989C-40E380906DBC}" dt="2025-07-11T05:47:48.017" v="15" actId="14100"/>
          <ac:picMkLst>
            <pc:docMk/>
            <pc:sldMk cId="4072229634" sldId="290"/>
            <ac:picMk id="4" creationId="{50474FB6-7D51-2728-4E7B-D9FBD479A79F}"/>
          </ac:picMkLst>
        </pc:picChg>
        <pc:picChg chg="del">
          <ac:chgData name="Ivdity Chikovani" userId="88c3af89-cfad-4844-9d52-51bd03c65758" providerId="ADAL" clId="{4FFC43AC-A9EA-2344-989C-40E380906DBC}" dt="2025-07-11T05:45:48.375" v="0" actId="478"/>
          <ac:picMkLst>
            <pc:docMk/>
            <pc:sldMk cId="4072229634" sldId="290"/>
            <ac:picMk id="5" creationId="{5F9E030F-1C67-78A3-5CF0-13502DEE982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D91C623-077D-96C3-AA66-1E77C46CEAC7}"/>
              </a:ext>
            </a:extLst>
          </p:cNvPr>
          <p:cNvSpPr/>
          <p:nvPr/>
        </p:nvSpPr>
        <p:spPr>
          <a:xfrm>
            <a:off x="-17603" y="6369639"/>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41143"/>
            <a:ext cx="8936406" cy="721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es-CU" sz="2200" b="1" i="0" u="none" strike="noStrike" cap="none"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Santa Lucía</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s-CU" sz="1100" b="1" i="0" u="none" strike="noStrike" cap="none"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        Apoyo a la priorización de los recursos nacionales para la introducción de nuevas vacunas</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s-CU" sz="1100" b="1" i="1" u="none" strike="noStrike" cap="none"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Manila, Filipinas, 23-25 de julio de 2025</a:t>
            </a: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630" y="6402195"/>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74065" y="6396671"/>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44630" y="941346"/>
            <a:ext cx="8953165"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Estado de la introducción</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4134335604"/>
              </p:ext>
            </p:extLst>
          </p:nvPr>
        </p:nvGraphicFramePr>
        <p:xfrm>
          <a:off x="118388" y="1110725"/>
          <a:ext cx="8979408" cy="1196181"/>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1674436">
                  <a:extLst>
                    <a:ext uri="{9D8B030D-6E8A-4147-A177-3AD203B41FA5}">
                      <a16:colId xmlns:a16="http://schemas.microsoft.com/office/drawing/2014/main" val="4243113650"/>
                    </a:ext>
                  </a:extLst>
                </a:gridCol>
                <a:gridCol w="1323756">
                  <a:extLst>
                    <a:ext uri="{9D8B030D-6E8A-4147-A177-3AD203B41FA5}">
                      <a16:colId xmlns:a16="http://schemas.microsoft.com/office/drawing/2014/main" val="494658268"/>
                    </a:ext>
                  </a:extLst>
                </a:gridCol>
                <a:gridCol w="975360">
                  <a:extLst>
                    <a:ext uri="{9D8B030D-6E8A-4147-A177-3AD203B41FA5}">
                      <a16:colId xmlns:a16="http://schemas.microsoft.com/office/drawing/2014/main" val="3815672779"/>
                    </a:ext>
                  </a:extLst>
                </a:gridCol>
                <a:gridCol w="3268496">
                  <a:extLst>
                    <a:ext uri="{9D8B030D-6E8A-4147-A177-3AD203B41FA5}">
                      <a16:colId xmlns:a16="http://schemas.microsoft.com/office/drawing/2014/main" val="2137277064"/>
                    </a:ext>
                  </a:extLst>
                </a:gridCol>
              </a:tblGrid>
              <a:tr h="0">
                <a:tc>
                  <a:txBody>
                    <a:bodyPr/>
                    <a:lstStyle/>
                    <a:p>
                      <a:pPr marL="0" marR="0" algn="l" rtl="0">
                        <a:lnSpc>
                          <a:spcPct val="150000"/>
                        </a:lnSpc>
                        <a:spcBef>
                          <a:spcPts val="0"/>
                        </a:spcBef>
                        <a:spcAft>
                          <a:spcPts val="0"/>
                        </a:spcAft>
                      </a:pPr>
                      <a:endParaRPr lang="en-US" sz="100" dirty="0">
                        <a:effectLst/>
                        <a:latin typeface="Poppins Medium" panose="00000600000000000000" pitchFamily="2" charset="0"/>
                        <a:cs typeface="Poppins Medium" panose="00000600000000000000" pitchFamily="2" charset="0"/>
                      </a:endParaRPr>
                    </a:p>
                  </a:txBody>
                  <a:tcPr marL="48986" marR="48986" marT="0" marB="0"/>
                </a:tc>
                <a:tc gridSpan="2">
                  <a:txBody>
                    <a:bodyPr/>
                    <a:lstStyle/>
                    <a:p>
                      <a:pPr marL="0" marR="0" algn="ctr">
                        <a:lnSpc>
                          <a:spcPct val="100000"/>
                        </a:lnSpc>
                        <a:spcBef>
                          <a:spcPts val="0"/>
                        </a:spcBef>
                        <a:spcAft>
                          <a:spcPts val="0"/>
                        </a:spcAft>
                      </a:pPr>
                      <a:r>
                        <a:rPr lang="es-CU" sz="700" b="1" dirty="0">
                          <a:effectLst/>
                          <a:latin typeface="Poppins SemiBold" panose="00000700000000000000" pitchFamily="2" charset="0"/>
                          <a:cs typeface="Poppins SemiBold" panose="00000700000000000000" pitchFamily="2" charset="0"/>
                        </a:rPr>
                        <a:t>Vacuna neumocócica conjugada (PCV)</a:t>
                      </a:r>
                    </a:p>
                  </a:txBody>
                  <a:tcPr marL="48986" marR="48986" marT="36000" marB="36000" anchor="ctr"/>
                </a:tc>
                <a:tc hMerge="1">
                  <a:txBody>
                    <a:bodyPr/>
                    <a:lstStyle/>
                    <a:p>
                      <a:endParaRPr lang="en-GE"/>
                    </a:p>
                  </a:txBody>
                  <a:tcPr/>
                </a:tc>
                <a:tc>
                  <a:txBody>
                    <a:bodyPr/>
                    <a:lstStyle/>
                    <a:p>
                      <a:pPr marL="0" marR="0" algn="ctr">
                        <a:lnSpc>
                          <a:spcPct val="100000"/>
                        </a:lnSpc>
                        <a:spcBef>
                          <a:spcPts val="0"/>
                        </a:spcBef>
                        <a:spcAft>
                          <a:spcPts val="0"/>
                        </a:spcAft>
                      </a:pPr>
                      <a:r>
                        <a:rPr lang="es-CU" sz="700" b="1" dirty="0">
                          <a:effectLst/>
                          <a:latin typeface="Poppins SemiBold" panose="00000700000000000000" pitchFamily="2" charset="0"/>
                          <a:cs typeface="Poppins SemiBold" panose="00000700000000000000" pitchFamily="2" charset="0"/>
                        </a:rPr>
                        <a:t>Rota </a:t>
                      </a:r>
                    </a:p>
                  </a:txBody>
                  <a:tcPr marL="48986" marR="48986" marT="36000" marB="36000" anchor="ctr"/>
                </a:tc>
                <a:tc>
                  <a:txBody>
                    <a:bodyPr/>
                    <a:lstStyle/>
                    <a:p>
                      <a:pPr marL="0" marR="0" algn="ctr">
                        <a:lnSpc>
                          <a:spcPct val="100000"/>
                        </a:lnSpc>
                        <a:spcBef>
                          <a:spcPts val="0"/>
                        </a:spcBef>
                        <a:spcAft>
                          <a:spcPts val="0"/>
                        </a:spcAft>
                      </a:pPr>
                      <a:r>
                        <a:rPr lang="es-CU" sz="700" b="1" dirty="0">
                          <a:effectLst/>
                          <a:latin typeface="Poppins SemiBold" panose="00000700000000000000" pitchFamily="2" charset="0"/>
                          <a:cs typeface="Poppins SemiBold" panose="00000700000000000000" pitchFamily="2" charset="0"/>
                        </a:rPr>
                        <a:t>Vacuna contra el VPH</a:t>
                      </a:r>
                    </a:p>
                  </a:txBody>
                  <a:tcPr marL="48986" marR="48986" marT="36000" marB="36000" anchor="ctr"/>
                </a:tc>
                <a:extLst>
                  <a:ext uri="{0D108BD9-81ED-4DB2-BD59-A6C34878D82A}">
                    <a16:rowId xmlns:a16="http://schemas.microsoft.com/office/drawing/2014/main" val="4244451803"/>
                  </a:ext>
                </a:extLst>
              </a:tr>
              <a:tr h="151243">
                <a:tc>
                  <a:txBody>
                    <a:bodyPr/>
                    <a:lstStyle/>
                    <a:p>
                      <a:pPr marL="0" marR="0" algn="ctr">
                        <a:lnSpc>
                          <a:spcPct val="100000"/>
                        </a:lnSpc>
                        <a:spcBef>
                          <a:spcPts val="0"/>
                        </a:spcBef>
                        <a:spcAft>
                          <a:spcPts val="0"/>
                        </a:spcAft>
                      </a:pPr>
                      <a:r>
                        <a:rPr lang="es-CU" sz="500" dirty="0">
                          <a:effectLst/>
                          <a:latin typeface="Poppins" pitchFamily="2" charset="77"/>
                          <a:cs typeface="Poppins" pitchFamily="2" charset="77"/>
                        </a:rPr>
                        <a:t>Año de introducción</a:t>
                      </a:r>
                    </a:p>
                  </a:txBody>
                  <a:tcPr marL="48986" marR="48986" marT="36000" marB="36000" anchor="ctr"/>
                </a:tc>
                <a:tc>
                  <a:txBody>
                    <a:bodyPr/>
                    <a:lstStyle/>
                    <a:p>
                      <a:pPr marL="0" marR="0" algn="l" rtl="0">
                        <a:lnSpc>
                          <a:spcPct val="100000"/>
                        </a:lnSpc>
                        <a:spcBef>
                          <a:spcPts val="0"/>
                        </a:spcBef>
                        <a:spcAft>
                          <a:spcPts val="0"/>
                        </a:spcAft>
                      </a:pPr>
                      <a:endParaRPr lang="en-US" sz="500" b="0" dirty="0">
                        <a:effectLst/>
                        <a:latin typeface="Poppins" pitchFamily="2" charset="77"/>
                        <a:cs typeface="Poppins" pitchFamily="2" charset="77"/>
                      </a:endParaRPr>
                    </a:p>
                  </a:txBody>
                  <a:tcPr marL="48986" marR="48986" marT="18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es-CU" sz="500" b="0" dirty="0">
                          <a:effectLst/>
                          <a:latin typeface="Poppins" pitchFamily="2" charset="77"/>
                          <a:cs typeface="Poppins" pitchFamily="2" charset="77"/>
                        </a:rPr>
                        <a:t>2027 </a:t>
                      </a:r>
                    </a:p>
                  </a:txBody>
                  <a:tcPr marL="48986" marR="48986" marT="18000" marB="36000" anchor="ctr"/>
                </a:tc>
                <a:tc>
                  <a:txBody>
                    <a:bodyPr/>
                    <a:lstStyle/>
                    <a:p>
                      <a:pPr marL="0" marR="0" algn="ctr">
                        <a:lnSpc>
                          <a:spcPct val="100000"/>
                        </a:lnSpc>
                        <a:spcBef>
                          <a:spcPts val="0"/>
                        </a:spcBef>
                        <a:spcAft>
                          <a:spcPts val="0"/>
                        </a:spcAft>
                      </a:pPr>
                      <a:r>
                        <a:rPr lang="es-CU" sz="500" b="0">
                          <a:solidFill>
                            <a:schemeClr val="dk1"/>
                          </a:solidFill>
                          <a:effectLst/>
                          <a:latin typeface="Poppins" pitchFamily="2" charset="77"/>
                          <a:ea typeface="+mn-ea"/>
                          <a:cs typeface="Poppins" pitchFamily="2" charset="77"/>
                        </a:rPr>
                        <a:t>Debate en curso</a:t>
                      </a:r>
                    </a:p>
                  </a:txBody>
                  <a:tcPr marL="48986" marR="48986" marT="18000" marB="36000" anchor="ctr"/>
                </a:tc>
                <a:tc>
                  <a:txBody>
                    <a:bodyPr/>
                    <a:lstStyle/>
                    <a:p>
                      <a:pPr marL="0" marR="0" algn="ctr">
                        <a:lnSpc>
                          <a:spcPct val="100000"/>
                        </a:lnSpc>
                        <a:spcBef>
                          <a:spcPts val="0"/>
                        </a:spcBef>
                        <a:spcAft>
                          <a:spcPts val="0"/>
                        </a:spcAft>
                      </a:pPr>
                      <a:r>
                        <a:rPr lang="es-CU" sz="500" b="0">
                          <a:solidFill>
                            <a:schemeClr val="dk1"/>
                          </a:solidFill>
                          <a:effectLst/>
                          <a:latin typeface="Poppins" pitchFamily="2" charset="77"/>
                          <a:ea typeface="+mn-ea"/>
                          <a:cs typeface="Poppins" pitchFamily="2" charset="77"/>
                        </a:rPr>
                        <a:t>2019</a:t>
                      </a:r>
                    </a:p>
                  </a:txBody>
                  <a:tcPr marL="48986" marR="48986" marT="18000" marB="36000" anchor="ctr"/>
                </a:tc>
                <a:extLst>
                  <a:ext uri="{0D108BD9-81ED-4DB2-BD59-A6C34878D82A}">
                    <a16:rowId xmlns:a16="http://schemas.microsoft.com/office/drawing/2014/main" val="3830800114"/>
                  </a:ext>
                </a:extLst>
              </a:tr>
              <a:tr h="0">
                <a:tc>
                  <a:txBody>
                    <a:bodyPr/>
                    <a:lstStyle/>
                    <a:p>
                      <a:pPr marL="0" marR="0" lvl="0" indent="-368205" algn="ctr">
                        <a:lnSpc>
                          <a:spcPct val="100000"/>
                        </a:lnSpc>
                        <a:spcBef>
                          <a:spcPts val="0"/>
                        </a:spcBef>
                        <a:spcAft>
                          <a:spcPts val="0"/>
                        </a:spcAft>
                        <a:tabLst/>
                      </a:pPr>
                      <a:r>
                        <a:rPr lang="es-CU" sz="500">
                          <a:effectLst/>
                          <a:latin typeface="Poppins" pitchFamily="2" charset="77"/>
                          <a:cs typeface="Poppins" pitchFamily="2" charset="77"/>
                        </a:rPr>
                        <a:t>Estado de la introducción</a:t>
                      </a:r>
                    </a:p>
                  </a:txBody>
                  <a:tcPr marL="48986" marR="48986" marT="36000" marB="0" anchor="ctr"/>
                </a:tc>
                <a:tc>
                  <a:txBody>
                    <a:bodyPr/>
                    <a:lstStyle/>
                    <a:p>
                      <a:pPr marL="88900" marR="0" lvl="1" indent="0" algn="ctr">
                        <a:lnSpc>
                          <a:spcPct val="100000"/>
                        </a:lnSpc>
                        <a:spcBef>
                          <a:spcPts val="0"/>
                        </a:spcBef>
                        <a:spcAft>
                          <a:spcPts val="0"/>
                        </a:spcAft>
                        <a:tabLst/>
                      </a:pPr>
                      <a:r>
                        <a:rPr lang="es-CU" sz="500" b="0" dirty="0">
                          <a:effectLst/>
                          <a:latin typeface="Poppins" pitchFamily="2" charset="77"/>
                          <a:cs typeface="Poppins" pitchFamily="2" charset="77"/>
                        </a:rPr>
                        <a:t>Por fases</a:t>
                      </a:r>
                    </a:p>
                  </a:txBody>
                  <a:tcPr marL="48986" marR="48986" marT="18000" marB="36000" anchor="ctr"/>
                </a:tc>
                <a:tc>
                  <a:txBody>
                    <a:bodyPr/>
                    <a:lstStyle/>
                    <a:p>
                      <a:pPr marL="88900" marR="0" lvl="1" indent="0" algn="ctr">
                        <a:lnSpc>
                          <a:spcPct val="100000"/>
                        </a:lnSpc>
                        <a:spcBef>
                          <a:spcPts val="0"/>
                        </a:spcBef>
                        <a:spcAft>
                          <a:spcPts val="0"/>
                        </a:spcAft>
                        <a:tabLst/>
                      </a:pPr>
                      <a:r>
                        <a:rPr lang="es-CU" sz="500" b="0" dirty="0">
                          <a:effectLst/>
                          <a:latin typeface="Poppins" pitchFamily="2" charset="77"/>
                          <a:cs typeface="Poppins" pitchFamily="2" charset="77"/>
                        </a:rPr>
                        <a:t>En todo el país</a:t>
                      </a:r>
                    </a:p>
                  </a:txBody>
                  <a:tcPr marL="48986" marR="48986" marT="18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s-CU" sz="500" b="0">
                          <a:solidFill>
                            <a:schemeClr val="dk1"/>
                          </a:solidFill>
                          <a:effectLst/>
                          <a:latin typeface="Poppins" pitchFamily="2" charset="77"/>
                          <a:ea typeface="+mn-ea"/>
                          <a:cs typeface="Poppins" pitchFamily="2" charset="77"/>
                        </a:rPr>
                        <a:t>En todo el país</a:t>
                      </a:r>
                    </a:p>
                  </a:txBody>
                  <a:tcPr marL="48986" marR="48986" marT="18000" marB="36000" anchor="ctr"/>
                </a:tc>
                <a:extLst>
                  <a:ext uri="{0D108BD9-81ED-4DB2-BD59-A6C34878D82A}">
                    <a16:rowId xmlns:a16="http://schemas.microsoft.com/office/drawing/2014/main" val="4236886848"/>
                  </a:ext>
                </a:extLst>
              </a:tr>
              <a:tr h="132482">
                <a:tc>
                  <a:txBody>
                    <a:bodyPr/>
                    <a:lstStyle/>
                    <a:p>
                      <a:pPr marL="0" marR="0" lvl="0" indent="-368205" algn="ctr">
                        <a:lnSpc>
                          <a:spcPct val="100000"/>
                        </a:lnSpc>
                        <a:spcBef>
                          <a:spcPts val="0"/>
                        </a:spcBef>
                        <a:spcAft>
                          <a:spcPts val="0"/>
                        </a:spcAft>
                        <a:tabLst/>
                      </a:pPr>
                      <a:r>
                        <a:rPr lang="es-CU" sz="500">
                          <a:effectLst/>
                          <a:latin typeface="Poppins" pitchFamily="2" charset="77"/>
                          <a:ea typeface="Calibri"/>
                          <a:cs typeface="Poppins" pitchFamily="2" charset="77"/>
                        </a:rPr>
                        <a:t>Grupo destinatario de la vacuna </a:t>
                      </a:r>
                    </a:p>
                  </a:txBody>
                  <a:tcPr marL="48986" marR="48986" marT="36000" marB="0" anchor="ctr"/>
                </a:tc>
                <a:tc>
                  <a:txBody>
                    <a:bodyPr/>
                    <a:lstStyle/>
                    <a:p>
                      <a:pPr marL="88900" marR="0" lvl="1" indent="0" algn="ctr">
                        <a:lnSpc>
                          <a:spcPct val="100000"/>
                        </a:lnSpc>
                        <a:spcBef>
                          <a:spcPts val="0"/>
                        </a:spcBef>
                        <a:spcAft>
                          <a:spcPts val="0"/>
                        </a:spcAft>
                        <a:tabLst/>
                      </a:pPr>
                      <a:r>
                        <a:rPr lang="es-CU" sz="500" b="0">
                          <a:solidFill>
                            <a:schemeClr val="dk1"/>
                          </a:solidFill>
                          <a:effectLst/>
                          <a:latin typeface="Poppins" pitchFamily="2" charset="77"/>
                          <a:ea typeface="+mn-ea"/>
                          <a:cs typeface="Poppins" pitchFamily="2" charset="77"/>
                        </a:rPr>
                        <a:t>Actualmente, niños pequeños y niños mayores que padecen enfermedades de alto riesgo</a:t>
                      </a:r>
                    </a:p>
                  </a:txBody>
                  <a:tcPr marL="48986" marR="48986" marT="18000" marB="36000" anchor="ctr"/>
                </a:tc>
                <a:tc>
                  <a:txBody>
                    <a:bodyPr/>
                    <a:lstStyle/>
                    <a:p>
                      <a:pPr marL="88900" marR="0" lvl="1" indent="0" algn="ctr">
                        <a:lnSpc>
                          <a:spcPct val="100000"/>
                        </a:lnSpc>
                        <a:spcBef>
                          <a:spcPts val="0"/>
                        </a:spcBef>
                        <a:spcAft>
                          <a:spcPts val="0"/>
                        </a:spcAft>
                        <a:tabLst/>
                      </a:pPr>
                      <a:r>
                        <a:rPr lang="es-CU" sz="500" b="0" dirty="0">
                          <a:solidFill>
                            <a:schemeClr val="dk1"/>
                          </a:solidFill>
                          <a:effectLst/>
                          <a:latin typeface="Poppins" pitchFamily="2" charset="77"/>
                          <a:ea typeface="+mn-ea"/>
                          <a:cs typeface="Poppins" pitchFamily="2" charset="77"/>
                        </a:rPr>
                        <a:t>Niños y adultos de forma rutinaria</a:t>
                      </a:r>
                    </a:p>
                  </a:txBody>
                  <a:tcPr marL="48986" marR="48986" marT="18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s-CU" sz="500" b="0" dirty="0">
                          <a:solidFill>
                            <a:schemeClr val="dk1"/>
                          </a:solidFill>
                          <a:effectLst/>
                          <a:latin typeface="Poppins" pitchFamily="2" charset="77"/>
                          <a:ea typeface="+mn-ea"/>
                          <a:cs typeface="Poppins" pitchFamily="2" charset="77"/>
                        </a:rPr>
                        <a:t>Niños y niñas de 10 a 12 años</a:t>
                      </a:r>
                    </a:p>
                  </a:txBody>
                  <a:tcPr marL="48986" marR="48986" marT="18000" marB="36000" anchor="ctr"/>
                </a:tc>
                <a:extLst>
                  <a:ext uri="{0D108BD9-81ED-4DB2-BD59-A6C34878D82A}">
                    <a16:rowId xmlns:a16="http://schemas.microsoft.com/office/drawing/2014/main" val="2669951412"/>
                  </a:ext>
                </a:extLst>
              </a:tr>
              <a:tr h="237838">
                <a:tc>
                  <a:txBody>
                    <a:bodyPr/>
                    <a:lstStyle/>
                    <a:p>
                      <a:pPr marL="0" marR="0" algn="ctr">
                        <a:lnSpc>
                          <a:spcPct val="107000"/>
                        </a:lnSpc>
                        <a:spcAft>
                          <a:spcPts val="800"/>
                        </a:spcAft>
                        <a:buNone/>
                      </a:pPr>
                      <a:r>
                        <a:rPr lang="es-CU" sz="500">
                          <a:effectLst/>
                          <a:latin typeface="Poppins" panose="00000500000000000000" pitchFamily="2" charset="0"/>
                          <a:ea typeface="Calibri" panose="020F0502020204030204" pitchFamily="34" charset="0"/>
                          <a:cs typeface="Times New Roman" panose="02020603050405020304" pitchFamily="18" charset="0"/>
                        </a:rPr>
                        <a:t>Producto vacunal y n.º de dosis/Apoyo financiero previsto para la introducción</a:t>
                      </a:r>
                    </a:p>
                  </a:txBody>
                  <a:tcPr marL="68580" marR="68580" marT="0" marB="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s-CU" sz="500" b="0">
                          <a:solidFill>
                            <a:schemeClr val="dk1"/>
                          </a:solidFill>
                          <a:effectLst/>
                          <a:latin typeface="Poppins" pitchFamily="2" charset="77"/>
                          <a:ea typeface="+mn-ea"/>
                          <a:cs typeface="Poppins" pitchFamily="2" charset="77"/>
                        </a:rPr>
                        <a:t>Gavi y nacional</a:t>
                      </a:r>
                    </a:p>
                  </a:txBody>
                  <a:tcPr marL="48986" marR="48986" marT="18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s-CU" sz="500" b="0" dirty="0">
                          <a:solidFill>
                            <a:schemeClr val="dk1"/>
                          </a:solidFill>
                          <a:effectLst/>
                          <a:latin typeface="Poppins" pitchFamily="2" charset="77"/>
                          <a:ea typeface="+mn-ea"/>
                          <a:cs typeface="Poppins" pitchFamily="2" charset="77"/>
                        </a:rPr>
                        <a:t>Gardasil tetravalente, una dosis (pasará a dosis única en 2023)</a:t>
                      </a:r>
                    </a:p>
                  </a:txBody>
                  <a:tcPr marL="48986" marR="48986" marT="18000" marB="36000" anchor="ctr"/>
                </a:tc>
                <a:extLst>
                  <a:ext uri="{0D108BD9-81ED-4DB2-BD59-A6C34878D82A}">
                    <a16:rowId xmlns:a16="http://schemas.microsoft.com/office/drawing/2014/main" val="2870562351"/>
                  </a:ext>
                </a:extLst>
              </a:tr>
              <a:tr h="215620">
                <a:tc gridSpan="5">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2510272896"/>
              </p:ext>
            </p:extLst>
          </p:nvPr>
        </p:nvGraphicFramePr>
        <p:xfrm>
          <a:off x="118387" y="2063785"/>
          <a:ext cx="8979408" cy="2138129"/>
        </p:xfrm>
        <a:graphic>
          <a:graphicData uri="http://schemas.openxmlformats.org/drawingml/2006/table">
            <a:tbl>
              <a:tblPr firstRow="1" firstCol="1" bandRow="1">
                <a:tableStyleId>{0505E3EF-67EA-436B-97B2-0124C06EBD24}</a:tableStyleId>
              </a:tblPr>
              <a:tblGrid>
                <a:gridCol w="5724852">
                  <a:extLst>
                    <a:ext uri="{9D8B030D-6E8A-4147-A177-3AD203B41FA5}">
                      <a16:colId xmlns:a16="http://schemas.microsoft.com/office/drawing/2014/main" val="2441690924"/>
                    </a:ext>
                  </a:extLst>
                </a:gridCol>
                <a:gridCol w="1595178">
                  <a:extLst>
                    <a:ext uri="{9D8B030D-6E8A-4147-A177-3AD203B41FA5}">
                      <a16:colId xmlns:a16="http://schemas.microsoft.com/office/drawing/2014/main" val="4243113650"/>
                    </a:ext>
                  </a:extLst>
                </a:gridCol>
                <a:gridCol w="1659378">
                  <a:extLst>
                    <a:ext uri="{9D8B030D-6E8A-4147-A177-3AD203B41FA5}">
                      <a16:colId xmlns:a16="http://schemas.microsoft.com/office/drawing/2014/main" val="3319182671"/>
                    </a:ext>
                  </a:extLst>
                </a:gridCol>
              </a:tblGrid>
              <a:tr h="208260">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s-CU" sz="700" dirty="0">
                          <a:effectLst/>
                          <a:latin typeface="Poppins" pitchFamily="2" charset="77"/>
                          <a:cs typeface="Poppins" pitchFamily="2" charset="77"/>
                        </a:rPr>
                        <a:t>Principales desafíos</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s-CU" sz="700" b="1" dirty="0">
                          <a:solidFill>
                            <a:schemeClr val="dk1"/>
                          </a:solidFill>
                          <a:effectLst/>
                          <a:latin typeface="Poppins" pitchFamily="2" charset="77"/>
                          <a:ea typeface="+mn-ea"/>
                          <a:cs typeface="Poppins" pitchFamily="2" charset="77"/>
                        </a:rPr>
                        <a:t>Responsables de la toma de decisiones</a:t>
                      </a:r>
                    </a:p>
                  </a:txBody>
                  <a:tcPr marL="48986" marR="48986" marT="36000" marB="36000" anchor="ctr"/>
                </a:tc>
                <a:tc>
                  <a:txBody>
                    <a:bodyPr/>
                    <a:lstStyle/>
                    <a:p>
                      <a:pPr algn="ctr"/>
                      <a:r>
                        <a:rPr lang="es-CU" sz="700" b="1" dirty="0">
                          <a:solidFill>
                            <a:schemeClr val="dk1"/>
                          </a:solidFill>
                          <a:effectLst/>
                          <a:latin typeface="Poppins" pitchFamily="2" charset="77"/>
                          <a:ea typeface="+mn-ea"/>
                          <a:cs typeface="Poppins" pitchFamily="2" charset="77"/>
                        </a:rPr>
                        <a:t>Posicionamiento</a:t>
                      </a:r>
                    </a:p>
                  </a:txBody>
                  <a:tcPr marL="48986" marR="48986" marT="36000" marB="36000" anchor="ctr"/>
                </a:tc>
                <a:extLst>
                  <a:ext uri="{0D108BD9-81ED-4DB2-BD59-A6C34878D82A}">
                    <a16:rowId xmlns:a16="http://schemas.microsoft.com/office/drawing/2014/main" val="1053874978"/>
                  </a:ext>
                </a:extLst>
              </a:tr>
              <a:tr h="123061">
                <a:tc rowSpan="2">
                  <a:txBody>
                    <a:bodyPr/>
                    <a:lstStyle/>
                    <a:p>
                      <a:pPr marL="7938" marR="0" lvl="1" indent="0" algn="l">
                        <a:lnSpc>
                          <a:spcPct val="100000"/>
                        </a:lnSpc>
                        <a:spcBef>
                          <a:spcPts val="0"/>
                        </a:spcBef>
                        <a:spcAft>
                          <a:spcPts val="0"/>
                        </a:spcAft>
                        <a:tabLst/>
                      </a:pPr>
                      <a:r>
                        <a:rPr lang="es-CU" sz="450" b="0" dirty="0">
                          <a:solidFill>
                            <a:schemeClr val="dk1"/>
                          </a:solidFill>
                          <a:effectLst/>
                          <a:latin typeface="Poppins" pitchFamily="2" charset="77"/>
                          <a:ea typeface="+mn-ea"/>
                          <a:cs typeface="Poppins" pitchFamily="2" charset="77"/>
                        </a:rPr>
                        <a:t>Prioridades nacionales o presupuestarias contrapuestas (el sector sanitario compite con otras prioridades nacionales, lo que dificulta la obtención de fondos para nuevas vacunas).</a:t>
                      </a:r>
                    </a:p>
                  </a:txBody>
                  <a:tcPr marL="48986" marR="48986" marT="18000" marB="0" anchor="ctr"/>
                </a:tc>
                <a:tc>
                  <a:txBody>
                    <a:bodyPr/>
                    <a:lstStyle/>
                    <a:p>
                      <a:pPr marL="7938"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Ministro de Hacienda</a:t>
                      </a:r>
                    </a:p>
                  </a:txBody>
                  <a:tcPr marL="48986" marR="48986" marT="18000" marB="36000" anchor="ctr"/>
                </a:tc>
                <a:tc>
                  <a:txBody>
                    <a:bodyPr/>
                    <a:lstStyle/>
                    <a:p>
                      <a:pPr marL="7938"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Manifiesta apoyo (reconocen la importancia del asunto y puede participar activamente en reuniones, asignación de recursos para abordar cualquier problema. Puede mostrarse dispuesto a actuar, promover o facilitar soluciones).</a:t>
                      </a:r>
                    </a:p>
                  </a:txBody>
                  <a:tcPr marL="48986" marR="48986" marT="18000" marB="36000" anchor="ctr"/>
                </a:tc>
                <a:extLst>
                  <a:ext uri="{0D108BD9-81ED-4DB2-BD59-A6C34878D82A}">
                    <a16:rowId xmlns:a16="http://schemas.microsoft.com/office/drawing/2014/main" val="2655716968"/>
                  </a:ext>
                </a:extLst>
              </a:tr>
              <a:tr h="80995">
                <a:tc vMerge="1">
                  <a:txBody>
                    <a:bodyPr/>
                    <a:lstStyle/>
                    <a:p>
                      <a:endParaRPr lang="en-GE"/>
                    </a:p>
                  </a:txBody>
                  <a:tcPr/>
                </a:tc>
                <a:tc>
                  <a:txBody>
                    <a:bodyPr/>
                    <a:lstStyle/>
                    <a:p>
                      <a:pPr marL="7938"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Ministro de Salud</a:t>
                      </a:r>
                    </a:p>
                  </a:txBody>
                  <a:tcPr marL="48986" marR="48986" marT="18000" marB="36000" anchor="ctr"/>
                </a:tc>
                <a:tc>
                  <a:txBody>
                    <a:bodyPr/>
                    <a:lstStyle/>
                    <a:p>
                      <a:pPr marL="7938"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Presta apoyo</a:t>
                      </a:r>
                    </a:p>
                  </a:txBody>
                  <a:tcPr marL="48986" marR="48986" marT="18000" marB="36000" anchor="ctr"/>
                </a:tc>
                <a:extLst>
                  <a:ext uri="{0D108BD9-81ED-4DB2-BD59-A6C34878D82A}">
                    <a16:rowId xmlns:a16="http://schemas.microsoft.com/office/drawing/2014/main" val="59437931"/>
                  </a:ext>
                </a:extLst>
              </a:tr>
              <a:tr h="161274">
                <a:tc rowSpan="2">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s-CU" sz="450" b="0" dirty="0">
                          <a:solidFill>
                            <a:schemeClr val="dk1"/>
                          </a:solidFill>
                          <a:effectLst/>
                          <a:latin typeface="Poppins" pitchFamily="2" charset="77"/>
                          <a:ea typeface="+mn-ea"/>
                          <a:cs typeface="Poppins" pitchFamily="2" charset="77"/>
                        </a:rPr>
                        <a:t>Retrasos en la autorización de los fondos asignados/desembolso (incluso cuando se asignan los fondos, se producen retrasos en el desembolso de los mismos por parte, por ejemplo, del departamento del Tesoro/Contabilidad, lo que repercute en la ejecución de actividades como la capacitación, la adquisición de la cadena de frío y otros aspectos logísticos).</a:t>
                      </a:r>
                    </a:p>
                  </a:txBody>
                  <a:tcPr marL="48986" marR="48986" marT="18000" marB="0" anchor="ctr">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400" b="0" dirty="0">
                          <a:solidFill>
                            <a:schemeClr val="dk1"/>
                          </a:solidFill>
                          <a:effectLst/>
                          <a:latin typeface="Poppins" pitchFamily="2" charset="77"/>
                          <a:ea typeface="+mn-ea"/>
                          <a:cs typeface="Poppins" pitchFamily="2" charset="77"/>
                        </a:rPr>
                        <a:t>Contador General/Departamento del Tesoro; Ministerio de Hacienda</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400" b="0" dirty="0">
                          <a:solidFill>
                            <a:schemeClr val="dk1"/>
                          </a:solidFill>
                          <a:effectLst/>
                          <a:latin typeface="Poppins" pitchFamily="2" charset="77"/>
                          <a:ea typeface="+mn-ea"/>
                          <a:cs typeface="Poppins" pitchFamily="2" charset="77"/>
                        </a:rPr>
                        <a:t>Se muestra neutral</a:t>
                      </a:r>
                    </a:p>
                  </a:txBody>
                  <a:tcPr marL="48986" marR="48986" marT="18000" marB="36000" anchor="ctr"/>
                </a:tc>
                <a:extLst>
                  <a:ext uri="{0D108BD9-81ED-4DB2-BD59-A6C34878D82A}">
                    <a16:rowId xmlns:a16="http://schemas.microsoft.com/office/drawing/2014/main" val="4272214654"/>
                  </a:ext>
                </a:extLst>
              </a:tr>
              <a:tr h="107274">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400" b="0" dirty="0">
                          <a:solidFill>
                            <a:schemeClr val="dk1"/>
                          </a:solidFill>
                          <a:effectLst/>
                          <a:latin typeface="Poppins" pitchFamily="2" charset="77"/>
                          <a:ea typeface="+mn-ea"/>
                          <a:cs typeface="Poppins" pitchFamily="2" charset="77"/>
                        </a:rPr>
                        <a:t>Médico Jefe</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400" b="0" dirty="0">
                          <a:solidFill>
                            <a:schemeClr val="dk1"/>
                          </a:solidFill>
                          <a:effectLst/>
                          <a:latin typeface="Poppins" pitchFamily="2" charset="77"/>
                          <a:ea typeface="+mn-ea"/>
                          <a:cs typeface="Poppins" pitchFamily="2" charset="77"/>
                        </a:rPr>
                        <a:t>Presta apoyo</a:t>
                      </a:r>
                    </a:p>
                  </a:txBody>
                  <a:tcPr marL="48986" marR="48986" marT="18000" marB="36000" anchor="ctr"/>
                </a:tc>
                <a:extLst>
                  <a:ext uri="{0D108BD9-81ED-4DB2-BD59-A6C34878D82A}">
                    <a16:rowId xmlns:a16="http://schemas.microsoft.com/office/drawing/2014/main" val="3680670263"/>
                  </a:ext>
                </a:extLst>
              </a:tr>
              <a:tr h="167233">
                <a:tc>
                  <a:txBody>
                    <a:bodyPr/>
                    <a:lstStyle/>
                    <a:p>
                      <a:pPr marL="4763" marR="0" lvl="1" indent="0" algn="l">
                        <a:lnSpc>
                          <a:spcPct val="100000"/>
                        </a:lnSpc>
                        <a:spcBef>
                          <a:spcPts val="0"/>
                        </a:spcBef>
                        <a:spcAft>
                          <a:spcPts val="0"/>
                        </a:spcAft>
                        <a:tabLst/>
                      </a:pPr>
                      <a:r>
                        <a:rPr lang="es-CU" sz="450" b="0" dirty="0">
                          <a:solidFill>
                            <a:schemeClr val="dk1"/>
                          </a:solidFill>
                          <a:effectLst/>
                          <a:latin typeface="Poppins" pitchFamily="2" charset="77"/>
                          <a:ea typeface="+mn-ea"/>
                          <a:cs typeface="Poppins" pitchFamily="2" charset="77"/>
                        </a:rPr>
                        <a:t>Voluntad política o promoción limitadas para elevar la inmunización a la categoría de prioridad básica de salud pública y desarrollo (la programación de la inmunización se suele considerar una intervención sanitaria más que una inversión nacional en productividad y bienestar a largo plazo).</a:t>
                      </a:r>
                    </a:p>
                  </a:txBody>
                  <a:tcPr marL="48986" marR="48986" marT="18000" marB="0" anchor="ct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Ministerio de Salud; Ministro de Hacienda/Primer Ministro; Sectores Sociales</a:t>
                      </a:r>
                    </a:p>
                  </a:txBody>
                  <a:tcPr marL="48986" marR="48986" marT="18000" marB="36000" anchor="ct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Presta apoyo</a:t>
                      </a:r>
                    </a:p>
                  </a:txBody>
                  <a:tcPr marL="48986" marR="48986" marT="18000" marB="36000" anchor="ctr"/>
                </a:tc>
                <a:extLst>
                  <a:ext uri="{0D108BD9-81ED-4DB2-BD59-A6C34878D82A}">
                    <a16:rowId xmlns:a16="http://schemas.microsoft.com/office/drawing/2014/main" val="427278204"/>
                  </a:ext>
                </a:extLst>
              </a:tr>
              <a:tr h="0">
                <a:tc rowSpan="3">
                  <a:txBody>
                    <a:bodyPr/>
                    <a:lstStyle/>
                    <a:p>
                      <a:pPr marL="4763" marR="0" lvl="1" indent="0" algn="l">
                        <a:lnSpc>
                          <a:spcPct val="100000"/>
                        </a:lnSpc>
                        <a:spcBef>
                          <a:spcPts val="0"/>
                        </a:spcBef>
                        <a:spcAft>
                          <a:spcPts val="0"/>
                        </a:spcAft>
                        <a:tabLst/>
                      </a:pPr>
                      <a:r>
                        <a:rPr lang="es-CU" sz="450" b="0" dirty="0">
                          <a:solidFill>
                            <a:schemeClr val="dk1"/>
                          </a:solidFill>
                          <a:effectLst/>
                          <a:latin typeface="Poppins" pitchFamily="2" charset="77"/>
                          <a:ea typeface="+mn-ea"/>
                          <a:cs typeface="Poppins" pitchFamily="2" charset="77"/>
                        </a:rPr>
                        <a:t>Falta de financiación a largo plazo/compromiso financiero plurianual para la ampliación de la inmunización (el presupuesto anual limita la planificación a largo plazo y la sostenibilidad de los programas de inmunización, lo que obstaculiza la capacidad del país de cumplir sus obligaciones financieras y ampliar eficazmente la inmunización).</a:t>
                      </a:r>
                    </a:p>
                  </a:txBody>
                  <a:tcPr marL="48986" marR="48986" marT="18000" marB="0" anchor="ctr">
                    <a:solidFill>
                      <a:srgbClr val="D3D3D3"/>
                    </a:solidFill>
                  </a:tcP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Planificador sanitario</a:t>
                      </a:r>
                    </a:p>
                  </a:txBody>
                  <a:tcPr marL="48986" marR="48986" marT="18000" marB="36000" anchor="ct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Presta apoyo/se muestra neutral</a:t>
                      </a:r>
                    </a:p>
                  </a:txBody>
                  <a:tcPr marL="48986" marR="48986" marT="18000" marB="36000" anchor="ctr"/>
                </a:tc>
                <a:extLst>
                  <a:ext uri="{0D108BD9-81ED-4DB2-BD59-A6C34878D82A}">
                    <a16:rowId xmlns:a16="http://schemas.microsoft.com/office/drawing/2014/main" val="1696002195"/>
                  </a:ext>
                </a:extLst>
              </a:tr>
              <a:tr h="165384">
                <a:tc vMerge="1">
                  <a:txBody>
                    <a:bodyPr/>
                    <a:lstStyle/>
                    <a:p>
                      <a:endParaRPr lang="en-GE"/>
                    </a:p>
                  </a:txBody>
                  <a:tcP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Ministro de Finanzas; Desarrollo Económico; Ministerio de Salud, Médico Jefe</a:t>
                      </a:r>
                    </a:p>
                  </a:txBody>
                  <a:tcPr marL="48986" marR="48986" marT="18000" marB="36000" anchor="ct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Presta apoyo</a:t>
                      </a:r>
                    </a:p>
                  </a:txBody>
                  <a:tcPr marL="48986" marR="48986" marT="18000" marB="36000" anchor="ctr"/>
                </a:tc>
                <a:extLst>
                  <a:ext uri="{0D108BD9-81ED-4DB2-BD59-A6C34878D82A}">
                    <a16:rowId xmlns:a16="http://schemas.microsoft.com/office/drawing/2014/main" val="2100163466"/>
                  </a:ext>
                </a:extLst>
              </a:tr>
              <a:tr h="0">
                <a:tc vMerge="1">
                  <a:txBody>
                    <a:bodyPr/>
                    <a:lstStyle/>
                    <a:p>
                      <a:endParaRPr lang="en-GE"/>
                    </a:p>
                  </a:txBody>
                  <a:tcP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Director Nacional de Inmunización</a:t>
                      </a:r>
                    </a:p>
                  </a:txBody>
                  <a:tcPr marL="48986" marR="48986" marT="18000" marB="36000" anchor="ct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Manifiesta un apoyo firme</a:t>
                      </a:r>
                    </a:p>
                  </a:txBody>
                  <a:tcPr marL="48986" marR="48986" marT="18000" marB="36000" anchor="ctr"/>
                </a:tc>
                <a:extLst>
                  <a:ext uri="{0D108BD9-81ED-4DB2-BD59-A6C34878D82A}">
                    <a16:rowId xmlns:a16="http://schemas.microsoft.com/office/drawing/2014/main" val="2207055851"/>
                  </a:ext>
                </a:extLst>
              </a:tr>
              <a:tr h="298109">
                <a:tc>
                  <a:txBody>
                    <a:bodyPr/>
                    <a:lstStyle/>
                    <a:p>
                      <a:pPr marL="4763" marR="0" lvl="1" indent="0" algn="l">
                        <a:lnSpc>
                          <a:spcPct val="100000"/>
                        </a:lnSpc>
                        <a:spcBef>
                          <a:spcPts val="0"/>
                        </a:spcBef>
                        <a:spcAft>
                          <a:spcPts val="0"/>
                        </a:spcAft>
                        <a:tabLst/>
                      </a:pPr>
                      <a:r>
                        <a:rPr lang="es-CU" sz="450" b="0" dirty="0">
                          <a:solidFill>
                            <a:schemeClr val="dk1"/>
                          </a:solidFill>
                          <a:effectLst/>
                          <a:latin typeface="Poppins" pitchFamily="2" charset="77"/>
                          <a:ea typeface="+mn-ea"/>
                          <a:cs typeface="Poppins" pitchFamily="2" charset="77"/>
                        </a:rPr>
                        <a:t>Escasa coordinación entre el Ministerio de Salud y otros ministerios esenciales, como el Ministerio de Hacienda y el Departamento de Desarrollo Económico. Aunque el Ministerio de Salud elabora propuestas y solicitudes presupuestarias para la INV, existe una desconexión en los plazos, la comunicación y la priorización compartida con los responsables de la toma de decisiones financieras, lo que retrasa las aprobaciones, impide que se cumplan los ciclos presupuestarios o que las asignaciones sean suficientes para necesidades operativas como la ampliación de la cadena de frío, la capacitación y la logística.</a:t>
                      </a:r>
                    </a:p>
                  </a:txBody>
                  <a:tcPr marL="48986" marR="48986" marT="18000" marB="0" anchor="ct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Ministerio de Salud; Ministerio de Hacienda</a:t>
                      </a:r>
                    </a:p>
                  </a:txBody>
                  <a:tcPr marL="48986" marR="48986" marT="18000" marB="36000" anchor="ctr"/>
                </a:tc>
                <a:tc>
                  <a:txBody>
                    <a:bodyPr/>
                    <a:lstStyle/>
                    <a:p>
                      <a:pPr marL="4763" marR="0" lvl="1" indent="0" algn="l">
                        <a:lnSpc>
                          <a:spcPct val="100000"/>
                        </a:lnSpc>
                        <a:spcBef>
                          <a:spcPts val="0"/>
                        </a:spcBef>
                        <a:spcAft>
                          <a:spcPts val="200"/>
                        </a:spcAft>
                        <a:tabLst/>
                      </a:pPr>
                      <a:r>
                        <a:rPr lang="es-CU" sz="400" b="0" dirty="0">
                          <a:solidFill>
                            <a:schemeClr val="dk1"/>
                          </a:solidFill>
                          <a:effectLst/>
                          <a:latin typeface="Poppins" pitchFamily="2" charset="77"/>
                          <a:ea typeface="+mn-ea"/>
                          <a:cs typeface="Poppins" pitchFamily="2" charset="77"/>
                        </a:rPr>
                        <a:t>Presta apoyo</a:t>
                      </a:r>
                    </a:p>
                  </a:txBody>
                  <a:tcPr marL="48986" marR="48986" marT="18000" marB="36000" anchor="ctr"/>
                </a:tc>
                <a:extLst>
                  <a:ext uri="{0D108BD9-81ED-4DB2-BD59-A6C34878D82A}">
                    <a16:rowId xmlns:a16="http://schemas.microsoft.com/office/drawing/2014/main" val="949963547"/>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03398" y="2086781"/>
            <a:ext cx="898716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Principales desafíos</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1627974844"/>
              </p:ext>
            </p:extLst>
          </p:nvPr>
        </p:nvGraphicFramePr>
        <p:xfrm>
          <a:off x="118386" y="4213316"/>
          <a:ext cx="8979410" cy="1384272"/>
        </p:xfrm>
        <a:graphic>
          <a:graphicData uri="http://schemas.openxmlformats.org/drawingml/2006/table">
            <a:tbl>
              <a:tblPr firstRow="1" firstCol="1" bandRow="1">
                <a:tableStyleId>{0505E3EF-67EA-436B-97B2-0124C06EBD24}</a:tableStyleId>
              </a:tblPr>
              <a:tblGrid>
                <a:gridCol w="2087356">
                  <a:extLst>
                    <a:ext uri="{9D8B030D-6E8A-4147-A177-3AD203B41FA5}">
                      <a16:colId xmlns:a16="http://schemas.microsoft.com/office/drawing/2014/main" val="2441690924"/>
                    </a:ext>
                  </a:extLst>
                </a:gridCol>
                <a:gridCol w="3036147">
                  <a:extLst>
                    <a:ext uri="{9D8B030D-6E8A-4147-A177-3AD203B41FA5}">
                      <a16:colId xmlns:a16="http://schemas.microsoft.com/office/drawing/2014/main" val="190957167"/>
                    </a:ext>
                  </a:extLst>
                </a:gridCol>
                <a:gridCol w="1923413">
                  <a:extLst>
                    <a:ext uri="{9D8B030D-6E8A-4147-A177-3AD203B41FA5}">
                      <a16:colId xmlns:a16="http://schemas.microsoft.com/office/drawing/2014/main" val="4243113650"/>
                    </a:ext>
                  </a:extLst>
                </a:gridCol>
                <a:gridCol w="1932494">
                  <a:extLst>
                    <a:ext uri="{9D8B030D-6E8A-4147-A177-3AD203B41FA5}">
                      <a16:colId xmlns:a16="http://schemas.microsoft.com/office/drawing/2014/main" val="3319182671"/>
                    </a:ext>
                  </a:extLst>
                </a:gridCol>
              </a:tblGrid>
              <a:tr h="183142">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7739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s-CU" sz="700" b="1" dirty="0">
                          <a:solidFill>
                            <a:schemeClr val="dk1"/>
                          </a:solidFill>
                          <a:effectLst/>
                          <a:latin typeface="Poppins" pitchFamily="2" charset="77"/>
                          <a:ea typeface="+mn-ea"/>
                          <a:cs typeface="Poppins" pitchFamily="2" charset="77"/>
                        </a:rPr>
                        <a:t>Tema tratado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s-CU" sz="700" b="1" dirty="0">
                          <a:solidFill>
                            <a:schemeClr val="dk1"/>
                          </a:solidFill>
                          <a:effectLst/>
                          <a:latin typeface="Poppins" pitchFamily="2" charset="77"/>
                          <a:ea typeface="+mn-ea"/>
                          <a:cs typeface="Poppins" pitchFamily="2" charset="77"/>
                        </a:rPr>
                        <a:t>Enfoques de promoción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s-CU" sz="700" b="1" dirty="0">
                          <a:solidFill>
                            <a:schemeClr val="dk1"/>
                          </a:solidFill>
                          <a:effectLst/>
                          <a:latin typeface="Poppins" pitchFamily="2" charset="77"/>
                          <a:ea typeface="+mn-ea"/>
                          <a:cs typeface="Poppins" pitchFamily="2" charset="77"/>
                        </a:rPr>
                        <a:t>Responsables de la toma de decisiones/otras partes interesadas</a:t>
                      </a:r>
                    </a:p>
                  </a:txBody>
                  <a:tcPr marL="48986" marR="48986" marT="36000" marB="36000" anchor="ctr"/>
                </a:tc>
                <a:tc>
                  <a:txBody>
                    <a:bodyPr/>
                    <a:lstStyle/>
                    <a:p>
                      <a:pPr algn="ctr"/>
                      <a:r>
                        <a:rPr lang="es-CU" sz="700" b="1" dirty="0">
                          <a:solidFill>
                            <a:schemeClr val="dk1"/>
                          </a:solidFill>
                          <a:effectLst/>
                          <a:latin typeface="Poppins" pitchFamily="2" charset="77"/>
                          <a:ea typeface="+mn-ea"/>
                          <a:cs typeface="Poppins" pitchFamily="2" charset="77"/>
                        </a:rPr>
                        <a:t>Resultado </a:t>
                      </a:r>
                    </a:p>
                  </a:txBody>
                  <a:tcPr marL="48986" marR="48986" marT="36000" marB="36000" anchor="ctr"/>
                </a:tc>
                <a:extLst>
                  <a:ext uri="{0D108BD9-81ED-4DB2-BD59-A6C34878D82A}">
                    <a16:rowId xmlns:a16="http://schemas.microsoft.com/office/drawing/2014/main" val="1053874978"/>
                  </a:ext>
                </a:extLst>
              </a:tr>
              <a:tr h="348786">
                <a:tc>
                  <a:txBody>
                    <a:bodyPr/>
                    <a:lstStyle/>
                    <a:p>
                      <a:pPr marL="7938" marR="0" lvl="1" indent="0" algn="l">
                        <a:lnSpc>
                          <a:spcPct val="100000"/>
                        </a:lnSpc>
                        <a:spcBef>
                          <a:spcPts val="0"/>
                        </a:spcBef>
                        <a:spcAft>
                          <a:spcPts val="0"/>
                        </a:spcAft>
                        <a:tabLst/>
                      </a:pPr>
                      <a:r>
                        <a:rPr lang="es-CU" sz="500" b="0" dirty="0">
                          <a:solidFill>
                            <a:schemeClr val="dk1"/>
                          </a:solidFill>
                          <a:effectLst/>
                          <a:latin typeface="Poppins" pitchFamily="2" charset="77"/>
                          <a:ea typeface="+mn-ea"/>
                          <a:cs typeface="Poppins" pitchFamily="2" charset="77"/>
                        </a:rPr>
                        <a:t>Reuniones de alto nivel con responsables de los Ministerios de Hacienda y de Salud</a:t>
                      </a:r>
                    </a:p>
                  </a:txBody>
                  <a:tcPr marL="48986" marR="48986" marT="18000" marB="0" anchor="ctr"/>
                </a:tc>
                <a:tc>
                  <a:txBody>
                    <a:bodyPr/>
                    <a:lstStyle/>
                    <a:p>
                      <a:pPr marL="7938" marR="0" lvl="1" indent="0" algn="l">
                        <a:lnSpc>
                          <a:spcPct val="100000"/>
                        </a:lnSpc>
                        <a:spcBef>
                          <a:spcPts val="0"/>
                        </a:spcBef>
                        <a:spcAft>
                          <a:spcPts val="0"/>
                        </a:spcAft>
                        <a:tabLst/>
                      </a:pPr>
                      <a:r>
                        <a:rPr lang="es-CU" sz="500" b="0">
                          <a:solidFill>
                            <a:schemeClr val="dk1"/>
                          </a:solidFill>
                          <a:effectLst/>
                          <a:latin typeface="Poppins" pitchFamily="2" charset="77"/>
                          <a:ea typeface="+mn-ea"/>
                          <a:cs typeface="Poppins" pitchFamily="2" charset="77"/>
                        </a:rPr>
                        <a:t>Sostener reuniones formales con los equipos técnicos del Ministerio de Salud (incluidos el Jefe Médico, el OPN para la Comunidad y el Gerente de Inmunización) y el Ministerio de Hacienda para presentar propuestas basadas en pruebas para la INV, con el apoyo de la OPS.</a:t>
                      </a:r>
                    </a:p>
                  </a:txBody>
                  <a:tcPr marL="48986" marR="48986" marT="18000" marB="0" anchor="ctr"/>
                </a:tc>
                <a:tc>
                  <a:txBody>
                    <a:bodyPr/>
                    <a:lstStyle/>
                    <a:p>
                      <a:pPr marL="7938"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Ministerio de Hacienda; Secretario Permanente Min. de Hacienda; Ministro de Salud</a:t>
                      </a:r>
                    </a:p>
                  </a:txBody>
                  <a:tcPr marL="48986" marR="48986" marT="18000" marB="36000" anchor="ctr"/>
                </a:tc>
                <a:tc>
                  <a:txBody>
                    <a:bodyPr/>
                    <a:lstStyle/>
                    <a:p>
                      <a:pPr marL="7938" marR="0" lvl="1" indent="0" algn="l">
                        <a:lnSpc>
                          <a:spcPct val="100000"/>
                        </a:lnSpc>
                        <a:spcBef>
                          <a:spcPts val="0"/>
                        </a:spcBef>
                        <a:spcAft>
                          <a:spcPts val="200"/>
                        </a:spcAft>
                        <a:tabLst/>
                      </a:pPr>
                      <a:r>
                        <a:rPr lang="es-CU" sz="500" b="0">
                          <a:solidFill>
                            <a:schemeClr val="dk1"/>
                          </a:solidFill>
                          <a:effectLst/>
                          <a:latin typeface="Poppins" pitchFamily="2" charset="77"/>
                          <a:ea typeface="+mn-ea"/>
                          <a:cs typeface="Poppins" pitchFamily="2" charset="77"/>
                        </a:rPr>
                        <a:t>Asignación de fondos para la ampliación de la cadena de frío antes de la introducción de la vacuna. Los funcionarios de Hacienda expresaron un mayor conocimiento de los beneficios de la inmunización.</a:t>
                      </a:r>
                    </a:p>
                  </a:txBody>
                  <a:tcPr marL="48986" marR="48986" marT="18000" marB="36000" anchor="ctr"/>
                </a:tc>
                <a:extLst>
                  <a:ext uri="{0D108BD9-81ED-4DB2-BD59-A6C34878D82A}">
                    <a16:rowId xmlns:a16="http://schemas.microsoft.com/office/drawing/2014/main" val="2655716968"/>
                  </a:ext>
                </a:extLst>
              </a:tr>
              <a:tr h="239817">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s-CU" sz="500" b="0" dirty="0">
                          <a:solidFill>
                            <a:schemeClr val="dk1"/>
                          </a:solidFill>
                          <a:effectLst/>
                          <a:latin typeface="Poppins" pitchFamily="2" charset="77"/>
                          <a:ea typeface="+mn-ea"/>
                          <a:cs typeface="Poppins" pitchFamily="2" charset="77"/>
                        </a:rPr>
                        <a:t>Campañas de promoción en la comunidad y los medios de comunicación para concientizar y generar apoyo integral para la introducción de nuevas vacunas.</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s-CU" sz="500" b="0" dirty="0">
                          <a:solidFill>
                            <a:schemeClr val="dk1"/>
                          </a:solidFill>
                          <a:effectLst/>
                          <a:latin typeface="Poppins" pitchFamily="2" charset="77"/>
                          <a:ea typeface="+mn-ea"/>
                          <a:cs typeface="Poppins" pitchFamily="2" charset="77"/>
                        </a:rPr>
                        <a:t>Realización de entrevistas en televisión y radio, así como campañas en los medios de comunicación social, con artículos en prensa</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a:solidFill>
                            <a:schemeClr val="dk1"/>
                          </a:solidFill>
                          <a:effectLst/>
                          <a:latin typeface="Poppins" pitchFamily="2" charset="77"/>
                          <a:ea typeface="+mn-ea"/>
                          <a:cs typeface="Poppins" pitchFamily="2" charset="77"/>
                        </a:rPr>
                        <a:t>Medios de comunicación, público en general, sociedad civil, posibles parlamentarios de Hacienda</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dirty="0">
                          <a:solidFill>
                            <a:schemeClr val="dk1"/>
                          </a:solidFill>
                          <a:effectLst/>
                          <a:latin typeface="Poppins" pitchFamily="2" charset="77"/>
                          <a:ea typeface="+mn-ea"/>
                          <a:cs typeface="Poppins" pitchFamily="2" charset="77"/>
                        </a:rPr>
                        <a:t>Aumentar la concientización pública</a:t>
                      </a:r>
                    </a:p>
                  </a:txBody>
                  <a:tcPr marL="48986" marR="48986" marT="18000" marB="36000" anchor="ctr"/>
                </a:tc>
                <a:extLst>
                  <a:ext uri="{0D108BD9-81ED-4DB2-BD59-A6C34878D82A}">
                    <a16:rowId xmlns:a16="http://schemas.microsoft.com/office/drawing/2014/main" val="4272214654"/>
                  </a:ext>
                </a:extLst>
              </a:tr>
              <a:tr h="305112">
                <a:tc>
                  <a:txBody>
                    <a:bodyPr/>
                    <a:lstStyle/>
                    <a:p>
                      <a:pPr marL="4763" marR="0" lvl="1" indent="0" algn="l">
                        <a:lnSpc>
                          <a:spcPct val="100000"/>
                        </a:lnSpc>
                        <a:spcBef>
                          <a:spcPts val="0"/>
                        </a:spcBef>
                        <a:spcAft>
                          <a:spcPts val="0"/>
                        </a:spcAft>
                        <a:tabLst/>
                      </a:pPr>
                      <a:r>
                        <a:rPr lang="es-CU" sz="500" b="0">
                          <a:solidFill>
                            <a:schemeClr val="dk1"/>
                          </a:solidFill>
                          <a:effectLst/>
                          <a:latin typeface="Poppins" pitchFamily="2" charset="77"/>
                          <a:ea typeface="+mn-ea"/>
                          <a:cs typeface="Poppins" pitchFamily="2" charset="77"/>
                        </a:rPr>
                        <a:t>Participación de las partes interesadas a través de sesiones informativas parlamentarias y, posiblemente, notas del Gabinete.</a:t>
                      </a:r>
                    </a:p>
                  </a:txBody>
                  <a:tcPr marL="48986" marR="48986" marT="18000" marB="0" anchor="ctr"/>
                </a:tc>
                <a:tc>
                  <a:txBody>
                    <a:bodyPr/>
                    <a:lstStyle/>
                    <a:p>
                      <a:pPr marL="4763" marR="0" lvl="1" indent="0" algn="l">
                        <a:lnSpc>
                          <a:spcPct val="100000"/>
                        </a:lnSpc>
                        <a:spcBef>
                          <a:spcPts val="0"/>
                        </a:spcBef>
                        <a:spcAft>
                          <a:spcPts val="0"/>
                        </a:spcAft>
                        <a:tabLst/>
                      </a:pPr>
                      <a:r>
                        <a:rPr lang="es-CU" sz="500" b="0" dirty="0">
                          <a:solidFill>
                            <a:schemeClr val="dk1"/>
                          </a:solidFill>
                          <a:effectLst/>
                          <a:latin typeface="Poppins" pitchFamily="2" charset="77"/>
                          <a:ea typeface="+mn-ea"/>
                          <a:cs typeface="Poppins" pitchFamily="2" charset="77"/>
                        </a:rPr>
                        <a:t>Esbozar la justificación pública, las estimaciones de costos y los beneficios a largo plazo de la introducción de nuevas vacunas.</a:t>
                      </a:r>
                    </a:p>
                  </a:txBody>
                  <a:tcPr marL="48986" marR="48986" marT="18000" marB="0" anchor="ctr"/>
                </a:tc>
                <a:tc>
                  <a:txBody>
                    <a:bodyPr/>
                    <a:lstStyle/>
                    <a:p>
                      <a:pPr marL="4763"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Consejo de Ministros</a:t>
                      </a:r>
                    </a:p>
                    <a:p>
                      <a:pPr marL="4763"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Secretario Permanente de Salud</a:t>
                      </a:r>
                    </a:p>
                  </a:txBody>
                  <a:tcPr marL="48986" marR="48986" marT="18000" marB="36000" anchor="ctr"/>
                </a:tc>
                <a:tc>
                  <a:txBody>
                    <a:bodyPr/>
                    <a:lstStyle/>
                    <a:p>
                      <a:pPr marL="4763"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Prioridad en el presupuesto nacional</a:t>
                      </a:r>
                    </a:p>
                  </a:txBody>
                  <a:tcPr marL="48986" marR="48986" marT="18000" marB="36000" anchor="ct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12858" y="4214712"/>
            <a:ext cx="8977703"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Enfoques de promoción utilizados</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2916969633"/>
              </p:ext>
            </p:extLst>
          </p:nvPr>
        </p:nvGraphicFramePr>
        <p:xfrm>
          <a:off x="119239" y="5597588"/>
          <a:ext cx="8977703" cy="726091"/>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75635">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550456">
                <a:tc>
                  <a:txBody>
                    <a:bodyPr/>
                    <a:lstStyle/>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s-CU" sz="500" b="0" dirty="0">
                          <a:solidFill>
                            <a:schemeClr val="dk1"/>
                          </a:solidFill>
                          <a:effectLst/>
                          <a:latin typeface="Poppins" pitchFamily="2" charset="77"/>
                          <a:ea typeface="Calibri" panose="020F0502020204030204" pitchFamily="34" charset="0"/>
                          <a:cs typeface="Poppins" pitchFamily="2" charset="77"/>
                        </a:rPr>
                        <a:t>1. Promoción impulsada por la comunidad y los medios de comunicación</a:t>
                      </a:r>
                    </a:p>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s-CU" sz="500" b="0" dirty="0">
                          <a:solidFill>
                            <a:schemeClr val="dk1"/>
                          </a:solidFill>
                          <a:effectLst/>
                          <a:latin typeface="Poppins" pitchFamily="2" charset="77"/>
                          <a:ea typeface="Calibri" panose="020F0502020204030204" pitchFamily="34" charset="0"/>
                          <a:cs typeface="Poppins" pitchFamily="2" charset="77"/>
                        </a:rPr>
                        <a:t>2. Financiación nacional: desarrollo de enfoques estratégicos por fases para fomentar la participación financiera.</a:t>
                      </a:r>
                    </a:p>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s-CU" sz="500" b="0" dirty="0">
                          <a:solidFill>
                            <a:schemeClr val="dk1"/>
                          </a:solidFill>
                          <a:effectLst/>
                          <a:latin typeface="Poppins" pitchFamily="2" charset="77"/>
                          <a:ea typeface="Calibri" panose="020F0502020204030204" pitchFamily="34" charset="0"/>
                          <a:cs typeface="Poppins" pitchFamily="2" charset="77"/>
                        </a:rPr>
                        <a:t>3. Colaboración y movilización intersectorial: implicar a los sectores de la educación, las finanzas y la administración local como promotores de la inmunización y establecer coaliciones/grupos de trabajo que impulsen un apoyo coordinado a la inmunización.</a:t>
                      </a:r>
                    </a:p>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s-CU" sz="500" b="0" dirty="0">
                          <a:solidFill>
                            <a:schemeClr val="dk1"/>
                          </a:solidFill>
                          <a:effectLst/>
                          <a:latin typeface="Poppins" pitchFamily="2" charset="77"/>
                          <a:ea typeface="Calibri" panose="020F0502020204030204" pitchFamily="34" charset="0"/>
                          <a:cs typeface="Poppins" pitchFamily="2" charset="77"/>
                        </a:rPr>
                        <a:t>4. Estrategias eficaces de promoción presupuestaria: influir en el Ministro de Hacienda y otras partes interesadas clave para que asignen y mantengan la financiación nacional de la inmunización.</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19239" y="5608990"/>
            <a:ext cx="8978555"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Lecciones aprendidas</a:t>
            </a:r>
          </a:p>
        </p:txBody>
      </p:sp>
      <p:pic>
        <p:nvPicPr>
          <p:cNvPr id="4" name="Picture 3" descr="A black yellow and white triangle&#10;&#10;AI-generated content may be incorrect.">
            <a:extLst>
              <a:ext uri="{FF2B5EF4-FFF2-40B4-BE49-F238E27FC236}">
                <a16:creationId xmlns:a16="http://schemas.microsoft.com/office/drawing/2014/main" id="{50474FB6-7D51-2728-4E7B-D9FBD479A79F}"/>
              </a:ext>
            </a:extLst>
          </p:cNvPr>
          <p:cNvPicPr>
            <a:picLocks noChangeAspect="1"/>
          </p:cNvPicPr>
          <p:nvPr/>
        </p:nvPicPr>
        <p:blipFill>
          <a:blip r:embed="rId4"/>
          <a:stretch>
            <a:fillRect/>
          </a:stretch>
        </p:blipFill>
        <p:spPr>
          <a:xfrm>
            <a:off x="50929" y="59717"/>
            <a:ext cx="1266487" cy="635938"/>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2.xml><?xml version="1.0" encoding="utf-8"?>
<ds:datastoreItem xmlns:ds="http://schemas.openxmlformats.org/officeDocument/2006/customXml" ds:itemID="{D73F97D6-9BE9-4FE7-AF9A-198E873C182A}">
  <ds:schemaRefs>
    <ds:schemaRef ds:uri="http://schemas.microsoft.com/office/2006/documentManagement/types"/>
    <ds:schemaRef ds:uri="http://purl.org/dc/elements/1.1/"/>
    <ds:schemaRef ds:uri="http://purl.org/dc/dcmitype/"/>
    <ds:schemaRef ds:uri="http://schemas.microsoft.com/office/2006/metadata/properties"/>
    <ds:schemaRef ds:uri="48b06b4d-1ec9-41b0-8d15-5bb6e5667c29"/>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1BB71A95-FD5F-4283-8AC9-C3CDE5A9710F}"/>
</file>

<file path=docProps/app.xml><?xml version="1.0" encoding="utf-8"?>
<Properties xmlns="http://schemas.openxmlformats.org/officeDocument/2006/extended-properties" xmlns:vt="http://schemas.openxmlformats.org/officeDocument/2006/docPropsVTypes">
  <Template>Office Theme</Template>
  <TotalTime>693</TotalTime>
  <Words>891</Words>
  <PresentationFormat>Ekran Gösterisi (4:3)</PresentationFormat>
  <Paragraphs>72</Paragraphs>
  <Slides>1</Slides>
  <Notes>0</Notes>
  <HiddenSlides>0</HiddenSlides>
  <MMClips>0</MMClips>
  <ScaleCrop>false</ScaleCrop>
  <HeadingPairs>
    <vt:vector size="8" baseType="variant">
      <vt:variant>
        <vt:lpstr>Kullanılan Yazı Tipleri</vt:lpstr>
      </vt:variant>
      <vt:variant>
        <vt:i4>8</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11" baseType="lpstr">
      <vt:lpstr>Museo Sans 300</vt:lpstr>
      <vt:lpstr>Museo Slab 300</vt:lpstr>
      <vt:lpstr>Arial</vt:lpstr>
      <vt:lpstr>Poppins</vt:lpstr>
      <vt:lpstr>Poppins ExtraBold</vt:lpstr>
      <vt:lpstr>Poppins Medium</vt:lpstr>
      <vt:lpstr>Poppins SemiBold</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2025-07-16T08:35:11Z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