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F76A206-AC52-4761-A054-00DCBC14F7C0}">
          <p14:sldIdLst>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84" dt="2025-07-10T16:29:41.814"/>
    <p1510:client id="{4FFC43AC-A9EA-2344-989C-40E380906DBC}" v="3" dt="2025-07-11T10:24:11.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367" autoAdjust="0"/>
    <p:restoredTop sz="96132"/>
  </p:normalViewPr>
  <p:slideViewPr>
    <p:cSldViewPr snapToGrid="0">
      <p:cViewPr>
        <p:scale>
          <a:sx n="150" d="100"/>
          <a:sy n="150" d="100"/>
        </p:scale>
        <p:origin x="1086" y="-14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FFC43AC-A9EA-2344-989C-40E380906DBC}"/>
    <pc:docChg chg="undo custSel modSld">
      <pc:chgData name="Ivdity Chikovani" userId="88c3af89-cfad-4844-9d52-51bd03c65758" providerId="ADAL" clId="{4FFC43AC-A9EA-2344-989C-40E380906DBC}" dt="2025-07-11T10:27:19.467" v="102" actId="1035"/>
      <pc:docMkLst>
        <pc:docMk/>
      </pc:docMkLst>
      <pc:sldChg chg="addSp delSp modSp mod">
        <pc:chgData name="Ivdity Chikovani" userId="88c3af89-cfad-4844-9d52-51bd03c65758" providerId="ADAL" clId="{4FFC43AC-A9EA-2344-989C-40E380906DBC}" dt="2025-07-11T10:27:19.467" v="102" actId="1035"/>
        <pc:sldMkLst>
          <pc:docMk/>
          <pc:sldMk cId="4072229634" sldId="290"/>
        </pc:sldMkLst>
        <pc:spChg chg="mod">
          <ac:chgData name="Ivdity Chikovani" userId="88c3af89-cfad-4844-9d52-51bd03c65758" providerId="ADAL" clId="{4FFC43AC-A9EA-2344-989C-40E380906DBC}" dt="2025-07-11T05:48:19.408" v="18" actId="20577"/>
          <ac:spMkLst>
            <pc:docMk/>
            <pc:sldMk cId="4072229634" sldId="290"/>
            <ac:spMk id="7" creationId="{C1CD0FA6-C9F6-1D06-6084-8849003B6409}"/>
          </ac:spMkLst>
        </pc:spChg>
        <pc:spChg chg="mod">
          <ac:chgData name="Ivdity Chikovani" userId="88c3af89-cfad-4844-9d52-51bd03c65758" providerId="ADAL" clId="{4FFC43AC-A9EA-2344-989C-40E380906DBC}" dt="2025-07-11T10:26:14.279" v="93" actId="1076"/>
          <ac:spMkLst>
            <pc:docMk/>
            <pc:sldMk cId="4072229634" sldId="290"/>
            <ac:spMk id="11" creationId="{BD91C623-077D-96C3-AA66-1E77C46CEAC7}"/>
          </ac:spMkLst>
        </pc:spChg>
        <pc:spChg chg="mod">
          <ac:chgData name="Ivdity Chikovani" userId="88c3af89-cfad-4844-9d52-51bd03c65758" providerId="ADAL" clId="{4FFC43AC-A9EA-2344-989C-40E380906DBC}" dt="2025-07-11T10:27:19.467" v="102" actId="1035"/>
          <ac:spMkLst>
            <pc:docMk/>
            <pc:sldMk cId="4072229634" sldId="290"/>
            <ac:spMk id="16" creationId="{05B715B8-46F4-D630-D152-33BEE6B83B28}"/>
          </ac:spMkLst>
        </pc:spChg>
        <pc:graphicFrameChg chg="mod modGraphic">
          <ac:chgData name="Ivdity Chikovani" userId="88c3af89-cfad-4844-9d52-51bd03c65758" providerId="ADAL" clId="{4FFC43AC-A9EA-2344-989C-40E380906DBC}" dt="2025-07-11T06:00:01.115" v="31" actId="20577"/>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4FFC43AC-A9EA-2344-989C-40E380906DBC}" dt="2025-07-11T10:25:09.539" v="92" actId="20577"/>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4FFC43AC-A9EA-2344-989C-40E380906DBC}" dt="2025-07-11T10:26:51.913" v="96"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4FFC43AC-A9EA-2344-989C-40E380906DBC}" dt="2025-07-11T10:26:59.590" v="98" actId="1035"/>
          <ac:graphicFrameMkLst>
            <pc:docMk/>
            <pc:sldMk cId="4072229634" sldId="290"/>
            <ac:graphicFrameMk id="15" creationId="{FF755A87-CA92-2637-98A6-C5B75B38A88F}"/>
          </ac:graphicFrameMkLst>
        </pc:graphicFrameChg>
        <pc:picChg chg="add mod">
          <ac:chgData name="Ivdity Chikovani" userId="88c3af89-cfad-4844-9d52-51bd03c65758" providerId="ADAL" clId="{4FFC43AC-A9EA-2344-989C-40E380906DBC}" dt="2025-07-11T05:47:48.017" v="15" actId="14100"/>
          <ac:picMkLst>
            <pc:docMk/>
            <pc:sldMk cId="4072229634" sldId="290"/>
            <ac:picMk id="4" creationId="{50474FB6-7D51-2728-4E7B-D9FBD479A79F}"/>
          </ac:picMkLst>
        </pc:picChg>
        <pc:picChg chg="del">
          <ac:chgData name="Ivdity Chikovani" userId="88c3af89-cfad-4844-9d52-51bd03c65758" providerId="ADAL" clId="{4FFC43AC-A9EA-2344-989C-40E380906DBC}" dt="2025-07-11T05:45:48.375" v="0" actId="478"/>
          <ac:picMkLst>
            <pc:docMk/>
            <pc:sldMk cId="4072229634" sldId="290"/>
            <ac:picMk id="5" creationId="{5F9E030F-1C67-78A3-5CF0-13502DEE982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1512" y="6354523"/>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895148"/>
            <a:ext cx="9123391" cy="5459375"/>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34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mn-MN" sz="2200" b="1" i="0" u="none" strike="noStrike" cap="none"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Сэнт Люсиа </a:t>
            </a:r>
          </a:p>
          <a:p>
            <a:pPr lvl="0">
              <a:spcBef>
                <a:spcPts val="125"/>
              </a:spcBef>
              <a:buClr>
                <a:srgbClr val="313231"/>
              </a:buClr>
              <a:buSzPts val="1100"/>
            </a:pPr>
            <a:r>
              <a:rPr lang="mn-MN" sz="1100" b="1" dirty="0">
                <a:solidFill>
                  <a:srgbClr val="313231"/>
                </a:solidFill>
                <a:latin typeface="Poppins"/>
                <a:ea typeface="Poppins"/>
                <a:cs typeface="Poppins"/>
                <a:sym typeface="Poppins"/>
              </a:rPr>
              <a:t>Шинэ вакцин нэвтрүүлэхэд дотоодын нөөцийг тэргүүлэх чиглэл болгохыг дэмжих</a:t>
            </a:r>
            <a:endParaRPr lang="mn-MN" sz="1100" dirty="0"/>
          </a:p>
          <a:p>
            <a:pPr lvl="0">
              <a:spcBef>
                <a:spcPts val="125"/>
              </a:spcBef>
              <a:buClr>
                <a:srgbClr val="313231"/>
              </a:buClr>
              <a:buSzPts val="1100"/>
            </a:pPr>
            <a:r>
              <a:rPr lang="mn-MN" sz="1100" b="1" i="1" dirty="0">
                <a:solidFill>
                  <a:srgbClr val="313231"/>
                </a:solidFill>
                <a:latin typeface="Poppins"/>
                <a:ea typeface="Poppins"/>
                <a:cs typeface="Poppins"/>
                <a:sym typeface="Poppins"/>
              </a:rPr>
              <a:t>Филиппин, Манила, 2025 оны 7 дугаар сарын 23-25-ны өдөр</a:t>
            </a:r>
            <a:endParaRPr lang="mn-MN" sz="1100" dirty="0"/>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18388" y="864628"/>
            <a:ext cx="89777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Нэвтрүүлэлтийн байдал</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135744970"/>
              </p:ext>
            </p:extLst>
          </p:nvPr>
        </p:nvGraphicFramePr>
        <p:xfrm>
          <a:off x="116682" y="1043878"/>
          <a:ext cx="8979408" cy="1226656"/>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1674436">
                  <a:extLst>
                    <a:ext uri="{9D8B030D-6E8A-4147-A177-3AD203B41FA5}">
                      <a16:colId xmlns:a16="http://schemas.microsoft.com/office/drawing/2014/main" val="4243113650"/>
                    </a:ext>
                  </a:extLst>
                </a:gridCol>
                <a:gridCol w="1323756">
                  <a:extLst>
                    <a:ext uri="{9D8B030D-6E8A-4147-A177-3AD203B41FA5}">
                      <a16:colId xmlns:a16="http://schemas.microsoft.com/office/drawing/2014/main" val="494658268"/>
                    </a:ext>
                  </a:extLst>
                </a:gridCol>
                <a:gridCol w="975360">
                  <a:extLst>
                    <a:ext uri="{9D8B030D-6E8A-4147-A177-3AD203B41FA5}">
                      <a16:colId xmlns:a16="http://schemas.microsoft.com/office/drawing/2014/main" val="3815672779"/>
                    </a:ext>
                  </a:extLst>
                </a:gridCol>
                <a:gridCol w="3268496">
                  <a:extLst>
                    <a:ext uri="{9D8B030D-6E8A-4147-A177-3AD203B41FA5}">
                      <a16:colId xmlns:a16="http://schemas.microsoft.com/office/drawing/2014/main" val="2137277064"/>
                    </a:ext>
                  </a:extLst>
                </a:gridCol>
              </a:tblGrid>
              <a:tr h="276114">
                <a:tc>
                  <a:txBody>
                    <a:bodyPr/>
                    <a:lstStyle/>
                    <a:p>
                      <a:pPr marL="0" marR="0" algn="l" rtl="0">
                        <a:lnSpc>
                          <a:spcPct val="150000"/>
                        </a:lnSpc>
                        <a:spcBef>
                          <a:spcPts val="0"/>
                        </a:spcBef>
                        <a:spcAft>
                          <a:spcPts val="0"/>
                        </a:spcAft>
                      </a:pPr>
                      <a:endParaRPr lang="en-US" sz="100" dirty="0">
                        <a:effectLst/>
                        <a:latin typeface="Cambria" panose="02040503050406030204" pitchFamily="18" charset="0"/>
                        <a:ea typeface="Cambria" panose="02040503050406030204" pitchFamily="18" charset="0"/>
                        <a:cs typeface="Poppins Medium" panose="00000600000000000000" pitchFamily="2" charset="0"/>
                      </a:endParaRPr>
                    </a:p>
                  </a:txBody>
                  <a:tcPr marL="48986" marR="48986" marT="0" marB="0"/>
                </a:tc>
                <a:tc gridSpan="2">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ПНЕВМОКОККЫН ВАКЦИН (PCV)</a:t>
                      </a: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Рота вирусын вакцин (Rota) </a:t>
                      </a:r>
                    </a:p>
                  </a:txBody>
                  <a:tcPr marL="48986" marR="48986" marT="36000" marB="36000" anchor="ctr"/>
                </a:tc>
                <a:tc>
                  <a:txBody>
                    <a:bodyPr/>
                    <a:lstStyle/>
                    <a:p>
                      <a:pPr marL="0" marR="0" algn="ctr">
                        <a:lnSpc>
                          <a:spcPct val="100000"/>
                        </a:lnSpc>
                        <a:spcBef>
                          <a:spcPts val="0"/>
                        </a:spcBef>
                        <a:spcAft>
                          <a:spcPts val="0"/>
                        </a:spcAft>
                      </a:pPr>
                      <a:r>
                        <a:rPr lang="mn-MN" sz="700" b="1" noProof="0" dirty="0">
                          <a:effectLst/>
                          <a:latin typeface="Cambria" panose="02040503050406030204" pitchFamily="18" charset="0"/>
                          <a:ea typeface="Cambria" panose="02040503050406030204" pitchFamily="18" charset="0"/>
                          <a:cs typeface="Poppins SemiBold" panose="00000700000000000000" pitchFamily="2" charset="0"/>
                        </a:rPr>
                        <a:t>Хүний хөхөнцөр вирусын эсрэг вакцин (HPV)</a:t>
                      </a:r>
                    </a:p>
                  </a:txBody>
                  <a:tcPr marL="48986" marR="48986" marT="36000" marB="36000" anchor="ctr"/>
                </a:tc>
                <a:extLst>
                  <a:ext uri="{0D108BD9-81ED-4DB2-BD59-A6C34878D82A}">
                    <a16:rowId xmlns:a16="http://schemas.microsoft.com/office/drawing/2014/main" val="4244451803"/>
                  </a:ext>
                </a:extLst>
              </a:tr>
              <a:tr h="146342">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Нэвтрүүлэлтийн жил</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0" marR="0" algn="l" rtl="0">
                        <a:lnSpc>
                          <a:spcPct val="100000"/>
                        </a:lnSpc>
                        <a:spcBef>
                          <a:spcPts val="0"/>
                        </a:spcBef>
                        <a:spcAft>
                          <a:spcPts val="0"/>
                        </a:spcAft>
                      </a:pPr>
                      <a:endParaRPr lang="en-US" sz="500" b="0" dirty="0">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mn-MN" sz="500" b="0" dirty="0">
                          <a:effectLst/>
                          <a:latin typeface="Cambria" panose="02040503050406030204" pitchFamily="18" charset="0"/>
                          <a:ea typeface="Cambria" panose="02040503050406030204" pitchFamily="18" charset="0"/>
                          <a:cs typeface="Poppins" pitchFamily="2" charset="77"/>
                        </a:rPr>
                        <a:t>2027 </a:t>
                      </a:r>
                    </a:p>
                  </a:txBody>
                  <a:tcPr marL="48986" marR="48986" marT="18000" marB="36000" anchor="ctr"/>
                </a:tc>
                <a:tc>
                  <a:txBody>
                    <a:bodyPr/>
                    <a:lstStyle/>
                    <a:p>
                      <a:pPr marL="0" marR="0" lvl="0"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Хэлэлцээр үргэлжилж байгаа</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0" marR="0" algn="ctr">
                        <a:lnSpc>
                          <a:spcPct val="100000"/>
                        </a:lnSpc>
                        <a:spcBef>
                          <a:spcPts val="0"/>
                        </a:spcBef>
                        <a:spcAft>
                          <a:spcPts val="0"/>
                        </a:spcAft>
                      </a:pPr>
                      <a:r>
                        <a:rPr lang="mn-MN" sz="500" b="0">
                          <a:solidFill>
                            <a:schemeClr val="dk1"/>
                          </a:solidFill>
                          <a:effectLst/>
                          <a:latin typeface="Cambria" panose="02040503050406030204" pitchFamily="18" charset="0"/>
                          <a:ea typeface="Cambria" panose="02040503050406030204" pitchFamily="18" charset="0"/>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25981">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Нэвтрүүлэлтийн байдал</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88900" marR="0" lvl="1" indent="0" algn="ctr">
                        <a:lnSpc>
                          <a:spcPct val="100000"/>
                        </a:lnSpc>
                        <a:spcBef>
                          <a:spcPts val="0"/>
                        </a:spcBef>
                        <a:spcAft>
                          <a:spcPts val="0"/>
                        </a:spcAft>
                        <a:tabLst/>
                      </a:pPr>
                      <a:r>
                        <a:rPr lang="mn-MN" sz="500" b="0">
                          <a:effectLst/>
                          <a:latin typeface="Cambria" panose="02040503050406030204" pitchFamily="18" charset="0"/>
                          <a:ea typeface="Cambria" panose="02040503050406030204" pitchFamily="18" charset="0"/>
                          <a:cs typeface="Poppins" pitchFamily="2" charset="77"/>
                        </a:rPr>
                        <a:t>Ээлжийн</a:t>
                      </a:r>
                    </a:p>
                  </a:txBody>
                  <a:tcPr marL="48986" marR="48986" marT="18000" marB="36000" anchor="ctr"/>
                </a:tc>
                <a:tc>
                  <a:txBody>
                    <a:bodyPr/>
                    <a:lstStyle/>
                    <a:p>
                      <a:pPr marL="88900" marR="0" lvl="1" indent="0" algn="ctr" rtl="0">
                        <a:lnSpc>
                          <a:spcPct val="100000"/>
                        </a:lnSpc>
                        <a:spcBef>
                          <a:spcPts val="0"/>
                        </a:spcBef>
                        <a:spcAft>
                          <a:spcPts val="0"/>
                        </a:spcAft>
                        <a:buNone/>
                      </a:pPr>
                      <a:r>
                        <a:rPr lang="mn-MN" sz="500" b="0" u="none" strike="noStrike" cap="none" dirty="0">
                          <a:latin typeface="Cambria" panose="02040503050406030204" pitchFamily="18" charset="0"/>
                          <a:ea typeface="Cambria" panose="02040503050406030204" pitchFamily="18" charset="0"/>
                          <a:cs typeface="Poppins"/>
                          <a:sym typeface="Poppins"/>
                        </a:rPr>
                        <a:t>Улсын хэмжээнд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Улсын хэмжээнд</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4236886848"/>
                  </a:ext>
                </a:extLst>
              </a:tr>
              <a:tr h="224131">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Вакцины зорилтот бүлэг </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Одоогоор өндөр эрсдэлтэй нөхцөлтэй хүүхдүүд болон том хүүхдүүд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Хүүхдийн болон насанд хүрэгчдийн тогтмол дархлаажуулалт</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rtl="0">
                        <a:lnSpc>
                          <a:spcPct val="100000"/>
                        </a:lnSpc>
                        <a:spcBef>
                          <a:spcPts val="0"/>
                        </a:spcBef>
                        <a:spcAft>
                          <a:spcPts val="0"/>
                        </a:spcAft>
                        <a:buNone/>
                      </a:pP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10-12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насны</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хөвгүүд</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болон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охид</a:t>
                      </a:r>
                      <a:endParaRPr lang="ru-RU"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669951412"/>
                  </a:ext>
                </a:extLst>
              </a:tr>
              <a:tr h="230132">
                <a:tc>
                  <a:txBody>
                    <a:bodyPr/>
                    <a:lstStyle/>
                    <a:p>
                      <a:pPr marL="0" marR="0" lvl="0" indent="0" algn="ctr" rtl="0">
                        <a:lnSpc>
                          <a:spcPct val="107000"/>
                        </a:lnSpc>
                        <a:spcBef>
                          <a:spcPts val="0"/>
                        </a:spcBef>
                        <a:spcAft>
                          <a:spcPts val="0"/>
                        </a:spcAft>
                        <a:buClr>
                          <a:schemeClr val="dk1"/>
                        </a:buClr>
                        <a:buSzPts val="500"/>
                        <a:buFont typeface="Poppins"/>
                        <a:buNone/>
                      </a:pPr>
                      <a:r>
                        <a:rPr lang="mn-MN" sz="500" u="none" strike="noStrike" cap="none" dirty="0">
                          <a:latin typeface="Cambria" panose="02040503050406030204" pitchFamily="18" charset="0"/>
                          <a:ea typeface="Cambria" panose="02040503050406030204" pitchFamily="18" charset="0"/>
                          <a:cs typeface="Poppins"/>
                          <a:sym typeface="Poppins"/>
                        </a:rPr>
                        <a:t>Вакцин ба тунгийн тоо / Нэвтрүүлэлтийн төлөвлөсөн санхүүгийн дэмжлэг</a:t>
                      </a:r>
                      <a:endParaRPr lang="mn-MN" sz="800" dirty="0">
                        <a:latin typeface="Cambria" panose="02040503050406030204" pitchFamily="18" charset="0"/>
                        <a:ea typeface="Cambria" panose="02040503050406030204" pitchFamily="18" charset="0"/>
                      </a:endParaRPr>
                    </a:p>
                  </a:txBody>
                  <a:tcPr marL="68580" marR="68580" marT="0" marB="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Гави &amp; Дотоод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Гардасил дөрвөлсөн нэг тун (2023 онд нэг тун руу шилжсэн)</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870562351"/>
                  </a:ext>
                </a:extLst>
              </a:tr>
              <a:tr h="208633">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5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572606175"/>
              </p:ext>
            </p:extLst>
          </p:nvPr>
        </p:nvGraphicFramePr>
        <p:xfrm>
          <a:off x="116682" y="2061171"/>
          <a:ext cx="8979408" cy="2136834"/>
        </p:xfrm>
        <a:graphic>
          <a:graphicData uri="http://schemas.openxmlformats.org/drawingml/2006/table">
            <a:tbl>
              <a:tblPr firstRow="1" firstCol="1" bandRow="1">
                <a:tableStyleId>{0505E3EF-67EA-436B-97B2-0124C06EBD24}</a:tableStyleId>
              </a:tblPr>
              <a:tblGrid>
                <a:gridCol w="5724852">
                  <a:extLst>
                    <a:ext uri="{9D8B030D-6E8A-4147-A177-3AD203B41FA5}">
                      <a16:colId xmlns:a16="http://schemas.microsoft.com/office/drawing/2014/main" val="2441690924"/>
                    </a:ext>
                  </a:extLst>
                </a:gridCol>
                <a:gridCol w="1595178">
                  <a:extLst>
                    <a:ext uri="{9D8B030D-6E8A-4147-A177-3AD203B41FA5}">
                      <a16:colId xmlns:a16="http://schemas.microsoft.com/office/drawing/2014/main" val="4243113650"/>
                    </a:ext>
                  </a:extLst>
                </a:gridCol>
                <a:gridCol w="1659378">
                  <a:extLst>
                    <a:ext uri="{9D8B030D-6E8A-4147-A177-3AD203B41FA5}">
                      <a16:colId xmlns:a16="http://schemas.microsoft.com/office/drawing/2014/main" val="3319182671"/>
                    </a:ext>
                  </a:extLst>
                </a:gridCol>
              </a:tblGrid>
              <a:tr h="180502">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1189">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dirty="0">
                          <a:effectLst/>
                          <a:latin typeface="Cambria" panose="02040503050406030204" pitchFamily="18" charset="0"/>
                          <a:ea typeface="Cambria" panose="02040503050406030204" pitchFamily="18" charset="0"/>
                          <a:cs typeface="Poppins" pitchFamily="2" charset="77"/>
                        </a:rPr>
                        <a:t>Гол сорилтууд</a:t>
                      </a:r>
                    </a:p>
                  </a:txBody>
                  <a:tcPr marL="48986" marR="48986" marT="36000" marB="0" anchor="ctr"/>
                </a:tc>
                <a:tc>
                  <a:txBody>
                    <a:bodyPr/>
                    <a:lstStyle/>
                    <a:p>
                      <a:pPr marL="0" marR="0" lvl="0" indent="0" algn="ctr" rtl="0">
                        <a:lnSpc>
                          <a:spcPct val="100000"/>
                        </a:lnSpc>
                        <a:spcBef>
                          <a:spcPts val="0"/>
                        </a:spcBef>
                        <a:spcAft>
                          <a:spcPts val="0"/>
                        </a:spcAft>
                        <a:buClr>
                          <a:schemeClr val="dk1"/>
                        </a:buClr>
                        <a:buSzPts val="70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Шийдвэр гаргагчид</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0" marR="0" lvl="0" indent="0" algn="ctr" rtl="0">
                        <a:spcBef>
                          <a:spcPts val="0"/>
                        </a:spcBef>
                        <a:spcAft>
                          <a:spcPts val="0"/>
                        </a:spcAft>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Байр</a:t>
                      </a:r>
                      <a:r>
                        <a:rPr lang="mn-MN" sz="700" b="1" dirty="0">
                          <a:solidFill>
                            <a:schemeClr val="dk1"/>
                          </a:solidFill>
                          <a:latin typeface="Cambria" panose="02040503050406030204" pitchFamily="18" charset="0"/>
                          <a:ea typeface="Cambria" panose="02040503050406030204" pitchFamily="18" charset="0"/>
                          <a:cs typeface="Poppins"/>
                          <a:sym typeface="Poppins"/>
                        </a:rPr>
                        <a:t> суурь</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1053874978"/>
                  </a:ext>
                </a:extLst>
              </a:tr>
              <a:tr h="380261">
                <a:tc rowSpan="2">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Үндэсний болон төсвийн өрсөлдөөнтэй тэргүүлэх чиглэлүүд (эрүүл мэндийн салбар нь бусад үндэсний тэргүүлэх чиглэлүүдтэй өрсөлддөг учир шинэ вакцинуудын санхүүжилтийг баталгаажуулахад хүндрэлтэй байдаг)</a:t>
                      </a:r>
                      <a:r>
                        <a:rPr lang="tr-TR" sz="45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Сангийн сайд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Дэмжиж ажилладаг (асуудлын ач холбогдлыг хүлээн зөвшөөрч, аливаа сорилтыг шийдвэрлэхэд зориулан уулзалтууд, нөөц хуваарилалтад идэвхтэй оролцож болно). Үйл ажиллагаа авах, ухуулга хийх эсвэл шийдлийг дэмжихэд бэлэн байж болно.</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655716968"/>
                  </a:ext>
                </a:extLst>
              </a:tr>
              <a:tr h="134343">
                <a:tc vMerge="1">
                  <a:txBody>
                    <a:bodyPr/>
                    <a:lstStyle/>
                    <a:p>
                      <a:endParaRPr lang="en-GE"/>
                    </a:p>
                  </a:txBody>
                  <a:tcP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сайд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59437931"/>
                  </a:ext>
                </a:extLst>
              </a:tr>
              <a:tr h="183146">
                <a:tc rowSpan="2">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Төсөвт санхүүжилт тусгагдсан ч мөнгөн хөрөнгийг гаргах, зарцуулахад (жишээ нь, Сангийн яам/Нягтлан бодох бүртгэлийн алба зэрэг) саатал гардаг бөгөөд энэ нь сургалт, хөргүүрийн сүлжээ худалдан авах болон бусад тээвэрлэлтийн үйл ажиллагаанд нөлөөлдөг.</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D3D3D3"/>
                    </a:solidFill>
                  </a:tcP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Нягтлан бүртгэлийн газар/ Төсвийн хэлтэс; Сангийн яам</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450" b="0">
                          <a:solidFill>
                            <a:schemeClr val="dk1"/>
                          </a:solidFill>
                          <a:effectLst/>
                          <a:latin typeface="Cambria" panose="02040503050406030204" pitchFamily="18" charset="0"/>
                          <a:ea typeface="Cambria" panose="02040503050406030204" pitchFamily="18" charset="0"/>
                          <a:cs typeface="Poppins" pitchFamily="2" charset="77"/>
                        </a:rPr>
                        <a:t>Төвийг сахисан</a:t>
                      </a:r>
                    </a:p>
                  </a:txBody>
                  <a:tcPr marL="48986" marR="48986" marT="18000" marB="36000" anchor="ctr"/>
                </a:tc>
                <a:extLst>
                  <a:ext uri="{0D108BD9-81ED-4DB2-BD59-A6C34878D82A}">
                    <a16:rowId xmlns:a16="http://schemas.microsoft.com/office/drawing/2014/main" val="4272214654"/>
                  </a:ext>
                </a:extLst>
              </a:tr>
              <a:tr h="134343">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тэргүүн албан тушаалтан</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3680670263"/>
                  </a:ext>
                </a:extLst>
              </a:tr>
              <a:tr h="183146">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Дархлаажуулалтыг олон нийтийн эрүүл мэнд ба хөгжлийн гол тэргүүлэх чиглэл болгох улс төрийн хүсэл, ухуулга дутагдалтай байна (Дархлаажуулалтын хөтөлбөрийг ихэвчлэн урт хугацааны бүтээмж, сайн сайхан байдалд чиглэсэн үндэсний хөрөнгө оруулалт биш, харин зөвхөн эрүүл мэндийн оролцоо гэж үздэг).</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 Сангийн сайд/ Ерөнхий сайд; Нийгмийн салбарууд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427278204"/>
                  </a:ext>
                </a:extLst>
              </a:tr>
              <a:tr h="134343">
                <a:tc rowSpan="3">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Дархлаажуулалтын өргөтгөлд зориулсан урт хугацааны санхүүжилт, олон жилийн санхүүгийн үүрэг хариуцлага дутагдалтай байна (жил бүрийн төсөв нь дархлаажуулалтын хөтөлбөрүүдийн урт хугацааны төлөвлөлт, тогтвортой байдлыг хязгаарлаж, улсын санхүүгийн үүрэг хариуцлагыг биелүүлэх болон үр дүнтэй өргөтгөх чадавхыг сааруулж байна).</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D3D3D3"/>
                    </a:solidFill>
                  </a:tcP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төлөвлөгч</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Дэмжигч/Төвийг сахисан</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1696002195"/>
                  </a:ext>
                </a:extLst>
              </a:tr>
              <a:tr h="183146">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Сангийн сайд; Эдийн засгийн хөгжил; Эрүүл мэндийн яам, Эрүүл мэндийн асуудал эрхлэгч</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100163466"/>
                  </a:ext>
                </a:extLst>
              </a:tr>
              <a:tr h="134343">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Улсын дархлаажуулалтын менежер</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a:lnSpc>
                          <a:spcPct val="100000"/>
                        </a:lnSpc>
                        <a:spcBef>
                          <a:spcPts val="0"/>
                        </a:spcBef>
                        <a:spcAft>
                          <a:spcPts val="200"/>
                        </a:spcAft>
                        <a:tabLst/>
                      </a:pPr>
                      <a:r>
                        <a:rPr lang="mn-MN" sz="450" b="0">
                          <a:solidFill>
                            <a:schemeClr val="dk1"/>
                          </a:solidFill>
                          <a:effectLst/>
                          <a:latin typeface="Cambria" panose="02040503050406030204" pitchFamily="18" charset="0"/>
                          <a:ea typeface="Cambria" panose="02040503050406030204" pitchFamily="18" charset="0"/>
                          <a:cs typeface="Poppins" pitchFamily="2" charset="77"/>
                        </a:rPr>
                        <a:t>Сайн дэмжигч</a:t>
                      </a:r>
                    </a:p>
                  </a:txBody>
                  <a:tcPr marL="48986" marR="48986" marT="18000" marB="36000" anchor="ctr"/>
                </a:tc>
                <a:extLst>
                  <a:ext uri="{0D108BD9-81ED-4DB2-BD59-A6C34878D82A}">
                    <a16:rowId xmlns:a16="http://schemas.microsoft.com/office/drawing/2014/main" val="2207055851"/>
                  </a:ext>
                </a:extLst>
              </a:tr>
              <a:tr h="270016">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 болон Сангийн яам, Эдийн засгийн хөгжлийн газар зэрэг бусад чухал яамдуудын хоорондын уялдаа холбоо сул байна. Эрүүл мэндийн яам Үндэсний вакцинжуулалтын шинэчлэлийн (ҮВШ) төлөвлөгөө, төсвийн хүсэлтүүдийг боловсруулдаг ч санхүүгийн шийдвэр гаргагчидтай цаг хугацаа, харилцаа холбоо, тэргүүлэх чиглэлүүдийн нийцэл муу байдаг нь батламжийн хойшилт, төсөвлөх мөчлөгийн алдагдал, хөргүүрийн сүлжээ өргөтгөл, сургалт, логистик зэрэг үйл ажиллагааны хэрэгцээнд хангалтгүй санхүүжилт үүсэхэд хүргэдэг.</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 Сангийн сайд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Дэмжигч</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949963547"/>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16681" y="2070622"/>
            <a:ext cx="89777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Гол сорилтууд</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169176624"/>
              </p:ext>
            </p:extLst>
          </p:nvPr>
        </p:nvGraphicFramePr>
        <p:xfrm>
          <a:off x="116681" y="4201834"/>
          <a:ext cx="8979410" cy="1578012"/>
        </p:xfrm>
        <a:graphic>
          <a:graphicData uri="http://schemas.openxmlformats.org/drawingml/2006/table">
            <a:tbl>
              <a:tblPr firstRow="1" firstCol="1" bandRow="1">
                <a:tableStyleId>{0505E3EF-67EA-436B-97B2-0124C06EBD24}</a:tableStyleId>
              </a:tblPr>
              <a:tblGrid>
                <a:gridCol w="2087356">
                  <a:extLst>
                    <a:ext uri="{9D8B030D-6E8A-4147-A177-3AD203B41FA5}">
                      <a16:colId xmlns:a16="http://schemas.microsoft.com/office/drawing/2014/main" val="2441690924"/>
                    </a:ext>
                  </a:extLst>
                </a:gridCol>
                <a:gridCol w="3036147">
                  <a:extLst>
                    <a:ext uri="{9D8B030D-6E8A-4147-A177-3AD203B41FA5}">
                      <a16:colId xmlns:a16="http://schemas.microsoft.com/office/drawing/2014/main" val="190957167"/>
                    </a:ext>
                  </a:extLst>
                </a:gridCol>
                <a:gridCol w="1923413">
                  <a:extLst>
                    <a:ext uri="{9D8B030D-6E8A-4147-A177-3AD203B41FA5}">
                      <a16:colId xmlns:a16="http://schemas.microsoft.com/office/drawing/2014/main" val="4243113650"/>
                    </a:ext>
                  </a:extLst>
                </a:gridCol>
                <a:gridCol w="1932494">
                  <a:extLst>
                    <a:ext uri="{9D8B030D-6E8A-4147-A177-3AD203B41FA5}">
                      <a16:colId xmlns:a16="http://schemas.microsoft.com/office/drawing/2014/main" val="3319182671"/>
                    </a:ext>
                  </a:extLst>
                </a:gridCol>
              </a:tblGrid>
              <a:tr h="186951">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7306">
                <a:tc>
                  <a:txBody>
                    <a:bodyPr/>
                    <a:lstStyle/>
                    <a:p>
                      <a:pPr marL="0" marR="0" lvl="0" indent="0" algn="ctr" rtl="0">
                        <a:lnSpc>
                          <a:spcPct val="100000"/>
                        </a:lnSpc>
                        <a:spcBef>
                          <a:spcPts val="0"/>
                        </a:spcBef>
                        <a:spcAft>
                          <a:spcPts val="0"/>
                        </a:spcAft>
                        <a:buClr>
                          <a:schemeClr val="dk1"/>
                        </a:buClr>
                        <a:buSzPts val="70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Хэлэлцсэн сэдэв</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0" marR="0" lvl="0" indent="0" algn="ctr" rtl="0">
                        <a:lnSpc>
                          <a:spcPct val="100000"/>
                        </a:lnSpc>
                        <a:spcBef>
                          <a:spcPts val="0"/>
                        </a:spcBef>
                        <a:spcAft>
                          <a:spcPts val="0"/>
                        </a:spcAft>
                        <a:buClr>
                          <a:schemeClr val="dk1"/>
                        </a:buClr>
                        <a:buSzPts val="70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Дэмжлэгийн арга барилууд</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0" marR="0" lvl="0" indent="0" algn="ctr" rtl="0">
                        <a:lnSpc>
                          <a:spcPct val="100000"/>
                        </a:lnSpc>
                        <a:spcBef>
                          <a:spcPts val="0"/>
                        </a:spcBef>
                        <a:spcAft>
                          <a:spcPts val="0"/>
                        </a:spcAft>
                        <a:buClr>
                          <a:schemeClr val="dk1"/>
                        </a:buClr>
                        <a:buSzPts val="70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Шийдвэр гаргагчид/бусад оролцогч талууд</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algn="ctr"/>
                      <a:r>
                        <a:rPr lang="mn-MN" sz="700" b="1" dirty="0">
                          <a:solidFill>
                            <a:schemeClr val="dk1"/>
                          </a:solidFill>
                          <a:effectLst/>
                          <a:latin typeface="Poppins" pitchFamily="2" charset="77"/>
                          <a:ea typeface="+mn-ea"/>
                          <a:cs typeface="Poppins" pitchFamily="2" charset="77"/>
                        </a:rPr>
                        <a:t>Үр дүн </a:t>
                      </a:r>
                    </a:p>
                  </a:txBody>
                  <a:tcPr marL="48986" marR="48986" marT="36000" marB="36000" anchor="ctr"/>
                </a:tc>
                <a:extLst>
                  <a:ext uri="{0D108BD9-81ED-4DB2-BD59-A6C34878D82A}">
                    <a16:rowId xmlns:a16="http://schemas.microsoft.com/office/drawing/2014/main" val="1053874978"/>
                  </a:ext>
                </a:extLst>
              </a:tr>
              <a:tr h="416532">
                <a:tc>
                  <a:txBody>
                    <a:bodyPr/>
                    <a:lstStyle/>
                    <a:p>
                      <a:pPr marL="7938" marR="0" lvl="1" indent="0" algn="l">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Сангийн яам, Эрүүл мэндийн яамны удирдлагатай өндөр түвшний дэмжлэгийн уулзалт</a:t>
                      </a:r>
                    </a:p>
                  </a:txBody>
                  <a:tcPr marL="48986" marR="48986" marT="18000" marB="0" anchor="ctr"/>
                </a:tc>
                <a:tc>
                  <a:txBody>
                    <a:bodyPr/>
                    <a:lstStyle/>
                    <a:p>
                      <a:pPr marL="7938" marR="0" lvl="1" indent="0" algn="l">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PAHO-ийн дэмжлэгтэйгээр Үндэсний вакцинжуулалтын шинэчлэлийн (ҮВШ) талаар нотолгоонд суурилсан саналуудаа танилцуулах зорилгоор Эрүүл мэндийн яамны техник хэрэгжүүлэгч баг (Төрийн төв эмч, Олон нийтийн эрүүл мэнд ба дархлаажуулалтын менежер болон бусад холбогдох албан тушаалтнууд) болон Сангийн яамтай албан ёсны уулзалтуудыг зохион байгуулах</a:t>
                      </a:r>
                    </a:p>
                  </a:txBody>
                  <a:tcPr marL="48986" marR="48986" marT="18000" marB="0" anchor="ctr"/>
                </a:tc>
                <a:tc>
                  <a:txBody>
                    <a:bodyPr/>
                    <a:lstStyle/>
                    <a:p>
                      <a:pPr marL="7938" marR="0" lvl="1" indent="0" algn="l">
                        <a:lnSpc>
                          <a:spcPct val="100000"/>
                        </a:lnSpc>
                        <a:spcBef>
                          <a:spcPts val="0"/>
                        </a:spcBef>
                        <a:spcAft>
                          <a:spcPts val="20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Сангийн яам; Сангийн яамны байнгын нарийн бичгийн дарга; Эрүүл мэндийн сайд</a:t>
                      </a:r>
                    </a:p>
                  </a:txBody>
                  <a:tcPr marL="48986" marR="48986" marT="18000" marB="36000" anchor="ctr"/>
                </a:tc>
                <a:tc>
                  <a:txBody>
                    <a:bodyPr/>
                    <a:lstStyle/>
                    <a:p>
                      <a:pPr marL="7938" marR="0" lvl="1" indent="0" algn="l" rtl="0">
                        <a:lnSpc>
                          <a:spcPct val="100000"/>
                        </a:lnSpc>
                        <a:spcBef>
                          <a:spcPts val="0"/>
                        </a:spcBef>
                        <a:spcAft>
                          <a:spcPts val="0"/>
                        </a:spcAft>
                        <a:buNone/>
                      </a:pPr>
                      <a:r>
                        <a:rPr lang="mn-MN" sz="550" b="0" u="none" strike="noStrike" cap="none" dirty="0">
                          <a:solidFill>
                            <a:schemeClr val="dk1"/>
                          </a:solidFill>
                          <a:latin typeface="Poppins"/>
                          <a:ea typeface="Poppins"/>
                          <a:cs typeface="Poppins"/>
                          <a:sym typeface="Poppins"/>
                        </a:rPr>
                        <a:t>Вакцин нэвтрүүлэхийн өмнө хөргүүрийн сүлжээг өргөтгөхөд зориулсан санхүүжилтийн хуваарилалт Санхүүгийн албан тушаалтнууд дархлаажуулалтын ач холбогдлыг нэмэгдүүлэн ойлгож байгаагаа илэрхийлэв.</a:t>
                      </a:r>
                      <a:endParaRPr lang="mn-MN" sz="550" dirty="0"/>
                    </a:p>
                  </a:txBody>
                  <a:tcPr marL="48986" marR="48986" marT="18000" marB="36000" anchor="ctr"/>
                </a:tc>
                <a:extLst>
                  <a:ext uri="{0D108BD9-81ED-4DB2-BD59-A6C34878D82A}">
                    <a16:rowId xmlns:a16="http://schemas.microsoft.com/office/drawing/2014/main" val="2655716968"/>
                  </a:ext>
                </a:extLst>
              </a:tr>
              <a:tr h="290072">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Шинэ вакцин</a:t>
                      </a:r>
                      <a:r>
                        <a:rPr lang="tr-TR" sz="550" b="0" dirty="0">
                          <a:solidFill>
                            <a:schemeClr val="dk1"/>
                          </a:solidFill>
                          <a:effectLst/>
                          <a:latin typeface="Cambria" panose="02040503050406030204" pitchFamily="18" charset="0"/>
                          <a:ea typeface="Cambria" panose="02040503050406030204" pitchFamily="18" charset="0"/>
                          <a:cs typeface="Poppins" pitchFamily="2" charset="77"/>
                        </a:rPr>
                        <a:t> </a:t>
                      </a: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(ууд)-ыг нэвтрүүлэхэд олон нийтийн ухамсар нэмэгдүүлэх, доод түвшнээс дэмжлэг бий болгох зорилгоор олон нийтийн болон хэвлэл мэдээллийн ухуулга, нөлөөллийн кампанит ажил явуулах</a:t>
                      </a: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Телевиз, радиогийн ярилцлага явуулах, сошиал медиаг ашиглан кампанит ажил зохион байгуулах, сонины нийтлэлүүд гаргах</a:t>
                      </a:r>
                      <a:endParaRPr lang="mn-MN" sz="55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Мэдээллийн байгууллагууд, нийтлэг иргэд, иргэний нийгэм, сангийн албан тушаалтнууд, боломжит парламентын гишүүд</a:t>
                      </a: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50" b="0" u="none" strike="noStrike" cap="none" dirty="0">
                          <a:solidFill>
                            <a:schemeClr val="dk1"/>
                          </a:solidFill>
                          <a:latin typeface="Poppins"/>
                          <a:ea typeface="Poppins"/>
                          <a:cs typeface="Poppins"/>
                          <a:sym typeface="Poppins"/>
                        </a:rPr>
                        <a:t>Нийтийн ойлголтыг нэмэгдүүлэх</a:t>
                      </a:r>
                      <a:endParaRPr lang="mn-MN" sz="550" dirty="0"/>
                    </a:p>
                  </a:txBody>
                  <a:tcPr marL="48986" marR="48986" marT="18000" marB="36000" anchor="ctr"/>
                </a:tc>
                <a:extLst>
                  <a:ext uri="{0D108BD9-81ED-4DB2-BD59-A6C34878D82A}">
                    <a16:rowId xmlns:a16="http://schemas.microsoft.com/office/drawing/2014/main" val="4272214654"/>
                  </a:ext>
                </a:extLst>
              </a:tr>
              <a:tr h="313872">
                <a:tc>
                  <a:txBody>
                    <a:bodyPr/>
                    <a:lstStyle/>
                    <a:p>
                      <a:pPr marL="4763"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Парламентын мэдээлэл, магадгүй Засгийн газрын тэмдэглэлээр оролцогчдыг татан оролцуулах</a:t>
                      </a:r>
                      <a:endParaRPr lang="mn-MN" sz="55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Шинэ вакциныг нэвтрүүлэхийн олон нийтийн үндэслэл, зардлын тооцоо, урт хугацааны ашиг тусыг товчлон тодорхойлох</a:t>
                      </a:r>
                      <a:endParaRPr lang="mn-MN" sz="55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a:lnSpc>
                          <a:spcPct val="100000"/>
                        </a:lnSpc>
                        <a:spcBef>
                          <a:spcPts val="0"/>
                        </a:spcBef>
                        <a:spcAft>
                          <a:spcPts val="20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Засгийн газрын сайд нарын зөвлөл</a:t>
                      </a:r>
                    </a:p>
                    <a:p>
                      <a:pPr marL="4763" marR="0" lvl="1" indent="0" algn="l">
                        <a:lnSpc>
                          <a:spcPct val="100000"/>
                        </a:lnSpc>
                        <a:spcBef>
                          <a:spcPts val="0"/>
                        </a:spcBef>
                        <a:spcAft>
                          <a:spcPts val="20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Эрүүл мэндийн байнгын нарийн бичгийн дарга</a:t>
                      </a:r>
                    </a:p>
                  </a:txBody>
                  <a:tcPr marL="48986" marR="48986" marT="18000" marB="36000" anchor="ctr"/>
                </a:tc>
                <a:tc>
                  <a:txBody>
                    <a:bodyPr/>
                    <a:lstStyle/>
                    <a:p>
                      <a:pPr marL="4763" marR="0" lvl="1" indent="0" algn="l" rtl="0">
                        <a:lnSpc>
                          <a:spcPct val="100000"/>
                        </a:lnSpc>
                        <a:spcBef>
                          <a:spcPts val="0"/>
                        </a:spcBef>
                        <a:spcAft>
                          <a:spcPts val="0"/>
                        </a:spcAft>
                        <a:buNone/>
                      </a:pPr>
                      <a:r>
                        <a:rPr lang="mn-MN" sz="550" b="0" u="none" strike="noStrike" cap="none" dirty="0">
                          <a:solidFill>
                            <a:schemeClr val="dk1"/>
                          </a:solidFill>
                          <a:latin typeface="Poppins"/>
                          <a:ea typeface="Poppins"/>
                          <a:cs typeface="Poppins"/>
                          <a:sym typeface="Poppins"/>
                        </a:rPr>
                        <a:t>Улсын төсвийн тэргүүлэх чиглэлүүд</a:t>
                      </a:r>
                      <a:endParaRPr lang="mn-MN" sz="550" dirty="0"/>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6680" y="4207456"/>
            <a:ext cx="89777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Хэрэгжүүлсэн ухуулга, нөлөөллийн арга барилууд</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897654390"/>
              </p:ext>
            </p:extLst>
          </p:nvPr>
        </p:nvGraphicFramePr>
        <p:xfrm>
          <a:off x="116679" y="5733272"/>
          <a:ext cx="8977703" cy="632326"/>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57305">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Cambria" panose="02040503050406030204" pitchFamily="18" charset="0"/>
                        <a:ea typeface="Cambria" panose="02040503050406030204" pitchFamily="18"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475021">
                <a:tc>
                  <a:txBody>
                    <a:bodyPr/>
                    <a:lstStyle/>
                    <a:p>
                      <a:pPr marL="90488" marR="0" lvl="0" indent="0" algn="l" rtl="0">
                        <a:lnSpc>
                          <a:spcPct val="100000"/>
                        </a:lnSpc>
                        <a:spcBef>
                          <a:spcPts val="0"/>
                        </a:spcBef>
                        <a:spcAft>
                          <a:spcPts val="0"/>
                        </a:spcAft>
                        <a:buClr>
                          <a:schemeClr val="dk1"/>
                        </a:buClr>
                        <a:buSzPts val="600"/>
                        <a:buFont typeface="Arial"/>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1. Олон нийтийн болон мэдээллийн хэрэгсэлд суурилсан дэмжлэг</a:t>
                      </a:r>
                      <a:endParaRPr lang="mn-MN" sz="800" dirty="0">
                        <a:latin typeface="Cambria" panose="02040503050406030204" pitchFamily="18" charset="0"/>
                        <a:ea typeface="Cambria" panose="02040503050406030204" pitchFamily="18" charset="0"/>
                      </a:endParaRPr>
                    </a:p>
                    <a:p>
                      <a:pPr marL="90488" marR="0" lvl="0" indent="0" algn="l" rtl="0">
                        <a:lnSpc>
                          <a:spcPct val="100000"/>
                        </a:lnSpc>
                        <a:spcBef>
                          <a:spcPts val="0"/>
                        </a:spcBef>
                        <a:spcAft>
                          <a:spcPts val="0"/>
                        </a:spcAft>
                        <a:buClr>
                          <a:schemeClr val="dk1"/>
                        </a:buClr>
                        <a:buSzPts val="600"/>
                        <a:buFont typeface="Arial"/>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2. Дотоодын санхүүжилт – санхүүгийн эзэмшлийг бий болгохын тулд үе шаттай, стратегийн хандлагуудыг хөгжүүлэх</a:t>
                      </a:r>
                      <a:endParaRPr lang="mn-MN" sz="800" dirty="0">
                        <a:latin typeface="Cambria" panose="02040503050406030204" pitchFamily="18" charset="0"/>
                        <a:ea typeface="Cambria" panose="02040503050406030204" pitchFamily="18" charset="0"/>
                      </a:endParaRPr>
                    </a:p>
                    <a:p>
                      <a:pPr marL="90488" marR="0" lvl="0" indent="0" algn="l" rtl="0">
                        <a:lnSpc>
                          <a:spcPct val="100000"/>
                        </a:lnSpc>
                        <a:spcBef>
                          <a:spcPts val="0"/>
                        </a:spcBef>
                        <a:spcAft>
                          <a:spcPts val="0"/>
                        </a:spcAft>
                        <a:buClr>
                          <a:schemeClr val="dk1"/>
                        </a:buClr>
                        <a:buSzPts val="600"/>
                        <a:buFont typeface="Arial"/>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3. Салбар хоорондын хамтын ажиллагаа, ухуулга хөдөлгөөн — боловсрол, санхүү, орон нутгийн засаг захиргааны салбаруудыг дархлаажуулалтын төлөө оролцуулж, зохицсон дэмжлэгийг үүсгэх эвсэл, ажлын хэсгүүдийг байгуулах</a:t>
                      </a:r>
                      <a:endParaRPr lang="mn-MN" sz="800" dirty="0">
                        <a:latin typeface="Cambria" panose="02040503050406030204" pitchFamily="18" charset="0"/>
                        <a:ea typeface="Cambria" panose="02040503050406030204" pitchFamily="18" charset="0"/>
                      </a:endParaRPr>
                    </a:p>
                    <a:p>
                      <a:pPr marL="90488" marR="0" lvl="0" indent="0" algn="l" rtl="0">
                        <a:lnSpc>
                          <a:spcPct val="100000"/>
                        </a:lnSpc>
                        <a:spcBef>
                          <a:spcPts val="0"/>
                        </a:spcBef>
                        <a:spcAft>
                          <a:spcPts val="0"/>
                        </a:spcAft>
                        <a:buClr>
                          <a:schemeClr val="dk1"/>
                        </a:buClr>
                        <a:buSzPts val="600"/>
                        <a:buFont typeface="Arial"/>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4. Үр дүнтэй төсвийн ухуулгын стратеги — Сангийн сайд болон бусад гол оролцогчдыг дотоодын дархлаажуулалтын санхүүжилтийг тогтвортойгоор хуваарилах, баталгаажуулахад нөлөөлөх арга замууд</a:t>
                      </a:r>
                      <a:endParaRPr lang="mn-MN" sz="800" dirty="0">
                        <a:latin typeface="Cambria" panose="02040503050406030204" pitchFamily="18" charset="0"/>
                        <a:ea typeface="Cambria" panose="02040503050406030204" pitchFamily="18" charset="0"/>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14969" y="5727562"/>
            <a:ext cx="89777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Сургамж авсан зүйлс</a:t>
            </a:r>
          </a:p>
        </p:txBody>
      </p:sp>
      <p:pic>
        <p:nvPicPr>
          <p:cNvPr id="4" name="Picture 3" descr="A black yellow and white triangle&#10;&#10;AI-generated content may be incorrect.">
            <a:extLst>
              <a:ext uri="{FF2B5EF4-FFF2-40B4-BE49-F238E27FC236}">
                <a16:creationId xmlns:a16="http://schemas.microsoft.com/office/drawing/2014/main" id="{50474FB6-7D51-2728-4E7B-D9FBD479A79F}"/>
              </a:ext>
            </a:extLst>
          </p:cNvPr>
          <p:cNvPicPr>
            <a:picLocks noChangeAspect="1"/>
          </p:cNvPicPr>
          <p:nvPr/>
        </p:nvPicPr>
        <p:blipFill>
          <a:blip r:embed="rId4"/>
          <a:stretch>
            <a:fillRect/>
          </a:stretch>
        </p:blipFill>
        <p:spPr>
          <a:xfrm>
            <a:off x="186815" y="148617"/>
            <a:ext cx="1266487" cy="6359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http://www.w3.org/XML/1998/namespace"/>
    <ds:schemaRef ds:uri="48b06b4d-1ec9-41b0-8d15-5bb6e5667c29"/>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75AE422-686C-4B3E-B9AF-647327A57E4A}"/>
</file>

<file path=docProps/app.xml><?xml version="1.0" encoding="utf-8"?>
<Properties xmlns="http://schemas.openxmlformats.org/officeDocument/2006/extended-properties" xmlns:vt="http://schemas.openxmlformats.org/officeDocument/2006/docPropsVTypes">
  <Template>Office Theme</Template>
  <TotalTime>710</TotalTime>
  <Words>738</Words>
  <PresentationFormat>On-screen Show (4:3)</PresentationFormat>
  <Paragraphs>72</Paragraphs>
  <Slides>1</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0" baseType="lpstr">
      <vt:lpstr>Arial</vt:lpstr>
      <vt:lpstr>Cambria</vt:lpstr>
      <vt:lpstr>Museo Sans 300</vt:lpstr>
      <vt:lpstr>Museo Slab 300</vt:lpstr>
      <vt:lpstr>Poppins</vt:lpstr>
      <vt:lpstr>Poppins ExtraBold</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2025-07-17T07:00:37Z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