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80BA68-758D-7049-BC1F-00390E4F5707}" v="84" dt="2025-07-10T16:29:41.814"/>
    <p1510:client id="{4FFC43AC-A9EA-2344-989C-40E380906DBC}" v="3" dt="2025-07-11T10:24:11.0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4" autoAdjust="0"/>
    <p:restoredTop sz="96132"/>
  </p:normalViewPr>
  <p:slideViewPr>
    <p:cSldViewPr snapToGrid="0">
      <p:cViewPr>
        <p:scale>
          <a:sx n="167" d="100"/>
          <a:sy n="167" d="100"/>
        </p:scale>
        <p:origin x="-872" y="-19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4FFC43AC-A9EA-2344-989C-40E380906DBC}"/>
    <pc:docChg chg="undo custSel modSld">
      <pc:chgData name="Ivdity Chikovani" userId="88c3af89-cfad-4844-9d52-51bd03c65758" providerId="ADAL" clId="{4FFC43AC-A9EA-2344-989C-40E380906DBC}" dt="2025-07-11T10:27:19.467" v="102" actId="1035"/>
      <pc:docMkLst>
        <pc:docMk/>
      </pc:docMkLst>
      <pc:sldChg chg="addSp delSp modSp mod">
        <pc:chgData name="Ivdity Chikovani" userId="88c3af89-cfad-4844-9d52-51bd03c65758" providerId="ADAL" clId="{4FFC43AC-A9EA-2344-989C-40E380906DBC}" dt="2025-07-11T10:27:19.467" v="102" actId="1035"/>
        <pc:sldMkLst>
          <pc:docMk/>
          <pc:sldMk cId="4072229634" sldId="290"/>
        </pc:sldMkLst>
        <pc:spChg chg="mod">
          <ac:chgData name="Ivdity Chikovani" userId="88c3af89-cfad-4844-9d52-51bd03c65758" providerId="ADAL" clId="{4FFC43AC-A9EA-2344-989C-40E380906DBC}" dt="2025-07-11T05:48:19.408" v="18" actId="20577"/>
          <ac:spMkLst>
            <pc:docMk/>
            <pc:sldMk cId="4072229634" sldId="290"/>
            <ac:spMk id="7" creationId="{C1CD0FA6-C9F6-1D06-6084-8849003B6409}"/>
          </ac:spMkLst>
        </pc:spChg>
        <pc:spChg chg="mod">
          <ac:chgData name="Ivdity Chikovani" userId="88c3af89-cfad-4844-9d52-51bd03c65758" providerId="ADAL" clId="{4FFC43AC-A9EA-2344-989C-40E380906DBC}" dt="2025-07-11T10:26:14.279" v="93" actId="1076"/>
          <ac:spMkLst>
            <pc:docMk/>
            <pc:sldMk cId="4072229634" sldId="290"/>
            <ac:spMk id="11" creationId="{BD91C623-077D-96C3-AA66-1E77C46CEAC7}"/>
          </ac:spMkLst>
        </pc:spChg>
        <pc:spChg chg="mod">
          <ac:chgData name="Ivdity Chikovani" userId="88c3af89-cfad-4844-9d52-51bd03c65758" providerId="ADAL" clId="{4FFC43AC-A9EA-2344-989C-40E380906DBC}" dt="2025-07-11T10:27:19.467" v="102" actId="1035"/>
          <ac:spMkLst>
            <pc:docMk/>
            <pc:sldMk cId="4072229634" sldId="290"/>
            <ac:spMk id="16" creationId="{05B715B8-46F4-D630-D152-33BEE6B83B28}"/>
          </ac:spMkLst>
        </pc:spChg>
        <pc:graphicFrameChg chg="mod modGraphic">
          <ac:chgData name="Ivdity Chikovani" userId="88c3af89-cfad-4844-9d52-51bd03c65758" providerId="ADAL" clId="{4FFC43AC-A9EA-2344-989C-40E380906DBC}" dt="2025-07-11T06:00:01.115" v="31" actId="20577"/>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4FFC43AC-A9EA-2344-989C-40E380906DBC}" dt="2025-07-11T10:25:09.539" v="92" actId="20577"/>
          <ac:graphicFrameMkLst>
            <pc:docMk/>
            <pc:sldMk cId="4072229634" sldId="290"/>
            <ac:graphicFrameMk id="9" creationId="{AE29CAC3-1071-EDE2-E5E5-671832C8351C}"/>
          </ac:graphicFrameMkLst>
        </pc:graphicFrameChg>
        <pc:graphicFrameChg chg="modGraphic">
          <ac:chgData name="Ivdity Chikovani" userId="88c3af89-cfad-4844-9d52-51bd03c65758" providerId="ADAL" clId="{4FFC43AC-A9EA-2344-989C-40E380906DBC}" dt="2025-07-11T10:26:51.913" v="96" actId="14100"/>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4FFC43AC-A9EA-2344-989C-40E380906DBC}" dt="2025-07-11T10:26:59.590" v="98" actId="1035"/>
          <ac:graphicFrameMkLst>
            <pc:docMk/>
            <pc:sldMk cId="4072229634" sldId="290"/>
            <ac:graphicFrameMk id="15" creationId="{FF755A87-CA92-2637-98A6-C5B75B38A88F}"/>
          </ac:graphicFrameMkLst>
        </pc:graphicFrameChg>
        <pc:picChg chg="add mod">
          <ac:chgData name="Ivdity Chikovani" userId="88c3af89-cfad-4844-9d52-51bd03c65758" providerId="ADAL" clId="{4FFC43AC-A9EA-2344-989C-40E380906DBC}" dt="2025-07-11T05:47:48.017" v="15" actId="14100"/>
          <ac:picMkLst>
            <pc:docMk/>
            <pc:sldMk cId="4072229634" sldId="290"/>
            <ac:picMk id="4" creationId="{50474FB6-7D51-2728-4E7B-D9FBD479A79F}"/>
          </ac:picMkLst>
        </pc:picChg>
        <pc:picChg chg="del">
          <ac:chgData name="Ivdity Chikovani" userId="88c3af89-cfad-4844-9d52-51bd03c65758" providerId="ADAL" clId="{4FFC43AC-A9EA-2344-989C-40E380906DBC}" dt="2025-07-11T05:45:48.375" v="0" actId="478"/>
          <ac:picMkLst>
            <pc:docMk/>
            <pc:sldMk cId="4072229634" sldId="290"/>
            <ac:picMk id="5" creationId="{5F9E030F-1C67-78A3-5CF0-13502DEE982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39219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41143"/>
            <a:ext cx="8936406" cy="721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en-US" sz="2200" b="1" i="0" u="none" strike="noStrike" kern="1200" cap="none" spc="0" normalizeH="0" baseline="0" noProof="0" dirty="0">
                <a:ln>
                  <a:noFill/>
                </a:ln>
                <a:solidFill>
                  <a:srgbClr val="1070B8"/>
                </a:solidFill>
                <a:effectLst/>
                <a:uLnTx/>
                <a:uFillTx/>
                <a:latin typeface="Poppins" panose="00000500000000000000" pitchFamily="2" charset="0"/>
                <a:ea typeface="ＭＳ Ｐゴシック" charset="0"/>
                <a:cs typeface="Poppins" panose="00000500000000000000" pitchFamily="2" charset="0"/>
              </a:rPr>
              <a:t>Saint Lucia</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n-US" sz="1100" b="1" i="0"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Supporting the Prioritization of Domestic Resources for New Vaccine Introduction</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n-US" sz="1100" b="1" i="1"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Manila, Philippines, 23-25 July 2025</a:t>
            </a:r>
            <a:endParaRPr kumimoji="0" lang="en-US" sz="1100" b="0" i="0"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endParaRPr>
          </a:p>
        </p:txBody>
      </p:sp>
      <p:sp>
        <p:nvSpPr>
          <p:cNvPr id="11" name="Rectangle 10">
            <a:extLst>
              <a:ext uri="{FF2B5EF4-FFF2-40B4-BE49-F238E27FC236}">
                <a16:creationId xmlns:a16="http://schemas.microsoft.com/office/drawing/2014/main" id="{BD91C623-077D-96C3-AA66-1E77C46CEAC7}"/>
              </a:ext>
            </a:extLst>
          </p:cNvPr>
          <p:cNvSpPr/>
          <p:nvPr/>
        </p:nvSpPr>
        <p:spPr>
          <a:xfrm>
            <a:off x="-35044" y="6213736"/>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3" y="6397487"/>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88972" y="640451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44630" y="941346"/>
            <a:ext cx="8953165" cy="188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Introduction Status</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1131549787"/>
              </p:ext>
            </p:extLst>
          </p:nvPr>
        </p:nvGraphicFramePr>
        <p:xfrm>
          <a:off x="118388" y="1110725"/>
          <a:ext cx="8979408" cy="1193138"/>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1674436">
                  <a:extLst>
                    <a:ext uri="{9D8B030D-6E8A-4147-A177-3AD203B41FA5}">
                      <a16:colId xmlns:a16="http://schemas.microsoft.com/office/drawing/2014/main" val="4243113650"/>
                    </a:ext>
                  </a:extLst>
                </a:gridCol>
                <a:gridCol w="1323756">
                  <a:extLst>
                    <a:ext uri="{9D8B030D-6E8A-4147-A177-3AD203B41FA5}">
                      <a16:colId xmlns:a16="http://schemas.microsoft.com/office/drawing/2014/main" val="494658268"/>
                    </a:ext>
                  </a:extLst>
                </a:gridCol>
                <a:gridCol w="975360">
                  <a:extLst>
                    <a:ext uri="{9D8B030D-6E8A-4147-A177-3AD203B41FA5}">
                      <a16:colId xmlns:a16="http://schemas.microsoft.com/office/drawing/2014/main" val="3815672779"/>
                    </a:ext>
                  </a:extLst>
                </a:gridCol>
                <a:gridCol w="3268496">
                  <a:extLst>
                    <a:ext uri="{9D8B030D-6E8A-4147-A177-3AD203B41FA5}">
                      <a16:colId xmlns:a16="http://schemas.microsoft.com/office/drawing/2014/main" val="2137277064"/>
                    </a:ext>
                  </a:extLst>
                </a:gridCol>
              </a:tblGrid>
              <a:tr h="0">
                <a:tc>
                  <a:txBody>
                    <a:bodyPr/>
                    <a:lstStyle/>
                    <a:p>
                      <a:pPr marL="0" marR="0" algn="ctr">
                        <a:lnSpc>
                          <a:spcPct val="150000"/>
                        </a:lnSpc>
                        <a:spcBef>
                          <a:spcPts val="0"/>
                        </a:spcBef>
                        <a:spcAft>
                          <a:spcPts val="0"/>
                        </a:spcAft>
                      </a:pPr>
                      <a:endParaRPr lang="en-US" sz="100" dirty="0">
                        <a:effectLst/>
                        <a:latin typeface="Poppins Medium" panose="00000600000000000000" pitchFamily="2" charset="0"/>
                        <a:cs typeface="Poppins Medium" panose="00000600000000000000" pitchFamily="2" charset="0"/>
                      </a:endParaRPr>
                    </a:p>
                  </a:txBody>
                  <a:tcPr marL="48986" marR="48986" marT="0" marB="0"/>
                </a:tc>
                <a:tc gridSpan="2">
                  <a:txBody>
                    <a:bodyPr/>
                    <a:lstStyle/>
                    <a:p>
                      <a:pPr marL="0" marR="0" algn="ctr">
                        <a:lnSpc>
                          <a:spcPct val="100000"/>
                        </a:lnSpc>
                        <a:spcBef>
                          <a:spcPts val="0"/>
                        </a:spcBef>
                        <a:spcAft>
                          <a:spcPts val="0"/>
                        </a:spcAft>
                      </a:pPr>
                      <a:r>
                        <a:rPr lang="en-GB" sz="800" b="1" dirty="0">
                          <a:effectLst/>
                          <a:latin typeface="Poppins SemiBold" panose="00000700000000000000" pitchFamily="2" charset="0"/>
                          <a:cs typeface="Poppins SemiBold" panose="00000700000000000000" pitchFamily="2" charset="0"/>
                        </a:rPr>
                        <a:t>PCV</a:t>
                      </a:r>
                      <a:endParaRPr lang="en-US" sz="800" dirty="0">
                        <a:effectLst/>
                        <a:latin typeface="Poppins Medium" panose="00000600000000000000" pitchFamily="2" charset="0"/>
                        <a:cs typeface="Poppins Medium" panose="00000600000000000000" pitchFamily="2" charset="0"/>
                      </a:endParaRPr>
                    </a:p>
                  </a:txBody>
                  <a:tcPr marL="48986" marR="48986" marT="36000" marB="36000" anchor="ctr"/>
                </a:tc>
                <a:tc hMerge="1">
                  <a:txBody>
                    <a:bodyPr/>
                    <a:lstStyle/>
                    <a:p>
                      <a:endParaRPr lang="en-GE"/>
                    </a:p>
                  </a:txBody>
                  <a:tcPr/>
                </a:tc>
                <a:tc>
                  <a:txBody>
                    <a:bodyPr/>
                    <a:lstStyle/>
                    <a:p>
                      <a:pPr marL="0" marR="0" algn="ctr">
                        <a:lnSpc>
                          <a:spcPct val="100000"/>
                        </a:lnSpc>
                        <a:spcBef>
                          <a:spcPts val="0"/>
                        </a:spcBef>
                        <a:spcAft>
                          <a:spcPts val="0"/>
                        </a:spcAft>
                      </a:pPr>
                      <a:r>
                        <a:rPr lang="en-GB" sz="800" b="1" dirty="0">
                          <a:effectLst/>
                          <a:latin typeface="Poppins SemiBold" panose="00000700000000000000" pitchFamily="2" charset="0"/>
                          <a:cs typeface="Poppins SemiBold" panose="00000700000000000000" pitchFamily="2" charset="0"/>
                        </a:rPr>
                        <a:t>Rota </a:t>
                      </a:r>
                      <a:endParaRPr lang="en-US" sz="800" dirty="0">
                        <a:effectLst/>
                        <a:latin typeface="Poppins Medium" panose="00000600000000000000" pitchFamily="2" charset="0"/>
                        <a:cs typeface="Poppins Medium" panose="00000600000000000000" pitchFamily="2" charset="0"/>
                      </a:endParaRPr>
                    </a:p>
                  </a:txBody>
                  <a:tcPr marL="48986" marR="48986" marT="36000" marB="36000" anchor="ctr"/>
                </a:tc>
                <a:tc>
                  <a:txBody>
                    <a:bodyPr/>
                    <a:lstStyle/>
                    <a:p>
                      <a:pPr marL="0" marR="0" algn="ctr">
                        <a:lnSpc>
                          <a:spcPct val="100000"/>
                        </a:lnSpc>
                        <a:spcBef>
                          <a:spcPts val="0"/>
                        </a:spcBef>
                        <a:spcAft>
                          <a:spcPts val="0"/>
                        </a:spcAft>
                      </a:pPr>
                      <a:r>
                        <a:rPr lang="en-GB" sz="800" b="1" dirty="0">
                          <a:effectLst/>
                          <a:latin typeface="Poppins SemiBold" panose="00000700000000000000" pitchFamily="2" charset="0"/>
                          <a:cs typeface="Poppins SemiBold" panose="00000700000000000000" pitchFamily="2" charset="0"/>
                        </a:rPr>
                        <a:t>HPV</a:t>
                      </a:r>
                      <a:endParaRPr lang="en-US" sz="800" dirty="0">
                        <a:effectLst/>
                        <a:latin typeface="Poppins Medium" panose="00000600000000000000" pitchFamily="2" charset="0"/>
                        <a:cs typeface="Poppins Medium" panose="00000600000000000000" pitchFamily="2" charset="0"/>
                      </a:endParaRPr>
                    </a:p>
                  </a:txBody>
                  <a:tcPr marL="48986" marR="48986" marT="36000" marB="36000" anchor="ctr"/>
                </a:tc>
                <a:extLst>
                  <a:ext uri="{0D108BD9-81ED-4DB2-BD59-A6C34878D82A}">
                    <a16:rowId xmlns:a16="http://schemas.microsoft.com/office/drawing/2014/main" val="4244451803"/>
                  </a:ext>
                </a:extLst>
              </a:tr>
              <a:tr h="151243">
                <a:tc>
                  <a:txBody>
                    <a:bodyPr/>
                    <a:lstStyle/>
                    <a:p>
                      <a:pPr marL="0" marR="0" algn="ctr">
                        <a:lnSpc>
                          <a:spcPct val="100000"/>
                        </a:lnSpc>
                        <a:spcBef>
                          <a:spcPts val="0"/>
                        </a:spcBef>
                        <a:spcAft>
                          <a:spcPts val="0"/>
                        </a:spcAft>
                      </a:pPr>
                      <a:r>
                        <a:rPr lang="en-US" sz="600" dirty="0">
                          <a:effectLst/>
                          <a:latin typeface="Poppins" pitchFamily="2" charset="77"/>
                          <a:cs typeface="Poppins" pitchFamily="2" charset="77"/>
                        </a:rPr>
                        <a:t>Introduction Year</a:t>
                      </a:r>
                    </a:p>
                  </a:txBody>
                  <a:tcPr marL="48986" marR="48986" marT="36000" marB="36000" anchor="ctr"/>
                </a:tc>
                <a:tc>
                  <a:txBody>
                    <a:bodyPr/>
                    <a:lstStyle/>
                    <a:p>
                      <a:pPr marL="0" marR="0" algn="ctr">
                        <a:lnSpc>
                          <a:spcPct val="100000"/>
                        </a:lnSpc>
                        <a:spcBef>
                          <a:spcPts val="0"/>
                        </a:spcBef>
                        <a:spcAft>
                          <a:spcPts val="0"/>
                        </a:spcAft>
                      </a:pPr>
                      <a:endParaRPr lang="en-US" sz="600" b="0" dirty="0">
                        <a:effectLst/>
                        <a:latin typeface="Poppins" pitchFamily="2" charset="77"/>
                        <a:cs typeface="Poppins" pitchFamily="2" charset="77"/>
                      </a:endParaRPr>
                    </a:p>
                  </a:txBody>
                  <a:tcPr marL="48986" marR="48986" marT="18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en-US" sz="600" b="0" dirty="0">
                          <a:effectLst/>
                          <a:latin typeface="Poppins" pitchFamily="2" charset="77"/>
                          <a:cs typeface="Poppins" pitchFamily="2" charset="77"/>
                        </a:rPr>
                        <a:t>2027 </a:t>
                      </a:r>
                    </a:p>
                  </a:txBody>
                  <a:tcPr marL="48986" marR="48986" marT="18000" marB="36000" anchor="ctr"/>
                </a:tc>
                <a:tc>
                  <a:txBody>
                    <a:bodyPr/>
                    <a:lstStyle/>
                    <a:p>
                      <a:pPr marL="0" marR="0" algn="ctr">
                        <a:lnSpc>
                          <a:spcPct val="100000"/>
                        </a:lnSpc>
                        <a:spcBef>
                          <a:spcPts val="0"/>
                        </a:spcBef>
                        <a:spcAft>
                          <a:spcPts val="0"/>
                        </a:spcAft>
                      </a:pPr>
                      <a:r>
                        <a:rPr lang="en-US" sz="600" b="0" kern="1200" dirty="0">
                          <a:solidFill>
                            <a:schemeClr val="dk1"/>
                          </a:solidFill>
                          <a:effectLst/>
                          <a:latin typeface="Poppins" pitchFamily="2" charset="77"/>
                          <a:ea typeface="+mn-ea"/>
                          <a:cs typeface="Poppins" pitchFamily="2" charset="77"/>
                        </a:rPr>
                        <a:t>Discussion ongoing</a:t>
                      </a:r>
                    </a:p>
                  </a:txBody>
                  <a:tcPr marL="48986" marR="48986" marT="18000" marB="36000" anchor="ctr"/>
                </a:tc>
                <a:tc>
                  <a:txBody>
                    <a:bodyPr/>
                    <a:lstStyle/>
                    <a:p>
                      <a:pPr marL="0" marR="0" algn="ctr">
                        <a:lnSpc>
                          <a:spcPct val="100000"/>
                        </a:lnSpc>
                        <a:spcBef>
                          <a:spcPts val="0"/>
                        </a:spcBef>
                        <a:spcAft>
                          <a:spcPts val="0"/>
                        </a:spcAft>
                      </a:pPr>
                      <a:r>
                        <a:rPr lang="en-US" sz="600" b="0" kern="1200" dirty="0">
                          <a:solidFill>
                            <a:schemeClr val="dk1"/>
                          </a:solidFill>
                          <a:effectLst/>
                          <a:latin typeface="Poppins" pitchFamily="2" charset="77"/>
                          <a:ea typeface="+mn-ea"/>
                          <a:cs typeface="Poppins" pitchFamily="2" charset="77"/>
                        </a:rPr>
                        <a:t>2019</a:t>
                      </a:r>
                    </a:p>
                  </a:txBody>
                  <a:tcPr marL="48986" marR="48986" marT="18000" marB="36000" anchor="ctr"/>
                </a:tc>
                <a:extLst>
                  <a:ext uri="{0D108BD9-81ED-4DB2-BD59-A6C34878D82A}">
                    <a16:rowId xmlns:a16="http://schemas.microsoft.com/office/drawing/2014/main" val="3830800114"/>
                  </a:ext>
                </a:extLst>
              </a:tr>
              <a:tr h="115736">
                <a:tc>
                  <a:txBody>
                    <a:bodyPr/>
                    <a:lstStyle/>
                    <a:p>
                      <a:pPr marL="0" marR="0" lvl="0" indent="-368205" algn="ctr">
                        <a:lnSpc>
                          <a:spcPct val="100000"/>
                        </a:lnSpc>
                        <a:spcBef>
                          <a:spcPts val="0"/>
                        </a:spcBef>
                        <a:spcAft>
                          <a:spcPts val="0"/>
                        </a:spcAft>
                        <a:tabLst/>
                      </a:pPr>
                      <a:r>
                        <a:rPr lang="en-US" sz="600" dirty="0">
                          <a:effectLst/>
                          <a:latin typeface="Poppins" pitchFamily="2" charset="77"/>
                          <a:cs typeface="Poppins" pitchFamily="2" charset="77"/>
                        </a:rPr>
                        <a:t>Introduction Status</a:t>
                      </a:r>
                    </a:p>
                  </a:txBody>
                  <a:tcPr marL="48986" marR="48986" marT="36000" marB="0" anchor="ctr"/>
                </a:tc>
                <a:tc>
                  <a:txBody>
                    <a:bodyPr/>
                    <a:lstStyle/>
                    <a:p>
                      <a:pPr marL="88900" marR="0" lvl="1" indent="0" algn="ctr">
                        <a:lnSpc>
                          <a:spcPct val="100000"/>
                        </a:lnSpc>
                        <a:spcBef>
                          <a:spcPts val="0"/>
                        </a:spcBef>
                        <a:spcAft>
                          <a:spcPts val="0"/>
                        </a:spcAft>
                        <a:tabLst/>
                      </a:pPr>
                      <a:r>
                        <a:rPr lang="en-US" sz="600" b="0" dirty="0">
                          <a:effectLst/>
                          <a:latin typeface="Poppins" pitchFamily="2" charset="77"/>
                          <a:cs typeface="Poppins" pitchFamily="2" charset="77"/>
                        </a:rPr>
                        <a:t>Phased</a:t>
                      </a:r>
                    </a:p>
                  </a:txBody>
                  <a:tcPr marL="48986" marR="48986" marT="18000" marB="36000" anchor="ctr"/>
                </a:tc>
                <a:tc>
                  <a:txBody>
                    <a:bodyPr/>
                    <a:lstStyle/>
                    <a:p>
                      <a:pPr marL="88900" marR="0" lvl="1" indent="0" algn="ctr">
                        <a:lnSpc>
                          <a:spcPct val="100000"/>
                        </a:lnSpc>
                        <a:spcBef>
                          <a:spcPts val="0"/>
                        </a:spcBef>
                        <a:spcAft>
                          <a:spcPts val="0"/>
                        </a:spcAft>
                        <a:tabLst/>
                      </a:pPr>
                      <a:r>
                        <a:rPr lang="en-US" sz="600" b="0" dirty="0">
                          <a:effectLst/>
                          <a:latin typeface="Poppins" pitchFamily="2" charset="77"/>
                          <a:cs typeface="Poppins" pitchFamily="2" charset="77"/>
                        </a:rPr>
                        <a:t>Nationwide</a:t>
                      </a:r>
                    </a:p>
                  </a:txBody>
                  <a:tcPr marL="48986" marR="48986" marT="18000" marB="36000" anchor="ctr"/>
                </a:tc>
                <a:tc>
                  <a:txBody>
                    <a:bodyPr/>
                    <a:lstStyle/>
                    <a:p>
                      <a:pPr marL="88900" marR="0" lvl="1" indent="0" algn="ctr">
                        <a:lnSpc>
                          <a:spcPct val="100000"/>
                        </a:lnSpc>
                        <a:spcBef>
                          <a:spcPts val="0"/>
                        </a:spcBef>
                        <a:spcAft>
                          <a:spcPts val="0"/>
                        </a:spcAft>
                        <a:tabLst/>
                      </a:pPr>
                      <a:endParaRPr lang="en-US" sz="6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Nationwide</a:t>
                      </a:r>
                    </a:p>
                  </a:txBody>
                  <a:tcPr marL="48986" marR="48986" marT="18000" marB="36000" anchor="ctr"/>
                </a:tc>
                <a:extLst>
                  <a:ext uri="{0D108BD9-81ED-4DB2-BD59-A6C34878D82A}">
                    <a16:rowId xmlns:a16="http://schemas.microsoft.com/office/drawing/2014/main" val="4236886848"/>
                  </a:ext>
                </a:extLst>
              </a:tr>
              <a:tr h="231637">
                <a:tc>
                  <a:txBody>
                    <a:bodyPr/>
                    <a:lstStyle/>
                    <a:p>
                      <a:pPr marL="0" marR="0" lvl="0" indent="-368205" algn="ctr">
                        <a:lnSpc>
                          <a:spcPct val="100000"/>
                        </a:lnSpc>
                        <a:spcBef>
                          <a:spcPts val="0"/>
                        </a:spcBef>
                        <a:spcAft>
                          <a:spcPts val="0"/>
                        </a:spcAft>
                        <a:tabLst/>
                      </a:pPr>
                      <a:r>
                        <a:rPr lang="en-US" sz="600" dirty="0">
                          <a:effectLst/>
                          <a:latin typeface="Poppins" pitchFamily="2" charset="77"/>
                          <a:ea typeface="Calibri"/>
                          <a:cs typeface="Poppins" pitchFamily="2" charset="77"/>
                        </a:rPr>
                        <a:t>Vaccine target group </a:t>
                      </a:r>
                      <a:endParaRPr lang="en-US" sz="600" b="1" kern="1200" dirty="0">
                        <a:solidFill>
                          <a:schemeClr val="dk1"/>
                        </a:solidFill>
                        <a:effectLst/>
                        <a:latin typeface="Poppins" pitchFamily="2" charset="77"/>
                        <a:ea typeface="+mn-ea"/>
                        <a:cs typeface="Poppins" pitchFamily="2" charset="77"/>
                      </a:endParaRPr>
                    </a:p>
                  </a:txBody>
                  <a:tcPr marL="48986" marR="48986" marT="36000" marB="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Currently children and older children with high-risk conditions</a:t>
                      </a:r>
                    </a:p>
                  </a:txBody>
                  <a:tcPr marL="48986" marR="48986" marT="18000" marB="3600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Routine childhood and adults</a:t>
                      </a:r>
                    </a:p>
                  </a:txBody>
                  <a:tcPr marL="48986" marR="48986" marT="18000" marB="36000" anchor="ctr"/>
                </a:tc>
                <a:tc>
                  <a:txBody>
                    <a:bodyPr/>
                    <a:lstStyle/>
                    <a:p>
                      <a:pPr marL="88900" marR="0" lvl="1" indent="0" algn="ctr">
                        <a:lnSpc>
                          <a:spcPct val="100000"/>
                        </a:lnSpc>
                        <a:spcBef>
                          <a:spcPts val="0"/>
                        </a:spcBef>
                        <a:spcAft>
                          <a:spcPts val="0"/>
                        </a:spcAft>
                        <a:tabLst/>
                      </a:pPr>
                      <a:endParaRPr lang="en-US" sz="6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Both boys and girls </a:t>
                      </a:r>
                      <a:r>
                        <a:rPr lang="en-US" sz="600" b="0" kern="1200">
                          <a:solidFill>
                            <a:schemeClr val="dk1"/>
                          </a:solidFill>
                          <a:effectLst/>
                          <a:latin typeface="Poppins" pitchFamily="2" charset="77"/>
                          <a:ea typeface="+mn-ea"/>
                          <a:cs typeface="Poppins" pitchFamily="2" charset="77"/>
                        </a:rPr>
                        <a:t>10-12 years</a:t>
                      </a:r>
                      <a:endParaRPr lang="en-US" sz="600" b="0" kern="1200" dirty="0">
                        <a:solidFill>
                          <a:schemeClr val="dk1"/>
                        </a:solidFill>
                        <a:effectLst/>
                        <a:latin typeface="Poppins" pitchFamily="2" charset="77"/>
                        <a:ea typeface="+mn-ea"/>
                        <a:cs typeface="Poppins" pitchFamily="2" charset="77"/>
                      </a:endParaRPr>
                    </a:p>
                  </a:txBody>
                  <a:tcPr marL="48986" marR="48986" marT="18000" marB="36000" anchor="ctr"/>
                </a:tc>
                <a:extLst>
                  <a:ext uri="{0D108BD9-81ED-4DB2-BD59-A6C34878D82A}">
                    <a16:rowId xmlns:a16="http://schemas.microsoft.com/office/drawing/2014/main" val="2669951412"/>
                  </a:ext>
                </a:extLst>
              </a:tr>
              <a:tr h="237838">
                <a:tc>
                  <a:txBody>
                    <a:bodyPr/>
                    <a:lstStyle/>
                    <a:p>
                      <a:pPr marL="0" marR="0" algn="ctr">
                        <a:lnSpc>
                          <a:spcPct val="107000"/>
                        </a:lnSpc>
                        <a:spcAft>
                          <a:spcPts val="800"/>
                        </a:spcAft>
                        <a:buNone/>
                      </a:pPr>
                      <a:r>
                        <a:rPr lang="en-GB" sz="600" dirty="0">
                          <a:effectLst/>
                          <a:latin typeface="Poppins" panose="00000500000000000000" pitchFamily="2" charset="0"/>
                          <a:ea typeface="Calibri" panose="020F0502020204030204" pitchFamily="34" charset="0"/>
                          <a:cs typeface="Times New Roman" panose="02020603050405020304" pitchFamily="18" charset="0"/>
                        </a:rPr>
                        <a:t>Vaccine product and # doses / Planned Introduction financial support</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88900" marR="0" lvl="1" indent="0" algn="ctr">
                        <a:lnSpc>
                          <a:spcPct val="100000"/>
                        </a:lnSpc>
                        <a:spcBef>
                          <a:spcPts val="0"/>
                        </a:spcBef>
                        <a:spcAft>
                          <a:spcPts val="0"/>
                        </a:spcAft>
                        <a:tabLst/>
                      </a:pPr>
                      <a:endParaRPr lang="en-US" sz="6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Gavi &amp; Domestic</a:t>
                      </a:r>
                    </a:p>
                  </a:txBody>
                  <a:tcPr marL="48986" marR="48986" marT="18000" marB="36000" anchor="ctr"/>
                </a:tc>
                <a:tc>
                  <a:txBody>
                    <a:bodyPr/>
                    <a:lstStyle/>
                    <a:p>
                      <a:pPr marL="88900" marR="0" lvl="1" indent="0" algn="ctr">
                        <a:lnSpc>
                          <a:spcPct val="100000"/>
                        </a:lnSpc>
                        <a:spcBef>
                          <a:spcPts val="0"/>
                        </a:spcBef>
                        <a:spcAft>
                          <a:spcPts val="0"/>
                        </a:spcAft>
                        <a:tabLst/>
                      </a:pPr>
                      <a:endParaRPr lang="en-US" sz="600" b="0"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Gardasil quadrivalent one dose (switched to single dose in 2023)</a:t>
                      </a:r>
                    </a:p>
                  </a:txBody>
                  <a:tcPr marL="48986" marR="48986" marT="18000" marB="36000" anchor="ctr"/>
                </a:tc>
                <a:extLst>
                  <a:ext uri="{0D108BD9-81ED-4DB2-BD59-A6C34878D82A}">
                    <a16:rowId xmlns:a16="http://schemas.microsoft.com/office/drawing/2014/main" val="2870562351"/>
                  </a:ext>
                </a:extLst>
              </a:tr>
              <a:tr h="215620">
                <a:tc gridSpan="5">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76420343"/>
              </p:ext>
            </p:extLst>
          </p:nvPr>
        </p:nvGraphicFramePr>
        <p:xfrm>
          <a:off x="118387" y="2063785"/>
          <a:ext cx="8979408" cy="2259006"/>
        </p:xfrm>
        <a:graphic>
          <a:graphicData uri="http://schemas.openxmlformats.org/drawingml/2006/table">
            <a:tbl>
              <a:tblPr firstRow="1" firstCol="1" bandRow="1">
                <a:tableStyleId>{0505E3EF-67EA-436B-97B2-0124C06EBD24}</a:tableStyleId>
              </a:tblPr>
              <a:tblGrid>
                <a:gridCol w="5724852">
                  <a:extLst>
                    <a:ext uri="{9D8B030D-6E8A-4147-A177-3AD203B41FA5}">
                      <a16:colId xmlns:a16="http://schemas.microsoft.com/office/drawing/2014/main" val="2441690924"/>
                    </a:ext>
                  </a:extLst>
                </a:gridCol>
                <a:gridCol w="1595178">
                  <a:extLst>
                    <a:ext uri="{9D8B030D-6E8A-4147-A177-3AD203B41FA5}">
                      <a16:colId xmlns:a16="http://schemas.microsoft.com/office/drawing/2014/main" val="4243113650"/>
                    </a:ext>
                  </a:extLst>
                </a:gridCol>
                <a:gridCol w="1659378">
                  <a:extLst>
                    <a:ext uri="{9D8B030D-6E8A-4147-A177-3AD203B41FA5}">
                      <a16:colId xmlns:a16="http://schemas.microsoft.com/office/drawing/2014/main" val="3319182671"/>
                    </a:ext>
                  </a:extLst>
                </a:gridCol>
              </a:tblGrid>
              <a:tr h="208260">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9776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800" dirty="0">
                          <a:effectLst/>
                          <a:latin typeface="Poppins" pitchFamily="2" charset="77"/>
                          <a:cs typeface="Poppins" pitchFamily="2" charset="77"/>
                        </a:rPr>
                        <a:t>Key Challenges</a:t>
                      </a:r>
                      <a:endParaRPr lang="en-US" sz="800" dirty="0">
                        <a:effectLst/>
                        <a:latin typeface="Poppins" pitchFamily="2" charset="77"/>
                        <a:ea typeface="Calibri" panose="020F0502020204030204" pitchFamily="34" charset="0"/>
                        <a:cs typeface="Poppins" pitchFamily="2" charset="77"/>
                      </a:endParaRP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n-GB" sz="800" b="1" kern="1200" dirty="0">
                          <a:solidFill>
                            <a:schemeClr val="dk1"/>
                          </a:solidFill>
                          <a:effectLst/>
                          <a:latin typeface="Poppins" pitchFamily="2" charset="77"/>
                          <a:ea typeface="+mn-ea"/>
                          <a:cs typeface="Poppins" pitchFamily="2" charset="77"/>
                        </a:rPr>
                        <a:t>Decision-makers</a:t>
                      </a:r>
                      <a:endParaRPr lang="en-US" sz="800" b="1"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algn="ctr"/>
                      <a:r>
                        <a:rPr lang="en-GB" sz="800" b="1" kern="1200" dirty="0">
                          <a:solidFill>
                            <a:schemeClr val="dk1"/>
                          </a:solidFill>
                          <a:effectLst/>
                          <a:latin typeface="Poppins" pitchFamily="2" charset="77"/>
                          <a:ea typeface="+mn-ea"/>
                          <a:cs typeface="Poppins" pitchFamily="2" charset="77"/>
                        </a:rPr>
                        <a:t>Positioning</a:t>
                      </a:r>
                      <a:endParaRPr lang="en-GE" sz="1400" dirty="0"/>
                    </a:p>
                  </a:txBody>
                  <a:tcPr marL="48986" marR="48986" marT="36000" marB="36000" anchor="ctr"/>
                </a:tc>
                <a:extLst>
                  <a:ext uri="{0D108BD9-81ED-4DB2-BD59-A6C34878D82A}">
                    <a16:rowId xmlns:a16="http://schemas.microsoft.com/office/drawing/2014/main" val="1053874978"/>
                  </a:ext>
                </a:extLst>
              </a:tr>
              <a:tr h="167373">
                <a:tc rowSpan="2">
                  <a:txBody>
                    <a:bodyPr/>
                    <a:lstStyle/>
                    <a:p>
                      <a:pPr marL="7938"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Competing National or Budget Priorities (the health sector competes with other national priorities, making it difficult to secure funds for new vaccines)</a:t>
                      </a:r>
                    </a:p>
                  </a:txBody>
                  <a:tcPr marL="48986" marR="48986" marT="18000" marB="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Minister of Finance</a:t>
                      </a:r>
                    </a:p>
                  </a:txBody>
                  <a:tcPr marL="48986" marR="48986" marT="18000" marB="36000" anchor="ctr"/>
                </a:tc>
                <a:tc>
                  <a:txBody>
                    <a:bodyPr/>
                    <a:lstStyle/>
                    <a:p>
                      <a:pPr marL="7938" marR="0" lvl="1" indent="0" algn="l">
                        <a:lnSpc>
                          <a:spcPct val="100000"/>
                        </a:lnSpc>
                        <a:spcBef>
                          <a:spcPts val="0"/>
                        </a:spcBef>
                        <a:spcAft>
                          <a:spcPts val="200"/>
                        </a:spcAft>
                        <a:tabLst/>
                      </a:pPr>
                      <a:r>
                        <a:rPr lang="en-US" sz="500" b="0" kern="1200" dirty="0">
                          <a:solidFill>
                            <a:schemeClr val="dk1"/>
                          </a:solidFill>
                          <a:effectLst/>
                          <a:latin typeface="Poppins" pitchFamily="2" charset="77"/>
                          <a:ea typeface="+mn-ea"/>
                          <a:cs typeface="Poppins" pitchFamily="2" charset="77"/>
                        </a:rPr>
                        <a:t>Supportive</a:t>
                      </a:r>
                      <a:r>
                        <a:rPr lang="en-US" sz="600" b="0" kern="1200" dirty="0">
                          <a:solidFill>
                            <a:schemeClr val="dk1"/>
                          </a:solidFill>
                          <a:effectLst/>
                          <a:latin typeface="Poppins" pitchFamily="2" charset="77"/>
                          <a:ea typeface="+mn-ea"/>
                          <a:cs typeface="Poppins" pitchFamily="2" charset="77"/>
                        </a:rPr>
                        <a:t> </a:t>
                      </a:r>
                      <a:r>
                        <a:rPr lang="en-US" sz="300" b="0" kern="1200" dirty="0">
                          <a:solidFill>
                            <a:schemeClr val="dk1"/>
                          </a:solidFill>
                          <a:effectLst/>
                          <a:latin typeface="Poppins" pitchFamily="2" charset="77"/>
                          <a:ea typeface="+mn-ea"/>
                          <a:cs typeface="Poppins" pitchFamily="2" charset="77"/>
                        </a:rPr>
                        <a:t>(recognize importance of the issue and may actively participate in meetings, resource allocation to address any challenge(s). </a:t>
                      </a:r>
                      <a:r>
                        <a:rPr lang="en-US" sz="300" b="0" kern="1200">
                          <a:solidFill>
                            <a:schemeClr val="dk1"/>
                          </a:solidFill>
                          <a:effectLst/>
                          <a:latin typeface="Poppins" pitchFamily="2" charset="77"/>
                          <a:ea typeface="+mn-ea"/>
                          <a:cs typeface="Poppins" pitchFamily="2" charset="77"/>
                        </a:rPr>
                        <a:t>May </a:t>
                      </a:r>
                      <a:r>
                        <a:rPr lang="en-US" sz="300" b="0" kern="1200" dirty="0">
                          <a:solidFill>
                            <a:schemeClr val="dk1"/>
                          </a:solidFill>
                          <a:effectLst/>
                          <a:latin typeface="Poppins" pitchFamily="2" charset="77"/>
                          <a:ea typeface="+mn-ea"/>
                          <a:cs typeface="Poppins" pitchFamily="2" charset="77"/>
                        </a:rPr>
                        <a:t>be willing to take action, advocate or facilitate solutions)</a:t>
                      </a:r>
                    </a:p>
                  </a:txBody>
                  <a:tcPr marL="48986" marR="48986" marT="18000" marB="36000" anchor="ctr"/>
                </a:tc>
                <a:extLst>
                  <a:ext uri="{0D108BD9-81ED-4DB2-BD59-A6C34878D82A}">
                    <a16:rowId xmlns:a16="http://schemas.microsoft.com/office/drawing/2014/main" val="2655716968"/>
                  </a:ext>
                </a:extLst>
              </a:tr>
              <a:tr h="148321">
                <a:tc vMerge="1">
                  <a:txBody>
                    <a:bodyPr/>
                    <a:lstStyle/>
                    <a:p>
                      <a:endParaRPr lang="en-GE"/>
                    </a:p>
                  </a:txBody>
                  <a:tcP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Minister of Health</a:t>
                      </a:r>
                    </a:p>
                  </a:txBody>
                  <a:tcPr marL="48986" marR="48986" marT="18000" marB="3600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Supportive</a:t>
                      </a:r>
                    </a:p>
                  </a:txBody>
                  <a:tcPr marL="48986" marR="48986" marT="18000" marB="36000" anchor="ctr"/>
                </a:tc>
                <a:extLst>
                  <a:ext uri="{0D108BD9-81ED-4DB2-BD59-A6C34878D82A}">
                    <a16:rowId xmlns:a16="http://schemas.microsoft.com/office/drawing/2014/main" val="59437931"/>
                  </a:ext>
                </a:extLst>
              </a:tr>
              <a:tr h="241571">
                <a:tc rowSpan="2">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600" b="0" kern="1200" dirty="0">
                          <a:solidFill>
                            <a:schemeClr val="dk1"/>
                          </a:solidFill>
                          <a:effectLst/>
                          <a:latin typeface="Poppins" pitchFamily="2" charset="77"/>
                          <a:ea typeface="+mn-ea"/>
                          <a:cs typeface="Poppins" pitchFamily="2" charset="77"/>
                        </a:rPr>
                        <a:t>Delays in fund releasing allocated funds/disbursement (even when funds are allocated, there are delays in disbursing these funds by e.g. Treasury/Accounts department, which impacts the implementation of activities such as training, cold chain procurement and other logistics)</a:t>
                      </a:r>
                    </a:p>
                  </a:txBody>
                  <a:tcPr marL="48986" marR="48986" marT="18000" marB="0" anchor="ctr">
                    <a:solidFill>
                      <a:srgbClr val="D3D3D3"/>
                    </a:solidFill>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Accountant General/ Treasury Department; Ministry of Finance</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Neutral</a:t>
                      </a:r>
                    </a:p>
                  </a:txBody>
                  <a:tcPr marL="48986" marR="48986" marT="18000" marB="36000" anchor="ctr"/>
                </a:tc>
                <a:extLst>
                  <a:ext uri="{0D108BD9-81ED-4DB2-BD59-A6C34878D82A}">
                    <a16:rowId xmlns:a16="http://schemas.microsoft.com/office/drawing/2014/main" val="4272214654"/>
                  </a:ext>
                </a:extLst>
              </a:tr>
              <a:tr h="148321">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Chief Medical Officer</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Supportive</a:t>
                      </a:r>
                    </a:p>
                  </a:txBody>
                  <a:tcPr marL="48986" marR="48986" marT="18000" marB="36000" anchor="ctr"/>
                </a:tc>
                <a:extLst>
                  <a:ext uri="{0D108BD9-81ED-4DB2-BD59-A6C34878D82A}">
                    <a16:rowId xmlns:a16="http://schemas.microsoft.com/office/drawing/2014/main" val="3680670263"/>
                  </a:ext>
                </a:extLst>
              </a:tr>
              <a:tr h="241571">
                <a:tc>
                  <a:txBody>
                    <a:bodyPr/>
                    <a:lstStyle/>
                    <a:p>
                      <a:pPr marL="4763"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Limited Political Will or Advocacy to elevate immunization as a core public health and development priority (Immunization programming is often viewed as a health intervention rather than a national investment in long-term productivity and well-being).</a:t>
                      </a:r>
                    </a:p>
                  </a:txBody>
                  <a:tcPr marL="48986" marR="48986" marT="18000" marB="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Ministry of Health; Minister of Finance/Prime Minister; Social Sectors</a:t>
                      </a:r>
                    </a:p>
                  </a:txBody>
                  <a:tcPr marL="48986" marR="48986" marT="18000" marB="3600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Supportive</a:t>
                      </a:r>
                    </a:p>
                  </a:txBody>
                  <a:tcPr marL="48986" marR="48986" marT="18000" marB="36000" anchor="ctr"/>
                </a:tc>
                <a:extLst>
                  <a:ext uri="{0D108BD9-81ED-4DB2-BD59-A6C34878D82A}">
                    <a16:rowId xmlns:a16="http://schemas.microsoft.com/office/drawing/2014/main" val="427278204"/>
                  </a:ext>
                </a:extLst>
              </a:tr>
              <a:tr h="148321">
                <a:tc rowSpan="3">
                  <a:txBody>
                    <a:bodyPr/>
                    <a:lstStyle/>
                    <a:p>
                      <a:pPr marL="4763"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Lack of Longterm financing/multi-year financial commitment for Immunization scale-up (The annual budget limits long-term planning and sustainability of immunization programs, hampering the country’s ability to meet financial obligations and scale up effectively</a:t>
                      </a:r>
                    </a:p>
                  </a:txBody>
                  <a:tcPr marL="48986" marR="48986" marT="18000" marB="0" anchor="ctr">
                    <a:solidFill>
                      <a:srgbClr val="D3D3D3"/>
                    </a:solidFill>
                  </a:tcP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Health Planner</a:t>
                      </a:r>
                    </a:p>
                  </a:txBody>
                  <a:tcPr marL="48986" marR="48986" marT="18000" marB="3600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Supportive/Neutral</a:t>
                      </a:r>
                    </a:p>
                  </a:txBody>
                  <a:tcPr marL="48986" marR="48986" marT="18000" marB="36000" anchor="ctr"/>
                </a:tc>
                <a:extLst>
                  <a:ext uri="{0D108BD9-81ED-4DB2-BD59-A6C34878D82A}">
                    <a16:rowId xmlns:a16="http://schemas.microsoft.com/office/drawing/2014/main" val="1696002195"/>
                  </a:ext>
                </a:extLst>
              </a:tr>
              <a:tr h="241571">
                <a:tc vMerge="1">
                  <a:txBody>
                    <a:bodyPr/>
                    <a:lstStyle/>
                    <a:p>
                      <a:endParaRPr lang="en-GE"/>
                    </a:p>
                  </a:txBody>
                  <a:tcP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Minister of Finance; Economic Development; MoH, CMO</a:t>
                      </a:r>
                    </a:p>
                  </a:txBody>
                  <a:tcPr marL="48986" marR="48986" marT="18000" marB="3600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Supportive</a:t>
                      </a:r>
                    </a:p>
                  </a:txBody>
                  <a:tcPr marL="48986" marR="48986" marT="18000" marB="36000" anchor="ctr"/>
                </a:tc>
                <a:extLst>
                  <a:ext uri="{0D108BD9-81ED-4DB2-BD59-A6C34878D82A}">
                    <a16:rowId xmlns:a16="http://schemas.microsoft.com/office/drawing/2014/main" val="2100163466"/>
                  </a:ext>
                </a:extLst>
              </a:tr>
              <a:tr h="148321">
                <a:tc vMerge="1">
                  <a:txBody>
                    <a:bodyPr/>
                    <a:lstStyle/>
                    <a:p>
                      <a:endParaRPr lang="en-GE"/>
                    </a:p>
                  </a:txBody>
                  <a:tcP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National Immunization Manager</a:t>
                      </a:r>
                    </a:p>
                  </a:txBody>
                  <a:tcPr marL="48986" marR="48986" marT="18000" marB="3600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Strongly Supportive</a:t>
                      </a:r>
                    </a:p>
                  </a:txBody>
                  <a:tcPr marL="48986" marR="48986" marT="18000" marB="36000" anchor="ctr"/>
                </a:tc>
                <a:extLst>
                  <a:ext uri="{0D108BD9-81ED-4DB2-BD59-A6C34878D82A}">
                    <a16:rowId xmlns:a16="http://schemas.microsoft.com/office/drawing/2014/main" val="2207055851"/>
                  </a:ext>
                </a:extLst>
              </a:tr>
              <a:tr h="298109">
                <a:tc>
                  <a:txBody>
                    <a:bodyPr/>
                    <a:lstStyle/>
                    <a:p>
                      <a:pPr marL="4763"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Weak coordination between MoH and other critical ministries such as MoF and the department of Economic development. While the MoH develops proposals and budget requests for NVI, there is a disconnect in timing, communication and shared prioritization with the financial decision makers, delaying approvals, missed budgeting cycles, or insufficient allocation for operational needs such as cold chain expansion, training, and logistics.</a:t>
                      </a:r>
                    </a:p>
                  </a:txBody>
                  <a:tcPr marL="48986" marR="48986" marT="18000" marB="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Ministry of Health; Minister of Finance</a:t>
                      </a:r>
                    </a:p>
                  </a:txBody>
                  <a:tcPr marL="48986" marR="48986" marT="18000" marB="3600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Supportive</a:t>
                      </a:r>
                    </a:p>
                  </a:txBody>
                  <a:tcPr marL="48986" marR="48986" marT="18000" marB="36000" anchor="ctr"/>
                </a:tc>
                <a:extLst>
                  <a:ext uri="{0D108BD9-81ED-4DB2-BD59-A6C34878D82A}">
                    <a16:rowId xmlns:a16="http://schemas.microsoft.com/office/drawing/2014/main" val="949963547"/>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33429" y="2077550"/>
            <a:ext cx="8987164" cy="188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Key Challenges</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1467634549"/>
              </p:ext>
            </p:extLst>
          </p:nvPr>
        </p:nvGraphicFramePr>
        <p:xfrm>
          <a:off x="116893" y="4254738"/>
          <a:ext cx="8979410" cy="1393032"/>
        </p:xfrm>
        <a:graphic>
          <a:graphicData uri="http://schemas.openxmlformats.org/drawingml/2006/table">
            <a:tbl>
              <a:tblPr firstRow="1" firstCol="1" bandRow="1">
                <a:tableStyleId>{0505E3EF-67EA-436B-97B2-0124C06EBD24}</a:tableStyleId>
              </a:tblPr>
              <a:tblGrid>
                <a:gridCol w="2087356">
                  <a:extLst>
                    <a:ext uri="{9D8B030D-6E8A-4147-A177-3AD203B41FA5}">
                      <a16:colId xmlns:a16="http://schemas.microsoft.com/office/drawing/2014/main" val="2441690924"/>
                    </a:ext>
                  </a:extLst>
                </a:gridCol>
                <a:gridCol w="3036147">
                  <a:extLst>
                    <a:ext uri="{9D8B030D-6E8A-4147-A177-3AD203B41FA5}">
                      <a16:colId xmlns:a16="http://schemas.microsoft.com/office/drawing/2014/main" val="190957167"/>
                    </a:ext>
                  </a:extLst>
                </a:gridCol>
                <a:gridCol w="1923413">
                  <a:extLst>
                    <a:ext uri="{9D8B030D-6E8A-4147-A177-3AD203B41FA5}">
                      <a16:colId xmlns:a16="http://schemas.microsoft.com/office/drawing/2014/main" val="4243113650"/>
                    </a:ext>
                  </a:extLst>
                </a:gridCol>
                <a:gridCol w="1932494">
                  <a:extLst>
                    <a:ext uri="{9D8B030D-6E8A-4147-A177-3AD203B41FA5}">
                      <a16:colId xmlns:a16="http://schemas.microsoft.com/office/drawing/2014/main" val="3319182671"/>
                    </a:ext>
                  </a:extLst>
                </a:gridCol>
              </a:tblGrid>
              <a:tr h="186951">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77306">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700" b="1" kern="1200" dirty="0">
                          <a:solidFill>
                            <a:schemeClr val="dk1"/>
                          </a:solidFill>
                          <a:effectLst/>
                          <a:latin typeface="Poppins" pitchFamily="2" charset="77"/>
                          <a:ea typeface="+mn-ea"/>
                          <a:cs typeface="Poppins" pitchFamily="2" charset="77"/>
                        </a:rPr>
                        <a:t>Topic addressed </a:t>
                      </a:r>
                      <a:endParaRPr lang="en-US" sz="700" b="1" dirty="0">
                        <a:effectLst/>
                        <a:latin typeface="Poppins" pitchFamily="2" charset="77"/>
                        <a:ea typeface="Calibri" panose="020F0502020204030204" pitchFamily="34" charset="0"/>
                        <a:cs typeface="Poppins" pitchFamily="2" charset="77"/>
                      </a:endParaRP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700" b="1" kern="1200" dirty="0">
                          <a:solidFill>
                            <a:schemeClr val="dk1"/>
                          </a:solidFill>
                          <a:effectLst/>
                          <a:latin typeface="Poppins" pitchFamily="2" charset="77"/>
                          <a:ea typeface="+mn-ea"/>
                          <a:cs typeface="Poppins" pitchFamily="2" charset="77"/>
                        </a:rPr>
                        <a:t>Advocacy approaches </a:t>
                      </a:r>
                      <a:endParaRPr lang="en-US" sz="700" b="1" dirty="0">
                        <a:effectLst/>
                        <a:latin typeface="Poppins" pitchFamily="2" charset="77"/>
                        <a:ea typeface="Calibri" panose="020F0502020204030204" pitchFamily="34" charset="0"/>
                        <a:cs typeface="Poppins" pitchFamily="2" charset="77"/>
                      </a:endParaRP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n-GB" sz="700" b="1" kern="1200" dirty="0">
                          <a:solidFill>
                            <a:schemeClr val="dk1"/>
                          </a:solidFill>
                          <a:effectLst/>
                          <a:latin typeface="Poppins" pitchFamily="2" charset="77"/>
                          <a:ea typeface="+mn-ea"/>
                          <a:cs typeface="Poppins" pitchFamily="2" charset="77"/>
                        </a:rPr>
                        <a:t>Decision-makers/other stakeholders</a:t>
                      </a:r>
                      <a:endParaRPr lang="en-US" sz="700" b="1"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algn="ctr"/>
                      <a:r>
                        <a:rPr lang="en-GB" sz="700" b="1" kern="1200" dirty="0">
                          <a:solidFill>
                            <a:schemeClr val="dk1"/>
                          </a:solidFill>
                          <a:effectLst/>
                          <a:latin typeface="Poppins" pitchFamily="2" charset="77"/>
                          <a:ea typeface="+mn-ea"/>
                          <a:cs typeface="Poppins" pitchFamily="2" charset="77"/>
                        </a:rPr>
                        <a:t>Outcome </a:t>
                      </a:r>
                      <a:endParaRPr lang="en-GE" sz="700" b="1" dirty="0">
                        <a:latin typeface="Poppins" pitchFamily="2" charset="77"/>
                        <a:cs typeface="Poppins" pitchFamily="2" charset="77"/>
                      </a:endParaRPr>
                    </a:p>
                  </a:txBody>
                  <a:tcPr marL="48986" marR="48986" marT="36000" marB="36000" anchor="ctr"/>
                </a:tc>
                <a:extLst>
                  <a:ext uri="{0D108BD9-81ED-4DB2-BD59-A6C34878D82A}">
                    <a16:rowId xmlns:a16="http://schemas.microsoft.com/office/drawing/2014/main" val="1053874978"/>
                  </a:ext>
                </a:extLst>
              </a:tr>
              <a:tr h="416532">
                <a:tc>
                  <a:txBody>
                    <a:bodyPr/>
                    <a:lstStyle/>
                    <a:p>
                      <a:pPr marL="7938"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High-Level Advocacy Meetings with Leadership from MoF and MoH</a:t>
                      </a:r>
                    </a:p>
                  </a:txBody>
                  <a:tcPr marL="48986" marR="48986" marT="18000" marB="0" anchor="ctr"/>
                </a:tc>
                <a:tc>
                  <a:txBody>
                    <a:bodyPr/>
                    <a:lstStyle/>
                    <a:p>
                      <a:pPr marL="7938"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To hold formal meetings with MoH technical teams (including the CMO, PNO for Community &amp; Immunization Manager), and Finance Ministry to present evidence-based proposals for the NVI, supported by PAHO</a:t>
                      </a:r>
                    </a:p>
                  </a:txBody>
                  <a:tcPr marL="48986" marR="48986" marT="18000" marB="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Ministry of Finance; Permanent Secretary Min. of Finance; Minister for Health</a:t>
                      </a:r>
                    </a:p>
                  </a:txBody>
                  <a:tcPr marL="48986" marR="48986" marT="18000" marB="3600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Funding allocation for cold chain expansion ahead of the vaccine introduction. Finance officials expressed increased awareness of immunization benefits.</a:t>
                      </a:r>
                    </a:p>
                  </a:txBody>
                  <a:tcPr marL="48986" marR="48986" marT="18000" marB="36000" anchor="ctr"/>
                </a:tc>
                <a:extLst>
                  <a:ext uri="{0D108BD9-81ED-4DB2-BD59-A6C34878D82A}">
                    <a16:rowId xmlns:a16="http://schemas.microsoft.com/office/drawing/2014/main" val="2655716968"/>
                  </a:ext>
                </a:extLst>
              </a:tr>
              <a:tr h="290072">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600" b="0" kern="1200" dirty="0">
                          <a:solidFill>
                            <a:schemeClr val="dk1"/>
                          </a:solidFill>
                          <a:effectLst/>
                          <a:latin typeface="Poppins" pitchFamily="2" charset="77"/>
                          <a:ea typeface="+mn-ea"/>
                          <a:cs typeface="Poppins" pitchFamily="2" charset="77"/>
                        </a:rPr>
                        <a:t>Community and Media Advocacy Campaigns to raise awareness and generate bottom-up support for the introduction of new vaccine(s).</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600" b="0" kern="1200" dirty="0">
                          <a:solidFill>
                            <a:schemeClr val="dk1"/>
                          </a:solidFill>
                          <a:effectLst/>
                          <a:latin typeface="Poppins" pitchFamily="2" charset="77"/>
                          <a:ea typeface="+mn-ea"/>
                          <a:cs typeface="Poppins" pitchFamily="2" charset="77"/>
                        </a:rPr>
                        <a:t>Conduct television &amp; radio interviews, and social media campaigns have newspaper articles</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Media Houses, General Public, Civil society, finance officials’ possible parliamentarians</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Increase public awareness</a:t>
                      </a:r>
                    </a:p>
                  </a:txBody>
                  <a:tcPr marL="48986" marR="48986" marT="18000" marB="36000" anchor="ctr"/>
                </a:tc>
                <a:extLst>
                  <a:ext uri="{0D108BD9-81ED-4DB2-BD59-A6C34878D82A}">
                    <a16:rowId xmlns:a16="http://schemas.microsoft.com/office/drawing/2014/main" val="4272214654"/>
                  </a:ext>
                </a:extLst>
              </a:tr>
              <a:tr h="313872">
                <a:tc>
                  <a:txBody>
                    <a:bodyPr/>
                    <a:lstStyle/>
                    <a:p>
                      <a:pPr marL="4763"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Stakeholder Engagement through parliamentary Briefings and possibly Cabinet Notes</a:t>
                      </a:r>
                    </a:p>
                  </a:txBody>
                  <a:tcPr marL="48986" marR="48986" marT="18000" marB="0" anchor="ctr"/>
                </a:tc>
                <a:tc>
                  <a:txBody>
                    <a:bodyPr/>
                    <a:lstStyle/>
                    <a:p>
                      <a:pPr marL="4763"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Outline the public rational, cost estimates and long-term benefits of new vaccine introduction</a:t>
                      </a:r>
                    </a:p>
                  </a:txBody>
                  <a:tcPr marL="48986" marR="48986" marT="18000" marB="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Cabinet of Ministers</a:t>
                      </a:r>
                    </a:p>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Permanent Secretary of health</a:t>
                      </a:r>
                    </a:p>
                  </a:txBody>
                  <a:tcPr marL="48986" marR="48986" marT="18000" marB="36000" anchor="ctr"/>
                </a:tc>
                <a:tc>
                  <a:txBody>
                    <a:bodyPr/>
                    <a:lstStyle/>
                    <a:p>
                      <a:pPr marL="4763"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Prioritization in the National budget</a:t>
                      </a:r>
                    </a:p>
                  </a:txBody>
                  <a:tcPr marL="48986" marR="48986" marT="18000" marB="36000" anchor="ctr"/>
                </a:tc>
                <a:extLst>
                  <a:ext uri="{0D108BD9-81ED-4DB2-BD59-A6C34878D82A}">
                    <a16:rowId xmlns:a16="http://schemas.microsoft.com/office/drawing/2014/main" val="42727820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10277" y="4251190"/>
            <a:ext cx="8953164" cy="188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Advocacy Approaches used</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1950428343"/>
              </p:ext>
            </p:extLst>
          </p:nvPr>
        </p:nvGraphicFramePr>
        <p:xfrm>
          <a:off x="112859" y="5635147"/>
          <a:ext cx="8977703" cy="573539"/>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32490">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430859">
                <a:tc>
                  <a:txBody>
                    <a:bodyPr/>
                    <a:lstStyle/>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600" b="0" kern="1200" dirty="0">
                          <a:solidFill>
                            <a:schemeClr val="dk1"/>
                          </a:solidFill>
                          <a:effectLst/>
                          <a:latin typeface="Poppins" pitchFamily="2" charset="77"/>
                          <a:ea typeface="Calibri" panose="020F0502020204030204" pitchFamily="34" charset="0"/>
                          <a:cs typeface="Poppins" pitchFamily="2" charset="77"/>
                        </a:rPr>
                        <a:t>1. Community and Media- Driven Advocacy</a:t>
                      </a:r>
                    </a:p>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600" b="0" kern="1200" dirty="0">
                          <a:solidFill>
                            <a:schemeClr val="dk1"/>
                          </a:solidFill>
                          <a:effectLst/>
                          <a:latin typeface="Poppins" pitchFamily="2" charset="77"/>
                          <a:ea typeface="Calibri" panose="020F0502020204030204" pitchFamily="34" charset="0"/>
                          <a:cs typeface="Poppins" pitchFamily="2" charset="77"/>
                        </a:rPr>
                        <a:t>2. Domestic Financing – developing phased, strategic approaches to build financial ownership</a:t>
                      </a:r>
                    </a:p>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600" b="0" kern="1200" dirty="0">
                          <a:solidFill>
                            <a:schemeClr val="dk1"/>
                          </a:solidFill>
                          <a:effectLst/>
                          <a:latin typeface="Poppins" pitchFamily="2" charset="77"/>
                          <a:ea typeface="Calibri" panose="020F0502020204030204" pitchFamily="34" charset="0"/>
                          <a:cs typeface="Poppins" pitchFamily="2" charset="77"/>
                        </a:rPr>
                        <a:t>3. Cross-Sectoral Collaboration and Mobilization – involving education, finance and local government sectors as immunization advocates and building coalitions/task forces that drive coordinated support for immunization</a:t>
                      </a:r>
                    </a:p>
                    <a:p>
                      <a:pPr marL="90488" marR="0" lvl="0" indent="0" algn="l" defTabSz="91420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600" b="0" kern="1200" dirty="0">
                          <a:solidFill>
                            <a:schemeClr val="dk1"/>
                          </a:solidFill>
                          <a:effectLst/>
                          <a:latin typeface="Poppins" pitchFamily="2" charset="77"/>
                          <a:ea typeface="Calibri" panose="020F0502020204030204" pitchFamily="34" charset="0"/>
                          <a:cs typeface="Poppins" pitchFamily="2" charset="77"/>
                        </a:rPr>
                        <a:t>4. Effective Budget Advocacy Strategies – influencing the Minister of finance and other key stakeholders to allocate and sustain domestic immunization funding</a:t>
                      </a: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143139" y="5608991"/>
            <a:ext cx="8953164" cy="1885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Learnings</a:t>
            </a:r>
          </a:p>
        </p:txBody>
      </p:sp>
      <p:pic>
        <p:nvPicPr>
          <p:cNvPr id="4" name="Picture 3" descr="A black yellow and white triangle&#10;&#10;AI-generated content may be incorrect.">
            <a:extLst>
              <a:ext uri="{FF2B5EF4-FFF2-40B4-BE49-F238E27FC236}">
                <a16:creationId xmlns:a16="http://schemas.microsoft.com/office/drawing/2014/main" id="{50474FB6-7D51-2728-4E7B-D9FBD479A79F}"/>
              </a:ext>
            </a:extLst>
          </p:cNvPr>
          <p:cNvPicPr>
            <a:picLocks noChangeAspect="1"/>
          </p:cNvPicPr>
          <p:nvPr/>
        </p:nvPicPr>
        <p:blipFill>
          <a:blip r:embed="rId4"/>
          <a:stretch>
            <a:fillRect/>
          </a:stretch>
        </p:blipFill>
        <p:spPr>
          <a:xfrm>
            <a:off x="186815" y="148617"/>
            <a:ext cx="1266487" cy="635938"/>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cb27da4-2e3e-416a-a040-6d0b2e3a2039">
      <Terms xmlns="http://schemas.microsoft.com/office/infopath/2007/PartnerControls"/>
    </lcf76f155ced4ddcb4097134ff3c332f>
    <TaxCatchAll xmlns="a6b7a42b-578f-4fd1-9d67-5a3066b9c5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3F97D6-9BE9-4FE7-AF9A-198E873C182A}">
  <ds:schemaRefs>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purl.org/dc/terms/"/>
    <ds:schemaRef ds:uri="http://purl.org/dc/elements/1.1/"/>
    <ds:schemaRef ds:uri="http://schemas.microsoft.com/office/infopath/2007/PartnerControls"/>
    <ds:schemaRef ds:uri="48b06b4d-1ec9-41b0-8d15-5bb6e5667c29"/>
    <ds:schemaRef ds:uri="http://www.w3.org/XML/1998/namespace"/>
  </ds:schemaRefs>
</ds:datastoreItem>
</file>

<file path=customXml/itemProps2.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3.xml><?xml version="1.0" encoding="utf-8"?>
<ds:datastoreItem xmlns:ds="http://schemas.openxmlformats.org/officeDocument/2006/customXml" ds:itemID="{9DD14387-E885-4433-A881-94FC9FFFFBE2}"/>
</file>

<file path=docProps/app.xml><?xml version="1.0" encoding="utf-8"?>
<Properties xmlns="http://schemas.openxmlformats.org/officeDocument/2006/extended-properties" xmlns:vt="http://schemas.openxmlformats.org/officeDocument/2006/docPropsVTypes">
  <Template>Office Theme</Template>
  <TotalTime>684</TotalTime>
  <Words>654</Words>
  <Application>Microsoft Macintosh PowerPoint</Application>
  <PresentationFormat>On-screen Show (4:3)</PresentationFormat>
  <Paragraphs>72</Paragraphs>
  <Slides>1</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2" baseType="lpstr">
      <vt:lpstr>Arial</vt:lpstr>
      <vt:lpstr>Calibri</vt:lpstr>
      <vt:lpstr>Museo Sans 300</vt:lpstr>
      <vt:lpstr>Museo Slab 300</vt:lpstr>
      <vt:lpstr>Poppins</vt:lpstr>
      <vt:lpstr>Poppins ExtraBold</vt:lpstr>
      <vt:lpstr>Poppins Medium</vt:lpstr>
      <vt:lpstr>Poppins SemiBold</vt:lpstr>
      <vt:lpstr>Wingdings</vt:lpstr>
      <vt:lpstr>R4D_StandardTemplate_MAC</vt:lpstr>
      <vt:lpstr>think-cell Slide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Christina Shaw</dc:creator>
  <cp:lastModifiedBy>Ivdity Chikovani</cp:lastModifiedBy>
  <cp:revision>4</cp:revision>
  <dcterms:created xsi:type="dcterms:W3CDTF">2025-06-27T15:42:33Z</dcterms:created>
  <dcterms:modified xsi:type="dcterms:W3CDTF">2025-07-11T10:27:19Z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