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29" autoAdjust="0"/>
    <p:restoredTop sz="94660"/>
  </p:normalViewPr>
  <p:slideViewPr>
    <p:cSldViewPr snapToGrid="0">
      <p:cViewPr>
        <p:scale>
          <a:sx n="150" d="100"/>
          <a:sy n="150" d="100"/>
        </p:scale>
        <p:origin x="1229" y="-6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D787FC3F-DE76-A54E-80E2-8870587EF14F}"/>
    <pc:docChg chg="undo redo custSel modSld">
      <pc:chgData name="Ivdity Chikovani" userId="88c3af89-cfad-4844-9d52-51bd03c65758" providerId="ADAL" clId="{D787FC3F-DE76-A54E-80E2-8870587EF14F}" dt="2025-07-10T00:09:37.217" v="838" actId="33524"/>
      <pc:docMkLst>
        <pc:docMk/>
      </pc:docMkLst>
      <pc:sldChg chg="addSp delSp modSp mod">
        <pc:chgData name="Ivdity Chikovani" userId="88c3af89-cfad-4844-9d52-51bd03c65758" providerId="ADAL" clId="{D787FC3F-DE76-A54E-80E2-8870587EF14F}" dt="2025-07-10T00:09:37.217" v="838" actId="33524"/>
        <pc:sldMkLst>
          <pc:docMk/>
          <pc:sldMk cId="4072229634" sldId="290"/>
        </pc:sldMkLst>
        <pc:spChg chg="mod">
          <ac:chgData name="Ivdity Chikovani" userId="88c3af89-cfad-4844-9d52-51bd03c65758" providerId="ADAL" clId="{D787FC3F-DE76-A54E-80E2-8870587EF14F}" dt="2025-07-09T23:50:01.172" v="740" actId="1036"/>
          <ac:spMkLst>
            <pc:docMk/>
            <pc:sldMk cId="4072229634" sldId="290"/>
            <ac:spMk id="3" creationId="{CD743A8F-DD39-E0C9-7592-0BD94BA53C3A}"/>
          </ac:spMkLst>
        </pc:spChg>
        <pc:spChg chg="mod">
          <ac:chgData name="Ivdity Chikovani" userId="88c3af89-cfad-4844-9d52-51bd03c65758" providerId="ADAL" clId="{D787FC3F-DE76-A54E-80E2-8870587EF14F}" dt="2025-07-09T22:34:07.452" v="31" actId="20577"/>
          <ac:spMkLst>
            <pc:docMk/>
            <pc:sldMk cId="4072229634" sldId="290"/>
            <ac:spMk id="7" creationId="{C1CD0FA6-C9F6-1D06-6084-8849003B6409}"/>
          </ac:spMkLst>
        </pc:spChg>
        <pc:spChg chg="mod">
          <ac:chgData name="Ivdity Chikovani" userId="88c3af89-cfad-4844-9d52-51bd03c65758" providerId="ADAL" clId="{D787FC3F-DE76-A54E-80E2-8870587EF14F}" dt="2025-07-09T23:24:30.680" v="444" actId="1076"/>
          <ac:spMkLst>
            <pc:docMk/>
            <pc:sldMk cId="4072229634" sldId="290"/>
            <ac:spMk id="10" creationId="{F4CF794E-0799-C721-9842-E50C379AC477}"/>
          </ac:spMkLst>
        </pc:spChg>
        <pc:spChg chg="mod">
          <ac:chgData name="Ivdity Chikovani" userId="88c3af89-cfad-4844-9d52-51bd03c65758" providerId="ADAL" clId="{D787FC3F-DE76-A54E-80E2-8870587EF14F}" dt="2025-07-09T23:59:20.374" v="815" actId="1035"/>
          <ac:spMkLst>
            <pc:docMk/>
            <pc:sldMk cId="4072229634" sldId="290"/>
            <ac:spMk id="16" creationId="{05B715B8-46F4-D630-D152-33BEE6B83B28}"/>
          </ac:spMkLst>
        </pc:spChg>
        <pc:graphicFrameChg chg="mod modGraphic">
          <ac:chgData name="Ivdity Chikovani" userId="88c3af89-cfad-4844-9d52-51bd03c65758" providerId="ADAL" clId="{D787FC3F-DE76-A54E-80E2-8870587EF14F}" dt="2025-07-10T00:09:37.217" v="838" actId="33524"/>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D787FC3F-DE76-A54E-80E2-8870587EF14F}" dt="2025-07-09T23:57:26.069" v="783" actId="14734"/>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D787FC3F-DE76-A54E-80E2-8870587EF14F}" dt="2025-07-10T00:05:48.916" v="837" actId="403"/>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D787FC3F-DE76-A54E-80E2-8870587EF14F}" dt="2025-07-10T00:04:41.581" v="835" actId="179"/>
          <ac:graphicFrameMkLst>
            <pc:docMk/>
            <pc:sldMk cId="4072229634" sldId="290"/>
            <ac:graphicFrameMk id="15" creationId="{FF755A87-CA92-2637-98A6-C5B75B38A88F}"/>
          </ac:graphicFrameMkLst>
        </pc:graphicFrameChg>
        <pc:picChg chg="add mod">
          <ac:chgData name="Ivdity Chikovani" userId="88c3af89-cfad-4844-9d52-51bd03c65758" providerId="ADAL" clId="{D787FC3F-DE76-A54E-80E2-8870587EF14F}" dt="2025-07-09T22:33:55.002" v="4" actId="1076"/>
          <ac:picMkLst>
            <pc:docMk/>
            <pc:sldMk cId="4072229634" sldId="290"/>
            <ac:picMk id="4" creationId="{3FACCE12-8829-306B-C719-23099FBC272F}"/>
          </ac:picMkLst>
        </pc:picChg>
      </pc:sldChg>
    </pc:docChg>
  </pc:docChgLst>
  <pc:docChgLst>
    <pc:chgData name="Ivdity Chikovani" userId="88c3af89-cfad-4844-9d52-51bd03c65758" providerId="ADAL" clId="{D437CA3E-9EF5-134F-A1ED-5D5E47EB6C38}"/>
    <pc:docChg chg="modSld">
      <pc:chgData name="Ivdity Chikovani" userId="88c3af89-cfad-4844-9d52-51bd03c65758" providerId="ADAL" clId="{D437CA3E-9EF5-134F-A1ED-5D5E47EB6C38}" dt="2025-07-11T11:18:04.765" v="7" actId="20577"/>
      <pc:docMkLst>
        <pc:docMk/>
      </pc:docMkLst>
      <pc:sldChg chg="modSp mod">
        <pc:chgData name="Ivdity Chikovani" userId="88c3af89-cfad-4844-9d52-51bd03c65758" providerId="ADAL" clId="{D437CA3E-9EF5-134F-A1ED-5D5E47EB6C38}" dt="2025-07-11T11:18:04.765" v="7" actId="20577"/>
        <pc:sldMkLst>
          <pc:docMk/>
          <pc:sldMk cId="4072229634" sldId="290"/>
        </pc:sldMkLst>
        <pc:graphicFrameChg chg="modGraphic">
          <ac:chgData name="Ivdity Chikovani" userId="88c3af89-cfad-4844-9d52-51bd03c65758" providerId="ADAL" clId="{D437CA3E-9EF5-134F-A1ED-5D5E47EB6C38}" dt="2025-07-11T11:18:04.765" v="7" actId="20577"/>
          <ac:graphicFrameMkLst>
            <pc:docMk/>
            <pc:sldMk cId="4072229634" sldId="290"/>
            <ac:graphicFrameMk id="6" creationId="{1EAC3E47-9569-F769-F8FF-52AD7651C189}"/>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Arial"/>
                <a:cs typeface="Museo Slab 300"/>
              </a:defRPr>
            </a:lvl2pPr>
            <a:lvl3pPr marL="1257038" indent="-342828">
              <a:buClr>
                <a:srgbClr val="00A6B6"/>
              </a:buClr>
              <a:buFontTx/>
              <a:buNone/>
              <a:defRPr sz="1571" b="0" i="0">
                <a:solidFill>
                  <a:srgbClr val="313231"/>
                </a:solidFill>
                <a:latin typeface="Arial"/>
                <a:cs typeface="Museo Slab 300"/>
              </a:defRPr>
            </a:lvl3pPr>
            <a:lvl4pPr marL="1714142" indent="-342828">
              <a:buClr>
                <a:srgbClr val="00A6B6"/>
              </a:buClr>
              <a:buFontTx/>
              <a:buNone/>
              <a:defRPr sz="1429" b="0" i="0">
                <a:solidFill>
                  <a:srgbClr val="313231"/>
                </a:solidFill>
                <a:latin typeface="Arial"/>
                <a:cs typeface="Museo Slab 300"/>
              </a:defRPr>
            </a:lvl4pPr>
            <a:lvl5pPr>
              <a:buClr>
                <a:srgbClr val="00A6B6"/>
              </a:buClr>
              <a:buFontTx/>
              <a:buNone/>
              <a:defRPr sz="1214" b="0" i="0">
                <a:solidFill>
                  <a:srgbClr val="313231"/>
                </a:solidFill>
                <a:latin typeface="Arial"/>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Arial"/>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00243"/>
            <a:ext cx="8936406" cy="721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vi-VN" sz="2200" b="1" i="0" u="none" strike="noStrike" cap="none" normalizeH="0" baseline="0" noProof="0">
                <a:ln>
                  <a:noFill/>
                </a:ln>
                <a:solidFill>
                  <a:srgbClr val="1070B8"/>
                </a:solidFill>
                <a:effectLst/>
                <a:uLnTx/>
                <a:uFillTx/>
                <a:latin typeface="Arial" panose="00000500000000000000" pitchFamily="2" charset="0"/>
                <a:ea typeface="ＭＳ Ｐゴシック" charset="0"/>
                <a:cs typeface="Poppins" panose="00000500000000000000" pitchFamily="2" charset="0"/>
              </a:rPr>
              <a:t>Philippines</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100" b="1" i="0"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Hỗ trợ việc ưu tiên nguồn lực trong nước cho triển khai vắc-xin mới</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100" b="1" i="1"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Manila, Philippines, ngày 23–25 tháng 7 năm 2025</a:t>
            </a:r>
          </a:p>
        </p:txBody>
      </p:sp>
      <p:sp>
        <p:nvSpPr>
          <p:cNvPr id="11" name="Rectangle 10">
            <a:extLst>
              <a:ext uri="{FF2B5EF4-FFF2-40B4-BE49-F238E27FC236}">
                <a16:creationId xmlns:a16="http://schemas.microsoft.com/office/drawing/2014/main" id="{BD91C623-077D-96C3-AA66-1E77C46CEAC7}"/>
              </a:ext>
            </a:extLst>
          </p:cNvPr>
          <p:cNvSpPr/>
          <p:nvPr/>
        </p:nvSpPr>
        <p:spPr>
          <a:xfrm>
            <a:off x="-33512" y="6384597"/>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8972" y="640451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44631" y="941346"/>
            <a:ext cx="8949502"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Tình hình triển khai</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2070826240"/>
              </p:ext>
            </p:extLst>
          </p:nvPr>
        </p:nvGraphicFramePr>
        <p:xfrm>
          <a:off x="118388" y="1110724"/>
          <a:ext cx="8979408" cy="1191531"/>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2414016">
                  <a:extLst>
                    <a:ext uri="{9D8B030D-6E8A-4147-A177-3AD203B41FA5}">
                      <a16:colId xmlns:a16="http://schemas.microsoft.com/office/drawing/2014/main" val="4243113650"/>
                    </a:ext>
                  </a:extLst>
                </a:gridCol>
                <a:gridCol w="1207008">
                  <a:extLst>
                    <a:ext uri="{9D8B030D-6E8A-4147-A177-3AD203B41FA5}">
                      <a16:colId xmlns:a16="http://schemas.microsoft.com/office/drawing/2014/main" val="3815672779"/>
                    </a:ext>
                  </a:extLst>
                </a:gridCol>
                <a:gridCol w="1207008">
                  <a:extLst>
                    <a:ext uri="{9D8B030D-6E8A-4147-A177-3AD203B41FA5}">
                      <a16:colId xmlns:a16="http://schemas.microsoft.com/office/drawing/2014/main" val="2702660334"/>
                    </a:ext>
                  </a:extLst>
                </a:gridCol>
                <a:gridCol w="2414016">
                  <a:extLst>
                    <a:ext uri="{9D8B030D-6E8A-4147-A177-3AD203B41FA5}">
                      <a16:colId xmlns:a16="http://schemas.microsoft.com/office/drawing/2014/main" val="2137277064"/>
                    </a:ext>
                  </a:extLst>
                </a:gridCol>
              </a:tblGrid>
              <a:tr h="0">
                <a:tc>
                  <a:txBody>
                    <a:bodyPr/>
                    <a:lstStyle/>
                    <a:p>
                      <a:pPr marL="0" marR="0" algn="l" rtl="0">
                        <a:lnSpc>
                          <a:spcPct val="150000"/>
                        </a:lnSpc>
                        <a:spcBef>
                          <a:spcPts val="0"/>
                        </a:spcBef>
                        <a:spcAft>
                          <a:spcPts val="0"/>
                        </a:spcAft>
                      </a:pPr>
                      <a:endParaRPr lang="en-US" sz="1000" dirty="0">
                        <a:effectLst/>
                        <a:latin typeface="Poppins Medium" panose="00000600000000000000" pitchFamily="2"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en-US" sz="700" b="1" dirty="0" err="1">
                          <a:effectLst/>
                          <a:latin typeface="Arial" panose="00000700000000000000" pitchFamily="2" charset="0"/>
                          <a:cs typeface="Poppins SemiBold" panose="00000700000000000000" pitchFamily="2" charset="0"/>
                        </a:rPr>
                        <a:t>Vắc-xin</a:t>
                      </a:r>
                      <a:r>
                        <a:rPr lang="en-US" sz="700" b="1" dirty="0">
                          <a:effectLst/>
                          <a:latin typeface="Arial" panose="00000700000000000000" pitchFamily="2" charset="0"/>
                          <a:cs typeface="Poppins SemiBold" panose="00000700000000000000" pitchFamily="2" charset="0"/>
                        </a:rPr>
                        <a:t> </a:t>
                      </a:r>
                      <a:r>
                        <a:rPr lang="en-US" sz="700" b="1" dirty="0" err="1">
                          <a:effectLst/>
                          <a:latin typeface="Arial" panose="00000700000000000000" pitchFamily="2" charset="0"/>
                          <a:cs typeface="Poppins SemiBold" panose="00000700000000000000" pitchFamily="2" charset="0"/>
                        </a:rPr>
                        <a:t>phế</a:t>
                      </a:r>
                      <a:r>
                        <a:rPr lang="en-US" sz="700" b="1" dirty="0">
                          <a:effectLst/>
                          <a:latin typeface="Arial" panose="00000700000000000000" pitchFamily="2" charset="0"/>
                          <a:cs typeface="Poppins SemiBold" panose="00000700000000000000" pitchFamily="2" charset="0"/>
                        </a:rPr>
                        <a:t> </a:t>
                      </a:r>
                      <a:r>
                        <a:rPr lang="en-US" sz="700" b="1" dirty="0" err="1">
                          <a:effectLst/>
                          <a:latin typeface="Arial" panose="00000700000000000000" pitchFamily="2" charset="0"/>
                          <a:cs typeface="Poppins SemiBold" panose="00000700000000000000" pitchFamily="2" charset="0"/>
                        </a:rPr>
                        <a:t>cầu</a:t>
                      </a:r>
                      <a:r>
                        <a:rPr lang="en-US" sz="700" b="1" dirty="0">
                          <a:effectLst/>
                          <a:latin typeface="Arial" panose="00000700000000000000" pitchFamily="2" charset="0"/>
                          <a:cs typeface="Poppins SemiBold" panose="00000700000000000000" pitchFamily="2" charset="0"/>
                        </a:rPr>
                        <a:t> (</a:t>
                      </a:r>
                      <a:r>
                        <a:rPr lang="vi-VN" sz="700" b="1" dirty="0">
                          <a:effectLst/>
                          <a:latin typeface="Arial" panose="00000700000000000000" pitchFamily="2" charset="0"/>
                          <a:cs typeface="Poppins SemiBold" panose="00000700000000000000" pitchFamily="2" charset="0"/>
                        </a:rPr>
                        <a:t>PCV</a:t>
                      </a:r>
                      <a:r>
                        <a:rPr lang="en-US" sz="700" b="1" dirty="0">
                          <a:effectLst/>
                          <a:latin typeface="Arial" panose="00000700000000000000" pitchFamily="2" charset="0"/>
                          <a:cs typeface="Poppins SemiBold" panose="00000700000000000000" pitchFamily="2" charset="0"/>
                        </a:rPr>
                        <a:t>)</a:t>
                      </a:r>
                      <a:endParaRPr lang="vi-VN" sz="700" b="1" dirty="0">
                        <a:effectLst/>
                        <a:latin typeface="Arial" panose="00000700000000000000" pitchFamily="2" charset="0"/>
                        <a:cs typeface="Poppins SemiBold" panose="00000700000000000000" pitchFamily="2" charset="0"/>
                      </a:endParaRPr>
                    </a:p>
                  </a:txBody>
                  <a:tcPr marL="48986" marR="48986" marT="36000" marB="36000" anchor="ctr"/>
                </a:tc>
                <a:tc gridSpan="2">
                  <a:txBody>
                    <a:bodyPr/>
                    <a:lstStyle/>
                    <a:p>
                      <a:pPr marL="0" marR="0" algn="ctr">
                        <a:lnSpc>
                          <a:spcPct val="100000"/>
                        </a:lnSpc>
                        <a:spcBef>
                          <a:spcPts val="0"/>
                        </a:spcBef>
                        <a:spcAft>
                          <a:spcPts val="0"/>
                        </a:spcAft>
                      </a:pPr>
                      <a:r>
                        <a:rPr lang="vi-VN" sz="700" b="1" dirty="0">
                          <a:effectLst/>
                          <a:latin typeface="Arial" panose="00000700000000000000" pitchFamily="2" charset="0"/>
                          <a:cs typeface="Poppins SemiBold" panose="00000700000000000000" pitchFamily="2" charset="0"/>
                        </a:rPr>
                        <a:t>Rota</a:t>
                      </a:r>
                      <a:endParaRPr lang="vi-VN" sz="800" b="1" dirty="0">
                        <a:effectLst/>
                        <a:latin typeface="Arial" panose="00000700000000000000" pitchFamily="2" charset="0"/>
                        <a:cs typeface="Poppins SemiBold" panose="00000700000000000000" pitchFamily="2" charset="0"/>
                      </a:endParaRPr>
                    </a:p>
                  </a:txBody>
                  <a:tcPr marL="48986" marR="48986" marT="36000" marB="36000" anchor="ctr"/>
                </a:tc>
                <a:tc hMerge="1">
                  <a:txBody>
                    <a:bodyPr/>
                    <a:lstStyle/>
                    <a:p>
                      <a:endParaRPr lang="en-GE"/>
                    </a:p>
                  </a:txBody>
                  <a:tcPr/>
                </a:tc>
                <a:tc>
                  <a:txBody>
                    <a:bodyPr/>
                    <a:lstStyle/>
                    <a:p>
                      <a:pPr marL="0" marR="0" algn="ctr">
                        <a:lnSpc>
                          <a:spcPct val="100000"/>
                        </a:lnSpc>
                        <a:spcBef>
                          <a:spcPts val="0"/>
                        </a:spcBef>
                        <a:spcAft>
                          <a:spcPts val="0"/>
                        </a:spcAft>
                      </a:pPr>
                      <a:r>
                        <a:rPr lang="en-US" sz="700" b="1" dirty="0" err="1">
                          <a:effectLst/>
                          <a:latin typeface="Arial" panose="00000700000000000000" pitchFamily="2" charset="0"/>
                          <a:cs typeface="Poppins SemiBold" panose="00000700000000000000" pitchFamily="2" charset="0"/>
                        </a:rPr>
                        <a:t>Vắc-xin</a:t>
                      </a:r>
                      <a:r>
                        <a:rPr lang="en-US" sz="700" b="1">
                          <a:effectLst/>
                          <a:latin typeface="Arial" panose="00000700000000000000" pitchFamily="2" charset="0"/>
                          <a:cs typeface="Poppins SemiBold" panose="00000700000000000000" pitchFamily="2" charset="0"/>
                        </a:rPr>
                        <a:t> </a:t>
                      </a:r>
                      <a:r>
                        <a:rPr lang="vi-VN" sz="700" b="1">
                          <a:effectLst/>
                          <a:latin typeface="Arial" panose="00000700000000000000" pitchFamily="2" charset="0"/>
                          <a:cs typeface="Poppins SemiBold" panose="00000700000000000000" pitchFamily="2" charset="0"/>
                        </a:rPr>
                        <a:t>HPV</a:t>
                      </a:r>
                      <a:endParaRPr lang="vi-VN" sz="700" b="1" dirty="0">
                        <a:effectLst/>
                        <a:latin typeface="Arial" panose="00000700000000000000" pitchFamily="2" charset="0"/>
                        <a:cs typeface="Poppins SemiBold" panose="00000700000000000000" pitchFamily="2" charset="0"/>
                      </a:endParaRPr>
                    </a:p>
                  </a:txBody>
                  <a:tcPr marL="48986" marR="48986" marT="36000" marB="36000" anchor="ctr"/>
                </a:tc>
                <a:extLst>
                  <a:ext uri="{0D108BD9-81ED-4DB2-BD59-A6C34878D82A}">
                    <a16:rowId xmlns:a16="http://schemas.microsoft.com/office/drawing/2014/main" val="4244451803"/>
                  </a:ext>
                </a:extLst>
              </a:tr>
              <a:tr h="114910">
                <a:tc>
                  <a:txBody>
                    <a:bodyPr/>
                    <a:lstStyle/>
                    <a:p>
                      <a:pPr marL="0" marR="0" algn="ctr">
                        <a:lnSpc>
                          <a:spcPct val="100000"/>
                        </a:lnSpc>
                        <a:spcBef>
                          <a:spcPts val="0"/>
                        </a:spcBef>
                        <a:spcAft>
                          <a:spcPts val="0"/>
                        </a:spcAft>
                      </a:pPr>
                      <a:r>
                        <a:rPr lang="vi-VN" sz="500" dirty="0">
                          <a:effectLst/>
                          <a:latin typeface="Arial" pitchFamily="2" charset="77"/>
                          <a:cs typeface="Poppins" pitchFamily="2" charset="77"/>
                        </a:rPr>
                        <a:t>Năm triển khai</a:t>
                      </a:r>
                    </a:p>
                  </a:txBody>
                  <a:tcPr marL="48986" marR="48986" marT="36000" marB="36000" anchor="ctr"/>
                </a:tc>
                <a:tc>
                  <a:txBody>
                    <a:bodyPr/>
                    <a:lstStyle/>
                    <a:p>
                      <a:pPr marL="0" marR="0" algn="ctr">
                        <a:lnSpc>
                          <a:spcPct val="100000"/>
                        </a:lnSpc>
                        <a:spcBef>
                          <a:spcPts val="0"/>
                        </a:spcBef>
                        <a:spcAft>
                          <a:spcPts val="0"/>
                        </a:spcAft>
                      </a:pPr>
                      <a:r>
                        <a:rPr lang="vi-VN" sz="500">
                          <a:effectLst/>
                          <a:latin typeface="Arial" pitchFamily="2" charset="77"/>
                          <a:cs typeface="Poppins" pitchFamily="2" charset="77"/>
                        </a:rPr>
                        <a:t>2014</a:t>
                      </a:r>
                    </a:p>
                  </a:txBody>
                  <a:tcPr marL="48986" marR="48986" marT="36000" marB="36000" anchor="ctr"/>
                </a:tc>
                <a:tc>
                  <a:txBody>
                    <a:bodyPr/>
                    <a:lstStyle/>
                    <a:p>
                      <a:pPr marL="0" marR="0" algn="ctr">
                        <a:lnSpc>
                          <a:spcPct val="100000"/>
                        </a:lnSpc>
                        <a:spcBef>
                          <a:spcPts val="0"/>
                        </a:spcBef>
                        <a:spcAft>
                          <a:spcPts val="0"/>
                        </a:spcAft>
                      </a:pPr>
                      <a:r>
                        <a:rPr lang="vi-VN" sz="500">
                          <a:effectLst/>
                          <a:latin typeface="Arial" pitchFamily="2" charset="77"/>
                          <a:cs typeface="Poppins" pitchFamily="2" charset="77"/>
                        </a:rPr>
                        <a:t>2012</a:t>
                      </a:r>
                    </a:p>
                  </a:txBody>
                  <a:tcPr marL="48986" marR="48986" marT="36000" marB="36000" anchor="ctr"/>
                </a:tc>
                <a:tc>
                  <a:txBody>
                    <a:bodyPr/>
                    <a:lstStyle/>
                    <a:p>
                      <a:pPr marL="0" marR="0" algn="ctr">
                        <a:lnSpc>
                          <a:spcPct val="100000"/>
                        </a:lnSpc>
                        <a:spcBef>
                          <a:spcPts val="0"/>
                        </a:spcBef>
                        <a:spcAft>
                          <a:spcPts val="0"/>
                        </a:spcAft>
                      </a:pPr>
                      <a:r>
                        <a:rPr lang="vi-VN" sz="500">
                          <a:effectLst/>
                          <a:latin typeface="Arial" pitchFamily="2" charset="77"/>
                          <a:cs typeface="Poppins" pitchFamily="2" charset="77"/>
                        </a:rPr>
                        <a:t>2027</a:t>
                      </a:r>
                    </a:p>
                  </a:txBody>
                  <a:tcPr marL="48986" marR="48986" marT="36000" marB="36000" anchor="ctr"/>
                </a:tc>
                <a:tc>
                  <a:txBody>
                    <a:bodyPr/>
                    <a:lstStyle/>
                    <a:p>
                      <a:pPr marL="0" marR="0" algn="ctr">
                        <a:lnSpc>
                          <a:spcPct val="100000"/>
                        </a:lnSpc>
                        <a:spcBef>
                          <a:spcPts val="0"/>
                        </a:spcBef>
                        <a:spcAft>
                          <a:spcPts val="0"/>
                        </a:spcAft>
                      </a:pPr>
                      <a:r>
                        <a:rPr lang="vi-VN" sz="500">
                          <a:effectLst/>
                          <a:latin typeface="Arial" pitchFamily="2" charset="77"/>
                          <a:cs typeface="Poppins" pitchFamily="2" charset="77"/>
                        </a:rPr>
                        <a:t>2015</a:t>
                      </a:r>
                    </a:p>
                  </a:txBody>
                  <a:tcPr marL="48986" marR="48986" marT="36000" marB="36000" anchor="ctr"/>
                </a:tc>
                <a:extLst>
                  <a:ext uri="{0D108BD9-81ED-4DB2-BD59-A6C34878D82A}">
                    <a16:rowId xmlns:a16="http://schemas.microsoft.com/office/drawing/2014/main" val="3830800114"/>
                  </a:ext>
                </a:extLst>
              </a:tr>
              <a:tr h="0">
                <a:tc>
                  <a:txBody>
                    <a:bodyPr/>
                    <a:lstStyle/>
                    <a:p>
                      <a:pPr marL="0" marR="0" lvl="0" indent="-368205" algn="ctr">
                        <a:lnSpc>
                          <a:spcPct val="100000"/>
                        </a:lnSpc>
                        <a:spcBef>
                          <a:spcPts val="0"/>
                        </a:spcBef>
                        <a:spcAft>
                          <a:spcPts val="0"/>
                        </a:spcAft>
                        <a:tabLst/>
                      </a:pPr>
                      <a:r>
                        <a:rPr lang="vi-VN" sz="500" dirty="0">
                          <a:effectLst/>
                          <a:latin typeface="Arial" pitchFamily="2" charset="77"/>
                          <a:cs typeface="Poppins" pitchFamily="2" charset="77"/>
                        </a:rPr>
                        <a:t>Tình hình triển khai</a:t>
                      </a:r>
                    </a:p>
                  </a:txBody>
                  <a:tcPr marL="48986" marR="48986" marT="36000" marB="0" anchor="ctr"/>
                </a:tc>
                <a:tc>
                  <a:txBody>
                    <a:bodyPr/>
                    <a:lstStyle/>
                    <a:p>
                      <a:pPr marL="6350" marR="0" lvl="1" indent="0" algn="l">
                        <a:lnSpc>
                          <a:spcPct val="100000"/>
                        </a:lnSpc>
                        <a:spcBef>
                          <a:spcPts val="0"/>
                        </a:spcBef>
                        <a:spcAft>
                          <a:spcPts val="0"/>
                        </a:spcAft>
                        <a:tabLst/>
                      </a:pPr>
                      <a:r>
                        <a:rPr lang="vi-VN" sz="500">
                          <a:effectLst/>
                          <a:latin typeface="Arial" pitchFamily="2" charset="77"/>
                          <a:cs typeface="Poppins" pitchFamily="2" charset="77"/>
                        </a:rPr>
                        <a:t>Trên toàn quốc. Tỷ lệ bao phủ chính thức hằng năm năm 2024: PCV1: 59,39%; PCV2: 50,38% PCV3: 48,77%</a:t>
                      </a:r>
                    </a:p>
                  </a:txBody>
                  <a:tcPr marL="48986" marR="48986" marT="36000" marB="36000" anchor="ctr"/>
                </a:tc>
                <a:tc>
                  <a:txBody>
                    <a:bodyPr/>
                    <a:lstStyle/>
                    <a:p>
                      <a:pPr marL="88900" marR="0" lvl="1" indent="0" algn="ctr">
                        <a:lnSpc>
                          <a:spcPct val="100000"/>
                        </a:lnSpc>
                        <a:spcBef>
                          <a:spcPts val="0"/>
                        </a:spcBef>
                        <a:spcAft>
                          <a:spcPts val="0"/>
                        </a:spcAft>
                        <a:tabLst/>
                      </a:pPr>
                      <a:r>
                        <a:rPr lang="vi-VN" sz="500" dirty="0">
                          <a:effectLst/>
                          <a:latin typeface="Arial" pitchFamily="2" charset="77"/>
                          <a:cs typeface="Poppins" pitchFamily="2" charset="77"/>
                        </a:rPr>
                        <a:t>Giới thiệu về chương trình thử nghiệm </a:t>
                      </a:r>
                    </a:p>
                  </a:txBody>
                  <a:tcPr marL="48986" marR="48986" marT="36000" marB="36000" anchor="ctr"/>
                </a:tc>
                <a:tc>
                  <a:txBody>
                    <a:bodyPr/>
                    <a:lstStyle/>
                    <a:p>
                      <a:pPr marL="88900" marR="0" lvl="1" indent="0" algn="ctr">
                        <a:lnSpc>
                          <a:spcPct val="100000"/>
                        </a:lnSpc>
                        <a:spcBef>
                          <a:spcPts val="0"/>
                        </a:spcBef>
                        <a:spcAft>
                          <a:spcPts val="0"/>
                        </a:spcAft>
                        <a:tabLst/>
                      </a:pPr>
                      <a:r>
                        <a:rPr lang="vi-VN" sz="500">
                          <a:effectLst/>
                          <a:latin typeface="Arial" pitchFamily="2" charset="77"/>
                          <a:cs typeface="Poppins" pitchFamily="2" charset="77"/>
                        </a:rPr>
                        <a:t>Trên toàn quốc</a:t>
                      </a:r>
                    </a:p>
                  </a:txBody>
                  <a:tcPr marL="48986" marR="48986" marT="36000" marB="3600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vi-VN" sz="500">
                          <a:effectLst/>
                          <a:latin typeface="Arial" pitchFamily="2" charset="77"/>
                          <a:ea typeface="+mn-ea"/>
                          <a:cs typeface="Poppins" pitchFamily="2" charset="77"/>
                        </a:rPr>
                        <a:t>Trên toàn quốc. </a:t>
                      </a:r>
                      <a:r>
                        <a:rPr lang="vi-VN" sz="500" b="0">
                          <a:solidFill>
                            <a:schemeClr val="dk1"/>
                          </a:solidFill>
                          <a:effectLst/>
                          <a:latin typeface="Arial" pitchFamily="2" charset="77"/>
                          <a:ea typeface="+mn-ea"/>
                          <a:cs typeface="Poppins" pitchFamily="2" charset="77"/>
                        </a:rPr>
                        <a:t>Tỷ lệ bao phủ  chính thức hằng năm năm 2024: HPV1: 72,28%; HPV2: 2,84%</a:t>
                      </a:r>
                    </a:p>
                  </a:txBody>
                  <a:tcPr marL="48986" marR="48986" marT="36000" marB="36000" anchor="ctr"/>
                </a:tc>
                <a:extLst>
                  <a:ext uri="{0D108BD9-81ED-4DB2-BD59-A6C34878D82A}">
                    <a16:rowId xmlns:a16="http://schemas.microsoft.com/office/drawing/2014/main" val="4236886848"/>
                  </a:ext>
                </a:extLst>
              </a:tr>
              <a:tr h="98798">
                <a:tc>
                  <a:txBody>
                    <a:bodyPr/>
                    <a:lstStyle/>
                    <a:p>
                      <a:pPr marL="0" marR="0" lvl="0" indent="-368205" algn="ctr">
                        <a:lnSpc>
                          <a:spcPct val="100000"/>
                        </a:lnSpc>
                        <a:spcBef>
                          <a:spcPts val="0"/>
                        </a:spcBef>
                        <a:spcAft>
                          <a:spcPts val="0"/>
                        </a:spcAft>
                        <a:tabLst/>
                      </a:pPr>
                      <a:r>
                        <a:rPr lang="vi-VN" sz="500" dirty="0">
                          <a:effectLst/>
                          <a:latin typeface="Arial" pitchFamily="2" charset="77"/>
                          <a:ea typeface="Calibri"/>
                          <a:cs typeface="Poppins" pitchFamily="2" charset="77"/>
                        </a:rPr>
                        <a:t>Nhóm đối tượng tiêm vắc-xin</a:t>
                      </a:r>
                    </a:p>
                  </a:txBody>
                  <a:tcPr marL="48986" marR="48986" marT="36000" marB="0" anchor="ctr"/>
                </a:tc>
                <a:tc>
                  <a:txBody>
                    <a:bodyPr/>
                    <a:lstStyle/>
                    <a:p>
                      <a:pPr marL="88900" marR="0" lvl="1" indent="0" algn="ctr">
                        <a:lnSpc>
                          <a:spcPct val="100000"/>
                        </a:lnSpc>
                        <a:spcBef>
                          <a:spcPts val="0"/>
                        </a:spcBef>
                        <a:spcAft>
                          <a:spcPts val="0"/>
                        </a:spcAft>
                        <a:tabLst/>
                      </a:pPr>
                      <a:r>
                        <a:rPr lang="vi-VN" sz="500">
                          <a:solidFill>
                            <a:schemeClr val="dk1"/>
                          </a:solidFill>
                          <a:effectLst/>
                          <a:latin typeface="Arial" pitchFamily="2" charset="77"/>
                          <a:ea typeface="+mn-ea"/>
                          <a:cs typeface="Poppins" pitchFamily="2" charset="77"/>
                        </a:rPr>
                        <a:t>0-11 tháng; 12 – 23 tháng</a:t>
                      </a:r>
                    </a:p>
                  </a:txBody>
                  <a:tcPr marL="48986" marR="48986" marT="36000" marB="36000" anchor="ctr"/>
                </a:tc>
                <a:tc gridSpan="2">
                  <a:txBody>
                    <a:bodyPr/>
                    <a:lstStyle/>
                    <a:p>
                      <a:pPr marL="88900" marR="0" lvl="1" indent="0" algn="ctr">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Từ 6 tuần (1 tháng rưỡi) đến dưới 32 tuần tuổi</a:t>
                      </a:r>
                    </a:p>
                  </a:txBody>
                  <a:tcPr marL="48986" marR="48986" marT="36000" marB="36000" anchor="ctr"/>
                </a:tc>
                <a:tc hMerge="1">
                  <a:txBody>
                    <a:bodyPr/>
                    <a:lstStyle/>
                    <a:p>
                      <a:endParaRPr lang="en-GE"/>
                    </a:p>
                  </a:txBody>
                  <a:tcPr/>
                </a:tc>
                <a:tc>
                  <a:txBody>
                    <a:bodyPr/>
                    <a:lstStyle/>
                    <a:p>
                      <a:pPr marL="6350" marR="0" lvl="1" indent="0" algn="ctr"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Các bé gái 9 tuổi; các bé gái lớp 4</a:t>
                      </a:r>
                    </a:p>
                  </a:txBody>
                  <a:tcPr marL="48986" marR="48986" marT="36000" marB="36000" anchor="ctr"/>
                </a:tc>
                <a:extLst>
                  <a:ext uri="{0D108BD9-81ED-4DB2-BD59-A6C34878D82A}">
                    <a16:rowId xmlns:a16="http://schemas.microsoft.com/office/drawing/2014/main" val="2669951412"/>
                  </a:ext>
                </a:extLst>
              </a:tr>
              <a:tr h="243221">
                <a:tc>
                  <a:txBody>
                    <a:bodyPr/>
                    <a:lstStyle/>
                    <a:p>
                      <a:pPr marL="0" marR="0" algn="ctr">
                        <a:lnSpc>
                          <a:spcPct val="107000"/>
                        </a:lnSpc>
                        <a:spcAft>
                          <a:spcPts val="800"/>
                        </a:spcAft>
                        <a:buNone/>
                      </a:pPr>
                      <a:r>
                        <a:rPr lang="vi-VN" sz="500" dirty="0">
                          <a:effectLst/>
                          <a:latin typeface="Arial" panose="00000500000000000000" pitchFamily="2" charset="0"/>
                          <a:ea typeface="Calibri" panose="020F0502020204030204" pitchFamily="34" charset="0"/>
                          <a:cs typeface="Times New Roman" panose="02020603050405020304" pitchFamily="18" charset="0"/>
                        </a:rPr>
                        <a:t>Loại vắc-xin và số liều / Hỗ trợ tài chính dự kiến cho việc triển khai</a:t>
                      </a:r>
                    </a:p>
                  </a:txBody>
                  <a:tcPr marL="68580" marR="68580" marT="0" marB="0" anchor="ctr"/>
                </a:tc>
                <a:tc>
                  <a:txBody>
                    <a:bodyPr/>
                    <a:lstStyle/>
                    <a:p>
                      <a:pPr marL="88900" marR="0" lvl="1" indent="0" algn="l" rtl="0">
                        <a:lnSpc>
                          <a:spcPct val="100000"/>
                        </a:lnSpc>
                        <a:spcBef>
                          <a:spcPts val="0"/>
                        </a:spcBef>
                        <a:spcAft>
                          <a:spcPts val="0"/>
                        </a:spcAft>
                        <a:tabLst/>
                      </a:pPr>
                      <a:endParaRPr lang="en-US" sz="500" b="1"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vi-VN" sz="500" b="0" dirty="0">
                          <a:solidFill>
                            <a:schemeClr val="dk1"/>
                          </a:solidFill>
                          <a:effectLst/>
                          <a:latin typeface="Arial" pitchFamily="2" charset="77"/>
                          <a:ea typeface="+mn-ea"/>
                          <a:cs typeface="Poppins" pitchFamily="2" charset="77"/>
                        </a:rPr>
                        <a:t>Nguồn lực trong nước</a:t>
                      </a:r>
                    </a:p>
                  </a:txBody>
                  <a:tcPr marL="48986" marR="48986" marT="36000" marB="36000" anchor="ctr"/>
                </a:tc>
                <a:tc>
                  <a:txBody>
                    <a:bodyPr/>
                    <a:lstStyle/>
                    <a:p>
                      <a:pPr marL="88900" marR="0" lvl="1" indent="0" algn="ctr">
                        <a:lnSpc>
                          <a:spcPct val="100000"/>
                        </a:lnSpc>
                        <a:spcBef>
                          <a:spcPts val="0"/>
                        </a:spcBef>
                        <a:spcAft>
                          <a:spcPts val="0"/>
                        </a:spcAft>
                        <a:tabLst/>
                      </a:pPr>
                      <a:r>
                        <a:rPr lang="vi-VN" sz="500" b="0" dirty="0">
                          <a:solidFill>
                            <a:schemeClr val="dk1"/>
                          </a:solidFill>
                          <a:effectLst/>
                          <a:latin typeface="Arial" pitchFamily="2" charset="77"/>
                          <a:ea typeface="+mn-ea"/>
                          <a:cs typeface="Poppins" pitchFamily="2" charset="77"/>
                        </a:rPr>
                        <a:t>Vắc-xin HPV bốn chủng, phác đồ 2 liều</a:t>
                      </a:r>
                    </a:p>
                  </a:txBody>
                  <a:tcPr marL="48986" marR="48986" marT="36000" marB="36000" anchor="ctr"/>
                </a:tc>
                <a:extLst>
                  <a:ext uri="{0D108BD9-81ED-4DB2-BD59-A6C34878D82A}">
                    <a16:rowId xmlns:a16="http://schemas.microsoft.com/office/drawing/2014/main" val="2870562351"/>
                  </a:ext>
                </a:extLst>
              </a:tr>
              <a:tr h="220500">
                <a:tc gridSpan="5">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326420517"/>
              </p:ext>
            </p:extLst>
          </p:nvPr>
        </p:nvGraphicFramePr>
        <p:xfrm>
          <a:off x="117776" y="2084214"/>
          <a:ext cx="8979408" cy="1955580"/>
        </p:xfrm>
        <a:graphic>
          <a:graphicData uri="http://schemas.openxmlformats.org/drawingml/2006/table">
            <a:tbl>
              <a:tblPr firstRow="1" firstCol="1" bandRow="1">
                <a:tableStyleId>{0505E3EF-67EA-436B-97B2-0124C06EBD24}</a:tableStyleId>
              </a:tblPr>
              <a:tblGrid>
                <a:gridCol w="4708313">
                  <a:extLst>
                    <a:ext uri="{9D8B030D-6E8A-4147-A177-3AD203B41FA5}">
                      <a16:colId xmlns:a16="http://schemas.microsoft.com/office/drawing/2014/main" val="2441690924"/>
                    </a:ext>
                  </a:extLst>
                </a:gridCol>
                <a:gridCol w="2069569">
                  <a:extLst>
                    <a:ext uri="{9D8B030D-6E8A-4147-A177-3AD203B41FA5}">
                      <a16:colId xmlns:a16="http://schemas.microsoft.com/office/drawing/2014/main" val="4243113650"/>
                    </a:ext>
                  </a:extLst>
                </a:gridCol>
                <a:gridCol w="2201526">
                  <a:extLst>
                    <a:ext uri="{9D8B030D-6E8A-4147-A177-3AD203B41FA5}">
                      <a16:colId xmlns:a16="http://schemas.microsoft.com/office/drawing/2014/main" val="3319182671"/>
                    </a:ext>
                  </a:extLst>
                </a:gridCol>
              </a:tblGrid>
              <a:tr h="201808">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98091">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800" dirty="0">
                          <a:effectLst/>
                          <a:latin typeface="Arial" pitchFamily="2" charset="77"/>
                          <a:cs typeface="Poppins" pitchFamily="2" charset="77"/>
                        </a:rPr>
                        <a:t>Những thách thức chính</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800" b="1">
                          <a:solidFill>
                            <a:schemeClr val="dk1"/>
                          </a:solidFill>
                          <a:effectLst/>
                          <a:latin typeface="Arial" pitchFamily="2" charset="77"/>
                          <a:ea typeface="+mn-ea"/>
                          <a:cs typeface="Poppins" pitchFamily="2" charset="77"/>
                        </a:rPr>
                        <a:t>Người ra quyết định</a:t>
                      </a:r>
                    </a:p>
                  </a:txBody>
                  <a:tcPr marL="48986" marR="48986" marT="36000" marB="36000" anchor="ctr"/>
                </a:tc>
                <a:tc>
                  <a:txBody>
                    <a:bodyPr/>
                    <a:lstStyle/>
                    <a:p>
                      <a:pPr algn="ctr"/>
                      <a:r>
                        <a:rPr lang="vi-VN" sz="800" b="1">
                          <a:solidFill>
                            <a:schemeClr val="dk1"/>
                          </a:solidFill>
                          <a:effectLst/>
                          <a:latin typeface="Arial" pitchFamily="2" charset="77"/>
                          <a:ea typeface="+mn-ea"/>
                          <a:cs typeface="Poppins" pitchFamily="2" charset="77"/>
                        </a:rPr>
                        <a:t>Vị trí</a:t>
                      </a:r>
                    </a:p>
                  </a:txBody>
                  <a:tcPr marL="48986" marR="48986" marT="36000" marB="36000" anchor="ctr"/>
                </a:tc>
                <a:extLst>
                  <a:ext uri="{0D108BD9-81ED-4DB2-BD59-A6C34878D82A}">
                    <a16:rowId xmlns:a16="http://schemas.microsoft.com/office/drawing/2014/main" val="1053874978"/>
                  </a:ext>
                </a:extLst>
              </a:tr>
              <a:tr h="158747">
                <a:tc rowSpan="3">
                  <a:txBody>
                    <a:bodyPr/>
                    <a:lstStyle/>
                    <a:p>
                      <a:pPr marL="7938" marR="0" lvl="1" indent="0" algn="l">
                        <a:lnSpc>
                          <a:spcPct val="100000"/>
                        </a:lnSpc>
                        <a:spcBef>
                          <a:spcPts val="0"/>
                        </a:spcBef>
                        <a:spcAft>
                          <a:spcPts val="100"/>
                        </a:spcAft>
                        <a:tabLst/>
                      </a:pPr>
                      <a:r>
                        <a:rPr lang="vi-VN" sz="500" b="0" dirty="0">
                          <a:solidFill>
                            <a:schemeClr val="dk1"/>
                          </a:solidFill>
                          <a:effectLst/>
                          <a:latin typeface="Arial" pitchFamily="2" charset="77"/>
                          <a:ea typeface="+mn-ea"/>
                          <a:cs typeface="Poppins" pitchFamily="2" charset="77"/>
                        </a:rPr>
                        <a:t>Sự cứng nhắc và cạnh tranh giữa các ưu tiên quốc gia trong phân bổ ngân sách:</a:t>
                      </a:r>
                    </a:p>
                    <a:p>
                      <a:pPr marL="7938" marR="0" lvl="1" indent="0" algn="l">
                        <a:lnSpc>
                          <a:spcPct val="100000"/>
                        </a:lnSpc>
                        <a:spcBef>
                          <a:spcPts val="0"/>
                        </a:spcBef>
                        <a:spcAft>
                          <a:spcPts val="100"/>
                        </a:spcAft>
                        <a:tabLst/>
                      </a:pPr>
                      <a:r>
                        <a:rPr lang="vi-VN" sz="500" b="0" dirty="0">
                          <a:solidFill>
                            <a:schemeClr val="dk1"/>
                          </a:solidFill>
                          <a:effectLst/>
                          <a:latin typeface="Arial" pitchFamily="2" charset="77"/>
                          <a:ea typeface="+mn-ea"/>
                          <a:cs typeface="Poppins" pitchFamily="2" charset="77"/>
                        </a:rPr>
                        <a:t>•Bộ Y tế xây dựng các đề xuất triển khai vắc-xin mới (NVI) có cơ sở kỹ thuật vững chắc, tuy nhiên, Bộ Quản lý Ngân sách thường chỉ phân bổ thêm nguồn vốn hạn chế do chịu áp lực từ các ràng buộc kinh tế vĩ mô hoặc nghĩa vụ trả nợ.</a:t>
                      </a:r>
                    </a:p>
                    <a:p>
                      <a:pPr marL="7938" marR="0" lvl="1" indent="0" algn="l">
                        <a:lnSpc>
                          <a:spcPct val="100000"/>
                        </a:lnSpc>
                        <a:spcBef>
                          <a:spcPts val="0"/>
                        </a:spcBef>
                        <a:spcAft>
                          <a:spcPts val="100"/>
                        </a:spcAft>
                        <a:tabLst/>
                      </a:pPr>
                      <a:r>
                        <a:rPr lang="vi-VN" sz="500" b="0" dirty="0">
                          <a:solidFill>
                            <a:schemeClr val="dk1"/>
                          </a:solidFill>
                          <a:effectLst/>
                          <a:latin typeface="Arial" pitchFamily="2" charset="77"/>
                          <a:ea typeface="+mn-ea"/>
                          <a:cs typeface="Poppins" pitchFamily="2" charset="77"/>
                        </a:rPr>
                        <a:t>•Kế hoạch chi tiêu quốc gia (NEP) thường được thiết lập từ trước. Thường thì các khoản ngân sách này được xây dựng dựa trên chi tiêu trong quá khứ thay vì nhu cầu dự báo trong tương lai (ngân sách tăng dần), điều này có thể gây bất lợi cho các sáng kiến mới như triển khai vắc-xin mới (NVI)</a:t>
                      </a:r>
                      <a:r>
                        <a:rPr lang="tr-TR" sz="500" b="0" dirty="0">
                          <a:solidFill>
                            <a:schemeClr val="dk1"/>
                          </a:solidFill>
                          <a:effectLst/>
                          <a:latin typeface="Arial" pitchFamily="2" charset="77"/>
                          <a:ea typeface="+mn-ea"/>
                          <a:cs typeface="Poppins" pitchFamily="2" charset="77"/>
                        </a:rPr>
                        <a:t>.</a:t>
                      </a:r>
                      <a:endParaRPr lang="vi-VN" sz="500" b="0" dirty="0">
                        <a:solidFill>
                          <a:schemeClr val="dk1"/>
                        </a:solidFill>
                        <a:effectLst/>
                        <a:latin typeface="Arial" pitchFamily="2" charset="77"/>
                        <a:ea typeface="+mn-ea"/>
                        <a:cs typeface="Poppins" pitchFamily="2" charset="77"/>
                      </a:endParaRPr>
                    </a:p>
                  </a:txBody>
                  <a:tcPr marL="48986" marR="48986" marT="0" marB="0" anchor="ctr"/>
                </a:tc>
                <a:tc>
                  <a:txBody>
                    <a:bodyPr/>
                    <a:lstStyle/>
                    <a:p>
                      <a:pPr marL="7938"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Bộ Y tế (DOH) </a:t>
                      </a:r>
                    </a:p>
                  </a:txBody>
                  <a:tcPr marL="48986" marR="48986" marT="36000" marB="36000" anchor="ct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Ủng hộ</a:t>
                      </a:r>
                    </a:p>
                  </a:txBody>
                  <a:tcPr marL="48986" marR="48986" marT="36000" marB="36000" anchor="ctr"/>
                </a:tc>
                <a:extLst>
                  <a:ext uri="{0D108BD9-81ED-4DB2-BD59-A6C34878D82A}">
                    <a16:rowId xmlns:a16="http://schemas.microsoft.com/office/drawing/2014/main" val="2655716968"/>
                  </a:ext>
                </a:extLst>
              </a:tr>
              <a:tr h="158747">
                <a:tc vMerge="1">
                  <a:txBody>
                    <a:bodyPr/>
                    <a:lstStyle/>
                    <a:p>
                      <a:endParaRPr lang="en-GE"/>
                    </a:p>
                  </a:txBody>
                  <a:tcPr/>
                </a:tc>
                <a:tc>
                  <a:txBody>
                    <a:bodyPr/>
                    <a:lstStyle/>
                    <a:p>
                      <a:pPr marL="7938"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Cục Ngân sách và Quản lý (DBM)</a:t>
                      </a:r>
                    </a:p>
                  </a:txBody>
                  <a:tcPr marL="48986" marR="48986" marT="36000" marB="36000" anchor="ct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Trung lập. Đánh giá việc sử dụng ngân sách trong quá khứ</a:t>
                      </a:r>
                    </a:p>
                  </a:txBody>
                  <a:tcPr marL="48986" marR="48986" marT="36000" marB="36000" anchor="ctr"/>
                </a:tc>
                <a:extLst>
                  <a:ext uri="{0D108BD9-81ED-4DB2-BD59-A6C34878D82A}">
                    <a16:rowId xmlns:a16="http://schemas.microsoft.com/office/drawing/2014/main" val="59437931"/>
                  </a:ext>
                </a:extLst>
              </a:tr>
              <a:tr h="151388">
                <a:tc vMerge="1">
                  <a:txBody>
                    <a:bodyPr/>
                    <a:lstStyle/>
                    <a:p>
                      <a:endParaRPr lang="en-GE"/>
                    </a:p>
                  </a:txBody>
                  <a:tcPr/>
                </a:tc>
                <a:tc>
                  <a:txBody>
                    <a:bodyPr/>
                    <a:lstStyle/>
                    <a:p>
                      <a:pPr marL="7938"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Lập pháp (Ủy ban Y tế Quốc hội và Thượng viện)</a:t>
                      </a:r>
                    </a:p>
                  </a:txBody>
                  <a:tcPr marL="48986" marR="48986" marT="36000" marB="36000" anchor="ctr"/>
                </a:tc>
                <a:tc>
                  <a:txBody>
                    <a:bodyPr/>
                    <a:lstStyle/>
                    <a:p>
                      <a:pPr marL="7938"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Có thể ủng hộ và hỗ trợ vận động dựa trên các tài liệu kỹ thuật có căn cứ</a:t>
                      </a:r>
                    </a:p>
                  </a:txBody>
                  <a:tcPr marL="48986" marR="48986" marT="36000" marB="36000" anchor="ctr"/>
                </a:tc>
                <a:extLst>
                  <a:ext uri="{0D108BD9-81ED-4DB2-BD59-A6C34878D82A}">
                    <a16:rowId xmlns:a16="http://schemas.microsoft.com/office/drawing/2014/main" val="3322913213"/>
                  </a:ext>
                </a:extLst>
              </a:tr>
              <a:tr h="229227">
                <a:tc rowSpan="2">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Năng lực triền khai ngân sách cho vắc-xin còn yếu</a:t>
                      </a:r>
                    </a:p>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•Mặc dù vắc-xin đã được đưa vào ngân sách quốc gia, việc giải ngân thực tế thường bị chậm trễ do các thủ tục hành chính rườm rà và việc điều chuyển nguồn lực sang các chương trình khác của Bộ Y tế.</a:t>
                      </a:r>
                    </a:p>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•Sự trao đổi và phối hợp giữa các bên liên quan chủ chốt của chính phủ trong quá trình lập ngân sách tiêm chủng vẫn còn yếu, dẫn đến nhiều thiếu hiệu quả.</a:t>
                      </a:r>
                    </a:p>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•Việc thiếu đồng bộ giữa lịch giao vắc-xin và thời điểm giải ngân kinh phí gây ra những thách thức về hậu cần và vận hành.</a:t>
                      </a:r>
                    </a:p>
                  </a:txBody>
                  <a:tcPr marL="48986" marR="48986" marT="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Cục Phòng chống và Kiểm soát Dịch bệnh – Bộ Y tế; Vụ Quản lý Tài chính</a:t>
                      </a:r>
                    </a:p>
                  </a:txBody>
                  <a:tcPr marL="48986" marR="48986" marT="36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dirty="0">
                          <a:solidFill>
                            <a:schemeClr val="dk1"/>
                          </a:solidFill>
                          <a:effectLst/>
                          <a:latin typeface="Arial" pitchFamily="2" charset="77"/>
                          <a:ea typeface="+mn-ea"/>
                          <a:cs typeface="Poppins" pitchFamily="2" charset="77"/>
                        </a:rPr>
                        <a:t>Hỗ trợ nhưng có thẩm quyền hạn chế trong việc thúc đẩy giải ngân.</a:t>
                      </a:r>
                    </a:p>
                  </a:txBody>
                  <a:tcPr marL="48986" marR="48986" marT="36000" marB="36000" anchor="ctr"/>
                </a:tc>
                <a:extLst>
                  <a:ext uri="{0D108BD9-81ED-4DB2-BD59-A6C34878D82A}">
                    <a16:rowId xmlns:a16="http://schemas.microsoft.com/office/drawing/2014/main" val="4272214654"/>
                  </a:ext>
                </a:extLst>
              </a:tr>
              <a:tr h="229227">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Các cơ quan chính quyền tỉnh và địa phương thuộc Bộ Y tế (DOH)</a:t>
                      </a:r>
                    </a:p>
                  </a:txBody>
                  <a:tcPr marL="48986" marR="48986" marT="36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dirty="0">
                          <a:solidFill>
                            <a:schemeClr val="dk1"/>
                          </a:solidFill>
                          <a:effectLst/>
                          <a:latin typeface="Arial" pitchFamily="2" charset="77"/>
                          <a:ea typeface="+mn-ea"/>
                          <a:cs typeface="Poppins" pitchFamily="2" charset="77"/>
                        </a:rPr>
                        <a:t>Bị ảnh hưởng nghiêm trọng bởi các chậm trễ trong việc mua sắm và cung ứng vắc-xin</a:t>
                      </a:r>
                    </a:p>
                  </a:txBody>
                  <a:tcPr marL="48986" marR="48986" marT="36000" marB="36000" anchor="ctr"/>
                </a:tc>
                <a:extLst>
                  <a:ext uri="{0D108BD9-81ED-4DB2-BD59-A6C34878D82A}">
                    <a16:rowId xmlns:a16="http://schemas.microsoft.com/office/drawing/2014/main" val="3680670263"/>
                  </a:ext>
                </a:extLst>
              </a:tr>
              <a:tr h="229227">
                <a:tc rowSpan="3">
                  <a:txBody>
                    <a:bodyPr/>
                    <a:lstStyle/>
                    <a:p>
                      <a:pPr marL="4763" marR="0" lvl="1" indent="0" algn="l">
                        <a:lnSpc>
                          <a:spcPct val="100000"/>
                        </a:lnSpc>
                        <a:spcBef>
                          <a:spcPts val="0"/>
                        </a:spcBef>
                        <a:spcAft>
                          <a:spcPts val="0"/>
                        </a:spcAft>
                        <a:tabLst/>
                      </a:pPr>
                      <a:r>
                        <a:rPr lang="vi-VN" sz="500" b="0" dirty="0">
                          <a:solidFill>
                            <a:schemeClr val="dk1"/>
                          </a:solidFill>
                          <a:effectLst/>
                          <a:latin typeface="Arial" pitchFamily="2" charset="77"/>
                          <a:ea typeface="+mn-ea"/>
                          <a:cs typeface="Poppins" pitchFamily="2" charset="77"/>
                        </a:rPr>
                        <a:t>Cam kết tài chính còn yếu sau giai đoạn mua sắm vắc-xin ban đầu</a:t>
                      </a:r>
                    </a:p>
                    <a:p>
                      <a:pPr marL="4763" marR="0" lvl="1" indent="0" algn="l">
                        <a:lnSpc>
                          <a:spcPct val="100000"/>
                        </a:lnSpc>
                        <a:spcBef>
                          <a:spcPts val="0"/>
                        </a:spcBef>
                        <a:spcAft>
                          <a:spcPts val="0"/>
                        </a:spcAft>
                        <a:tabLst/>
                      </a:pPr>
                      <a:r>
                        <a:rPr lang="vi-VN" sz="500" b="0" dirty="0">
                          <a:solidFill>
                            <a:schemeClr val="dk1"/>
                          </a:solidFill>
                          <a:effectLst/>
                          <a:latin typeface="Arial" pitchFamily="2" charset="77"/>
                          <a:ea typeface="+mn-ea"/>
                          <a:cs typeface="Poppins" pitchFamily="2" charset="77"/>
                        </a:rPr>
                        <a:t>•Chính quyền địa phương có thể phân bổ ngân sách ban đầu cho chi phí mua vắc-xin, nhưng thường đánh giá thấp hoặc bỏ sót kinh phí dành cho khâu triển khai (ví dụ: dây chuyền lạnh, nhân lực y tế, hoạt động tạo nhu cầu).</a:t>
                      </a:r>
                    </a:p>
                  </a:txBody>
                  <a:tcPr marL="48986" marR="48986" marT="0" marB="0" anchor="ctr"/>
                </a:tc>
                <a:tc>
                  <a:txBody>
                    <a:bodyPr/>
                    <a:lstStyle/>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Bộ Y tế - Chương trình Tiêm chủng Quốc gia</a:t>
                      </a:r>
                    </a:p>
                  </a:txBody>
                  <a:tcPr marL="48986" marR="48986" marT="36000" marB="36000" anchor="ctr"/>
                </a:tc>
                <a:tc>
                  <a:txBody>
                    <a:bodyPr/>
                    <a:lstStyle/>
                    <a:p>
                      <a:pPr marL="4763"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Ủng hộ nhưng có thể còn thiếu dữ liệu để xây dựng thành luật kinh tế chặt chẽ</a:t>
                      </a:r>
                    </a:p>
                  </a:txBody>
                  <a:tcPr marL="48986" marR="48986" marT="36000" marB="36000" anchor="ctr"/>
                </a:tc>
                <a:extLst>
                  <a:ext uri="{0D108BD9-81ED-4DB2-BD59-A6C34878D82A}">
                    <a16:rowId xmlns:a16="http://schemas.microsoft.com/office/drawing/2014/main" val="427278204"/>
                  </a:ext>
                </a:extLst>
              </a:tr>
              <a:tr h="158747">
                <a:tc vMerge="1">
                  <a:txBody>
                    <a:bodyPr/>
                    <a:lstStyle/>
                    <a:p>
                      <a:endParaRPr lang="en-GE"/>
                    </a:p>
                  </a:txBody>
                  <a:tcPr/>
                </a:tc>
                <a:tc>
                  <a:txBody>
                    <a:bodyPr/>
                    <a:lstStyle/>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Lãnh đạo chính quyền địa phương (Tỉnh trưởng / Thị trưởng) – Mức độ ủng hộ không rõ ràng </a:t>
                      </a:r>
                    </a:p>
                  </a:txBody>
                  <a:tcPr marL="48986" marR="48986" marT="0" marB="0" anchor="ctr"/>
                </a:tc>
                <a:tc>
                  <a:txBody>
                    <a:bodyPr/>
                    <a:lstStyle/>
                    <a:p>
                      <a:pPr marL="4763"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Không rõ ràng - một số ưu tiên cơ sở hạ tầng vật chất hơn tiêm chủng</a:t>
                      </a:r>
                    </a:p>
                  </a:txBody>
                  <a:tcPr marL="48986" marR="48986" marT="36000" marB="36000" anchor="ctr"/>
                </a:tc>
                <a:extLst>
                  <a:ext uri="{0D108BD9-81ED-4DB2-BD59-A6C34878D82A}">
                    <a16:rowId xmlns:a16="http://schemas.microsoft.com/office/drawing/2014/main" val="1696002195"/>
                  </a:ext>
                </a:extLst>
              </a:tr>
              <a:tr h="240371">
                <a:tc vMerge="1">
                  <a:txBody>
                    <a:bodyPr/>
                    <a:lstStyle/>
                    <a:p>
                      <a:endParaRPr lang="en-GE"/>
                    </a:p>
                  </a:txBody>
                  <a:tcPr/>
                </a:tc>
                <a:tc>
                  <a:txBody>
                    <a:bodyPr/>
                    <a:lstStyle/>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Các đối tác phát triển (ví dụ: WHO, UNICEF, Jhpiego) </a:t>
                      </a:r>
                    </a:p>
                  </a:txBody>
                  <a:tcPr marL="48986" marR="48986" marT="36000" marB="36000" anchor="ctr"/>
                </a:tc>
                <a:tc>
                  <a:txBody>
                    <a:bodyPr/>
                    <a:lstStyle/>
                    <a:p>
                      <a:pPr marL="4763"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Ủng hộ và cung cấp hỗ trợ kỹ thuật cho nhiều đơn vị chính quyền địa phương trong việc triển khai Chương trình Tiêm chủng Quốc gia (NIP)</a:t>
                      </a:r>
                    </a:p>
                  </a:txBody>
                  <a:tcPr marL="48986" marR="48986" marT="36000" marB="36000" anchor="ctr"/>
                </a:tc>
                <a:extLst>
                  <a:ext uri="{0D108BD9-81ED-4DB2-BD59-A6C34878D82A}">
                    <a16:rowId xmlns:a16="http://schemas.microsoft.com/office/drawing/2014/main" val="1746683670"/>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17163" y="2084214"/>
            <a:ext cx="8953165"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thách thức chính</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2147035999"/>
              </p:ext>
            </p:extLst>
          </p:nvPr>
        </p:nvGraphicFramePr>
        <p:xfrm>
          <a:off x="117164" y="4039794"/>
          <a:ext cx="8976970" cy="1450619"/>
        </p:xfrm>
        <a:graphic>
          <a:graphicData uri="http://schemas.openxmlformats.org/drawingml/2006/table">
            <a:tbl>
              <a:tblPr firstRow="1" firstCol="1" bandRow="1">
                <a:tableStyleId>{0505E3EF-67EA-436B-97B2-0124C06EBD24}</a:tableStyleId>
              </a:tblPr>
              <a:tblGrid>
                <a:gridCol w="1302864">
                  <a:extLst>
                    <a:ext uri="{9D8B030D-6E8A-4147-A177-3AD203B41FA5}">
                      <a16:colId xmlns:a16="http://schemas.microsoft.com/office/drawing/2014/main" val="2441690924"/>
                    </a:ext>
                  </a:extLst>
                </a:gridCol>
                <a:gridCol w="3409965">
                  <a:extLst>
                    <a:ext uri="{9D8B030D-6E8A-4147-A177-3AD203B41FA5}">
                      <a16:colId xmlns:a16="http://schemas.microsoft.com/office/drawing/2014/main" val="190957167"/>
                    </a:ext>
                  </a:extLst>
                </a:gridCol>
                <a:gridCol w="2069007">
                  <a:extLst>
                    <a:ext uri="{9D8B030D-6E8A-4147-A177-3AD203B41FA5}">
                      <a16:colId xmlns:a16="http://schemas.microsoft.com/office/drawing/2014/main" val="4243113650"/>
                    </a:ext>
                  </a:extLst>
                </a:gridCol>
                <a:gridCol w="2195134">
                  <a:extLst>
                    <a:ext uri="{9D8B030D-6E8A-4147-A177-3AD203B41FA5}">
                      <a16:colId xmlns:a16="http://schemas.microsoft.com/office/drawing/2014/main" val="3319182671"/>
                    </a:ext>
                  </a:extLst>
                </a:gridCol>
              </a:tblGrid>
              <a:tr h="203729">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50" dirty="0">
                        <a:effectLst/>
                        <a:latin typeface="Poppins" pitchFamily="2" charset="77"/>
                        <a:ea typeface="Calibri" panose="020F0502020204030204" pitchFamily="34" charset="0"/>
                        <a:cs typeface="Poppins" pitchFamily="2" charset="77"/>
                      </a:endParaRPr>
                    </a:p>
                  </a:txBody>
                  <a:tcPr marL="48986" marR="48986" marT="18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57252">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600" b="1" dirty="0">
                          <a:solidFill>
                            <a:schemeClr val="dk1"/>
                          </a:solidFill>
                          <a:effectLst/>
                          <a:latin typeface="Arial" pitchFamily="2" charset="77"/>
                          <a:ea typeface="+mn-ea"/>
                          <a:cs typeface="Poppins" pitchFamily="2" charset="77"/>
                        </a:rPr>
                        <a:t>Chủ đề được đề cập </a:t>
                      </a: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700" b="1" dirty="0">
                          <a:solidFill>
                            <a:schemeClr val="dk1"/>
                          </a:solidFill>
                          <a:effectLst/>
                          <a:latin typeface="Arial" pitchFamily="2" charset="77"/>
                          <a:ea typeface="+mn-ea"/>
                          <a:cs typeface="Poppins" pitchFamily="2" charset="77"/>
                        </a:rPr>
                        <a:t>Các phương pháp vận động </a:t>
                      </a: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700" b="1" dirty="0">
                          <a:solidFill>
                            <a:schemeClr val="dk1"/>
                          </a:solidFill>
                          <a:effectLst/>
                          <a:latin typeface="Arial" pitchFamily="2" charset="77"/>
                          <a:ea typeface="+mn-ea"/>
                          <a:cs typeface="Poppins" pitchFamily="2" charset="77"/>
                        </a:rPr>
                        <a:t>Người ra quyết định/các bên liên quan khác</a:t>
                      </a:r>
                    </a:p>
                  </a:txBody>
                  <a:tcPr marL="48986" marR="48986" marT="18000" marB="36000" anchor="ctr"/>
                </a:tc>
                <a:tc>
                  <a:txBody>
                    <a:bodyPr/>
                    <a:lstStyle/>
                    <a:p>
                      <a:pPr algn="ctr"/>
                      <a:r>
                        <a:rPr lang="vi-VN" sz="700" b="1" dirty="0">
                          <a:solidFill>
                            <a:schemeClr val="dk1"/>
                          </a:solidFill>
                          <a:effectLst/>
                          <a:latin typeface="Arial" pitchFamily="2" charset="77"/>
                          <a:ea typeface="+mn-ea"/>
                          <a:cs typeface="Poppins" pitchFamily="2" charset="77"/>
                        </a:rPr>
                        <a:t>Kết quả </a:t>
                      </a:r>
                    </a:p>
                  </a:txBody>
                  <a:tcPr marL="48986" marR="48986" marT="18000" marB="36000" anchor="ctr"/>
                </a:tc>
                <a:extLst>
                  <a:ext uri="{0D108BD9-81ED-4DB2-BD59-A6C34878D82A}">
                    <a16:rowId xmlns:a16="http://schemas.microsoft.com/office/drawing/2014/main" val="1053874978"/>
                  </a:ext>
                </a:extLst>
              </a:tr>
              <a:tr h="92190">
                <a:tc rowSpan="3">
                  <a:txBody>
                    <a:bodyPr/>
                    <a:lstStyle/>
                    <a:p>
                      <a:pPr marL="7938" marR="0" lvl="1" indent="0" algn="l">
                        <a:lnSpc>
                          <a:spcPct val="100000"/>
                        </a:lnSpc>
                        <a:spcBef>
                          <a:spcPts val="0"/>
                        </a:spcBef>
                        <a:spcAft>
                          <a:spcPts val="0"/>
                        </a:spcAft>
                        <a:tabLst/>
                      </a:pPr>
                      <a:r>
                        <a:rPr lang="vi-VN" sz="500" b="0" dirty="0">
                          <a:solidFill>
                            <a:schemeClr val="dk1"/>
                          </a:solidFill>
                          <a:effectLst/>
                          <a:latin typeface="Arial" pitchFamily="2" charset="77"/>
                          <a:ea typeface="+mn-ea"/>
                          <a:cs typeface="Poppins" pitchFamily="2" charset="77"/>
                        </a:rPr>
                        <a:t>Tăng mức phân bổ ngân sách cho việc mua sắm vắc-xin</a:t>
                      </a:r>
                    </a:p>
                  </a:txBody>
                  <a:tcPr marL="48986" marR="48986" marT="18000" marB="0" anchor="ctr"/>
                </a:tc>
                <a:tc>
                  <a:txBody>
                    <a:bodyPr/>
                    <a:lstStyle/>
                    <a:p>
                      <a:pPr marL="7938"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Tổ chức các cuộc đối thoại cấp cao với Cục Ngân sách và Quản lý (DBM)</a:t>
                      </a:r>
                    </a:p>
                  </a:txBody>
                  <a:tcPr marL="48986" marR="48986" marT="18000" marB="0" anchor="ctr">
                    <a:solidFill>
                      <a:srgbClr val="EAEAEA"/>
                    </a:solidFill>
                  </a:tcPr>
                </a:tc>
                <a:tc>
                  <a:txBody>
                    <a:bodyPr/>
                    <a:lstStyle/>
                    <a:p>
                      <a:pPr marL="7938"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Cục Ngân sách và Quản lý (DBM) và Bộ Y tế (DOH)</a:t>
                      </a:r>
                    </a:p>
                  </a:txBody>
                  <a:tcPr marL="48986" marR="48986" marT="18000" marB="0" anchor="ctr"/>
                </a:tc>
                <a:tc rowSpan="3">
                  <a:txBody>
                    <a:bodyPr/>
                    <a:lstStyle/>
                    <a:p>
                      <a:pPr marL="7938"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Tăng mức phân bổ ngân sách cho vắc-xin ;</a:t>
                      </a:r>
                    </a:p>
                    <a:p>
                      <a:pPr marL="7938"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Ngân sách dành cho vắc-xin được duy trì ổn định.</a:t>
                      </a:r>
                    </a:p>
                  </a:txBody>
                  <a:tcPr marL="48986" marR="48986" marT="18000" marB="0" anchor="ctr"/>
                </a:tc>
                <a:extLst>
                  <a:ext uri="{0D108BD9-81ED-4DB2-BD59-A6C34878D82A}">
                    <a16:rowId xmlns:a16="http://schemas.microsoft.com/office/drawing/2014/main" val="2655716968"/>
                  </a:ext>
                </a:extLst>
              </a:tr>
              <a:tr h="92190">
                <a:tc vMerge="1">
                  <a:txBody>
                    <a:bodyPr/>
                    <a:lstStyle/>
                    <a:p>
                      <a:endParaRPr lang="en-GE"/>
                    </a:p>
                  </a:txBody>
                  <a:tcPr/>
                </a:tc>
                <a:tc>
                  <a:txBody>
                    <a:bodyPr/>
                    <a:lstStyle/>
                    <a:p>
                      <a:pPr marL="7938"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Phiên điều trần về ngân sách thông qua các Ủy ban Y tế của Quốc hội</a:t>
                      </a:r>
                    </a:p>
                  </a:txBody>
                  <a:tcPr marL="48986" marR="48986" marT="18000" marB="0" anchor="ctr">
                    <a:solidFill>
                      <a:srgbClr val="D3D3D3"/>
                    </a:solidFill>
                  </a:tcPr>
                </a:tc>
                <a:tc>
                  <a:txBody>
                    <a:bodyPr/>
                    <a:lstStyle/>
                    <a:p>
                      <a:r>
                        <a:rPr lang="vi-VN" sz="500">
                          <a:latin typeface="Arial" pitchFamily="2" charset="77"/>
                          <a:cs typeface="Poppins" pitchFamily="2" charset="77"/>
                        </a:rPr>
                        <a:t>Quốc hội</a:t>
                      </a:r>
                    </a:p>
                  </a:txBody>
                  <a:tcPr marL="48986" marR="48986" marT="18000" marB="0" anchor="ctr">
                    <a:solidFill>
                      <a:srgbClr val="D3D3D3"/>
                    </a:solidFill>
                  </a:tcPr>
                </a:tc>
                <a:tc vMerge="1">
                  <a:txBody>
                    <a:bodyPr/>
                    <a:lstStyle/>
                    <a:p>
                      <a:endParaRPr lang="en-GE" dirty="0"/>
                    </a:p>
                  </a:txBody>
                  <a:tcPr marL="48986" marR="48986" marT="36000" marB="36000" anchor="ctr"/>
                </a:tc>
                <a:extLst>
                  <a:ext uri="{0D108BD9-81ED-4DB2-BD59-A6C34878D82A}">
                    <a16:rowId xmlns:a16="http://schemas.microsoft.com/office/drawing/2014/main" val="2340130812"/>
                  </a:ext>
                </a:extLst>
              </a:tr>
              <a:tr h="92190">
                <a:tc vMerge="1">
                  <a:txBody>
                    <a:bodyPr/>
                    <a:lstStyle/>
                    <a:p>
                      <a:endParaRPr lang="en-GE"/>
                    </a:p>
                  </a:txBody>
                  <a:tcPr/>
                </a:tc>
                <a:tc>
                  <a:txBody>
                    <a:bodyPr/>
                    <a:lstStyle/>
                    <a:p>
                      <a:r>
                        <a:rPr lang="vi-VN" sz="500" b="0" dirty="0">
                          <a:solidFill>
                            <a:schemeClr val="dk1"/>
                          </a:solidFill>
                          <a:effectLst/>
                          <a:latin typeface="Arial" pitchFamily="2" charset="77"/>
                          <a:ea typeface="+mn-ea"/>
                          <a:cs typeface="Poppins" pitchFamily="2" charset="77"/>
                        </a:rPr>
                        <a:t>Tương tác với truyền thông</a:t>
                      </a:r>
                    </a:p>
                  </a:txBody>
                  <a:tcPr marL="48986" marR="48986" marT="18000" marB="0" anchor="ctr">
                    <a:solidFill>
                      <a:srgbClr val="EAEAEA"/>
                    </a:solidFill>
                  </a:tcPr>
                </a:tc>
                <a:tc>
                  <a:txBody>
                    <a:bodyPr/>
                    <a:lstStyle/>
                    <a:p>
                      <a:pPr marL="7938"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Truyền thông, các tổ chức xã hội dân sự</a:t>
                      </a:r>
                    </a:p>
                  </a:txBody>
                  <a:tcPr marL="48986" marR="48986" marT="18000" marB="0" anchor="ctr">
                    <a:solidFill>
                      <a:srgbClr val="EAEAEA"/>
                    </a:solidFill>
                  </a:tcPr>
                </a:tc>
                <a:tc vMerge="1">
                  <a:txBody>
                    <a:bodyPr/>
                    <a:lstStyle/>
                    <a:p>
                      <a:endParaRPr lang="en-GE"/>
                    </a:p>
                  </a:txBody>
                  <a:tcPr/>
                </a:tc>
                <a:extLst>
                  <a:ext uri="{0D108BD9-81ED-4DB2-BD59-A6C34878D82A}">
                    <a16:rowId xmlns:a16="http://schemas.microsoft.com/office/drawing/2014/main" val="2190311907"/>
                  </a:ext>
                </a:extLst>
              </a:tr>
              <a:tr h="105126">
                <a:tc rowSpan="4">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dirty="0">
                          <a:solidFill>
                            <a:schemeClr val="dk1"/>
                          </a:solidFill>
                          <a:effectLst/>
                          <a:latin typeface="Arial" pitchFamily="2" charset="77"/>
                          <a:ea typeface="+mn-ea"/>
                          <a:cs typeface="Poppins" pitchFamily="2" charset="77"/>
                        </a:rPr>
                        <a:t>Triển khai tiêm chủng tại trường học (SBI)</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Cuộc họp cấp cao với Bộ Giáo dục và Bộ Y tế</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dirty="0">
                          <a:solidFill>
                            <a:schemeClr val="dk1"/>
                          </a:solidFill>
                          <a:effectLst/>
                          <a:latin typeface="Arial" pitchFamily="2" charset="77"/>
                          <a:ea typeface="+mn-ea"/>
                          <a:cs typeface="Poppins" pitchFamily="2" charset="77"/>
                        </a:rPr>
                        <a:t>Bộ Y tế, Bộ Giáo dục và Đào tạo</a:t>
                      </a:r>
                    </a:p>
                  </a:txBody>
                  <a:tcPr marL="48986" marR="48986" marT="18000" marB="0" anchor="ctr">
                    <a:solidFill>
                      <a:srgbClr val="D3D3D3"/>
                    </a:solidFill>
                  </a:tcPr>
                </a:tc>
                <a:tc rowSpan="4">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dirty="0">
                          <a:solidFill>
                            <a:schemeClr val="dk1"/>
                          </a:solidFill>
                          <a:effectLst/>
                          <a:latin typeface="Arial" pitchFamily="2" charset="77"/>
                          <a:ea typeface="+mn-ea"/>
                          <a:cs typeface="Poppins" pitchFamily="2" charset="77"/>
                        </a:rPr>
                        <a:t>Triển khai tiêm chủng tại trường học (SBI) trên toàn quốc đã trở thành một hoạt động thường niên;</a:t>
                      </a:r>
                    </a:p>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dirty="0">
                          <a:solidFill>
                            <a:schemeClr val="dk1"/>
                          </a:solidFill>
                          <a:effectLst/>
                          <a:latin typeface="Arial" pitchFamily="2" charset="77"/>
                          <a:ea typeface="+mn-ea"/>
                          <a:cs typeface="Poppins" pitchFamily="2" charset="77"/>
                        </a:rPr>
                        <a:t>Tuyên bố ủng hộ từ Văn phòng Tổng thống đã thúc đẩy sự ủng hộ đối với việc triển khai hằng năm.</a:t>
                      </a:r>
                    </a:p>
                  </a:txBody>
                  <a:tcPr marL="48986" marR="48986" marT="18000" marB="0" anchor="ctr"/>
                </a:tc>
                <a:extLst>
                  <a:ext uri="{0D108BD9-81ED-4DB2-BD59-A6C34878D82A}">
                    <a16:rowId xmlns:a16="http://schemas.microsoft.com/office/drawing/2014/main" val="4272214654"/>
                  </a:ext>
                </a:extLst>
              </a:tr>
              <a:tr h="92190">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Báo cáo tóm tắt trình bày lợi ích của việc tiêm chủng cho trẻ em trong độ tuổi đi học</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dirty="0">
                          <a:solidFill>
                            <a:schemeClr val="dk1"/>
                          </a:solidFill>
                          <a:effectLst/>
                          <a:latin typeface="Arial" pitchFamily="2" charset="77"/>
                          <a:ea typeface="+mn-ea"/>
                          <a:cs typeface="Poppins" pitchFamily="2" charset="77"/>
                        </a:rPr>
                        <a:t>Bộ Y tế, Văn phòng Tổng thống</a:t>
                      </a:r>
                    </a:p>
                  </a:txBody>
                  <a:tcPr marL="48986" marR="48986" marT="18000" marB="0" anchor="ctr"/>
                </a:tc>
                <a:tc vMerge="1">
                  <a:txBody>
                    <a:bodyPr/>
                    <a:lstStyle/>
                    <a:p>
                      <a:endParaRPr lang="en-GE"/>
                    </a:p>
                  </a:txBody>
                  <a:tcPr/>
                </a:tc>
                <a:extLst>
                  <a:ext uri="{0D108BD9-81ED-4DB2-BD59-A6C34878D82A}">
                    <a16:rowId xmlns:a16="http://schemas.microsoft.com/office/drawing/2014/main" val="1451499565"/>
                  </a:ext>
                </a:extLst>
              </a:tr>
              <a:tr h="105126">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dirty="0">
                          <a:solidFill>
                            <a:schemeClr val="dk1"/>
                          </a:solidFill>
                          <a:effectLst/>
                          <a:latin typeface="Arial" pitchFamily="2" charset="77"/>
                          <a:ea typeface="+mn-ea"/>
                          <a:cs typeface="Poppins" pitchFamily="2" charset="77"/>
                        </a:rPr>
                        <a:t>Các chiến dịch truyền thông nhằm tăng mức độ thông qua</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Truyền thông</a:t>
                      </a:r>
                    </a:p>
                  </a:txBody>
                  <a:tcPr marL="48986" marR="48986" marT="18000" marB="0" anchor="ctr"/>
                </a:tc>
                <a:tc vMerge="1">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3680670263"/>
                  </a:ext>
                </a:extLst>
              </a:tr>
              <a:tr h="110086">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dirty="0">
                          <a:solidFill>
                            <a:schemeClr val="dk1"/>
                          </a:solidFill>
                          <a:effectLst/>
                          <a:latin typeface="Arial" pitchFamily="2" charset="77"/>
                          <a:ea typeface="+mn-ea"/>
                          <a:cs typeface="Poppins" pitchFamily="2" charset="77"/>
                        </a:rPr>
                        <a:t>Sử dụng mạng lưới xã hội dân sự để truyền tải thông điệp.</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dirty="0">
                          <a:solidFill>
                            <a:schemeClr val="dk1"/>
                          </a:solidFill>
                          <a:effectLst/>
                          <a:latin typeface="Arial" pitchFamily="2" charset="77"/>
                          <a:ea typeface="+mn-ea"/>
                          <a:cs typeface="Poppins" pitchFamily="2" charset="77"/>
                        </a:rPr>
                        <a:t>Truyền thông, các tổ chức xã hội dân sự</a:t>
                      </a:r>
                    </a:p>
                  </a:txBody>
                  <a:tcPr marL="48986" marR="48986" marT="18000" marB="0" anchor="ctr"/>
                </a:tc>
                <a:tc vMerge="1">
                  <a:txBody>
                    <a:bodyPr/>
                    <a:lstStyle/>
                    <a:p>
                      <a:endParaRPr lang="en-GE"/>
                    </a:p>
                  </a:txBody>
                  <a:tcPr/>
                </a:tc>
                <a:extLst>
                  <a:ext uri="{0D108BD9-81ED-4DB2-BD59-A6C34878D82A}">
                    <a16:rowId xmlns:a16="http://schemas.microsoft.com/office/drawing/2014/main" val="453379167"/>
                  </a:ext>
                </a:extLst>
              </a:tr>
              <a:tr h="103435">
                <a:tc rowSpan="3">
                  <a:txBody>
                    <a:bodyPr/>
                    <a:lstStyle/>
                    <a:p>
                      <a:pPr marL="4763" marR="0" lvl="1" indent="0" algn="l">
                        <a:lnSpc>
                          <a:spcPct val="100000"/>
                        </a:lnSpc>
                        <a:spcBef>
                          <a:spcPts val="0"/>
                        </a:spcBef>
                        <a:spcAft>
                          <a:spcPts val="0"/>
                        </a:spcAft>
                        <a:tabLst/>
                      </a:pPr>
                      <a:r>
                        <a:rPr lang="vi-VN" sz="500" b="0" dirty="0">
                          <a:solidFill>
                            <a:schemeClr val="dk1"/>
                          </a:solidFill>
                          <a:effectLst/>
                          <a:latin typeface="Arial" pitchFamily="2" charset="77"/>
                          <a:ea typeface="+mn-ea"/>
                          <a:cs typeface="Poppins" pitchFamily="2" charset="77"/>
                        </a:rPr>
                        <a:t>Triển khai vắc-xin viêm não Nhật Bản (JE)</a:t>
                      </a:r>
                    </a:p>
                  </a:txBody>
                  <a:tcPr marL="48986" marR="48986" marT="18000" marB="0" anchor="ctr">
                    <a:solidFill>
                      <a:srgbClr val="EAEAEA"/>
                    </a:solidFill>
                  </a:tcPr>
                </a:tc>
                <a:tc>
                  <a:txBody>
                    <a:bodyPr/>
                    <a:lstStyle/>
                    <a:p>
                      <a:pPr marL="4763"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Các bài thuyết trình kỹ thuật về gánh nặng bệnh viêm não Nhật Bản và khuyến nghị của WHO.</a:t>
                      </a:r>
                    </a:p>
                  </a:txBody>
                  <a:tcPr marL="48986" marR="48986" marT="18000" marB="0" anchor="ctr"/>
                </a:tc>
                <a:tc>
                  <a:txBody>
                    <a:bodyPr/>
                    <a:lstStyle/>
                    <a:p>
                      <a:pPr marL="0" marR="0" lvl="1" indent="0" algn="l" defTabSz="914209" rtl="0" eaLnBrk="1" latinLnBrk="0" hangingPunct="1">
                        <a:lnSpc>
                          <a:spcPct val="100000"/>
                        </a:lnSpc>
                        <a:spcBef>
                          <a:spcPts val="0"/>
                        </a:spcBef>
                        <a:spcAft>
                          <a:spcPts val="200"/>
                        </a:spcAft>
                        <a:tabLst/>
                      </a:pPr>
                      <a:r>
                        <a:rPr lang="vi-VN" sz="500" dirty="0">
                          <a:solidFill>
                            <a:schemeClr val="dk1"/>
                          </a:solidFill>
                          <a:latin typeface="Arial" pitchFamily="2" charset="77"/>
                          <a:ea typeface="+mn-ea"/>
                          <a:cs typeface="Poppins" pitchFamily="2" charset="77"/>
                        </a:rPr>
                        <a:t>Bộ Y tế, Chương trình Tiêm chủng Quốc gia</a:t>
                      </a:r>
                    </a:p>
                  </a:txBody>
                  <a:tcPr marL="48986" marR="48986" marT="18000" marB="0" anchor="ctr"/>
                </a:tc>
                <a:tc rowSpan="3">
                  <a:txBody>
                    <a:bodyPr/>
                    <a:lstStyle/>
                    <a:p>
                      <a:pPr marL="0" marR="0" lvl="1" indent="0" algn="l" defTabSz="914209" rtl="0" eaLnBrk="1" latinLnBrk="0" hangingPunct="1">
                        <a:lnSpc>
                          <a:spcPct val="100000"/>
                        </a:lnSpc>
                        <a:spcBef>
                          <a:spcPts val="0"/>
                        </a:spcBef>
                        <a:spcAft>
                          <a:spcPts val="200"/>
                        </a:spcAft>
                        <a:tabLst/>
                      </a:pPr>
                      <a:r>
                        <a:rPr lang="vi-VN" sz="500" dirty="0">
                          <a:solidFill>
                            <a:schemeClr val="dk1"/>
                          </a:solidFill>
                          <a:latin typeface="Arial" pitchFamily="2" charset="77"/>
                          <a:ea typeface="+mn-ea"/>
                          <a:cs typeface="Poppins" pitchFamily="2" charset="77"/>
                        </a:rPr>
                        <a:t>Không thành công: Tiêm chủng vắc-xin viêm não Nhật Bản đã được triển khai trong 1 năm, với tỷ lệ bao phủ khác nhau tại các điểm triển khai thí điểm.</a:t>
                      </a:r>
                    </a:p>
                  </a:txBody>
                  <a:tcPr marL="48986" marR="48986" marT="18000" marB="0" anchor="ctr">
                    <a:solidFill>
                      <a:srgbClr val="EAEAEA"/>
                    </a:solidFill>
                  </a:tcPr>
                </a:tc>
                <a:extLst>
                  <a:ext uri="{0D108BD9-81ED-4DB2-BD59-A6C34878D82A}">
                    <a16:rowId xmlns:a16="http://schemas.microsoft.com/office/drawing/2014/main" val="427278204"/>
                  </a:ext>
                </a:extLst>
              </a:tr>
              <a:tr h="121143">
                <a:tc vMerge="1">
                  <a:txBody>
                    <a:bodyPr/>
                    <a:lstStyle/>
                    <a:p>
                      <a:endParaRPr lang="en-GE"/>
                    </a:p>
                  </a:txBody>
                  <a:tcPr/>
                </a:tc>
                <a:tc>
                  <a:txBody>
                    <a:bodyPr/>
                    <a:lstStyle/>
                    <a:p>
                      <a:pPr marL="4763" marR="0" lvl="1" indent="0" algn="l">
                        <a:lnSpc>
                          <a:spcPct val="100000"/>
                        </a:lnSpc>
                        <a:spcBef>
                          <a:spcPts val="0"/>
                        </a:spcBef>
                        <a:spcAft>
                          <a:spcPts val="0"/>
                        </a:spcAft>
                        <a:tabLst/>
                      </a:pPr>
                      <a:r>
                        <a:rPr lang="vi-VN" sz="500" dirty="0">
                          <a:solidFill>
                            <a:schemeClr val="dk1"/>
                          </a:solidFill>
                          <a:latin typeface="Arial" pitchFamily="2" charset="77"/>
                          <a:ea typeface="+mn-ea"/>
                          <a:cs typeface="Poppins" pitchFamily="2" charset="77"/>
                        </a:rPr>
                        <a:t>Sự tham gia hạn chế của Quốc hội trong việc triển khai vắc-xin</a:t>
                      </a:r>
                    </a:p>
                  </a:txBody>
                  <a:tcPr marL="48986" marR="48986" marT="18000" marB="0" anchor="ctr"/>
                </a:tc>
                <a:tc>
                  <a:txBody>
                    <a:bodyPr/>
                    <a:lstStyle/>
                    <a:p>
                      <a:pPr marL="0" algn="l" defTabSz="914209" rtl="0" eaLnBrk="1" latinLnBrk="0" hangingPunct="1"/>
                      <a:r>
                        <a:rPr lang="vi-VN" sz="500" dirty="0">
                          <a:solidFill>
                            <a:schemeClr val="dk1"/>
                          </a:solidFill>
                          <a:latin typeface="Arial" pitchFamily="2" charset="77"/>
                          <a:ea typeface="+mn-ea"/>
                          <a:cs typeface="Poppins" pitchFamily="2" charset="77"/>
                        </a:rPr>
                        <a:t>Bộ Y tế, Quốc hội</a:t>
                      </a:r>
                    </a:p>
                  </a:txBody>
                  <a:tcPr marL="48986" marR="48986" marT="18000" marB="0" anchor="ctr"/>
                </a:tc>
                <a:tc vMerge="1">
                  <a:txBody>
                    <a:bodyPr/>
                    <a:lstStyle/>
                    <a:p>
                      <a:pPr marL="0" algn="l" defTabSz="914209" rtl="0" eaLnBrk="1" latinLnBrk="0" hangingPunct="1"/>
                      <a:endParaRPr lang="en-GE" sz="500" kern="1200" dirty="0">
                        <a:solidFill>
                          <a:schemeClr val="dk1"/>
                        </a:solidFill>
                        <a:latin typeface="Poppins" pitchFamily="2" charset="77"/>
                        <a:ea typeface="+mn-ea"/>
                        <a:cs typeface="Poppins" pitchFamily="2" charset="77"/>
                      </a:endParaRPr>
                    </a:p>
                  </a:txBody>
                  <a:tcPr marL="48986" marR="48986" marT="18000" marB="0" anchor="ctr"/>
                </a:tc>
                <a:extLst>
                  <a:ext uri="{0D108BD9-81ED-4DB2-BD59-A6C34878D82A}">
                    <a16:rowId xmlns:a16="http://schemas.microsoft.com/office/drawing/2014/main" val="1750557683"/>
                  </a:ext>
                </a:extLst>
              </a:tr>
              <a:tr h="164494">
                <a:tc vMerge="1">
                  <a:txBody>
                    <a:bodyPr/>
                    <a:lstStyle/>
                    <a:p>
                      <a:endParaRPr lang="en-GE"/>
                    </a:p>
                  </a:txBody>
                  <a:tcPr/>
                </a:tc>
                <a:tc>
                  <a:txBody>
                    <a:bodyPr/>
                    <a:lstStyle/>
                    <a:p>
                      <a:pPr marL="4763" marR="0" lvl="1" indent="0" algn="l">
                        <a:lnSpc>
                          <a:spcPct val="100000"/>
                        </a:lnSpc>
                        <a:spcBef>
                          <a:spcPts val="0"/>
                        </a:spcBef>
                        <a:spcAft>
                          <a:spcPts val="0"/>
                        </a:spcAft>
                        <a:tabLst/>
                      </a:pPr>
                      <a:r>
                        <a:rPr lang="vi-VN" sz="500" dirty="0">
                          <a:solidFill>
                            <a:schemeClr val="dk1"/>
                          </a:solidFill>
                          <a:latin typeface="Arial" pitchFamily="2" charset="77"/>
                          <a:ea typeface="+mn-ea"/>
                          <a:cs typeface="Poppins" pitchFamily="2" charset="77"/>
                        </a:rPr>
                        <a:t>Truyền thông cộng đồng còn hạn chế</a:t>
                      </a:r>
                    </a:p>
                  </a:txBody>
                  <a:tcPr marL="48986" marR="48986" marT="18000" marB="0" anchor="ctr"/>
                </a:tc>
                <a:tc>
                  <a:txBody>
                    <a:bodyPr/>
                    <a:lstStyle/>
                    <a:p>
                      <a:pPr marL="0" algn="l" defTabSz="914209" rtl="0" eaLnBrk="1" latinLnBrk="0" hangingPunct="1"/>
                      <a:r>
                        <a:rPr lang="vi-VN" sz="500" dirty="0">
                          <a:solidFill>
                            <a:schemeClr val="dk1"/>
                          </a:solidFill>
                          <a:latin typeface="Arial" pitchFamily="2" charset="77"/>
                          <a:ea typeface="+mn-ea"/>
                          <a:cs typeface="Poppins" pitchFamily="2" charset="77"/>
                        </a:rPr>
                        <a:t>Truyền thông và các tổ chức xã hội dân sự</a:t>
                      </a:r>
                    </a:p>
                  </a:txBody>
                  <a:tcPr marL="48986" marR="48986" marT="18000" marB="0" anchor="ctr"/>
                </a:tc>
                <a:tc vMerge="1">
                  <a:txBody>
                    <a:bodyPr/>
                    <a:lstStyle/>
                    <a:p>
                      <a:pPr marL="0" algn="l" defTabSz="914209" rtl="0" eaLnBrk="1" latinLnBrk="0" hangingPunct="1"/>
                      <a:endParaRPr lang="en-GE" sz="500" kern="1200" dirty="0">
                        <a:solidFill>
                          <a:schemeClr val="dk1"/>
                        </a:solidFill>
                        <a:latin typeface="Poppins" pitchFamily="2" charset="77"/>
                        <a:ea typeface="+mn-ea"/>
                        <a:cs typeface="Poppins" pitchFamily="2" charset="77"/>
                      </a:endParaRPr>
                    </a:p>
                  </a:txBody>
                  <a:tcPr marL="48986" marR="48986" marT="18000" marB="0" anchor="ctr"/>
                </a:tc>
                <a:extLst>
                  <a:ext uri="{0D108BD9-81ED-4DB2-BD59-A6C34878D82A}">
                    <a16:rowId xmlns:a16="http://schemas.microsoft.com/office/drawing/2014/main" val="80662454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17164" y="4042092"/>
            <a:ext cx="8976970"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Các phương pháp vận động đã được sử dụng</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3097260380"/>
              </p:ext>
            </p:extLst>
          </p:nvPr>
        </p:nvGraphicFramePr>
        <p:xfrm>
          <a:off x="117163" y="5488872"/>
          <a:ext cx="8977703" cy="867192"/>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80009">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687183">
                <a:tc>
                  <a:txBody>
                    <a:bodyPr/>
                    <a:lstStyle/>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600" b="0" dirty="0">
                          <a:solidFill>
                            <a:schemeClr val="dk1"/>
                          </a:solidFill>
                          <a:effectLst/>
                          <a:latin typeface="Arial" pitchFamily="2" charset="77"/>
                          <a:ea typeface="Calibri" panose="020F0502020204030204" pitchFamily="34" charset="0"/>
                          <a:cs typeface="Poppins" pitchFamily="2" charset="77"/>
                        </a:rPr>
                        <a:t>Học hỏi lẫn nhau thông qua trao đổi South-South (ví dụ: học hỏi các thực hành tốt về cung ứng dịch vụ và triển khai vắc-xin mới từ các quốc gia đã duy trì thành công chương trình này);</a:t>
                      </a:r>
                    </a:p>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600" b="0" dirty="0">
                          <a:solidFill>
                            <a:schemeClr val="dk1"/>
                          </a:solidFill>
                          <a:effectLst/>
                          <a:latin typeface="Arial" pitchFamily="2" charset="77"/>
                          <a:ea typeface="Calibri" panose="020F0502020204030204" pitchFamily="34" charset="0"/>
                          <a:cs typeface="Poppins" pitchFamily="2" charset="77"/>
                        </a:rPr>
                        <a:t>Các chu kỳ lập ngân sách và quy trình mua sắm từ các quốc gia trong mạng lưới hợp tác South-South</a:t>
                      </a:r>
                    </a:p>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600" b="0" dirty="0">
                          <a:solidFill>
                            <a:schemeClr val="dk1"/>
                          </a:solidFill>
                          <a:effectLst/>
                          <a:latin typeface="Arial" pitchFamily="2" charset="77"/>
                          <a:ea typeface="Calibri" panose="020F0502020204030204" pitchFamily="34" charset="0"/>
                          <a:cs typeface="Poppins" pitchFamily="2" charset="77"/>
                        </a:rPr>
                        <a:t>Xây dựng liên minh giữa các tổ chức xã hội dân sự (CSO), chuyên gia y tế và nhà hoạch định chính sách để tạo nên một mặt trận vận động thống nhất: Cách thành lập một nhóm công tác quốc gia về vận động tiêm chủng để phối hợp thông tin, tận dụng ảnh hưởng chung và giám sát việc thực hiện các quyết định của các nhà ra quyết định.</a:t>
                      </a:r>
                    </a:p>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600" b="0" dirty="0">
                          <a:solidFill>
                            <a:schemeClr val="dk1"/>
                          </a:solidFill>
                          <a:effectLst/>
                          <a:latin typeface="Arial" pitchFamily="2" charset="77"/>
                          <a:ea typeface="Calibri" panose="020F0502020204030204" pitchFamily="34" charset="0"/>
                          <a:cs typeface="Poppins" pitchFamily="2" charset="77"/>
                        </a:rPr>
                        <a:t>Vận động dựa trên dữ liệu có thể chuyển thành sự tham gia của chính quyền địa phương: Chuyển dịch dữ liệu cấp quốc gia thành các bản tin vận động phù hợp với địa phương dành cho các nhà hoạch định chính sách khu vực, nhấn mạnh vào việc thu hẹp khoảng cách giàu nghèo và lợi ích kinh tế của tiêm chủng.</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17162" y="5497558"/>
            <a:ext cx="8976970"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bài học kinh nghiệm</a:t>
            </a:r>
          </a:p>
        </p:txBody>
      </p:sp>
      <p:pic>
        <p:nvPicPr>
          <p:cNvPr id="4" name="Picture 3">
            <a:extLst>
              <a:ext uri="{FF2B5EF4-FFF2-40B4-BE49-F238E27FC236}">
                <a16:creationId xmlns:a16="http://schemas.microsoft.com/office/drawing/2014/main" id="{3FACCE12-8829-306B-C719-23099FBC272F}"/>
              </a:ext>
            </a:extLst>
          </p:cNvPr>
          <p:cNvPicPr>
            <a:picLocks noChangeAspect="1"/>
          </p:cNvPicPr>
          <p:nvPr/>
        </p:nvPicPr>
        <p:blipFill rotWithShape="1">
          <a:blip r:embed="rId4"/>
          <a:srcRect l="610" t="17183" r="610" b="16995"/>
          <a:stretch/>
        </p:blipFill>
        <p:spPr>
          <a:xfrm>
            <a:off x="262202" y="143967"/>
            <a:ext cx="1063012" cy="708338"/>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3F97D6-9BE9-4FE7-AF9A-198E873C182A}">
  <ds:schemaRefs>
    <ds:schemaRef ds:uri="http://www.w3.org/XML/1998/namespace"/>
    <ds:schemaRef ds:uri="http://purl.org/dc/terms/"/>
    <ds:schemaRef ds:uri="http://purl.org/dc/elements/1.1/"/>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48b06b4d-1ec9-41b0-8d15-5bb6e5667c29"/>
  </ds:schemaRefs>
</ds:datastoreItem>
</file>

<file path=customXml/itemProps2.xml><?xml version="1.0" encoding="utf-8"?>
<ds:datastoreItem xmlns:ds="http://schemas.openxmlformats.org/officeDocument/2006/customXml" ds:itemID="{6EBD6BFC-2321-429F-83AD-7A92B5B27A0D}"/>
</file>

<file path=customXml/itemProps3.xml><?xml version="1.0" encoding="utf-8"?>
<ds:datastoreItem xmlns:ds="http://schemas.openxmlformats.org/officeDocument/2006/customXml" ds:itemID="{A5E0A9FA-70C5-4625-8489-6DFC504024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260</TotalTime>
  <Words>1354</Words>
  <PresentationFormat>Ekran Gösterisi (4:3)</PresentationFormat>
  <Paragraphs>91</Paragraphs>
  <Slides>1</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7" baseType="lpstr">
      <vt:lpstr>Arial</vt:lpstr>
      <vt:lpstr>Poppins</vt:lpstr>
      <vt:lpstr>Poppins Medium</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2025-07-16T08:46:09Z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