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9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D3D3D3"/>
    <a:srgbClr val="17A89F"/>
    <a:srgbClr val="10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9" autoAdjust="0"/>
    <p:restoredTop sz="94660"/>
  </p:normalViewPr>
  <p:slideViewPr>
    <p:cSldViewPr snapToGrid="0">
      <p:cViewPr>
        <p:scale>
          <a:sx n="160" d="100"/>
          <a:sy n="160" d="100"/>
        </p:scale>
        <p:origin x="94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dity Chikovani" userId="88c3af89-cfad-4844-9d52-51bd03c65758" providerId="ADAL" clId="{D787FC3F-DE76-A54E-80E2-8870587EF14F}"/>
    <pc:docChg chg="undo redo custSel modSld">
      <pc:chgData name="Ivdity Chikovani" userId="88c3af89-cfad-4844-9d52-51bd03c65758" providerId="ADAL" clId="{D787FC3F-DE76-A54E-80E2-8870587EF14F}" dt="2025-07-10T00:09:37.217" v="838" actId="33524"/>
      <pc:docMkLst>
        <pc:docMk/>
      </pc:docMkLst>
      <pc:sldChg chg="addSp delSp modSp mod">
        <pc:chgData name="Ivdity Chikovani" userId="88c3af89-cfad-4844-9d52-51bd03c65758" providerId="ADAL" clId="{D787FC3F-DE76-A54E-80E2-8870587EF14F}" dt="2025-07-10T00:09:37.217" v="838" actId="33524"/>
        <pc:sldMkLst>
          <pc:docMk/>
          <pc:sldMk cId="4072229634" sldId="290"/>
        </pc:sldMkLst>
        <pc:spChg chg="mod">
          <ac:chgData name="Ivdity Chikovani" userId="88c3af89-cfad-4844-9d52-51bd03c65758" providerId="ADAL" clId="{D787FC3F-DE76-A54E-80E2-8870587EF14F}" dt="2025-07-09T23:50:01.172" v="740" actId="1036"/>
          <ac:spMkLst>
            <pc:docMk/>
            <pc:sldMk cId="4072229634" sldId="290"/>
            <ac:spMk id="3" creationId="{CD743A8F-DD39-E0C9-7592-0BD94BA53C3A}"/>
          </ac:spMkLst>
        </pc:spChg>
        <pc:spChg chg="mod">
          <ac:chgData name="Ivdity Chikovani" userId="88c3af89-cfad-4844-9d52-51bd03c65758" providerId="ADAL" clId="{D787FC3F-DE76-A54E-80E2-8870587EF14F}" dt="2025-07-09T22:34:07.452" v="31" actId="20577"/>
          <ac:spMkLst>
            <pc:docMk/>
            <pc:sldMk cId="4072229634" sldId="290"/>
            <ac:spMk id="7" creationId="{C1CD0FA6-C9F6-1D06-6084-8849003B6409}"/>
          </ac:spMkLst>
        </pc:spChg>
        <pc:spChg chg="mod">
          <ac:chgData name="Ivdity Chikovani" userId="88c3af89-cfad-4844-9d52-51bd03c65758" providerId="ADAL" clId="{D787FC3F-DE76-A54E-80E2-8870587EF14F}" dt="2025-07-09T23:24:30.680" v="444" actId="1076"/>
          <ac:spMkLst>
            <pc:docMk/>
            <pc:sldMk cId="4072229634" sldId="290"/>
            <ac:spMk id="10" creationId="{F4CF794E-0799-C721-9842-E50C379AC477}"/>
          </ac:spMkLst>
        </pc:spChg>
        <pc:spChg chg="mod">
          <ac:chgData name="Ivdity Chikovani" userId="88c3af89-cfad-4844-9d52-51bd03c65758" providerId="ADAL" clId="{D787FC3F-DE76-A54E-80E2-8870587EF14F}" dt="2025-07-09T23:59:20.374" v="815" actId="1035"/>
          <ac:spMkLst>
            <pc:docMk/>
            <pc:sldMk cId="4072229634" sldId="290"/>
            <ac:spMk id="16" creationId="{05B715B8-46F4-D630-D152-33BEE6B83B28}"/>
          </ac:spMkLst>
        </pc:spChg>
        <pc:graphicFrameChg chg="mod modGraphic">
          <ac:chgData name="Ivdity Chikovani" userId="88c3af89-cfad-4844-9d52-51bd03c65758" providerId="ADAL" clId="{D787FC3F-DE76-A54E-80E2-8870587EF14F}" dt="2025-07-10T00:09:37.217" v="838" actId="33524"/>
          <ac:graphicFrameMkLst>
            <pc:docMk/>
            <pc:sldMk cId="4072229634" sldId="290"/>
            <ac:graphicFrameMk id="6" creationId="{1EAC3E47-9569-F769-F8FF-52AD7651C189}"/>
          </ac:graphicFrameMkLst>
        </pc:graphicFrameChg>
        <pc:graphicFrameChg chg="mod modGraphic">
          <ac:chgData name="Ivdity Chikovani" userId="88c3af89-cfad-4844-9d52-51bd03c65758" providerId="ADAL" clId="{D787FC3F-DE76-A54E-80E2-8870587EF14F}" dt="2025-07-09T23:57:26.069" v="783" actId="14734"/>
          <ac:graphicFrameMkLst>
            <pc:docMk/>
            <pc:sldMk cId="4072229634" sldId="290"/>
            <ac:graphicFrameMk id="9" creationId="{AE29CAC3-1071-EDE2-E5E5-671832C8351C}"/>
          </ac:graphicFrameMkLst>
        </pc:graphicFrameChg>
        <pc:graphicFrameChg chg="mod modGraphic">
          <ac:chgData name="Ivdity Chikovani" userId="88c3af89-cfad-4844-9d52-51bd03c65758" providerId="ADAL" clId="{D787FC3F-DE76-A54E-80E2-8870587EF14F}" dt="2025-07-10T00:05:48.916" v="837" actId="403"/>
          <ac:graphicFrameMkLst>
            <pc:docMk/>
            <pc:sldMk cId="4072229634" sldId="290"/>
            <ac:graphicFrameMk id="14" creationId="{130A9993-2563-94D2-71A0-F5F8739DCEA8}"/>
          </ac:graphicFrameMkLst>
        </pc:graphicFrameChg>
        <pc:graphicFrameChg chg="mod modGraphic">
          <ac:chgData name="Ivdity Chikovani" userId="88c3af89-cfad-4844-9d52-51bd03c65758" providerId="ADAL" clId="{D787FC3F-DE76-A54E-80E2-8870587EF14F}" dt="2025-07-10T00:04:41.581" v="835" actId="179"/>
          <ac:graphicFrameMkLst>
            <pc:docMk/>
            <pc:sldMk cId="4072229634" sldId="290"/>
            <ac:graphicFrameMk id="15" creationId="{FF755A87-CA92-2637-98A6-C5B75B38A88F}"/>
          </ac:graphicFrameMkLst>
        </pc:graphicFrameChg>
        <pc:picChg chg="add mod">
          <ac:chgData name="Ivdity Chikovani" userId="88c3af89-cfad-4844-9d52-51bd03c65758" providerId="ADAL" clId="{D787FC3F-DE76-A54E-80E2-8870587EF14F}" dt="2025-07-09T22:33:55.002" v="4" actId="1076"/>
          <ac:picMkLst>
            <pc:docMk/>
            <pc:sldMk cId="4072229634" sldId="290"/>
            <ac:picMk id="4" creationId="{3FACCE12-8829-306B-C719-23099FBC272F}"/>
          </ac:picMkLst>
        </pc:picChg>
      </pc:sldChg>
    </pc:docChg>
  </pc:docChgLst>
  <pc:docChgLst>
    <pc:chgData name="Ivdity Chikovani" userId="88c3af89-cfad-4844-9d52-51bd03c65758" providerId="ADAL" clId="{D437CA3E-9EF5-134F-A1ED-5D5E47EB6C38}"/>
    <pc:docChg chg="modSld">
      <pc:chgData name="Ivdity Chikovani" userId="88c3af89-cfad-4844-9d52-51bd03c65758" providerId="ADAL" clId="{D437CA3E-9EF5-134F-A1ED-5D5E47EB6C38}" dt="2025-07-11T11:18:04.765" v="7" actId="20577"/>
      <pc:docMkLst>
        <pc:docMk/>
      </pc:docMkLst>
      <pc:sldChg chg="modSp mod">
        <pc:chgData name="Ivdity Chikovani" userId="88c3af89-cfad-4844-9d52-51bd03c65758" providerId="ADAL" clId="{D437CA3E-9EF5-134F-A1ED-5D5E47EB6C38}" dt="2025-07-11T11:18:04.765" v="7" actId="20577"/>
        <pc:sldMkLst>
          <pc:docMk/>
          <pc:sldMk cId="4072229634" sldId="290"/>
        </pc:sldMkLst>
        <pc:graphicFrameChg chg="modGraphic">
          <ac:chgData name="Ivdity Chikovani" userId="88c3af89-cfad-4844-9d52-51bd03c65758" providerId="ADAL" clId="{D437CA3E-9EF5-134F-A1ED-5D5E47EB6C38}" dt="2025-07-11T11:18:04.765" v="7" actId="20577"/>
          <ac:graphicFrameMkLst>
            <pc:docMk/>
            <pc:sldMk cId="4072229634" sldId="290"/>
            <ac:graphicFrameMk id="6" creationId="{1EAC3E47-9569-F769-F8FF-52AD7651C18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554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14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18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29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3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870640"/>
            <a:ext cx="8229600" cy="2352364"/>
          </a:xfrm>
        </p:spPr>
        <p:txBody>
          <a:bodyPr/>
          <a:lstStyle>
            <a:lvl1pPr marL="457105" indent="-457105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799933" indent="-342828">
              <a:buClr>
                <a:schemeClr val="accent1"/>
              </a:buClr>
              <a:buFont typeface="Wingdings" charset="2"/>
              <a:buChar char="§"/>
              <a:defRPr sz="1786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038" indent="-342828">
              <a:buClr>
                <a:schemeClr val="accent1"/>
              </a:buClr>
              <a:buFont typeface="Wingdings" charset="2"/>
              <a:buChar char="§"/>
              <a:defRPr sz="1571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142" indent="-342828">
              <a:buClr>
                <a:schemeClr val="accent1"/>
              </a:buClr>
              <a:buFont typeface="Wingdings" charset="2"/>
              <a:buChar char="§"/>
              <a:defRPr sz="1429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14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39706"/>
            <a:ext cx="82296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105" indent="-457105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799933" indent="-342828">
              <a:buClr>
                <a:srgbClr val="00A6B6"/>
              </a:buClr>
              <a:buFontTx/>
              <a:buNone/>
              <a:defRPr sz="1786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038" indent="-342828">
              <a:buClr>
                <a:srgbClr val="00A6B6"/>
              </a:buClr>
              <a:buFontTx/>
              <a:buNone/>
              <a:defRPr sz="1571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142" indent="-342828">
              <a:buClr>
                <a:srgbClr val="00A6B6"/>
              </a:buClr>
              <a:buFontTx/>
              <a:buNone/>
              <a:defRPr sz="1429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14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155969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269040"/>
            <a:ext cx="82296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14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106" y="6354599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214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8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7" imgW="384" imgH="384" progId="TCLayout.ActiveDocument.1">
                  <p:embed/>
                </p:oleObj>
              </mc:Choice>
              <mc:Fallback>
                <p:oleObj name="think-cell Slide" r:id="rId7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21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7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ctr" defTabSz="914209" rtl="0" eaLnBrk="1" latinLnBrk="0" hangingPunct="1">
        <a:spcBef>
          <a:spcPct val="0"/>
        </a:spcBef>
        <a:buNone/>
        <a:defRPr sz="4429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828" indent="-342828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14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795" indent="-285691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786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276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29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599866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6971" indent="-228552" algn="l" defTabSz="914209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07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80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85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89" indent="-228552" algn="l" defTabSz="91420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57105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2pPr>
      <a:lvl3pPr marL="91420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3pPr>
      <a:lvl4pPr marL="1371314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9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6pPr>
      <a:lvl7pPr marL="2742628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7pPr>
      <a:lvl8pPr marL="3199733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8pPr>
      <a:lvl9pPr marL="3656837" algn="l" defTabSz="914209" rtl="0" eaLnBrk="1" latinLnBrk="0" hangingPunct="1">
        <a:defRPr sz="17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697145-4621-F6DF-6634-77E854FF7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D91C623-077D-96C3-AA66-1E77C46CEAC7}"/>
              </a:ext>
            </a:extLst>
          </p:cNvPr>
          <p:cNvSpPr/>
          <p:nvPr/>
        </p:nvSpPr>
        <p:spPr>
          <a:xfrm>
            <a:off x="-33512" y="6384597"/>
            <a:ext cx="9214087" cy="50312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046" tIns="9523" rIns="19046" bIns="9523"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B33E47-F1EC-9769-6F8A-B6A6A62DD8FF}"/>
              </a:ext>
            </a:extLst>
          </p:cNvPr>
          <p:cNvSpPr/>
          <p:nvPr/>
        </p:nvSpPr>
        <p:spPr>
          <a:xfrm>
            <a:off x="19997" y="962332"/>
            <a:ext cx="9123391" cy="5392191"/>
          </a:xfrm>
          <a:prstGeom prst="rect">
            <a:avLst/>
          </a:prstGeom>
          <a:solidFill>
            <a:srgbClr val="17A89F"/>
          </a:solidFill>
          <a:ln w="76200">
            <a:solidFill>
              <a:srgbClr val="17A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2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786" b="0" i="0" u="none" strike="noStrike" kern="1200" cap="none" spc="0" normalizeH="0" baseline="0" noProof="0" dirty="0">
              <a:ln>
                <a:noFill/>
              </a:ln>
              <a:solidFill>
                <a:srgbClr val="F7F7F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C1CD0FA6-C9F6-1D06-6084-8849003B6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3" y="100243"/>
            <a:ext cx="8936406" cy="72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2200" b="1" i="0" u="none" strike="noStrike" cap="none" normalizeH="0" baseline="0" noProof="0" dirty="0">
                <a:ln>
                  <a:noFill/>
                </a:ln>
                <a:solidFill>
                  <a:srgbClr val="1070B8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Filipinas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100" b="1" i="0" u="none" strike="noStrike" cap="none" normalizeH="0" baseline="0" noProof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      Apoyo a la priorización de los recursos nacionales para la introducción de nuevas vacunas</a:t>
            </a:r>
          </a:p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5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100" b="1" i="1" u="none" strike="noStrike" cap="none" normalizeH="0" baseline="0" noProof="0" dirty="0">
                <a:ln>
                  <a:noFill/>
                </a:ln>
                <a:solidFill>
                  <a:srgbClr val="313231"/>
                </a:solidFill>
                <a:effectLst/>
                <a:uLnTx/>
                <a:uFillTx/>
                <a:latin typeface="Poppins" panose="00000500000000000000" pitchFamily="2" charset="0"/>
                <a:ea typeface="ＭＳ Ｐゴシック" charset="0"/>
                <a:cs typeface="Poppins" panose="00000500000000000000" pitchFamily="2" charset="0"/>
              </a:rPr>
              <a:t>Manila, Filipinas, 23-25 de julio de 2025</a:t>
            </a:r>
          </a:p>
        </p:txBody>
      </p:sp>
      <p:pic>
        <p:nvPicPr>
          <p:cNvPr id="12" name="Picture 11" descr="GAVI_Alliance_Colour_Logo.jpg">
            <a:extLst>
              <a:ext uri="{FF2B5EF4-FFF2-40B4-BE49-F238E27FC236}">
                <a16:creationId xmlns:a16="http://schemas.microsoft.com/office/drawing/2014/main" id="{DAED03C6-382C-BEF0-8386-2AF257BD4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53" y="6397487"/>
            <a:ext cx="1142629" cy="4380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4A61F43-0444-08FC-C8CB-68774E520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8972" y="6404510"/>
            <a:ext cx="1623729" cy="453134"/>
          </a:xfrm>
          <a:prstGeom prst="rect">
            <a:avLst/>
          </a:prstGeom>
        </p:spPr>
      </p:pic>
      <p:sp>
        <p:nvSpPr>
          <p:cNvPr id="31" name="Text Box 49">
            <a:extLst>
              <a:ext uri="{FF2B5EF4-FFF2-40B4-BE49-F238E27FC236}">
                <a16:creationId xmlns:a16="http://schemas.microsoft.com/office/drawing/2014/main" id="{29E28327-D3BB-28E3-75D4-E4314C631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3" y="945960"/>
            <a:ext cx="8979408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Estado de la introducción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AC3E47-9569-F769-F8FF-52AD7651C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557572"/>
              </p:ext>
            </p:extLst>
          </p:nvPr>
        </p:nvGraphicFramePr>
        <p:xfrm>
          <a:off x="118388" y="1110724"/>
          <a:ext cx="8979408" cy="1222011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3815672779"/>
                    </a:ext>
                  </a:extLst>
                </a:gridCol>
                <a:gridCol w="1207008">
                  <a:extLst>
                    <a:ext uri="{9D8B030D-6E8A-4147-A177-3AD203B41FA5}">
                      <a16:colId xmlns:a16="http://schemas.microsoft.com/office/drawing/2014/main" val="2702660334"/>
                    </a:ext>
                  </a:extLst>
                </a:gridCol>
                <a:gridCol w="2414016">
                  <a:extLst>
                    <a:ext uri="{9D8B030D-6E8A-4147-A177-3AD203B41FA5}">
                      <a16:colId xmlns:a16="http://schemas.microsoft.com/office/drawing/2014/main" val="21372770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Poppins Medium" panose="00000600000000000000" pitchFamily="2" charset="0"/>
                        <a:cs typeface="Poppins Medium" panose="00000600000000000000" pitchFamily="2" charset="0"/>
                      </a:endParaRPr>
                    </a:p>
                  </a:txBody>
                  <a:tcPr marL="48986" marR="4898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7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Vacuna neumocócica conjugada (PCV)</a:t>
                      </a:r>
                    </a:p>
                  </a:txBody>
                  <a:tcPr marL="48986" marR="48986" marT="36000" marB="3600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7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Rota </a:t>
                      </a:r>
                    </a:p>
                  </a:txBody>
                  <a:tcPr marL="48986" marR="48986" marT="36000" marB="36000" anchor="ctr"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700" b="1" dirty="0">
                          <a:effectLst/>
                          <a:latin typeface="Poppins SemiBold" panose="00000700000000000000" pitchFamily="2" charset="0"/>
                          <a:cs typeface="Poppins SemiBold" panose="00000700000000000000" pitchFamily="2" charset="0"/>
                        </a:rPr>
                        <a:t>Vacuna contra el VPH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44451803"/>
                  </a:ext>
                </a:extLst>
              </a:tr>
              <a:tr h="1149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Año de introducción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2014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2012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2027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2015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3830800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>
                          <a:effectLst/>
                          <a:latin typeface="Poppins" pitchFamily="2" charset="77"/>
                          <a:cs typeface="Poppins" pitchFamily="2" charset="77"/>
                        </a:rPr>
                        <a:t>Estado de la introducción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635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En todo el país. Cobertura oficial anual en 2024: PCV1: 59,39 %; PCV2: 50,38 % PCV3: 48,77 %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Introducción piloto 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En todo el país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50" dirty="0"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 todo el país. </a:t>
                      </a:r>
                      <a:r>
                        <a:rPr lang="es-CU" sz="5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Cobertura oficial anual en 2024: HPV1: 72,28 %; VPH2: 2,84 %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36886848"/>
                  </a:ext>
                </a:extLst>
              </a:tr>
              <a:tr h="98798">
                <a:tc>
                  <a:txBody>
                    <a:bodyPr/>
                    <a:lstStyle/>
                    <a:p>
                      <a:pPr marL="0" marR="0" lvl="0" indent="-368205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>
                          <a:effectLst/>
                          <a:latin typeface="Poppins" pitchFamily="2" charset="77"/>
                          <a:ea typeface="Calibri"/>
                          <a:cs typeface="Poppins" pitchFamily="2" charset="77"/>
                        </a:rPr>
                        <a:t>Grupo destinatario de la vacuna 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0-11 meses; 12 - 23 meses</a:t>
                      </a:r>
                    </a:p>
                  </a:txBody>
                  <a:tcPr marL="48986" marR="48986" marT="36000" marB="36000" anchor="ctr"/>
                </a:tc>
                <a:tc gridSpan="2"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6 semanas (1 ½ meses) hasta &lt;32 semanas de edad</a:t>
                      </a:r>
                    </a:p>
                  </a:txBody>
                  <a:tcPr marL="48986" marR="48986" marT="36000" marB="36000" anchor="ctr"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" marR="0" lvl="1" indent="0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Niñas de 9 años; niñas de 4.º grado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2669951412"/>
                  </a:ext>
                </a:extLst>
              </a:tr>
              <a:tr h="2432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CU" sz="550"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Producto vacunal y n.º de dosis/Apoyo financiero previsto para la introducción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8890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550" b="1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55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Recursos nacionales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88900" marR="0" lvl="1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Vacuna tetravalente contra el VPH, régimen de 2 dosis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2870562351"/>
                  </a:ext>
                </a:extLst>
              </a:tr>
              <a:tr h="220500">
                <a:tc gridSpan="5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E29CAC3-1071-EDE2-E5E5-671832C835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31574"/>
              </p:ext>
            </p:extLst>
          </p:nvPr>
        </p:nvGraphicFramePr>
        <p:xfrm>
          <a:off x="118386" y="2077368"/>
          <a:ext cx="8979408" cy="1968155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4708313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2069569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2201526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197558">
                <a:tc gridSpan="3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117754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700" dirty="0">
                          <a:effectLst/>
                          <a:latin typeface="Poppins" pitchFamily="2" charset="77"/>
                          <a:cs typeface="Poppins" pitchFamily="2" charset="77"/>
                        </a:rPr>
                        <a:t>Principales desafíos</a:t>
                      </a:r>
                    </a:p>
                  </a:txBody>
                  <a:tcPr marL="48986" marR="48986" marT="36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Responsables de la toma de decisiones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Posicionamiento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155404">
                <a:tc rowSpan="3"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Rigidez y prioridades nacionales contrapuestas en materia presupuestaria:</a:t>
                      </a:r>
                    </a:p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-El Departamento de Salud prepara propuestas técnicamente sólidas para la INV; sin embargo, el Departamento de Gestión del Presupuesto a menudo puede asignar fondos adicionales limitados debido a restricciones macroeconómicas u obligaciones de servicio de la deuda.</a:t>
                      </a:r>
                    </a:p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-Los planes nacionales de gasto (PNG) se suelen fijar de antemano. Con frecuencia, éstos se basan en gastos históricos y anteriores en lugar de en necesidades futuras previstas (presupuestación incremental), lo que puede perjudicar a nuevas iniciativas, como la INV.</a:t>
                      </a:r>
                    </a:p>
                  </a:txBody>
                  <a:tcPr marL="48986" marR="48986" marT="0" marB="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 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Presta apoyo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155404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Presupuesto y Gestión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Se muestra neutral. Revisa la utilización histórica del presupuesto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5943793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Poder legislativo (Comisión de Salud del Congreso y Senado)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Puede prestar apoyo y asiste en el cabildeo para que se elaboren documentos técnicos sólidos.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332291321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Escasa capacidad de ejecución del presupuesto de vacunas</a:t>
                      </a:r>
                    </a:p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•Aunque las vacunas están incluidas en el presupuesto nacional, el desembolso real de los fondos se suele retrasar debido a ineficiencias burocráticas y a la reasignación de recursos a otros programas del Departamento de Salud.</a:t>
                      </a:r>
                    </a:p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•La comunicación y la coordinación entre las principales partes interesadas del gobierno que participan en la presupuestación de la inmunización siguen siendo deficientes, lo que da lugar a ineficiencias.</a:t>
                      </a:r>
                    </a:p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•Alineación insuficiente entre los calendarios de envío de vacunas y el calendario de autorización de fondos, lo que genera problemas logísticos y operativos.</a:t>
                      </a:r>
                    </a:p>
                  </a:txBody>
                  <a:tcPr marL="48986" marR="48986" marT="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Oficina de Prevención y Control de Enfermedades del Departamento de Salud; Servicio de Gestión Financiera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Manifiestan apoyo, pero su autoridad para acelerar los desembolsos es limitada.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Oficinas provinciales del gobierno regional y local del Departamento de Salud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Se ven muy afectadas por los retrasos en la adquisición y la entrega de vacunas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155404">
                <a:tc rowSpan="3"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Escaso compromiso financiero más allá de la adquisición inicial de vacunas</a:t>
                      </a:r>
                    </a:p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•Las unidades del gobierno local pueden asignar inicialmente fondos para los costos de adquisición de vacunas, pero subestiman o descuidan la financiación de la distribución (por ejemplo, cadena de frío, personal sanitario y generación de demanda).</a:t>
                      </a:r>
                    </a:p>
                  </a:txBody>
                  <a:tcPr marL="48986" marR="48986" marT="0" marB="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 - -Programa Nacional de Inmunización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Manifiesta apoyo, pero puede carecer de datos para justificarlo económicamente.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Jefes ejecutivos locales (gobernadores/alcaldes) - Varios </a:t>
                      </a:r>
                    </a:p>
                  </a:txBody>
                  <a:tcPr marL="48986" marR="48986" marT="0" marB="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Varios: algunos otorgan prioridad a las infraestructuras visibles por sobre la inmunización.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696002195"/>
                  </a:ext>
                </a:extLst>
              </a:tr>
              <a:tr h="235309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Socios para el desarrollo (por ejemplo, OMS, UNICEF y Jhpiego) </a:t>
                      </a:r>
                    </a:p>
                  </a:txBody>
                  <a:tcPr marL="48986" marR="48986" marT="36000" marB="36000" anchor="ctr"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Manifiestan apoyo, prestan asistencia técnica a diversas unidades de gobierno local en la aplicación del PNI</a:t>
                      </a: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1746683670"/>
                  </a:ext>
                </a:extLst>
              </a:tr>
            </a:tbl>
          </a:graphicData>
        </a:graphic>
      </p:graphicFrame>
      <p:sp>
        <p:nvSpPr>
          <p:cNvPr id="10" name="Text Box 49">
            <a:extLst>
              <a:ext uri="{FF2B5EF4-FFF2-40B4-BE49-F238E27FC236}">
                <a16:creationId xmlns:a16="http://schemas.microsoft.com/office/drawing/2014/main" id="{F4CF794E-0799-C721-9842-E50C379AC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54" y="2088092"/>
            <a:ext cx="8991236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Principales desafíos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30A9993-2563-94D2-71A0-F5F8739D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786738"/>
              </p:ext>
            </p:extLst>
          </p:nvPr>
        </p:nvGraphicFramePr>
        <p:xfrm>
          <a:off x="118387" y="4007302"/>
          <a:ext cx="8979410" cy="1615306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303219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  <a:gridCol w="3410892">
                  <a:extLst>
                    <a:ext uri="{9D8B030D-6E8A-4147-A177-3AD203B41FA5}">
                      <a16:colId xmlns:a16="http://schemas.microsoft.com/office/drawing/2014/main" val="190957167"/>
                    </a:ext>
                  </a:extLst>
                </a:gridCol>
                <a:gridCol w="2069569">
                  <a:extLst>
                    <a:ext uri="{9D8B030D-6E8A-4147-A177-3AD203B41FA5}">
                      <a16:colId xmlns:a16="http://schemas.microsoft.com/office/drawing/2014/main" val="4243113650"/>
                    </a:ext>
                  </a:extLst>
                </a:gridCol>
                <a:gridCol w="2195730">
                  <a:extLst>
                    <a:ext uri="{9D8B030D-6E8A-4147-A177-3AD203B41FA5}">
                      <a16:colId xmlns:a16="http://schemas.microsoft.com/office/drawing/2014/main" val="3319182671"/>
                    </a:ext>
                  </a:extLst>
                </a:gridCol>
              </a:tblGrid>
              <a:tr h="208170">
                <a:tc gridSpan="4"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18000" marB="0">
                    <a:solidFill>
                      <a:srgbClr val="17A89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Tema tratado 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Enfoques de promoción 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0" marR="0" lvl="0" indent="-188817" algn="ctr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Responsables de la toma de decisiones/otras partes interesadas</a:t>
                      </a:r>
                    </a:p>
                  </a:txBody>
                  <a:tcPr marL="48986" marR="48986" marT="18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U" sz="700" b="1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Resultado </a:t>
                      </a:r>
                    </a:p>
                  </a:txBody>
                  <a:tcPr marL="48986" marR="48986" marT="18000" marB="3600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Aumento de la dotación presupuestaria para la adquisición de vacunas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Conversaciones de alto nivel con el Departamento de Presupuesto y Gestión</a:t>
                      </a:r>
                    </a:p>
                  </a:txBody>
                  <a:tcPr marL="48986" marR="48986" marT="180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Presupuesto y Gestión y Departamento de Salud</a:t>
                      </a:r>
                    </a:p>
                  </a:txBody>
                  <a:tcPr marL="48986" marR="48986" marT="18000" marB="0" anchor="ctr"/>
                </a:tc>
                <a:tc rowSpan="3"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Aumento de la dotación para vacunas;</a:t>
                      </a:r>
                    </a:p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Se mantiene el presupuesto para vacunas.</a:t>
                      </a:r>
                    </a:p>
                  </a:txBody>
                  <a:tcPr marL="48986" marR="48986" marT="18000" marB="0" anchor="ctr"/>
                </a:tc>
                <a:extLst>
                  <a:ext uri="{0D108BD9-81ED-4DB2-BD59-A6C34878D82A}">
                    <a16:rowId xmlns:a16="http://schemas.microsoft.com/office/drawing/2014/main" val="26557169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Audiencia presupuestaria en las Comisiones de Salud del Congreso</a:t>
                      </a:r>
                    </a:p>
                  </a:txBody>
                  <a:tcPr marL="48986" marR="48986" marT="18000" marB="0" anchor="ctr">
                    <a:solidFill>
                      <a:srgbClr val="D3D3D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U" sz="450" dirty="0">
                          <a:latin typeface="Poppins" pitchFamily="2" charset="77"/>
                          <a:cs typeface="Poppins" pitchFamily="2" charset="77"/>
                        </a:rPr>
                        <a:t>Congreso</a:t>
                      </a:r>
                    </a:p>
                  </a:txBody>
                  <a:tcPr marL="48986" marR="48986" marT="18000" marB="0" anchor="ctr">
                    <a:solidFill>
                      <a:srgbClr val="D3D3D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E" dirty="0"/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234013081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Participación de los medios de comunicación</a:t>
                      </a:r>
                    </a:p>
                  </a:txBody>
                  <a:tcPr marL="48986" marR="48986" marT="180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7938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Medios de comunicación, sociedad civil</a:t>
                      </a:r>
                    </a:p>
                  </a:txBody>
                  <a:tcPr marL="48986" marR="48986" marT="18000" marB="0" anchor="ctr">
                    <a:solidFill>
                      <a:srgbClr val="EAEAE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311907"/>
                  </a:ext>
                </a:extLst>
              </a:tr>
              <a:tr h="107418">
                <a:tc rowSpan="4"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Ejecución de la vacunación escolar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Reunión de alto nivel con el Departamento de Educación y el Departamento de Salud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Salud, Departamento de Educación</a:t>
                      </a:r>
                    </a:p>
                  </a:txBody>
                  <a:tcPr marL="48986" marR="48986" marT="18000" marB="0" anchor="ctr">
                    <a:solidFill>
                      <a:srgbClr val="D3D3D3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La vacunación escolar en todo el país se convirtió en una iniciativa anual;</a:t>
                      </a:r>
                    </a:p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La declaración de apoyo de alto nivel de la Oficina Presidencial aumentó el apoyo a la ejecución anual.</a:t>
                      </a:r>
                    </a:p>
                  </a:txBody>
                  <a:tcPr marL="48986" marR="48986" marT="18000" marB="0" anchor="ctr"/>
                </a:tc>
                <a:extLst>
                  <a:ext uri="{0D108BD9-81ED-4DB2-BD59-A6C34878D82A}">
                    <a16:rowId xmlns:a16="http://schemas.microsoft.com/office/drawing/2014/main" val="42722146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Sesión informativa de alto nivel en la que se presentan los beneficios de la inmunización para los niños en edad escolar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Salud, Oficina del Presidente</a:t>
                      </a:r>
                    </a:p>
                  </a:txBody>
                  <a:tcPr marL="48986" marR="48986" marT="18000" marB="0" anchor="ctr"/>
                </a:tc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499565"/>
                  </a:ext>
                </a:extLst>
              </a:tr>
              <a:tr h="107418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Campañas en los medios de comunicación para aumentar la aceptación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Medios de comunicación</a:t>
                      </a:r>
                    </a:p>
                  </a:txBody>
                  <a:tcPr marL="48986" marR="48986" marT="18000" marB="0" anchor="ctr"/>
                </a:tc>
                <a:tc vMerge="1"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kern="1200" dirty="0">
                        <a:solidFill>
                          <a:schemeClr val="dk1"/>
                        </a:solidFill>
                        <a:effectLst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36000" marB="36000" anchor="ctr"/>
                </a:tc>
                <a:extLst>
                  <a:ext uri="{0D108BD9-81ED-4DB2-BD59-A6C34878D82A}">
                    <a16:rowId xmlns:a16="http://schemas.microsoft.com/office/drawing/2014/main" val="3680670263"/>
                  </a:ext>
                </a:extLst>
              </a:tr>
              <a:tr h="112486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Uso de las redes de la sociedad civil para enviar mensajes.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4763" marR="0" lvl="1" indent="0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U" sz="45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Medios de comunicación, sociedad civil</a:t>
                      </a:r>
                    </a:p>
                  </a:txBody>
                  <a:tcPr marL="48986" marR="48986" marT="18000" marB="0" anchor="ctr"/>
                </a:tc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379167"/>
                  </a:ext>
                </a:extLst>
              </a:tr>
              <a:tr h="105690">
                <a:tc rowSpan="3"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Introducción de la vacuna contra la encefalitis japonesa (EJ)</a:t>
                      </a:r>
                    </a:p>
                  </a:txBody>
                  <a:tcPr marL="48986" marR="48986" marT="18000" marB="0" anchor="ctr"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 b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Presentaciones técnicas sobre la carga de la encefalitis japonesa y recomendaciones de la OMS.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209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450" dirty="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Salud, Comité Nacional de Inmunización</a:t>
                      </a:r>
                    </a:p>
                  </a:txBody>
                  <a:tcPr marL="48986" marR="48986" marT="18000" marB="0" anchor="ctr"/>
                </a:tc>
                <a:tc rowSpan="3">
                  <a:txBody>
                    <a:bodyPr/>
                    <a:lstStyle/>
                    <a:p>
                      <a:pPr marL="0" marR="0" lvl="1" indent="0" algn="l" defTabSz="914209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tabLst/>
                      </a:pPr>
                      <a:r>
                        <a:rPr lang="es-CU" sz="500" dirty="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Sin éxito: La vacunación contra la EJ se aplicó durante un año, con tasas de cobertura variables en los centros piloto.</a:t>
                      </a:r>
                    </a:p>
                  </a:txBody>
                  <a:tcPr marL="48986" marR="48986" marT="18000" marB="0" anchor="ctr"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8204"/>
                  </a:ext>
                </a:extLst>
              </a:tr>
              <a:tr h="123784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Compromiso limitado con el Congreso para la introducción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0" algn="l" defTabSz="914209" rtl="0" eaLnBrk="1" latinLnBrk="0" hangingPunct="1"/>
                      <a:r>
                        <a:rPr lang="es-CU" sz="450" dirty="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Departamento de Salud, Congreso</a:t>
                      </a:r>
                    </a:p>
                  </a:txBody>
                  <a:tcPr marL="48986" marR="48986" marT="18000" marB="0" anchor="ctr"/>
                </a:tc>
                <a:tc vMerge="1">
                  <a:txBody>
                    <a:bodyPr/>
                    <a:lstStyle/>
                    <a:p>
                      <a:pPr marL="0" algn="l" defTabSz="914209" rtl="0" eaLnBrk="1" latinLnBrk="0" hangingPunct="1"/>
                      <a:endParaRPr lang="en-GE" sz="500" kern="1200" dirty="0">
                        <a:solidFill>
                          <a:schemeClr val="dk1"/>
                        </a:solidFill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0" anchor="ctr"/>
                </a:tc>
                <a:extLst>
                  <a:ext uri="{0D108BD9-81ED-4DB2-BD59-A6C34878D82A}">
                    <a16:rowId xmlns:a16="http://schemas.microsoft.com/office/drawing/2014/main" val="1750557683"/>
                  </a:ext>
                </a:extLst>
              </a:tr>
              <a:tr h="168080">
                <a:tc vMerge="1">
                  <a:txBody>
                    <a:bodyPr/>
                    <a:lstStyle/>
                    <a:p>
                      <a:endParaRPr lang="en-G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763" marR="0" lvl="1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CU" sz="45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Comunicación pública limitada</a:t>
                      </a:r>
                    </a:p>
                  </a:txBody>
                  <a:tcPr marL="48986" marR="48986" marT="18000" marB="0" anchor="ctr"/>
                </a:tc>
                <a:tc>
                  <a:txBody>
                    <a:bodyPr/>
                    <a:lstStyle/>
                    <a:p>
                      <a:pPr marL="0" algn="l" defTabSz="914209" rtl="0" eaLnBrk="1" latinLnBrk="0" hangingPunct="1"/>
                      <a:r>
                        <a:rPr lang="es-CU" sz="450" dirty="0">
                          <a:solidFill>
                            <a:schemeClr val="dk1"/>
                          </a:solidFill>
                          <a:latin typeface="Poppins" pitchFamily="2" charset="77"/>
                          <a:ea typeface="+mn-ea"/>
                          <a:cs typeface="Poppins" pitchFamily="2" charset="77"/>
                        </a:rPr>
                        <a:t>Medios de comunicación y sociedad civil</a:t>
                      </a:r>
                    </a:p>
                  </a:txBody>
                  <a:tcPr marL="48986" marR="48986" marT="18000" marB="0" anchor="ctr"/>
                </a:tc>
                <a:tc vMerge="1">
                  <a:txBody>
                    <a:bodyPr/>
                    <a:lstStyle/>
                    <a:p>
                      <a:pPr marL="0" algn="l" defTabSz="914209" rtl="0" eaLnBrk="1" latinLnBrk="0" hangingPunct="1"/>
                      <a:endParaRPr lang="en-GE" sz="500" kern="1200" dirty="0">
                        <a:solidFill>
                          <a:schemeClr val="dk1"/>
                        </a:solidFill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marL="48986" marR="48986" marT="18000" marB="0" anchor="ctr"/>
                </a:tc>
                <a:extLst>
                  <a:ext uri="{0D108BD9-81ED-4DB2-BD59-A6C34878D82A}">
                    <a16:rowId xmlns:a16="http://schemas.microsoft.com/office/drawing/2014/main" val="806624544"/>
                  </a:ext>
                </a:extLst>
              </a:tr>
            </a:tbl>
          </a:graphicData>
        </a:graphic>
      </p:graphicFrame>
      <p:sp>
        <p:nvSpPr>
          <p:cNvPr id="3" name="Text Box 49">
            <a:extLst>
              <a:ext uri="{FF2B5EF4-FFF2-40B4-BE49-F238E27FC236}">
                <a16:creationId xmlns:a16="http://schemas.microsoft.com/office/drawing/2014/main" id="{CD743A8F-DD39-E0C9-7592-0BD94BA5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78" y="4012504"/>
            <a:ext cx="8979410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Enfoques de promoción utilizados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F755A87-CA92-2637-98A6-C5B75B38A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669134"/>
              </p:ext>
            </p:extLst>
          </p:nvPr>
        </p:nvGraphicFramePr>
        <p:xfrm>
          <a:off x="118386" y="5607759"/>
          <a:ext cx="8977703" cy="77039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8977703">
                  <a:extLst>
                    <a:ext uri="{9D8B030D-6E8A-4147-A177-3AD203B41FA5}">
                      <a16:colId xmlns:a16="http://schemas.microsoft.com/office/drawing/2014/main" val="2441690924"/>
                    </a:ext>
                  </a:extLst>
                </a:gridCol>
              </a:tblGrid>
              <a:tr h="159916">
                <a:tc>
                  <a:txBody>
                    <a:bodyPr/>
                    <a:lstStyle/>
                    <a:p>
                      <a:pPr marL="0" marR="0" lvl="0" indent="-188817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Poppins" pitchFamily="2" charset="77"/>
                        <a:ea typeface="Calibri" panose="020F0502020204030204" pitchFamily="34" charset="0"/>
                        <a:cs typeface="Poppins" pitchFamily="2" charset="77"/>
                      </a:endParaRPr>
                    </a:p>
                  </a:txBody>
                  <a:tcPr marL="48986" marR="48986" marT="36000" marB="0">
                    <a:solidFill>
                      <a:srgbClr val="17A8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487172"/>
                  </a:ext>
                </a:extLst>
              </a:tr>
              <a:tr h="610477">
                <a:tc>
                  <a:txBody>
                    <a:bodyPr/>
                    <a:lstStyle/>
                    <a:p>
                      <a:pPr marL="180975" marR="0" lvl="0" indent="-1349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Aprendizaje entre iguales a través de intercambios Sur-Sur (por ejemplo, aprendizaje de las mejores prácticas sobre prestación de servicios e introducción de nuevas vacunas de otros países que las han mantenido con éxito);</a:t>
                      </a:r>
                    </a:p>
                    <a:p>
                      <a:pPr marL="180975" marR="0" lvl="0" indent="-1349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Ciclos presupuestarios y procesos de contratación de los países de la red Sur-Sur</a:t>
                      </a:r>
                    </a:p>
                    <a:p>
                      <a:pPr marL="180975" marR="0" lvl="0" indent="-1349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Creación de coaliciones entre organizaciones de la sociedad civil, profesionales sanitarios y formuladores de políticas para establecer un frente de promoción unificado: Cómo establecer un grupo de trabajo nacional de promoción de la inmunización para coordinar los mensajes, aprovechar la influencia colectiva y responsabilizar a los responsables de la toma de decisiones.</a:t>
                      </a:r>
                    </a:p>
                    <a:p>
                      <a:pPr marL="180975" marR="0" lvl="0" indent="-134938" algn="l" defTabSz="9142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U" sz="500" b="0" dirty="0">
                          <a:solidFill>
                            <a:schemeClr val="dk1"/>
                          </a:solidFill>
                          <a:effectLst/>
                          <a:latin typeface="Poppins" pitchFamily="2" charset="77"/>
                          <a:ea typeface="Calibri" panose="020F0502020204030204" pitchFamily="34" charset="0"/>
                          <a:cs typeface="Poppins" pitchFamily="2" charset="77"/>
                        </a:rPr>
                        <a:t>Promoción basada en datos que se pueda traducir en un compromiso del gobierno local: Traducir los datos nacionales en informes de promoción localizados para los formuladores de políticas regionales, enfatizando las brechas de equidad y los beneficios económicos de la inmunización.</a:t>
                      </a:r>
                    </a:p>
                  </a:txBody>
                  <a:tcPr marL="48986" marR="48986" marT="36000" marB="0" anchor="ctr"/>
                </a:tc>
                <a:extLst>
                  <a:ext uri="{0D108BD9-81ED-4DB2-BD59-A6C34878D82A}">
                    <a16:rowId xmlns:a16="http://schemas.microsoft.com/office/drawing/2014/main" val="1053874978"/>
                  </a:ext>
                </a:extLst>
              </a:tr>
            </a:tbl>
          </a:graphicData>
        </a:graphic>
      </p:graphicFrame>
      <p:sp>
        <p:nvSpPr>
          <p:cNvPr id="16" name="Text Box 49">
            <a:extLst>
              <a:ext uri="{FF2B5EF4-FFF2-40B4-BE49-F238E27FC236}">
                <a16:creationId xmlns:a16="http://schemas.microsoft.com/office/drawing/2014/main" id="{05B715B8-46F4-D630-D152-33BEE6B83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78" y="5601314"/>
            <a:ext cx="8953164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6" tIns="9523" rIns="19046" bIns="9523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ctr" defTabSz="3135376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U" sz="1000" b="1" i="0" u="none" strike="noStrike" cap="none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 ExtraBold" panose="00000900000000000000" pitchFamily="2" charset="0"/>
                <a:ea typeface="ＭＳ Ｐゴシック" charset="0"/>
                <a:cs typeface="Poppins ExtraBold" panose="00000900000000000000" pitchFamily="2" charset="0"/>
              </a:rPr>
              <a:t>Lecciones aprendidas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ACCE12-8829-306B-C719-23099FBC27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10" t="17183" r="610" b="16995"/>
          <a:stretch/>
        </p:blipFill>
        <p:spPr>
          <a:xfrm>
            <a:off x="262202" y="143967"/>
            <a:ext cx="1063012" cy="708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229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6FE10225DE664B90ECA796EE42F5B4" ma:contentTypeVersion="19" ma:contentTypeDescription="Create a new document." ma:contentTypeScope="" ma:versionID="11c98c7be4b19e814abce4ccf5389628">
  <xsd:schema xmlns:xsd="http://www.w3.org/2001/XMLSchema" xmlns:xs="http://www.w3.org/2001/XMLSchema" xmlns:p="http://schemas.microsoft.com/office/2006/metadata/properties" xmlns:ns2="bcb27da4-2e3e-416a-a040-6d0b2e3a2039" xmlns:ns3="a6b7a42b-578f-4fd1-9d67-5a3066b9c5a5" targetNamespace="http://schemas.microsoft.com/office/2006/metadata/properties" ma:root="true" ma:fieldsID="74ffbbad23b780b7928ca1a27605d123" ns2:_="" ns3:_="">
    <xsd:import namespace="bcb27da4-2e3e-416a-a040-6d0b2e3a2039"/>
    <xsd:import namespace="a6b7a42b-578f-4fd1-9d67-5a3066b9c5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b27da4-2e3e-416a-a040-6d0b2e3a20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9a65aa6-ac8d-46e4-9aa8-b40f8e8101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b7a42b-578f-4fd1-9d67-5a3066b9c5a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851e4de-f63a-4e75-992f-a8dbd26a3671}" ma:internalName="TaxCatchAll" ma:showField="CatchAllData" ma:web="a6b7a42b-578f-4fd1-9d67-5a3066b9c5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6b7a42b-578f-4fd1-9d67-5a3066b9c5a5" xsi:nil="true"/>
    <lcf76f155ced4ddcb4097134ff3c332f xmlns="bcb27da4-2e3e-416a-a040-6d0b2e3a203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E0A9FA-70C5-4625-8489-6DFC5040249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127E6B-B8A8-4CBE-82C1-B74A33BC5506}"/>
</file>

<file path=customXml/itemProps3.xml><?xml version="1.0" encoding="utf-8"?>
<ds:datastoreItem xmlns:ds="http://schemas.openxmlformats.org/officeDocument/2006/customXml" ds:itemID="{D73F97D6-9BE9-4FE7-AF9A-198E873C182A}">
  <ds:schemaRefs>
    <ds:schemaRef ds:uri="http://schemas.microsoft.com/office/infopath/2007/PartnerControls"/>
    <ds:schemaRef ds:uri="http://schemas.microsoft.com/office/2006/documentManagement/types"/>
    <ds:schemaRef ds:uri="48b06b4d-1ec9-41b0-8d15-5bb6e5667c29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1042</Words>
  <PresentationFormat>Ekran Gösterisi (4:3)</PresentationFormat>
  <Paragraphs>91</Paragraphs>
  <Slides>1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11" baseType="lpstr">
      <vt:lpstr>Museo Sans 300</vt:lpstr>
      <vt:lpstr>Museo Slab 300</vt:lpstr>
      <vt:lpstr>Arial</vt:lpstr>
      <vt:lpstr>Poppins</vt:lpstr>
      <vt:lpstr>Poppins ExtraBold</vt:lpstr>
      <vt:lpstr>Poppins Medium</vt:lpstr>
      <vt:lpstr>Poppins SemiBold</vt:lpstr>
      <vt:lpstr>Wingdings</vt:lpstr>
      <vt:lpstr>R4D_StandardTemplate_MAC</vt:lpstr>
      <vt:lpstr>think-cell Slide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HeliCo Translation</dc:creator>
  <dcterms:created xsi:type="dcterms:W3CDTF">2025-06-27T15:42:33Z</dcterms:created>
  <dcterms:modified xsi:type="dcterms:W3CDTF">2025-07-16T08:34:52Z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0x010100836FE10225DE664B90ECA796EE42F5B4</vt:lpwstr>
  </property>
</Properties>
</file>