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29" autoAdjust="0"/>
    <p:restoredTop sz="94660"/>
  </p:normalViewPr>
  <p:slideViewPr>
    <p:cSldViewPr snapToGrid="0">
      <p:cViewPr>
        <p:scale>
          <a:sx n="192" d="100"/>
          <a:sy n="192" d="100"/>
        </p:scale>
        <p:origin x="-696"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D787FC3F-DE76-A54E-80E2-8870587EF14F}"/>
    <pc:docChg chg="undo redo custSel modSld">
      <pc:chgData name="Ivdity Chikovani" userId="88c3af89-cfad-4844-9d52-51bd03c65758" providerId="ADAL" clId="{D787FC3F-DE76-A54E-80E2-8870587EF14F}" dt="2025-07-10T00:09:37.217" v="838" actId="33524"/>
      <pc:docMkLst>
        <pc:docMk/>
      </pc:docMkLst>
      <pc:sldChg chg="addSp delSp modSp mod">
        <pc:chgData name="Ivdity Chikovani" userId="88c3af89-cfad-4844-9d52-51bd03c65758" providerId="ADAL" clId="{D787FC3F-DE76-A54E-80E2-8870587EF14F}" dt="2025-07-10T00:09:37.217" v="838" actId="33524"/>
        <pc:sldMkLst>
          <pc:docMk/>
          <pc:sldMk cId="4072229634" sldId="290"/>
        </pc:sldMkLst>
        <pc:spChg chg="mod">
          <ac:chgData name="Ivdity Chikovani" userId="88c3af89-cfad-4844-9d52-51bd03c65758" providerId="ADAL" clId="{D787FC3F-DE76-A54E-80E2-8870587EF14F}" dt="2025-07-09T23:50:01.172" v="740" actId="1036"/>
          <ac:spMkLst>
            <pc:docMk/>
            <pc:sldMk cId="4072229634" sldId="290"/>
            <ac:spMk id="3" creationId="{CD743A8F-DD39-E0C9-7592-0BD94BA53C3A}"/>
          </ac:spMkLst>
        </pc:spChg>
        <pc:spChg chg="mod">
          <ac:chgData name="Ivdity Chikovani" userId="88c3af89-cfad-4844-9d52-51bd03c65758" providerId="ADAL" clId="{D787FC3F-DE76-A54E-80E2-8870587EF14F}" dt="2025-07-09T22:34:07.452" v="31" actId="20577"/>
          <ac:spMkLst>
            <pc:docMk/>
            <pc:sldMk cId="4072229634" sldId="290"/>
            <ac:spMk id="7" creationId="{C1CD0FA6-C9F6-1D06-6084-8849003B6409}"/>
          </ac:spMkLst>
        </pc:spChg>
        <pc:spChg chg="mod">
          <ac:chgData name="Ivdity Chikovani" userId="88c3af89-cfad-4844-9d52-51bd03c65758" providerId="ADAL" clId="{D787FC3F-DE76-A54E-80E2-8870587EF14F}" dt="2025-07-09T23:24:30.680" v="444" actId="1076"/>
          <ac:spMkLst>
            <pc:docMk/>
            <pc:sldMk cId="4072229634" sldId="290"/>
            <ac:spMk id="10" creationId="{F4CF794E-0799-C721-9842-E50C379AC477}"/>
          </ac:spMkLst>
        </pc:spChg>
        <pc:spChg chg="mod">
          <ac:chgData name="Ivdity Chikovani" userId="88c3af89-cfad-4844-9d52-51bd03c65758" providerId="ADAL" clId="{D787FC3F-DE76-A54E-80E2-8870587EF14F}" dt="2025-07-09T23:59:20.374" v="815" actId="1035"/>
          <ac:spMkLst>
            <pc:docMk/>
            <pc:sldMk cId="4072229634" sldId="290"/>
            <ac:spMk id="16" creationId="{05B715B8-46F4-D630-D152-33BEE6B83B28}"/>
          </ac:spMkLst>
        </pc:spChg>
        <pc:graphicFrameChg chg="mod modGraphic">
          <ac:chgData name="Ivdity Chikovani" userId="88c3af89-cfad-4844-9d52-51bd03c65758" providerId="ADAL" clId="{D787FC3F-DE76-A54E-80E2-8870587EF14F}" dt="2025-07-10T00:09:37.217" v="838" actId="3352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D787FC3F-DE76-A54E-80E2-8870587EF14F}" dt="2025-07-09T23:57:26.069" v="783" actId="14734"/>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D787FC3F-DE76-A54E-80E2-8870587EF14F}" dt="2025-07-10T00:05:48.916" v="837" actId="403"/>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D787FC3F-DE76-A54E-80E2-8870587EF14F}" dt="2025-07-10T00:04:41.581" v="835" actId="179"/>
          <ac:graphicFrameMkLst>
            <pc:docMk/>
            <pc:sldMk cId="4072229634" sldId="290"/>
            <ac:graphicFrameMk id="15" creationId="{FF755A87-CA92-2637-98A6-C5B75B38A88F}"/>
          </ac:graphicFrameMkLst>
        </pc:graphicFrameChg>
        <pc:picChg chg="add mod">
          <ac:chgData name="Ivdity Chikovani" userId="88c3af89-cfad-4844-9d52-51bd03c65758" providerId="ADAL" clId="{D787FC3F-DE76-A54E-80E2-8870587EF14F}" dt="2025-07-09T22:33:55.002" v="4" actId="1076"/>
          <ac:picMkLst>
            <pc:docMk/>
            <pc:sldMk cId="4072229634" sldId="290"/>
            <ac:picMk id="4" creationId="{3FACCE12-8829-306B-C719-23099FBC272F}"/>
          </ac:picMkLst>
        </pc:picChg>
      </pc:sldChg>
    </pc:docChg>
  </pc:docChgLst>
  <pc:docChgLst>
    <pc:chgData name="Ivdity Chikovani" userId="88c3af89-cfad-4844-9d52-51bd03c65758" providerId="ADAL" clId="{D437CA3E-9EF5-134F-A1ED-5D5E47EB6C38}"/>
    <pc:docChg chg="modSld">
      <pc:chgData name="Ivdity Chikovani" userId="88c3af89-cfad-4844-9d52-51bd03c65758" providerId="ADAL" clId="{D437CA3E-9EF5-134F-A1ED-5D5E47EB6C38}" dt="2025-07-11T11:18:04.765" v="7" actId="20577"/>
      <pc:docMkLst>
        <pc:docMk/>
      </pc:docMkLst>
      <pc:sldChg chg="modSp mod">
        <pc:chgData name="Ivdity Chikovani" userId="88c3af89-cfad-4844-9d52-51bd03c65758" providerId="ADAL" clId="{D437CA3E-9EF5-134F-A1ED-5D5E47EB6C38}" dt="2025-07-11T11:18:04.765" v="7" actId="20577"/>
        <pc:sldMkLst>
          <pc:docMk/>
          <pc:sldMk cId="4072229634" sldId="290"/>
        </pc:sldMkLst>
        <pc:graphicFrameChg chg="modGraphic">
          <ac:chgData name="Ivdity Chikovani" userId="88c3af89-cfad-4844-9d52-51bd03c65758" providerId="ADAL" clId="{D437CA3E-9EF5-134F-A1ED-5D5E47EB6C38}" dt="2025-07-11T11:18:04.765" v="7" actId="20577"/>
          <ac:graphicFrameMkLst>
            <pc:docMk/>
            <pc:sldMk cId="4072229634" sldId="290"/>
            <ac:graphicFrameMk id="6" creationId="{1EAC3E47-9569-F769-F8FF-52AD7651C189}"/>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n-US" sz="2200" b="1" i="0" u="none" strike="noStrike" kern="1200" cap="none" spc="0"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Philippines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Supporting the Prioritization of Domestic Resources for New Vaccine Introduction</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1"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Philippines, 23-25 July 2025</a:t>
            </a:r>
            <a:endParaRPr kumimoji="0" lang="en-US" sz="1100" b="0"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Introduction Status</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422004807"/>
              </p:ext>
            </p:extLst>
          </p:nvPr>
        </p:nvGraphicFramePr>
        <p:xfrm>
          <a:off x="118388" y="1110724"/>
          <a:ext cx="8979408" cy="1255031"/>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414016">
                  <a:extLst>
                    <a:ext uri="{9D8B030D-6E8A-4147-A177-3AD203B41FA5}">
                      <a16:colId xmlns:a16="http://schemas.microsoft.com/office/drawing/2014/main" val="4243113650"/>
                    </a:ext>
                  </a:extLst>
                </a:gridCol>
                <a:gridCol w="1207008">
                  <a:extLst>
                    <a:ext uri="{9D8B030D-6E8A-4147-A177-3AD203B41FA5}">
                      <a16:colId xmlns:a16="http://schemas.microsoft.com/office/drawing/2014/main" val="3815672779"/>
                    </a:ext>
                  </a:extLst>
                </a:gridCol>
                <a:gridCol w="1207008">
                  <a:extLst>
                    <a:ext uri="{9D8B030D-6E8A-4147-A177-3AD203B41FA5}">
                      <a16:colId xmlns:a16="http://schemas.microsoft.com/office/drawing/2014/main" val="2702660334"/>
                    </a:ext>
                  </a:extLst>
                </a:gridCol>
                <a:gridCol w="2414016">
                  <a:extLst>
                    <a:ext uri="{9D8B030D-6E8A-4147-A177-3AD203B41FA5}">
                      <a16:colId xmlns:a16="http://schemas.microsoft.com/office/drawing/2014/main" val="2137277064"/>
                    </a:ext>
                  </a:extLst>
                </a:gridCol>
              </a:tblGrid>
              <a:tr h="0">
                <a:tc>
                  <a:txBody>
                    <a:bodyPr/>
                    <a:lstStyle/>
                    <a:p>
                      <a:pPr marL="0" marR="0" algn="ctr">
                        <a:lnSpc>
                          <a:spcPct val="150000"/>
                        </a:lnSpc>
                        <a:spcBef>
                          <a:spcPts val="0"/>
                        </a:spcBef>
                        <a:spcAft>
                          <a:spcPts val="0"/>
                        </a:spcAft>
                      </a:pPr>
                      <a:endParaRPr lang="en-US" sz="10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PCV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gridSpan="2">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Rota </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HPV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extLst>
                  <a:ext uri="{0D108BD9-81ED-4DB2-BD59-A6C34878D82A}">
                    <a16:rowId xmlns:a16="http://schemas.microsoft.com/office/drawing/2014/main" val="4244451803"/>
                  </a:ext>
                </a:extLst>
              </a:tr>
              <a:tr h="114910">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Introduction Year</a:t>
                      </a:r>
                    </a:p>
                  </a:txBody>
                  <a:tcPr marL="48986" marR="48986" marT="36000" marB="36000" anchor="ctr"/>
                </a:tc>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2014</a:t>
                      </a:r>
                    </a:p>
                  </a:txBody>
                  <a:tcPr marL="48986" marR="48986" marT="36000" marB="36000" anchor="ctr"/>
                </a:tc>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2012</a:t>
                      </a:r>
                    </a:p>
                  </a:txBody>
                  <a:tcPr marL="48986" marR="48986" marT="36000" marB="36000" anchor="ctr"/>
                </a:tc>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2027</a:t>
                      </a:r>
                    </a:p>
                  </a:txBody>
                  <a:tcPr marL="48986" marR="48986" marT="36000" marB="36000" anchor="ctr"/>
                </a:tc>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2015</a:t>
                      </a:r>
                    </a:p>
                  </a:txBody>
                  <a:tcPr marL="48986" marR="48986" marT="36000" marB="36000"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en-US" sz="600" dirty="0">
                          <a:effectLst/>
                          <a:latin typeface="Poppins" pitchFamily="2" charset="77"/>
                          <a:cs typeface="Poppins" pitchFamily="2" charset="77"/>
                        </a:rPr>
                        <a:t>Introduction Status</a:t>
                      </a:r>
                    </a:p>
                  </a:txBody>
                  <a:tcPr marL="48986" marR="48986" marT="36000" marB="0" anchor="ctr"/>
                </a:tc>
                <a:tc>
                  <a:txBody>
                    <a:bodyPr/>
                    <a:lstStyle/>
                    <a:p>
                      <a:pPr marL="6350" marR="0" lvl="1" indent="0" algn="l">
                        <a:lnSpc>
                          <a:spcPct val="100000"/>
                        </a:lnSpc>
                        <a:spcBef>
                          <a:spcPts val="0"/>
                        </a:spcBef>
                        <a:spcAft>
                          <a:spcPts val="0"/>
                        </a:spcAft>
                        <a:tabLst/>
                      </a:pPr>
                      <a:r>
                        <a:rPr lang="en-US" sz="600" dirty="0">
                          <a:effectLst/>
                          <a:latin typeface="Poppins" pitchFamily="2" charset="77"/>
                          <a:cs typeface="Poppins" pitchFamily="2" charset="77"/>
                        </a:rPr>
                        <a:t>Nationwide. 2024 official annual coverage: PCV1: 59.39%; PCV2: 50.38% PCV3: 48.77%</a:t>
                      </a:r>
                    </a:p>
                  </a:txBody>
                  <a:tcPr marL="48986" marR="48986" marT="36000" marB="36000" anchor="ctr"/>
                </a:tc>
                <a:tc>
                  <a:txBody>
                    <a:bodyPr/>
                    <a:lstStyle/>
                    <a:p>
                      <a:pPr marL="88900" marR="0" lvl="1" indent="0" algn="ctr">
                        <a:lnSpc>
                          <a:spcPct val="100000"/>
                        </a:lnSpc>
                        <a:spcBef>
                          <a:spcPts val="0"/>
                        </a:spcBef>
                        <a:spcAft>
                          <a:spcPts val="0"/>
                        </a:spcAft>
                        <a:tabLst/>
                      </a:pPr>
                      <a:r>
                        <a:rPr lang="en-US" sz="600" dirty="0">
                          <a:effectLst/>
                          <a:latin typeface="Poppins" pitchFamily="2" charset="77"/>
                          <a:cs typeface="Poppins" pitchFamily="2" charset="77"/>
                        </a:rPr>
                        <a:t>Pilot introduction </a:t>
                      </a:r>
                    </a:p>
                  </a:txBody>
                  <a:tcPr marL="48986" marR="48986" marT="36000" marB="36000" anchor="ctr"/>
                </a:tc>
                <a:tc>
                  <a:txBody>
                    <a:bodyPr/>
                    <a:lstStyle/>
                    <a:p>
                      <a:pPr marL="88900" marR="0" lvl="1" indent="0" algn="ctr">
                        <a:lnSpc>
                          <a:spcPct val="100000"/>
                        </a:lnSpc>
                        <a:spcBef>
                          <a:spcPts val="0"/>
                        </a:spcBef>
                        <a:spcAft>
                          <a:spcPts val="0"/>
                        </a:spcAft>
                        <a:tabLst/>
                      </a:pPr>
                      <a:r>
                        <a:rPr lang="en-US" sz="600" dirty="0">
                          <a:effectLst/>
                          <a:latin typeface="Poppins" pitchFamily="2" charset="77"/>
                          <a:cs typeface="Poppins" pitchFamily="2" charset="77"/>
                        </a:rPr>
                        <a:t>Nationwide</a:t>
                      </a:r>
                    </a:p>
                  </a:txBody>
                  <a:tcPr marL="48986" marR="48986" marT="36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n-US" sz="600" dirty="0">
                          <a:effectLst/>
                          <a:latin typeface="Poppins" pitchFamily="2" charset="77"/>
                          <a:cs typeface="Poppins" pitchFamily="2" charset="77"/>
                        </a:rPr>
                        <a:t>Nationwide. </a:t>
                      </a:r>
                      <a:r>
                        <a:rPr lang="en-US" sz="600" b="0" kern="1200" dirty="0">
                          <a:solidFill>
                            <a:schemeClr val="dk1"/>
                          </a:solidFill>
                          <a:effectLst/>
                          <a:latin typeface="Poppins" pitchFamily="2" charset="77"/>
                          <a:ea typeface="+mn-ea"/>
                          <a:cs typeface="Poppins" pitchFamily="2" charset="77"/>
                        </a:rPr>
                        <a:t>2024 official  annual coverage: HPV1: 72.28%; HPV2: 2.84%</a:t>
                      </a:r>
                    </a:p>
                  </a:txBody>
                  <a:tcPr marL="48986" marR="48986" marT="36000" marB="36000" anchor="ctr"/>
                </a:tc>
                <a:extLst>
                  <a:ext uri="{0D108BD9-81ED-4DB2-BD59-A6C34878D82A}">
                    <a16:rowId xmlns:a16="http://schemas.microsoft.com/office/drawing/2014/main" val="4236886848"/>
                  </a:ext>
                </a:extLst>
              </a:tr>
              <a:tr h="98798">
                <a:tc>
                  <a:txBody>
                    <a:bodyPr/>
                    <a:lstStyle/>
                    <a:p>
                      <a:pPr marL="0" marR="0" lvl="0" indent="-368205" algn="ctr">
                        <a:lnSpc>
                          <a:spcPct val="100000"/>
                        </a:lnSpc>
                        <a:spcBef>
                          <a:spcPts val="0"/>
                        </a:spcBef>
                        <a:spcAft>
                          <a:spcPts val="0"/>
                        </a:spcAft>
                        <a:tabLst/>
                      </a:pPr>
                      <a:r>
                        <a:rPr lang="en-US" sz="600" dirty="0">
                          <a:effectLst/>
                          <a:latin typeface="Poppins" pitchFamily="2" charset="77"/>
                          <a:ea typeface="Calibri"/>
                          <a:cs typeface="Poppins" pitchFamily="2" charset="77"/>
                        </a:rPr>
                        <a:t>Vaccine target group </a:t>
                      </a:r>
                      <a:endParaRPr lang="en-US" sz="600" b="1" kern="1200" dirty="0">
                        <a:solidFill>
                          <a:schemeClr val="dk1"/>
                        </a:solidFill>
                        <a:effectLst/>
                        <a:latin typeface="Poppins" pitchFamily="2" charset="77"/>
                        <a:ea typeface="+mn-ea"/>
                        <a:cs typeface="Poppins" pitchFamily="2" charset="77"/>
                      </a:endParaRPr>
                    </a:p>
                  </a:txBody>
                  <a:tcPr marL="48986" marR="48986" marT="36000" marB="0" anchor="ctr"/>
                </a:tc>
                <a:tc>
                  <a:txBody>
                    <a:bodyPr/>
                    <a:lstStyle/>
                    <a:p>
                      <a:pPr marL="88900" marR="0" lvl="1" indent="0" algn="ctr">
                        <a:lnSpc>
                          <a:spcPct val="100000"/>
                        </a:lnSpc>
                        <a:spcBef>
                          <a:spcPts val="0"/>
                        </a:spcBef>
                        <a:spcAft>
                          <a:spcPts val="0"/>
                        </a:spcAft>
                        <a:tabLst/>
                      </a:pPr>
                      <a:r>
                        <a:rPr lang="en-US" sz="600" kern="1200" dirty="0">
                          <a:solidFill>
                            <a:schemeClr val="dk1"/>
                          </a:solidFill>
                          <a:effectLst/>
                          <a:latin typeface="Poppins" pitchFamily="2" charset="77"/>
                          <a:ea typeface="+mn-ea"/>
                          <a:cs typeface="Poppins" pitchFamily="2" charset="77"/>
                        </a:rPr>
                        <a:t>0-11 month; 12 – 23 month</a:t>
                      </a:r>
                    </a:p>
                  </a:txBody>
                  <a:tcPr marL="48986" marR="48986" marT="36000" marB="36000" anchor="ctr"/>
                </a:tc>
                <a:tc gridSpan="2">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6 weeks (1 ½ months) up to &lt;32 weeks of age</a:t>
                      </a:r>
                    </a:p>
                  </a:txBody>
                  <a:tcPr marL="48986" marR="48986" marT="36000" marB="36000" anchor="ctr"/>
                </a:tc>
                <a:tc hMerge="1">
                  <a:txBody>
                    <a:bodyPr/>
                    <a:lstStyle/>
                    <a:p>
                      <a:endParaRPr lang="en-GE"/>
                    </a:p>
                  </a:txBody>
                  <a:tcPr/>
                </a:tc>
                <a:tc>
                  <a:txBody>
                    <a:bodyPr/>
                    <a:lstStyle/>
                    <a:p>
                      <a:pPr marL="6350" marR="0" lvl="1" indent="0" algn="ctr"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9-year-old girls; Grade 4 girls</a:t>
                      </a:r>
                    </a:p>
                  </a:txBody>
                  <a:tcPr marL="48986" marR="48986" marT="36000" marB="36000" anchor="ctr"/>
                </a:tc>
                <a:extLst>
                  <a:ext uri="{0D108BD9-81ED-4DB2-BD59-A6C34878D82A}">
                    <a16:rowId xmlns:a16="http://schemas.microsoft.com/office/drawing/2014/main" val="2669951412"/>
                  </a:ext>
                </a:extLst>
              </a:tr>
              <a:tr h="243221">
                <a:tc>
                  <a:txBody>
                    <a:bodyPr/>
                    <a:lstStyle/>
                    <a:p>
                      <a:pPr marL="0" marR="0" algn="ctr">
                        <a:lnSpc>
                          <a:spcPct val="107000"/>
                        </a:lnSpc>
                        <a:spcAft>
                          <a:spcPts val="800"/>
                        </a:spcAft>
                        <a:buNone/>
                      </a:pPr>
                      <a:r>
                        <a:rPr lang="en-GB" sz="600" dirty="0">
                          <a:effectLst/>
                          <a:latin typeface="Poppins" panose="00000500000000000000" pitchFamily="2" charset="0"/>
                          <a:ea typeface="Calibri" panose="020F0502020204030204" pitchFamily="34" charset="0"/>
                          <a:cs typeface="Times New Roman" panose="02020603050405020304" pitchFamily="18" charset="0"/>
                        </a:rPr>
                        <a:t>Vaccine product and # doses </a:t>
                      </a:r>
                      <a:r>
                        <a:rPr lang="en-GB" sz="600">
                          <a:effectLst/>
                          <a:latin typeface="Poppins" panose="00000500000000000000" pitchFamily="2" charset="0"/>
                          <a:ea typeface="Calibri" panose="020F0502020204030204" pitchFamily="34" charset="0"/>
                          <a:cs typeface="Times New Roman" panose="02020603050405020304" pitchFamily="18" charset="0"/>
                        </a:rPr>
                        <a:t>/ Planned Introduction </a:t>
                      </a:r>
                      <a:r>
                        <a:rPr lang="en-GB" sz="600" dirty="0">
                          <a:effectLst/>
                          <a:latin typeface="Poppins" panose="00000500000000000000" pitchFamily="2" charset="0"/>
                          <a:ea typeface="Calibri" panose="020F0502020204030204" pitchFamily="34" charset="0"/>
                          <a:cs typeface="Times New Roman" panose="02020603050405020304" pitchFamily="18" charset="0"/>
                        </a:rPr>
                        <a:t>financial support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88900" marR="0" lvl="1" indent="0" algn="ctr">
                        <a:lnSpc>
                          <a:spcPct val="100000"/>
                        </a:lnSpc>
                        <a:spcBef>
                          <a:spcPts val="0"/>
                        </a:spcBef>
                        <a:spcAft>
                          <a:spcPts val="0"/>
                        </a:spcAft>
                        <a:tabLst/>
                      </a:pPr>
                      <a:endParaRPr lang="en-US" sz="6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Domestic resources</a:t>
                      </a:r>
                    </a:p>
                  </a:txBody>
                  <a:tcPr marL="48986" marR="48986" marT="36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Quadrivalent HPV vaccine, 2-dose regimen</a:t>
                      </a:r>
                    </a:p>
                  </a:txBody>
                  <a:tcPr marL="48986" marR="48986" marT="36000" marB="36000" anchor="ctr"/>
                </a:tc>
                <a:extLst>
                  <a:ext uri="{0D108BD9-81ED-4DB2-BD59-A6C34878D82A}">
                    <a16:rowId xmlns:a16="http://schemas.microsoft.com/office/drawing/2014/main" val="2870562351"/>
                  </a:ext>
                </a:extLst>
              </a:tr>
              <a:tr h="22050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2231354083"/>
              </p:ext>
            </p:extLst>
          </p:nvPr>
        </p:nvGraphicFramePr>
        <p:xfrm>
          <a:off x="124185" y="2120147"/>
          <a:ext cx="8979408" cy="1853803"/>
        </p:xfrm>
        <a:graphic>
          <a:graphicData uri="http://schemas.openxmlformats.org/drawingml/2006/table">
            <a:tbl>
              <a:tblPr firstRow="1" firstCol="1" bandRow="1">
                <a:tableStyleId>{0505E3EF-67EA-436B-97B2-0124C06EBD24}</a:tableStyleId>
              </a:tblPr>
              <a:tblGrid>
                <a:gridCol w="4708313">
                  <a:extLst>
                    <a:ext uri="{9D8B030D-6E8A-4147-A177-3AD203B41FA5}">
                      <a16:colId xmlns:a16="http://schemas.microsoft.com/office/drawing/2014/main" val="2441690924"/>
                    </a:ext>
                  </a:extLst>
                </a:gridCol>
                <a:gridCol w="2069569">
                  <a:extLst>
                    <a:ext uri="{9D8B030D-6E8A-4147-A177-3AD203B41FA5}">
                      <a16:colId xmlns:a16="http://schemas.microsoft.com/office/drawing/2014/main" val="4243113650"/>
                    </a:ext>
                  </a:extLst>
                </a:gridCol>
                <a:gridCol w="2201526">
                  <a:extLst>
                    <a:ext uri="{9D8B030D-6E8A-4147-A177-3AD203B41FA5}">
                      <a16:colId xmlns:a16="http://schemas.microsoft.com/office/drawing/2014/main" val="3319182671"/>
                    </a:ext>
                  </a:extLst>
                </a:gridCol>
              </a:tblGrid>
              <a:tr h="197558">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8736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dirty="0">
                          <a:effectLst/>
                          <a:latin typeface="Poppins" pitchFamily="2" charset="77"/>
                          <a:cs typeface="Poppins" pitchFamily="2" charset="77"/>
                        </a:rPr>
                        <a:t>Key Challenges</a:t>
                      </a:r>
                      <a:endParaRPr lang="en-US" sz="800"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dirty="0">
                          <a:solidFill>
                            <a:schemeClr val="dk1"/>
                          </a:solidFill>
                          <a:effectLst/>
                          <a:latin typeface="Poppins" pitchFamily="2" charset="77"/>
                          <a:ea typeface="+mn-ea"/>
                          <a:cs typeface="Poppins" pitchFamily="2" charset="77"/>
                        </a:rPr>
                        <a:t>Decision-makers</a:t>
                      </a:r>
                      <a:endParaRPr lang="en-US" sz="8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800" b="1" kern="1200" dirty="0">
                          <a:solidFill>
                            <a:schemeClr val="dk1"/>
                          </a:solidFill>
                          <a:effectLst/>
                          <a:latin typeface="Poppins" pitchFamily="2" charset="77"/>
                          <a:ea typeface="+mn-ea"/>
                          <a:cs typeface="Poppins" pitchFamily="2" charset="77"/>
                        </a:rPr>
                        <a:t>Positioning</a:t>
                      </a:r>
                      <a:endParaRPr lang="en-GE" sz="800" dirty="0"/>
                    </a:p>
                  </a:txBody>
                  <a:tcPr marL="48986" marR="48986" marT="36000" marB="36000" anchor="ctr"/>
                </a:tc>
                <a:extLst>
                  <a:ext uri="{0D108BD9-81ED-4DB2-BD59-A6C34878D82A}">
                    <a16:rowId xmlns:a16="http://schemas.microsoft.com/office/drawing/2014/main" val="1053874978"/>
                  </a:ext>
                </a:extLst>
              </a:tr>
              <a:tr h="155404">
                <a:tc rowSpan="3">
                  <a:txBody>
                    <a:bodyPr/>
                    <a:lstStyle/>
                    <a:p>
                      <a:pPr marL="7938" marR="0" lvl="1" indent="0" algn="l">
                        <a:lnSpc>
                          <a:spcPct val="100000"/>
                        </a:lnSpc>
                        <a:spcBef>
                          <a:spcPts val="0"/>
                        </a:spcBef>
                        <a:spcAft>
                          <a:spcPts val="100"/>
                        </a:spcAft>
                        <a:tabLst/>
                      </a:pPr>
                      <a:r>
                        <a:rPr lang="en-US" sz="500" b="0" kern="1200" dirty="0">
                          <a:solidFill>
                            <a:schemeClr val="dk1"/>
                          </a:solidFill>
                          <a:effectLst/>
                          <a:latin typeface="Poppins" pitchFamily="2" charset="77"/>
                          <a:ea typeface="+mn-ea"/>
                          <a:cs typeface="Poppins" pitchFamily="2" charset="77"/>
                        </a:rPr>
                        <a:t>Rigidity and competing national priorities for budget:</a:t>
                      </a:r>
                    </a:p>
                    <a:p>
                      <a:pPr marL="7938" marR="0" lvl="1" indent="0" algn="l">
                        <a:lnSpc>
                          <a:spcPct val="100000"/>
                        </a:lnSpc>
                        <a:spcBef>
                          <a:spcPts val="0"/>
                        </a:spcBef>
                        <a:spcAft>
                          <a:spcPts val="100"/>
                        </a:spcAft>
                        <a:tabLst/>
                      </a:pPr>
                      <a:r>
                        <a:rPr lang="en-US" sz="500" b="0" kern="1200" dirty="0">
                          <a:solidFill>
                            <a:schemeClr val="dk1"/>
                          </a:solidFill>
                          <a:effectLst/>
                          <a:latin typeface="Poppins" pitchFamily="2" charset="77"/>
                          <a:ea typeface="+mn-ea"/>
                          <a:cs typeface="Poppins" pitchFamily="2" charset="77"/>
                        </a:rPr>
                        <a:t>•The Department of Health prepares technically sound proposals for NVI, however, the Department of Budget Management may often allocate limited additional funds due to macroeconomic constraints or debt service obligations.</a:t>
                      </a:r>
                    </a:p>
                    <a:p>
                      <a:pPr marL="7938" marR="0" lvl="1" indent="0" algn="l">
                        <a:lnSpc>
                          <a:spcPct val="100000"/>
                        </a:lnSpc>
                        <a:spcBef>
                          <a:spcPts val="0"/>
                        </a:spcBef>
                        <a:spcAft>
                          <a:spcPts val="100"/>
                        </a:spcAft>
                        <a:tabLst/>
                      </a:pPr>
                      <a:r>
                        <a:rPr lang="en-US" sz="500" b="0" kern="1200" dirty="0">
                          <a:solidFill>
                            <a:schemeClr val="dk1"/>
                          </a:solidFill>
                          <a:effectLst/>
                          <a:latin typeface="Poppins" pitchFamily="2" charset="77"/>
                          <a:ea typeface="+mn-ea"/>
                          <a:cs typeface="Poppins" pitchFamily="2" charset="77"/>
                        </a:rPr>
                        <a:t>•National expenditure plans (NEP) are frequently set in advance. Often, these are based on historical and previous expenditures rather than projected future needs (incremental budgeting), which may disadvantage new initiatives like NVI</a:t>
                      </a:r>
                    </a:p>
                  </a:txBody>
                  <a:tcPr marL="48986" marR="48986" marT="0" marB="0" anchor="ct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Department of Health (DOH) </a:t>
                      </a:r>
                    </a:p>
                  </a:txBody>
                  <a:tcPr marL="48986" marR="48986" marT="36000" marB="36000" anchor="ct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Supportive</a:t>
                      </a:r>
                    </a:p>
                  </a:txBody>
                  <a:tcPr marL="48986" marR="48986" marT="36000" marB="36000" anchor="ctr"/>
                </a:tc>
                <a:extLst>
                  <a:ext uri="{0D108BD9-81ED-4DB2-BD59-A6C34878D82A}">
                    <a16:rowId xmlns:a16="http://schemas.microsoft.com/office/drawing/2014/main" val="2655716968"/>
                  </a:ext>
                </a:extLst>
              </a:tr>
              <a:tr h="155404">
                <a:tc vMerge="1">
                  <a:txBody>
                    <a:bodyPr/>
                    <a:lstStyle/>
                    <a:p>
                      <a:endParaRPr lang="en-GE"/>
                    </a:p>
                  </a:txBody>
                  <a:tcP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Department of Budget and Management (DBM)</a:t>
                      </a:r>
                    </a:p>
                  </a:txBody>
                  <a:tcPr marL="48986" marR="48986" marT="36000" marB="36000" anchor="ct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Neutral. Reviews historical utilization of budget</a:t>
                      </a:r>
                    </a:p>
                  </a:txBody>
                  <a:tcPr marL="48986" marR="48986" marT="36000" marB="36000" anchor="ctr"/>
                </a:tc>
                <a:extLst>
                  <a:ext uri="{0D108BD9-81ED-4DB2-BD59-A6C34878D82A}">
                    <a16:rowId xmlns:a16="http://schemas.microsoft.com/office/drawing/2014/main" val="59437931"/>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Legislative (Congress Health Committee and Senate)</a:t>
                      </a:r>
                    </a:p>
                  </a:txBody>
                  <a:tcPr marL="48986" marR="48986" marT="36000" marB="36000" anchor="ct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Maybe supportive, assists in lobbying for sound technical documents</a:t>
                      </a:r>
                    </a:p>
                  </a:txBody>
                  <a:tcPr marL="48986" marR="48986" marT="36000" marB="36000" anchor="ctr"/>
                </a:tc>
                <a:extLst>
                  <a:ext uri="{0D108BD9-81ED-4DB2-BD59-A6C34878D82A}">
                    <a16:rowId xmlns:a16="http://schemas.microsoft.com/office/drawing/2014/main" val="3322913213"/>
                  </a:ext>
                </a:extLst>
              </a:tr>
              <a:tr h="138941">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Weak vaccines budget execution capacity</a:t>
                      </a:r>
                    </a:p>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•Although vaccines are included in the national budget, actual disbursement of funds is often delayed due to bureaucratic inefficiencies and the reallocation of resources to other DOH programs.</a:t>
                      </a:r>
                    </a:p>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•Communication &amp; coordination among key gov. stakeholders involved in the immunization budgeting remain weak, leading to inefficiencies.</a:t>
                      </a:r>
                    </a:p>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•Insufficient alignment between vaccine shipment schedules and the timing of fund releases, causing logistical and operational challenges.</a:t>
                      </a:r>
                    </a:p>
                  </a:txBody>
                  <a:tcPr marL="48986" marR="48986" marT="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DOH Disease Prevention and Control Bureau ; Financial Management Service</a:t>
                      </a:r>
                    </a:p>
                  </a:txBody>
                  <a:tcPr marL="48986" marR="48986"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Supportive but have limited authority expedite disbursements.</a:t>
                      </a:r>
                    </a:p>
                  </a:txBody>
                  <a:tcPr marL="48986" marR="48986" marT="36000" marB="3600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DOH Regional and local government provincial offices</a:t>
                      </a:r>
                    </a:p>
                  </a:txBody>
                  <a:tcPr marL="48986" marR="48986"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Heavily affected by delays in vaccine procurement and delivery</a:t>
                      </a:r>
                    </a:p>
                  </a:txBody>
                  <a:tcPr marL="48986" marR="48986" marT="36000" marB="36000" anchor="ctr"/>
                </a:tc>
                <a:extLst>
                  <a:ext uri="{0D108BD9-81ED-4DB2-BD59-A6C34878D82A}">
                    <a16:rowId xmlns:a16="http://schemas.microsoft.com/office/drawing/2014/main" val="3680670263"/>
                  </a:ext>
                </a:extLst>
              </a:tr>
              <a:tr h="155404">
                <a:tc rowSpan="3">
                  <a:txBody>
                    <a:bodyPr/>
                    <a:lstStyle/>
                    <a:p>
                      <a:pPr marL="4763" marR="0" lvl="1" indent="0" algn="l">
                        <a:lnSpc>
                          <a:spcPct val="100000"/>
                        </a:lnSpc>
                        <a:spcBef>
                          <a:spcPts val="0"/>
                        </a:spcBef>
                        <a:spcAft>
                          <a:spcPts val="0"/>
                        </a:spcAft>
                        <a:tabLst/>
                      </a:pPr>
                      <a:r>
                        <a:rPr lang="en-US" sz="500" b="0" kern="1200" dirty="0">
                          <a:solidFill>
                            <a:schemeClr val="dk1"/>
                          </a:solidFill>
                          <a:effectLst/>
                          <a:latin typeface="Poppins" pitchFamily="2" charset="77"/>
                          <a:ea typeface="+mn-ea"/>
                          <a:cs typeface="Poppins" pitchFamily="2" charset="77"/>
                        </a:rPr>
                        <a:t>Weak Financial Commitment Beyond Initial Vaccine Procurement</a:t>
                      </a:r>
                    </a:p>
                    <a:p>
                      <a:pPr marL="4763" marR="0" lvl="1" indent="0" algn="l">
                        <a:lnSpc>
                          <a:spcPct val="100000"/>
                        </a:lnSpc>
                        <a:spcBef>
                          <a:spcPts val="0"/>
                        </a:spcBef>
                        <a:spcAft>
                          <a:spcPts val="0"/>
                        </a:spcAft>
                        <a:tabLst/>
                      </a:pPr>
                      <a:r>
                        <a:rPr lang="en-US" sz="500" b="0" kern="1200" dirty="0">
                          <a:solidFill>
                            <a:schemeClr val="dk1"/>
                          </a:solidFill>
                          <a:effectLst/>
                          <a:latin typeface="Poppins" pitchFamily="2" charset="77"/>
                          <a:ea typeface="+mn-ea"/>
                          <a:cs typeface="Poppins" pitchFamily="2" charset="77"/>
                        </a:rPr>
                        <a:t>•Local government units may initially allocate funding for vaccine procurement costs but underestimate or neglect financing for delivery (e.g., cold chain, health workforce, demand generation).</a:t>
                      </a:r>
                    </a:p>
                  </a:txBody>
                  <a:tcPr marL="48986" marR="48986" marT="0" marB="0" anchor="ct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DOH - -National Immunization Program</a:t>
                      </a:r>
                    </a:p>
                  </a:txBody>
                  <a:tcPr marL="48986" marR="48986" marT="36000" marB="36000" anchor="ct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Supportive but may lack data to make a strong economic case</a:t>
                      </a:r>
                    </a:p>
                  </a:txBody>
                  <a:tcPr marL="48986" marR="48986" marT="36000" marB="36000" anchor="ctr"/>
                </a:tc>
                <a:extLst>
                  <a:ext uri="{0D108BD9-81ED-4DB2-BD59-A6C34878D82A}">
                    <a16:rowId xmlns:a16="http://schemas.microsoft.com/office/drawing/2014/main" val="427278204"/>
                  </a:ext>
                </a:extLst>
              </a:tr>
              <a:tr h="155404">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Local Chief Executives (Governors/Mayors) – Varied </a:t>
                      </a:r>
                    </a:p>
                  </a:txBody>
                  <a:tcPr marL="48986" marR="48986" marT="0" marB="0" anchor="ct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Varied - some prioritize visible infrastructure over immunization</a:t>
                      </a:r>
                    </a:p>
                  </a:txBody>
                  <a:tcPr marL="48986" marR="48986" marT="36000" marB="36000" anchor="ctr"/>
                </a:tc>
                <a:extLst>
                  <a:ext uri="{0D108BD9-81ED-4DB2-BD59-A6C34878D82A}">
                    <a16:rowId xmlns:a16="http://schemas.microsoft.com/office/drawing/2014/main" val="1696002195"/>
                  </a:ext>
                </a:extLst>
              </a:tr>
              <a:tr h="235309">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Development Partners (e.g., WHO, UNICEF, Jhpiego) </a:t>
                      </a:r>
                    </a:p>
                  </a:txBody>
                  <a:tcPr marL="48986" marR="48986" marT="36000" marB="36000" anchor="ctr"/>
                </a:tc>
                <a:tc>
                  <a:txBody>
                    <a:bodyPr/>
                    <a:lstStyle/>
                    <a:p>
                      <a:pPr marL="4763"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Supportive, provide technical assistance to various local government units in the implementation of NIP</a:t>
                      </a:r>
                    </a:p>
                  </a:txBody>
                  <a:tcPr marL="48986" marR="48986" marT="36000" marB="36000" anchor="ctr"/>
                </a:tc>
                <a:extLst>
                  <a:ext uri="{0D108BD9-81ED-4DB2-BD59-A6C34878D82A}">
                    <a16:rowId xmlns:a16="http://schemas.microsoft.com/office/drawing/2014/main" val="1746683670"/>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36327" y="2153226"/>
            <a:ext cx="8987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Key Challenges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4280226489"/>
              </p:ext>
            </p:extLst>
          </p:nvPr>
        </p:nvGraphicFramePr>
        <p:xfrm>
          <a:off x="118387" y="4007302"/>
          <a:ext cx="8979410" cy="1495486"/>
        </p:xfrm>
        <a:graphic>
          <a:graphicData uri="http://schemas.openxmlformats.org/drawingml/2006/table">
            <a:tbl>
              <a:tblPr firstRow="1" firstCol="1" bandRow="1">
                <a:tableStyleId>{0505E3EF-67EA-436B-97B2-0124C06EBD24}</a:tableStyleId>
              </a:tblPr>
              <a:tblGrid>
                <a:gridCol w="1303219">
                  <a:extLst>
                    <a:ext uri="{9D8B030D-6E8A-4147-A177-3AD203B41FA5}">
                      <a16:colId xmlns:a16="http://schemas.microsoft.com/office/drawing/2014/main" val="2441690924"/>
                    </a:ext>
                  </a:extLst>
                </a:gridCol>
                <a:gridCol w="3410892">
                  <a:extLst>
                    <a:ext uri="{9D8B030D-6E8A-4147-A177-3AD203B41FA5}">
                      <a16:colId xmlns:a16="http://schemas.microsoft.com/office/drawing/2014/main" val="190957167"/>
                    </a:ext>
                  </a:extLst>
                </a:gridCol>
                <a:gridCol w="2069569">
                  <a:extLst>
                    <a:ext uri="{9D8B030D-6E8A-4147-A177-3AD203B41FA5}">
                      <a16:colId xmlns:a16="http://schemas.microsoft.com/office/drawing/2014/main" val="4243113650"/>
                    </a:ext>
                  </a:extLst>
                </a:gridCol>
                <a:gridCol w="2195730">
                  <a:extLst>
                    <a:ext uri="{9D8B030D-6E8A-4147-A177-3AD203B41FA5}">
                      <a16:colId xmlns:a16="http://schemas.microsoft.com/office/drawing/2014/main" val="3319182671"/>
                    </a:ext>
                  </a:extLst>
                </a:gridCol>
              </a:tblGrid>
              <a:tr h="20817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b="1" kern="1200" dirty="0">
                          <a:solidFill>
                            <a:schemeClr val="dk1"/>
                          </a:solidFill>
                          <a:effectLst/>
                          <a:latin typeface="Poppins" pitchFamily="2" charset="77"/>
                          <a:ea typeface="+mn-ea"/>
                          <a:cs typeface="Poppins" pitchFamily="2" charset="77"/>
                        </a:rPr>
                        <a:t>Topic addressed </a:t>
                      </a:r>
                      <a:endParaRPr lang="en-US" sz="800" b="1" dirty="0">
                        <a:effectLst/>
                        <a:latin typeface="Poppins" pitchFamily="2" charset="77"/>
                        <a:ea typeface="Calibri" panose="020F0502020204030204" pitchFamily="34" charset="0"/>
                        <a:cs typeface="Poppins" pitchFamily="2" charset="77"/>
                      </a:endParaRP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b="1" kern="1200" dirty="0">
                          <a:solidFill>
                            <a:schemeClr val="dk1"/>
                          </a:solidFill>
                          <a:effectLst/>
                          <a:latin typeface="Poppins" pitchFamily="2" charset="77"/>
                          <a:ea typeface="+mn-ea"/>
                          <a:cs typeface="Poppins" pitchFamily="2" charset="77"/>
                        </a:rPr>
                        <a:t>Advocacy approaches </a:t>
                      </a:r>
                      <a:endParaRPr lang="en-US" sz="800" b="1" dirty="0">
                        <a:effectLst/>
                        <a:latin typeface="Poppins" pitchFamily="2" charset="77"/>
                        <a:ea typeface="Calibri" panose="020F0502020204030204" pitchFamily="34" charset="0"/>
                        <a:cs typeface="Poppins" pitchFamily="2" charset="77"/>
                      </a:endParaRP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dirty="0">
                          <a:solidFill>
                            <a:schemeClr val="dk1"/>
                          </a:solidFill>
                          <a:effectLst/>
                          <a:latin typeface="Poppins" pitchFamily="2" charset="77"/>
                          <a:ea typeface="+mn-ea"/>
                          <a:cs typeface="Poppins" pitchFamily="2" charset="77"/>
                        </a:rPr>
                        <a:t>Decision-makers/other stakeholders</a:t>
                      </a:r>
                      <a:endParaRPr lang="en-US" sz="800" b="1"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algn="ctr"/>
                      <a:r>
                        <a:rPr lang="en-GB" sz="800" b="1" kern="1200" dirty="0">
                          <a:solidFill>
                            <a:schemeClr val="dk1"/>
                          </a:solidFill>
                          <a:effectLst/>
                          <a:latin typeface="Poppins" pitchFamily="2" charset="77"/>
                          <a:ea typeface="+mn-ea"/>
                          <a:cs typeface="Poppins" pitchFamily="2" charset="77"/>
                        </a:rPr>
                        <a:t>Outcome </a:t>
                      </a:r>
                      <a:endParaRPr lang="en-GE" sz="800" b="1" dirty="0">
                        <a:latin typeface="Poppins" pitchFamily="2" charset="77"/>
                        <a:cs typeface="Poppins" pitchFamily="2" charset="77"/>
                      </a:endParaRPr>
                    </a:p>
                  </a:txBody>
                  <a:tcPr marL="48986" marR="48986" marT="18000" marB="36000" anchor="ctr"/>
                </a:tc>
                <a:extLst>
                  <a:ext uri="{0D108BD9-81ED-4DB2-BD59-A6C34878D82A}">
                    <a16:rowId xmlns:a16="http://schemas.microsoft.com/office/drawing/2014/main" val="1053874978"/>
                  </a:ext>
                </a:extLst>
              </a:tr>
              <a:tr h="0">
                <a:tc rowSpan="3">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Increase in budget allocation for the procurement of vaccines</a:t>
                      </a:r>
                    </a:p>
                  </a:txBody>
                  <a:tcPr marL="48986" marR="48986" marT="18000" marB="0" anchor="ctr"/>
                </a:tc>
                <a:tc>
                  <a:txBody>
                    <a:bodyPr/>
                    <a:lstStyle/>
                    <a:p>
                      <a:pPr marL="7938" marR="0" lvl="1" indent="0" algn="l">
                        <a:lnSpc>
                          <a:spcPct val="100000"/>
                        </a:lnSpc>
                        <a:spcBef>
                          <a:spcPts val="0"/>
                        </a:spcBef>
                        <a:spcAft>
                          <a:spcPts val="0"/>
                        </a:spcAft>
                        <a:tabLst/>
                      </a:pPr>
                      <a:r>
                        <a:rPr lang="en-US" sz="500" b="0" kern="1200" dirty="0">
                          <a:solidFill>
                            <a:schemeClr val="dk1"/>
                          </a:solidFill>
                          <a:effectLst/>
                          <a:latin typeface="Poppins" pitchFamily="2" charset="77"/>
                          <a:ea typeface="+mn-ea"/>
                          <a:cs typeface="Poppins" pitchFamily="2" charset="77"/>
                        </a:rPr>
                        <a:t>Conducted high-level dialogues with</a:t>
                      </a:r>
                      <a:r>
                        <a:rPr lang="ka-GE" sz="500" b="0" kern="1200" dirty="0">
                          <a:solidFill>
                            <a:schemeClr val="dk1"/>
                          </a:solidFill>
                          <a:effectLst/>
                          <a:latin typeface="Poppins" pitchFamily="2" charset="77"/>
                          <a:ea typeface="+mn-ea"/>
                          <a:cs typeface="Poppins" pitchFamily="2" charset="77"/>
                        </a:rPr>
                        <a:t> </a:t>
                      </a:r>
                      <a:r>
                        <a:rPr lang="en-US" sz="500" b="0" kern="1200" dirty="0">
                          <a:solidFill>
                            <a:schemeClr val="dk1"/>
                          </a:solidFill>
                          <a:effectLst/>
                          <a:latin typeface="Poppins" pitchFamily="2" charset="77"/>
                          <a:ea typeface="+mn-ea"/>
                          <a:cs typeface="Poppins" pitchFamily="2" charset="77"/>
                        </a:rPr>
                        <a:t>DBM</a:t>
                      </a:r>
                    </a:p>
                  </a:txBody>
                  <a:tcPr marL="48986" marR="48986" marT="18000" marB="0" anchor="ctr">
                    <a:solidFill>
                      <a:srgbClr val="EAEAEA"/>
                    </a:solidFill>
                  </a:tcP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DBM and DOH</a:t>
                      </a:r>
                    </a:p>
                  </a:txBody>
                  <a:tcPr marL="48986" marR="48986" marT="18000" marB="0" anchor="ctr"/>
                </a:tc>
                <a:tc rowSpan="3">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Increasing allocation for vaccines ;</a:t>
                      </a:r>
                    </a:p>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Budget for vaccines is sustained.</a:t>
                      </a:r>
                    </a:p>
                  </a:txBody>
                  <a:tcPr marL="48986" marR="48986" marT="18000" marB="0" anchor="ctr"/>
                </a:tc>
                <a:extLst>
                  <a:ext uri="{0D108BD9-81ED-4DB2-BD59-A6C34878D82A}">
                    <a16:rowId xmlns:a16="http://schemas.microsoft.com/office/drawing/2014/main" val="2655716968"/>
                  </a:ext>
                </a:extLst>
              </a:tr>
              <a:tr h="0">
                <a:tc vMerge="1">
                  <a:txBody>
                    <a:bodyPr/>
                    <a:lstStyle/>
                    <a:p>
                      <a:endParaRPr lang="en-GE"/>
                    </a:p>
                  </a:txBody>
                  <a:tcPr/>
                </a:tc>
                <a:tc>
                  <a:txBody>
                    <a:bodyPr/>
                    <a:lstStyle/>
                    <a:p>
                      <a:pPr marL="7938" marR="0" lvl="1" indent="0" algn="l">
                        <a:lnSpc>
                          <a:spcPct val="100000"/>
                        </a:lnSpc>
                        <a:spcBef>
                          <a:spcPts val="0"/>
                        </a:spcBef>
                        <a:spcAft>
                          <a:spcPts val="0"/>
                        </a:spcAft>
                        <a:tabLst/>
                      </a:pPr>
                      <a:r>
                        <a:rPr lang="en-US" sz="500" b="0" kern="1200" dirty="0">
                          <a:solidFill>
                            <a:schemeClr val="dk1"/>
                          </a:solidFill>
                          <a:effectLst/>
                          <a:latin typeface="Poppins" pitchFamily="2" charset="77"/>
                          <a:ea typeface="+mn-ea"/>
                          <a:cs typeface="Poppins" pitchFamily="2" charset="77"/>
                        </a:rPr>
                        <a:t>Budget hearing through Congress Health Committees</a:t>
                      </a:r>
                    </a:p>
                  </a:txBody>
                  <a:tcPr marL="48986" marR="48986" marT="18000" marB="0" anchor="ctr">
                    <a:solidFill>
                      <a:srgbClr val="D3D3D3"/>
                    </a:solidFill>
                  </a:tcPr>
                </a:tc>
                <a:tc>
                  <a:txBody>
                    <a:bodyPr/>
                    <a:lstStyle/>
                    <a:p>
                      <a:r>
                        <a:rPr lang="en-GE" sz="500" dirty="0">
                          <a:latin typeface="Poppins" pitchFamily="2" charset="77"/>
                          <a:cs typeface="Poppins" pitchFamily="2" charset="77"/>
                        </a:rPr>
                        <a:t>Congress</a:t>
                      </a:r>
                    </a:p>
                  </a:txBody>
                  <a:tcPr marL="48986" marR="48986" marT="18000" marB="0" anchor="ctr">
                    <a:solidFill>
                      <a:srgbClr val="D3D3D3"/>
                    </a:solidFill>
                  </a:tcPr>
                </a:tc>
                <a:tc vMerge="1">
                  <a:txBody>
                    <a:bodyPr/>
                    <a:lstStyle/>
                    <a:p>
                      <a:endParaRPr lang="en-GE" dirty="0"/>
                    </a:p>
                  </a:txBody>
                  <a:tcPr marL="48986" marR="48986" marT="36000" marB="36000" anchor="ctr"/>
                </a:tc>
                <a:extLst>
                  <a:ext uri="{0D108BD9-81ED-4DB2-BD59-A6C34878D82A}">
                    <a16:rowId xmlns:a16="http://schemas.microsoft.com/office/drawing/2014/main" val="2340130812"/>
                  </a:ext>
                </a:extLst>
              </a:tr>
              <a:tr h="0">
                <a:tc vMerge="1">
                  <a:txBody>
                    <a:bodyPr/>
                    <a:lstStyle/>
                    <a:p>
                      <a:endParaRPr lang="en-GE"/>
                    </a:p>
                  </a:txBody>
                  <a:tcPr/>
                </a:tc>
                <a:tc>
                  <a:txBody>
                    <a:bodyPr/>
                    <a:lstStyle/>
                    <a:p>
                      <a:r>
                        <a:rPr lang="en-US" sz="500" b="0" kern="1200" dirty="0">
                          <a:solidFill>
                            <a:schemeClr val="dk1"/>
                          </a:solidFill>
                          <a:effectLst/>
                          <a:latin typeface="Poppins" pitchFamily="2" charset="77"/>
                          <a:ea typeface="+mn-ea"/>
                          <a:cs typeface="Poppins" pitchFamily="2" charset="77"/>
                        </a:rPr>
                        <a:t>Media engagement</a:t>
                      </a:r>
                      <a:endParaRPr lang="en-GE" sz="500" dirty="0">
                        <a:latin typeface="Poppins" pitchFamily="2" charset="77"/>
                        <a:cs typeface="Poppins" pitchFamily="2" charset="77"/>
                      </a:endParaRPr>
                    </a:p>
                  </a:txBody>
                  <a:tcPr marL="48986" marR="48986" marT="18000" marB="0" anchor="ctr">
                    <a:solidFill>
                      <a:srgbClr val="EAEAEA"/>
                    </a:solidFill>
                  </a:tcP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Media, civil societies</a:t>
                      </a:r>
                    </a:p>
                  </a:txBody>
                  <a:tcPr marL="48986" marR="48986" marT="18000" marB="0" anchor="ctr">
                    <a:solidFill>
                      <a:srgbClr val="EAEAEA"/>
                    </a:solidFill>
                  </a:tcPr>
                </a:tc>
                <a:tc vMerge="1">
                  <a:txBody>
                    <a:bodyPr/>
                    <a:lstStyle/>
                    <a:p>
                      <a:endParaRPr lang="en-GE"/>
                    </a:p>
                  </a:txBody>
                  <a:tcPr/>
                </a:tc>
                <a:extLst>
                  <a:ext uri="{0D108BD9-81ED-4DB2-BD59-A6C34878D82A}">
                    <a16:rowId xmlns:a16="http://schemas.microsoft.com/office/drawing/2014/main" val="2190311907"/>
                  </a:ext>
                </a:extLst>
              </a:tr>
              <a:tr h="107418">
                <a:tc rowSpan="4">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Conduct of school-based immunization (SBI)</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High-level meeting with Department of Education and DOH</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DOH, DepEd</a:t>
                      </a:r>
                    </a:p>
                  </a:txBody>
                  <a:tcPr marL="48986" marR="48986" marT="18000" marB="0" anchor="ctr">
                    <a:solidFill>
                      <a:srgbClr val="D3D3D3"/>
                    </a:solidFill>
                  </a:tcPr>
                </a:tc>
                <a:tc rowSpan="4">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Conduct of SBI nationwide became an annual endeavor;</a:t>
                      </a:r>
                    </a:p>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High-level support statement form Presidential Office increased support for annual conduct.</a:t>
                      </a:r>
                    </a:p>
                  </a:txBody>
                  <a:tcPr marL="48986" marR="48986" marT="18000" marB="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High-level briefing presenting the benefits of immunization for school-age children</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DOH, Office of the President</a:t>
                      </a:r>
                    </a:p>
                  </a:txBody>
                  <a:tcPr marL="48986" marR="48986" marT="18000" marB="0" anchor="ctr"/>
                </a:tc>
                <a:tc vMerge="1">
                  <a:txBody>
                    <a:bodyPr/>
                    <a:lstStyle/>
                    <a:p>
                      <a:endParaRPr lang="en-GE"/>
                    </a:p>
                  </a:txBody>
                  <a:tcPr/>
                </a:tc>
                <a:extLst>
                  <a:ext uri="{0D108BD9-81ED-4DB2-BD59-A6C34878D82A}">
                    <a16:rowId xmlns:a16="http://schemas.microsoft.com/office/drawing/2014/main" val="1451499565"/>
                  </a:ext>
                </a:extLst>
              </a:tr>
              <a:tr h="107418">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Media campaigns to increase acceptability</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Media</a:t>
                      </a:r>
                    </a:p>
                  </a:txBody>
                  <a:tcPr marL="48986" marR="48986" marT="18000" marB="0" anchor="ctr"/>
                </a:tc>
                <a:tc vMerge="1">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680670263"/>
                  </a:ext>
                </a:extLst>
              </a:tr>
              <a:tr h="112486">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500" b="0" kern="1200" dirty="0">
                          <a:solidFill>
                            <a:schemeClr val="dk1"/>
                          </a:solidFill>
                          <a:effectLst/>
                          <a:latin typeface="Poppins" pitchFamily="2" charset="77"/>
                          <a:ea typeface="+mn-ea"/>
                          <a:cs typeface="Poppins" pitchFamily="2" charset="77"/>
                        </a:rPr>
                        <a:t>Used civil society networks for messaging.</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00" b="0" kern="1200" dirty="0">
                          <a:solidFill>
                            <a:schemeClr val="dk1"/>
                          </a:solidFill>
                          <a:effectLst/>
                          <a:latin typeface="Poppins" pitchFamily="2" charset="77"/>
                          <a:ea typeface="+mn-ea"/>
                          <a:cs typeface="Poppins" pitchFamily="2" charset="77"/>
                        </a:rPr>
                        <a:t>Media, civil societies</a:t>
                      </a:r>
                    </a:p>
                  </a:txBody>
                  <a:tcPr marL="48986" marR="48986" marT="18000" marB="0" anchor="ctr"/>
                </a:tc>
                <a:tc vMerge="1">
                  <a:txBody>
                    <a:bodyPr/>
                    <a:lstStyle/>
                    <a:p>
                      <a:endParaRPr lang="en-GE"/>
                    </a:p>
                  </a:txBody>
                  <a:tcPr/>
                </a:tc>
                <a:extLst>
                  <a:ext uri="{0D108BD9-81ED-4DB2-BD59-A6C34878D82A}">
                    <a16:rowId xmlns:a16="http://schemas.microsoft.com/office/drawing/2014/main" val="453379167"/>
                  </a:ext>
                </a:extLst>
              </a:tr>
              <a:tr h="105690">
                <a:tc rowSpan="3">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Introduction of Japanese Encephalitis (JE) vaccine</a:t>
                      </a:r>
                    </a:p>
                  </a:txBody>
                  <a:tcPr marL="48986" marR="48986" marT="18000" marB="0" anchor="ctr">
                    <a:solidFill>
                      <a:srgbClr val="EAEAEA"/>
                    </a:solidFill>
                  </a:tcPr>
                </a:tc>
                <a:tc>
                  <a:txBody>
                    <a:bodyPr/>
                    <a:lstStyle/>
                    <a:p>
                      <a:pPr marL="4763" marR="0" lvl="1" indent="0" algn="l">
                        <a:lnSpc>
                          <a:spcPct val="100000"/>
                        </a:lnSpc>
                        <a:spcBef>
                          <a:spcPts val="0"/>
                        </a:spcBef>
                        <a:spcAft>
                          <a:spcPts val="0"/>
                        </a:spcAft>
                        <a:tabLst/>
                      </a:pPr>
                      <a:r>
                        <a:rPr lang="en-US" sz="500" b="0" kern="1200" dirty="0">
                          <a:solidFill>
                            <a:schemeClr val="dk1"/>
                          </a:solidFill>
                          <a:effectLst/>
                          <a:latin typeface="Poppins" pitchFamily="2" charset="77"/>
                          <a:ea typeface="+mn-ea"/>
                          <a:cs typeface="Poppins" pitchFamily="2" charset="77"/>
                        </a:rPr>
                        <a:t>Technical presentations on JE burden and WHO recommendations.</a:t>
                      </a:r>
                    </a:p>
                  </a:txBody>
                  <a:tcPr marL="48986" marR="48986" marT="18000" marB="0" anchor="ctr"/>
                </a:tc>
                <a:tc>
                  <a:txBody>
                    <a:bodyPr/>
                    <a:lstStyle/>
                    <a:p>
                      <a:pPr marL="0" marR="0" lvl="1" indent="0" algn="l" defTabSz="914209" rtl="0" eaLnBrk="1" latinLnBrk="0" hangingPunct="1">
                        <a:lnSpc>
                          <a:spcPct val="100000"/>
                        </a:lnSpc>
                        <a:spcBef>
                          <a:spcPts val="0"/>
                        </a:spcBef>
                        <a:spcAft>
                          <a:spcPts val="200"/>
                        </a:spcAft>
                        <a:tabLst/>
                      </a:pPr>
                      <a:r>
                        <a:rPr lang="en-US" sz="500" kern="1200" dirty="0">
                          <a:solidFill>
                            <a:schemeClr val="dk1"/>
                          </a:solidFill>
                          <a:latin typeface="Poppins" pitchFamily="2" charset="77"/>
                          <a:ea typeface="+mn-ea"/>
                          <a:cs typeface="Poppins" pitchFamily="2" charset="77"/>
                        </a:rPr>
                        <a:t>DOH, NIC</a:t>
                      </a:r>
                    </a:p>
                  </a:txBody>
                  <a:tcPr marL="48986" marR="48986" marT="18000" marB="0" anchor="ctr"/>
                </a:tc>
                <a:tc rowSpan="3">
                  <a:txBody>
                    <a:bodyPr/>
                    <a:lstStyle/>
                    <a:p>
                      <a:pPr marL="0" marR="0" lvl="1" indent="0" algn="l" defTabSz="914209" rtl="0" eaLnBrk="1" latinLnBrk="0" hangingPunct="1">
                        <a:lnSpc>
                          <a:spcPct val="100000"/>
                        </a:lnSpc>
                        <a:spcBef>
                          <a:spcPts val="0"/>
                        </a:spcBef>
                        <a:spcAft>
                          <a:spcPts val="200"/>
                        </a:spcAft>
                        <a:tabLst/>
                      </a:pPr>
                      <a:r>
                        <a:rPr lang="en-US" sz="600" kern="1200" dirty="0">
                          <a:solidFill>
                            <a:schemeClr val="dk1"/>
                          </a:solidFill>
                          <a:latin typeface="Poppins" pitchFamily="2" charset="77"/>
                          <a:ea typeface="+mn-ea"/>
                          <a:cs typeface="Poppins" pitchFamily="2" charset="77"/>
                        </a:rPr>
                        <a:t>Unsuccessful: JE vaccination was implemented for 1 year, with varying coverage rates in pilot sites.</a:t>
                      </a:r>
                    </a:p>
                  </a:txBody>
                  <a:tcPr marL="48986" marR="48986" marT="18000" marB="0" anchor="ctr">
                    <a:solidFill>
                      <a:srgbClr val="EAEAEA"/>
                    </a:solidFill>
                  </a:tcPr>
                </a:tc>
                <a:extLst>
                  <a:ext uri="{0D108BD9-81ED-4DB2-BD59-A6C34878D82A}">
                    <a16:rowId xmlns:a16="http://schemas.microsoft.com/office/drawing/2014/main" val="427278204"/>
                  </a:ext>
                </a:extLst>
              </a:tr>
              <a:tr h="123784">
                <a:tc vMerge="1">
                  <a:txBody>
                    <a:bodyPr/>
                    <a:lstStyle/>
                    <a:p>
                      <a:endParaRPr lang="en-GE"/>
                    </a:p>
                  </a:txBody>
                  <a:tcPr/>
                </a:tc>
                <a:tc>
                  <a:txBody>
                    <a:bodyPr/>
                    <a:lstStyle/>
                    <a:p>
                      <a:pPr marL="4763" marR="0" lvl="1" indent="0" algn="l">
                        <a:lnSpc>
                          <a:spcPct val="100000"/>
                        </a:lnSpc>
                        <a:spcBef>
                          <a:spcPts val="0"/>
                        </a:spcBef>
                        <a:spcAft>
                          <a:spcPts val="0"/>
                        </a:spcAft>
                        <a:tabLst/>
                      </a:pPr>
                      <a:r>
                        <a:rPr lang="en-US" sz="500" kern="1200" dirty="0">
                          <a:solidFill>
                            <a:schemeClr val="dk1"/>
                          </a:solidFill>
                          <a:latin typeface="Poppins" pitchFamily="2" charset="77"/>
                          <a:ea typeface="+mn-ea"/>
                          <a:cs typeface="Poppins" pitchFamily="2" charset="77"/>
                        </a:rPr>
                        <a:t>Limited engagement with Congress for introduction</a:t>
                      </a:r>
                    </a:p>
                  </a:txBody>
                  <a:tcPr marL="48986" marR="48986" marT="18000" marB="0" anchor="ctr"/>
                </a:tc>
                <a:tc>
                  <a:txBody>
                    <a:bodyPr/>
                    <a:lstStyle/>
                    <a:p>
                      <a:pPr marL="0" algn="l" defTabSz="914209" rtl="0" eaLnBrk="1" latinLnBrk="0" hangingPunct="1"/>
                      <a:r>
                        <a:rPr lang="en-GE" sz="500" kern="1200" dirty="0">
                          <a:solidFill>
                            <a:schemeClr val="dk1"/>
                          </a:solidFill>
                          <a:latin typeface="Poppins" pitchFamily="2" charset="77"/>
                          <a:ea typeface="+mn-ea"/>
                          <a:cs typeface="Poppins" pitchFamily="2" charset="77"/>
                        </a:rPr>
                        <a:t>DOH, Congress</a:t>
                      </a: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1750557683"/>
                  </a:ext>
                </a:extLst>
              </a:tr>
              <a:tr h="168080">
                <a:tc vMerge="1">
                  <a:txBody>
                    <a:bodyPr/>
                    <a:lstStyle/>
                    <a:p>
                      <a:endParaRPr lang="en-GE"/>
                    </a:p>
                  </a:txBody>
                  <a:tcPr/>
                </a:tc>
                <a:tc>
                  <a:txBody>
                    <a:bodyPr/>
                    <a:lstStyle/>
                    <a:p>
                      <a:pPr marL="4763" marR="0" lvl="1" indent="0" algn="l">
                        <a:lnSpc>
                          <a:spcPct val="100000"/>
                        </a:lnSpc>
                        <a:spcBef>
                          <a:spcPts val="0"/>
                        </a:spcBef>
                        <a:spcAft>
                          <a:spcPts val="0"/>
                        </a:spcAft>
                        <a:tabLst/>
                      </a:pPr>
                      <a:r>
                        <a:rPr lang="en-US" sz="500" kern="1200" dirty="0">
                          <a:solidFill>
                            <a:schemeClr val="dk1"/>
                          </a:solidFill>
                          <a:latin typeface="Poppins" pitchFamily="2" charset="77"/>
                          <a:ea typeface="+mn-ea"/>
                          <a:cs typeface="Poppins" pitchFamily="2" charset="77"/>
                        </a:rPr>
                        <a:t>Limited public communication</a:t>
                      </a:r>
                    </a:p>
                  </a:txBody>
                  <a:tcPr marL="48986" marR="48986" marT="18000" marB="0" anchor="ctr"/>
                </a:tc>
                <a:tc>
                  <a:txBody>
                    <a:bodyPr/>
                    <a:lstStyle/>
                    <a:p>
                      <a:pPr marL="0" algn="l" defTabSz="914209" rtl="0" eaLnBrk="1" latinLnBrk="0" hangingPunct="1"/>
                      <a:r>
                        <a:rPr lang="en-GB" sz="500" kern="1200" dirty="0">
                          <a:solidFill>
                            <a:schemeClr val="dk1"/>
                          </a:solidFill>
                          <a:latin typeface="Poppins" pitchFamily="2" charset="77"/>
                          <a:ea typeface="+mn-ea"/>
                          <a:cs typeface="Poppins" pitchFamily="2" charset="77"/>
                        </a:rPr>
                        <a:t>Media and civil societies</a:t>
                      </a:r>
                      <a:endParaRPr lang="en-GE" sz="500" kern="1200" dirty="0">
                        <a:solidFill>
                          <a:schemeClr val="dk1"/>
                        </a:solidFill>
                        <a:latin typeface="Poppins" pitchFamily="2" charset="77"/>
                        <a:ea typeface="+mn-ea"/>
                        <a:cs typeface="Poppins" pitchFamily="2" charset="77"/>
                      </a:endParaRP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80662454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50429" y="4003992"/>
            <a:ext cx="8953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Advocacy Approaches used</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787117855"/>
              </p:ext>
            </p:extLst>
          </p:nvPr>
        </p:nvGraphicFramePr>
        <p:xfrm>
          <a:off x="119239" y="5506391"/>
          <a:ext cx="8977703" cy="867192"/>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80009">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687183">
                <a:tc>
                  <a:txBody>
                    <a:bodyPr/>
                    <a:lstStyle/>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Peer learning through South-South exchanges (e.g., learning best practices on service delivery and introduction of new vaccines from other countries which have sustained it successfully);</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Budgeting cycles and procurement process from countries in the South-South network</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Coalition-building among CSOs, health professionals, and policymakers to create a unified advocacy front: How to establish a national immunization advocacy task force to coordinate messaging, leverage collective influence, and hold decision-makers accountable.</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Data-driven advocacy that can be translated into the local government engagement: Translate national data into localized advocacy briefs for regional policymakers, emphasizing equity gaps and economic benefits of immunization.</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40969" y="5515929"/>
            <a:ext cx="8953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Learnings</a:t>
            </a:r>
          </a:p>
        </p:txBody>
      </p:sp>
      <p:pic>
        <p:nvPicPr>
          <p:cNvPr id="4" name="Picture 3">
            <a:extLst>
              <a:ext uri="{FF2B5EF4-FFF2-40B4-BE49-F238E27FC236}">
                <a16:creationId xmlns:a16="http://schemas.microsoft.com/office/drawing/2014/main" id="{3FACCE12-8829-306B-C719-23099FBC272F}"/>
              </a:ext>
            </a:extLst>
          </p:cNvPr>
          <p:cNvPicPr>
            <a:picLocks noChangeAspect="1"/>
          </p:cNvPicPr>
          <p:nvPr/>
        </p:nvPicPr>
        <p:blipFill rotWithShape="1">
          <a:blip r:embed="rId4"/>
          <a:srcRect l="610" t="17183" r="610" b="16995"/>
          <a:stretch/>
        </p:blipFill>
        <p:spPr>
          <a:xfrm>
            <a:off x="262202" y="143967"/>
            <a:ext cx="1063012" cy="7083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cb27da4-2e3e-416a-a040-6d0b2e3a2039">
      <Terms xmlns="http://schemas.microsoft.com/office/infopath/2007/PartnerControls"/>
    </lcf76f155ced4ddcb4097134ff3c332f>
    <TaxCatchAll xmlns="a6b7a42b-578f-4fd1-9d67-5a3066b9c5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purl.org/dc/elements/1.1/"/>
    <ds:schemaRef ds:uri="http://purl.org/dc/dcmitype/"/>
    <ds:schemaRef ds:uri="http://schemas.microsoft.com/office/2006/documentManagement/types"/>
    <ds:schemaRef ds:uri="http://www.w3.org/XML/1998/namespace"/>
    <ds:schemaRef ds:uri="http://schemas.openxmlformats.org/package/2006/metadata/core-properties"/>
    <ds:schemaRef ds:uri="48b06b4d-1ec9-41b0-8d15-5bb6e5667c29"/>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6DAEE367-EEB9-4A2F-A6A0-524DE455BFCB}"/>
</file>

<file path=docProps/app.xml><?xml version="1.0" encoding="utf-8"?>
<Properties xmlns="http://schemas.openxmlformats.org/officeDocument/2006/extended-properties" xmlns:vt="http://schemas.openxmlformats.org/officeDocument/2006/docPropsVTypes">
  <Template>Office Theme</Template>
  <TotalTime>253</TotalTime>
  <Words>748</Words>
  <Application>Microsoft Macintosh PowerPoint</Application>
  <PresentationFormat>On-screen Show (4:3)</PresentationFormat>
  <Paragraphs>91</Paragraphs>
  <Slides>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2" baseType="lpstr">
      <vt:lpstr>Arial</vt:lpstr>
      <vt:lpstr>Calibri</vt:lpstr>
      <vt:lpstr>Museo Sans 300</vt:lpstr>
      <vt:lpstr>Museo Slab 300</vt:lpstr>
      <vt:lpstr>Poppins</vt:lpstr>
      <vt:lpstr>Poppins ExtraBold</vt:lpstr>
      <vt:lpstr>Poppins Medium</vt:lpstr>
      <vt:lpstr>Poppins SemiBold</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Shaw</dc:creator>
  <cp:lastModifiedBy>Ivdity Chikovani</cp:lastModifiedBy>
  <cp:revision>3</cp:revision>
  <dcterms:created xsi:type="dcterms:W3CDTF">2025-06-27T15:42:33Z</dcterms:created>
  <dcterms:modified xsi:type="dcterms:W3CDTF">2025-07-11T11:18:12Z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