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9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A89F"/>
    <a:srgbClr val="1070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2FE1A9-C39C-3E4D-864C-E3E60F907210}" v="1" dt="2025-07-11T10:38:48.1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429" autoAdjust="0"/>
    <p:restoredTop sz="96137"/>
  </p:normalViewPr>
  <p:slideViewPr>
    <p:cSldViewPr snapToGrid="0">
      <p:cViewPr>
        <p:scale>
          <a:sx n="150" d="100"/>
          <a:sy n="150" d="100"/>
        </p:scale>
        <p:origin x="1229" y="-157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dity Chikovani" userId="88c3af89-cfad-4844-9d52-51bd03c65758" providerId="ADAL" clId="{F32FE1A9-C39C-3E4D-864C-E3E60F907210}"/>
    <pc:docChg chg="undo custSel modSld">
      <pc:chgData name="Ivdity Chikovani" userId="88c3af89-cfad-4844-9d52-51bd03c65758" providerId="ADAL" clId="{F32FE1A9-C39C-3E4D-864C-E3E60F907210}" dt="2025-07-11T10:51:15.133" v="264" actId="20577"/>
      <pc:docMkLst>
        <pc:docMk/>
      </pc:docMkLst>
      <pc:sldChg chg="addSp delSp modSp mod">
        <pc:chgData name="Ivdity Chikovani" userId="88c3af89-cfad-4844-9d52-51bd03c65758" providerId="ADAL" clId="{F32FE1A9-C39C-3E4D-864C-E3E60F907210}" dt="2025-07-11T10:51:15.133" v="264" actId="20577"/>
        <pc:sldMkLst>
          <pc:docMk/>
          <pc:sldMk cId="4072229634" sldId="290"/>
        </pc:sldMkLst>
        <pc:spChg chg="mod">
          <ac:chgData name="Ivdity Chikovani" userId="88c3af89-cfad-4844-9d52-51bd03c65758" providerId="ADAL" clId="{F32FE1A9-C39C-3E4D-864C-E3E60F907210}" dt="2025-07-11T10:46:13.498" v="139" actId="1038"/>
          <ac:spMkLst>
            <pc:docMk/>
            <pc:sldMk cId="4072229634" sldId="290"/>
            <ac:spMk id="3" creationId="{CD743A8F-DD39-E0C9-7592-0BD94BA53C3A}"/>
          </ac:spMkLst>
        </pc:spChg>
        <pc:spChg chg="del">
          <ac:chgData name="Ivdity Chikovani" userId="88c3af89-cfad-4844-9d52-51bd03c65758" providerId="ADAL" clId="{F32FE1A9-C39C-3E4D-864C-E3E60F907210}" dt="2025-07-11T10:38:46.939" v="0" actId="478"/>
          <ac:spMkLst>
            <pc:docMk/>
            <pc:sldMk cId="4072229634" sldId="290"/>
            <ac:spMk id="8" creationId="{BFC721BB-DBA1-3ECB-5B33-03D2BC9F5C04}"/>
          </ac:spMkLst>
        </pc:spChg>
        <pc:spChg chg="mod">
          <ac:chgData name="Ivdity Chikovani" userId="88c3af89-cfad-4844-9d52-51bd03c65758" providerId="ADAL" clId="{F32FE1A9-C39C-3E4D-864C-E3E60F907210}" dt="2025-07-11T10:46:53.824" v="179" actId="1038"/>
          <ac:spMkLst>
            <pc:docMk/>
            <pc:sldMk cId="4072229634" sldId="290"/>
            <ac:spMk id="10" creationId="{F4CF794E-0799-C721-9842-E50C379AC477}"/>
          </ac:spMkLst>
        </pc:spChg>
        <pc:spChg chg="mod">
          <ac:chgData name="Ivdity Chikovani" userId="88c3af89-cfad-4844-9d52-51bd03c65758" providerId="ADAL" clId="{F32FE1A9-C39C-3E4D-864C-E3E60F907210}" dt="2025-07-11T10:48:16.409" v="240" actId="1035"/>
          <ac:spMkLst>
            <pc:docMk/>
            <pc:sldMk cId="4072229634" sldId="290"/>
            <ac:spMk id="16" creationId="{05B715B8-46F4-D630-D152-33BEE6B83B28}"/>
          </ac:spMkLst>
        </pc:spChg>
        <pc:graphicFrameChg chg="mod modGraphic">
          <ac:chgData name="Ivdity Chikovani" userId="88c3af89-cfad-4844-9d52-51bd03c65758" providerId="ADAL" clId="{F32FE1A9-C39C-3E4D-864C-E3E60F907210}" dt="2025-07-11T10:51:15.133" v="264" actId="20577"/>
          <ac:graphicFrameMkLst>
            <pc:docMk/>
            <pc:sldMk cId="4072229634" sldId="290"/>
            <ac:graphicFrameMk id="6" creationId="{1EAC3E47-9569-F769-F8FF-52AD7651C189}"/>
          </ac:graphicFrameMkLst>
        </pc:graphicFrameChg>
        <pc:graphicFrameChg chg="mod modGraphic">
          <ac:chgData name="Ivdity Chikovani" userId="88c3af89-cfad-4844-9d52-51bd03c65758" providerId="ADAL" clId="{F32FE1A9-C39C-3E4D-864C-E3E60F907210}" dt="2025-07-11T10:49:43.668" v="249" actId="14100"/>
          <ac:graphicFrameMkLst>
            <pc:docMk/>
            <pc:sldMk cId="4072229634" sldId="290"/>
            <ac:graphicFrameMk id="9" creationId="{AE29CAC3-1071-EDE2-E5E5-671832C8351C}"/>
          </ac:graphicFrameMkLst>
        </pc:graphicFrameChg>
        <pc:graphicFrameChg chg="mod modGraphic">
          <ac:chgData name="Ivdity Chikovani" userId="88c3af89-cfad-4844-9d52-51bd03c65758" providerId="ADAL" clId="{F32FE1A9-C39C-3E4D-864C-E3E60F907210}" dt="2025-07-11T10:50:17.336" v="251" actId="14100"/>
          <ac:graphicFrameMkLst>
            <pc:docMk/>
            <pc:sldMk cId="4072229634" sldId="290"/>
            <ac:graphicFrameMk id="14" creationId="{130A9993-2563-94D2-71A0-F5F8739DCEA8}"/>
          </ac:graphicFrameMkLst>
        </pc:graphicFrameChg>
        <pc:graphicFrameChg chg="mod modGraphic">
          <ac:chgData name="Ivdity Chikovani" userId="88c3af89-cfad-4844-9d52-51bd03c65758" providerId="ADAL" clId="{F32FE1A9-C39C-3E4D-864C-E3E60F907210}" dt="2025-07-11T10:50:24.283" v="252" actId="14100"/>
          <ac:graphicFrameMkLst>
            <pc:docMk/>
            <pc:sldMk cId="4072229634" sldId="290"/>
            <ac:graphicFrameMk id="15" creationId="{FF755A87-CA92-2637-98A6-C5B75B38A88F}"/>
          </ac:graphicFrameMkLst>
        </pc:graphicFrameChg>
        <pc:picChg chg="add mod">
          <ac:chgData name="Ivdity Chikovani" userId="88c3af89-cfad-4844-9d52-51bd03c65758" providerId="ADAL" clId="{F32FE1A9-C39C-3E4D-864C-E3E60F907210}" dt="2025-07-11T10:47:04.433" v="182" actId="1076"/>
          <ac:picMkLst>
            <pc:docMk/>
            <pc:sldMk cId="4072229634" sldId="290"/>
            <ac:picMk id="4" creationId="{BB424BFD-17EB-AFEB-E555-0DC7B8E4BAB5}"/>
          </ac:picMkLst>
        </pc:picChg>
        <pc:picChg chg="mod">
          <ac:chgData name="Ivdity Chikovani" userId="88c3af89-cfad-4844-9d52-51bd03c65758" providerId="ADAL" clId="{F32FE1A9-C39C-3E4D-864C-E3E60F907210}" dt="2025-07-11T10:50:57.175" v="261" actId="1037"/>
          <ac:picMkLst>
            <pc:docMk/>
            <pc:sldMk cId="4072229634" sldId="290"/>
            <ac:picMk id="13" creationId="{C4A61F43-0444-08FC-C8CB-68774E5203D6}"/>
          </ac:picMkLst>
        </pc:picChg>
      </pc:sldChg>
    </pc:docChg>
  </pc:docChgLst>
  <pc:docChgLst>
    <pc:chgData name="Ivdity Chikovani" userId="88c3af89-cfad-4844-9d52-51bd03c65758" providerId="ADAL" clId="{5EC939B0-5197-AD45-A4AB-B7D6404B4751}"/>
    <pc:docChg chg="modSld">
      <pc:chgData name="Ivdity Chikovani" userId="88c3af89-cfad-4844-9d52-51bd03c65758" providerId="ADAL" clId="{5EC939B0-5197-AD45-A4AB-B7D6404B4751}" dt="2025-07-11T11:19:35.883" v="4" actId="14100"/>
      <pc:docMkLst>
        <pc:docMk/>
      </pc:docMkLst>
      <pc:sldChg chg="modSp mod">
        <pc:chgData name="Ivdity Chikovani" userId="88c3af89-cfad-4844-9d52-51bd03c65758" providerId="ADAL" clId="{5EC939B0-5197-AD45-A4AB-B7D6404B4751}" dt="2025-07-11T11:19:35.883" v="4" actId="14100"/>
        <pc:sldMkLst>
          <pc:docMk/>
          <pc:sldMk cId="4072229634" sldId="290"/>
        </pc:sldMkLst>
        <pc:spChg chg="mod">
          <ac:chgData name="Ivdity Chikovani" userId="88c3af89-cfad-4844-9d52-51bd03c65758" providerId="ADAL" clId="{5EC939B0-5197-AD45-A4AB-B7D6404B4751}" dt="2025-07-11T11:19:35.883" v="4" actId="14100"/>
          <ac:spMkLst>
            <pc:docMk/>
            <pc:sldMk cId="4072229634" sldId="290"/>
            <ac:spMk id="11" creationId="{BD91C623-077D-96C3-AA66-1E77C46CEAC7}"/>
          </ac:spMkLst>
        </pc:spChg>
        <pc:picChg chg="mod">
          <ac:chgData name="Ivdity Chikovani" userId="88c3af89-cfad-4844-9d52-51bd03c65758" providerId="ADAL" clId="{5EC939B0-5197-AD45-A4AB-B7D6404B4751}" dt="2025-07-11T11:19:10.649" v="0" actId="14100"/>
          <ac:picMkLst>
            <pc:docMk/>
            <pc:sldMk cId="4072229634" sldId="290"/>
            <ac:picMk id="4" creationId="{BB424BFD-17EB-AFEB-E555-0DC7B8E4BAB5}"/>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7F7F7">
            <a:alpha val="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55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0759197-19E3-48FD-8A1A-E6A71D3BDF9C}"/>
              </a:ext>
            </a:extLst>
          </p:cNvPr>
          <p:cNvGraphicFramePr>
            <a:graphicFrameLocks noChangeAspect="1"/>
          </p:cNvGraphicFramePr>
          <p:nvPr userDrawn="1">
            <p:custDataLst>
              <p:tags r:id="rId1"/>
            </p:custDataLst>
            <p:extLst>
              <p:ext uri="{D42A27DB-BD31-4B8C-83A1-F6EECF244321}">
                <p14:modId xmlns:p14="http://schemas.microsoft.com/office/powerpoint/2010/main" val="221151384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3" name="Object 2" hidden="1">
                        <a:extLst>
                          <a:ext uri="{FF2B5EF4-FFF2-40B4-BE49-F238E27FC236}">
                            <a16:creationId xmlns:a16="http://schemas.microsoft.com/office/drawing/2014/main" id="{90759197-19E3-48FD-8A1A-E6A71D3BDF9C}"/>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786" b="0" i="0">
                <a:solidFill>
                  <a:srgbClr val="313231"/>
                </a:solidFill>
                <a:latin typeface="Arial"/>
                <a:cs typeface="Arial"/>
              </a:defRPr>
            </a:lvl2pPr>
            <a:lvl3pPr>
              <a:buClr>
                <a:schemeClr val="accent1"/>
              </a:buClr>
              <a:buFont typeface="Wingdings" pitchFamily="2" charset="2"/>
              <a:buChar char="§"/>
              <a:defRPr sz="1571" b="0" i="0">
                <a:solidFill>
                  <a:srgbClr val="313231"/>
                </a:solidFill>
                <a:latin typeface="Arial"/>
                <a:cs typeface="Arial"/>
              </a:defRPr>
            </a:lvl3pPr>
            <a:lvl4pPr>
              <a:buClr>
                <a:schemeClr val="accent1"/>
              </a:buClr>
              <a:buFont typeface="Wingdings" pitchFamily="2" charset="2"/>
              <a:buChar char="§"/>
              <a:defRPr sz="1429" b="0" i="0">
                <a:solidFill>
                  <a:srgbClr val="313231"/>
                </a:solidFill>
                <a:latin typeface="Arial"/>
                <a:cs typeface="Arial"/>
              </a:defRPr>
            </a:lvl4pPr>
            <a:lvl5pPr>
              <a:buClr>
                <a:schemeClr val="accent1"/>
              </a:buClr>
              <a:buFont typeface="Wingdings" pitchFamily="2"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14"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Arial"/>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extLst>
      <p:ext uri="{BB962C8B-B14F-4D97-AF65-F5344CB8AC3E}">
        <p14:creationId xmlns:p14="http://schemas.microsoft.com/office/powerpoint/2010/main" val="217189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B6BE57D-9131-4AB7-B77A-14472D4B82C6}"/>
              </a:ext>
            </a:extLst>
          </p:cNvPr>
          <p:cNvGraphicFramePr>
            <a:graphicFrameLocks noChangeAspect="1"/>
          </p:cNvGraphicFramePr>
          <p:nvPr userDrawn="1">
            <p:custDataLst>
              <p:tags r:id="rId1"/>
            </p:custDataLst>
            <p:extLst>
              <p:ext uri="{D42A27DB-BD31-4B8C-83A1-F6EECF244321}">
                <p14:modId xmlns:p14="http://schemas.microsoft.com/office/powerpoint/2010/main" val="3633930553"/>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2" name="Object 1" hidden="1">
                        <a:extLst>
                          <a:ext uri="{FF2B5EF4-FFF2-40B4-BE49-F238E27FC236}">
                            <a16:creationId xmlns:a16="http://schemas.microsoft.com/office/drawing/2014/main" id="{5B6BE57D-9131-4AB7-B77A-14472D4B82C6}"/>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Arial"/>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105" indent="-457105">
              <a:buClr>
                <a:schemeClr val="accent1"/>
              </a:buClr>
              <a:buFont typeface="Wingdings" charset="2"/>
              <a:buChar char="§"/>
              <a:defRPr sz="2000" b="0" i="0">
                <a:solidFill>
                  <a:srgbClr val="313231"/>
                </a:solidFill>
                <a:latin typeface="Arial"/>
                <a:cs typeface="Arial"/>
              </a:defRPr>
            </a:lvl1pPr>
            <a:lvl2pPr marL="799933" indent="-342828">
              <a:buClr>
                <a:schemeClr val="accent1"/>
              </a:buClr>
              <a:buFont typeface="Wingdings" charset="2"/>
              <a:buChar char="§"/>
              <a:defRPr sz="1786" b="0" i="0">
                <a:solidFill>
                  <a:srgbClr val="313231"/>
                </a:solidFill>
                <a:latin typeface="Arial"/>
                <a:cs typeface="Arial"/>
              </a:defRPr>
            </a:lvl2pPr>
            <a:lvl3pPr marL="1257038" indent="-342828">
              <a:buClr>
                <a:schemeClr val="accent1"/>
              </a:buClr>
              <a:buFont typeface="Wingdings" charset="2"/>
              <a:buChar char="§"/>
              <a:defRPr sz="1571" b="0" i="0">
                <a:solidFill>
                  <a:srgbClr val="313231"/>
                </a:solidFill>
                <a:latin typeface="Arial"/>
                <a:cs typeface="Arial"/>
              </a:defRPr>
            </a:lvl3pPr>
            <a:lvl4pPr marL="1714142" indent="-342828">
              <a:buClr>
                <a:schemeClr val="accent1"/>
              </a:buClr>
              <a:buFont typeface="Wingdings" charset="2"/>
              <a:buChar char="§"/>
              <a:defRPr sz="1429" b="0" i="0">
                <a:solidFill>
                  <a:srgbClr val="313231"/>
                </a:solidFill>
                <a:latin typeface="Arial"/>
                <a:cs typeface="Arial"/>
              </a:defRPr>
            </a:lvl4pPr>
            <a:lvl5pPr>
              <a:buClr>
                <a:schemeClr val="accent1"/>
              </a:buClr>
              <a:buFont typeface="Wingdings"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6"/>
            <a:ext cx="8229600" cy="1174353"/>
          </a:xfrm>
          <a:solidFill>
            <a:schemeClr val="tx2">
              <a:lumMod val="40000"/>
              <a:lumOff val="60000"/>
              <a:alpha val="50000"/>
            </a:schemeClr>
          </a:solidFill>
          <a:ln>
            <a:noFill/>
          </a:ln>
        </p:spPr>
        <p:txBody>
          <a:bodyPr anchor="ctr"/>
          <a:lstStyle>
            <a:lvl1pPr marL="457105" indent="-457105">
              <a:buClr>
                <a:srgbClr val="00A6B6"/>
              </a:buClr>
              <a:buFontTx/>
              <a:buNone/>
              <a:defRPr sz="2000" b="0" i="0" baseline="0">
                <a:solidFill>
                  <a:schemeClr val="accent2"/>
                </a:solidFill>
                <a:latin typeface="Arial"/>
                <a:cs typeface="Arial"/>
              </a:defRPr>
            </a:lvl1pPr>
            <a:lvl2pPr marL="799933" indent="-342828">
              <a:buClr>
                <a:srgbClr val="00A6B6"/>
              </a:buClr>
              <a:buFontTx/>
              <a:buNone/>
              <a:defRPr sz="1786" b="0" i="0">
                <a:solidFill>
                  <a:srgbClr val="313231"/>
                </a:solidFill>
                <a:latin typeface="Arial"/>
                <a:cs typeface="Museo Slab 300"/>
              </a:defRPr>
            </a:lvl2pPr>
            <a:lvl3pPr marL="1257038" indent="-342828">
              <a:buClr>
                <a:srgbClr val="00A6B6"/>
              </a:buClr>
              <a:buFontTx/>
              <a:buNone/>
              <a:defRPr sz="1571" b="0" i="0">
                <a:solidFill>
                  <a:srgbClr val="313231"/>
                </a:solidFill>
                <a:latin typeface="Arial"/>
                <a:cs typeface="Museo Slab 300"/>
              </a:defRPr>
            </a:lvl3pPr>
            <a:lvl4pPr marL="1714142" indent="-342828">
              <a:buClr>
                <a:srgbClr val="00A6B6"/>
              </a:buClr>
              <a:buFontTx/>
              <a:buNone/>
              <a:defRPr sz="1429" b="0" i="0">
                <a:solidFill>
                  <a:srgbClr val="313231"/>
                </a:solidFill>
                <a:latin typeface="Arial"/>
                <a:cs typeface="Museo Slab 300"/>
              </a:defRPr>
            </a:lvl4pPr>
            <a:lvl5pPr>
              <a:buClr>
                <a:srgbClr val="00A6B6"/>
              </a:buClr>
              <a:buFontTx/>
              <a:buNone/>
              <a:defRPr sz="1214" b="0" i="0">
                <a:solidFill>
                  <a:srgbClr val="313231"/>
                </a:solidFill>
                <a:latin typeface="Arial"/>
                <a:cs typeface="Museo Slab 300"/>
              </a:defRPr>
            </a:lvl5pPr>
          </a:lstStyle>
          <a:p>
            <a:pPr lvl="0"/>
            <a:r>
              <a:rPr lang="en-US" dirty="0"/>
              <a:t>“Pull Quote Style”</a:t>
            </a:r>
          </a:p>
        </p:txBody>
      </p:sp>
    </p:spTree>
    <p:extLst>
      <p:ext uri="{BB962C8B-B14F-4D97-AF65-F5344CB8AC3E}">
        <p14:creationId xmlns:p14="http://schemas.microsoft.com/office/powerpoint/2010/main" val="155969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14"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9"/>
            <a:ext cx="2133600" cy="365125"/>
          </a:xfrm>
          <a:prstGeom prst="rect">
            <a:avLst/>
          </a:prstGeom>
        </p:spPr>
        <p:txBody>
          <a:bodyPr vert="horz" lIns="127987" tIns="63993" rIns="127987" bIns="63993" rtlCol="0" anchor="ctr"/>
          <a:lstStyle>
            <a:lvl1pPr algn="r">
              <a:defRPr sz="1214" b="0" i="0">
                <a:solidFill>
                  <a:schemeClr val="bg1"/>
                </a:solidFill>
                <a:latin typeface="Arial"/>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a:t>
            </a:r>
            <a:r>
              <a:rPr lang="en-US" dirty="0" err="1">
                <a:latin typeface="Arial"/>
                <a:cs typeface="Arial"/>
              </a:rPr>
              <a:t>www.lnct.global</a:t>
            </a:r>
            <a:endParaRPr lang="en-US" dirty="0">
              <a:latin typeface="Arial"/>
              <a:cs typeface="Arial"/>
            </a:endParaRPr>
          </a:p>
        </p:txBody>
      </p:sp>
    </p:spTree>
    <p:extLst>
      <p:ext uri="{BB962C8B-B14F-4D97-AF65-F5344CB8AC3E}">
        <p14:creationId xmlns:p14="http://schemas.microsoft.com/office/powerpoint/2010/main" val="265681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F9CD11A-8958-49A4-BA8F-D12AA7D63CDD}"/>
              </a:ext>
            </a:extLst>
          </p:cNvPr>
          <p:cNvGraphicFramePr>
            <a:graphicFrameLocks noChangeAspect="1"/>
          </p:cNvGraphicFramePr>
          <p:nvPr userDrawn="1">
            <p:custDataLst>
              <p:tags r:id="rId6"/>
            </p:custDataLst>
            <p:extLst>
              <p:ext uri="{D42A27DB-BD31-4B8C-83A1-F6EECF244321}">
                <p14:modId xmlns:p14="http://schemas.microsoft.com/office/powerpoint/2010/main" val="90017253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7" imgW="384" imgH="384" progId="TCLayout.ActiveDocument.1">
                  <p:embed/>
                </p:oleObj>
              </mc:Choice>
              <mc:Fallback>
                <p:oleObj name="think-cell Slide" r:id="rId7" imgW="384" imgH="384" progId="TCLayout.ActiveDocument.1">
                  <p:embed/>
                  <p:pic>
                    <p:nvPicPr>
                      <p:cNvPr id="6" name="Object 5" hidden="1">
                        <a:extLst>
                          <a:ext uri="{FF2B5EF4-FFF2-40B4-BE49-F238E27FC236}">
                            <a16:creationId xmlns:a16="http://schemas.microsoft.com/office/drawing/2014/main" id="{0F9CD11A-8958-49A4-BA8F-D12AA7D63CDD}"/>
                          </a:ext>
                        </a:extLst>
                      </p:cNvPr>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127987" tIns="63993" rIns="127987" bIns="63993"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127987" tIns="63993" rIns="127987" bIns="639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127987" tIns="63993" rIns="127987" bIns="63993" rtlCol="0" anchor="ctr"/>
          <a:lstStyle>
            <a:lvl1pPr algn="l">
              <a:defRPr sz="1214">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127987" tIns="63993" rIns="127987" bIns="63993" rtlCol="0" anchor="ctr"/>
          <a:lstStyle>
            <a:lvl1pPr algn="ctr">
              <a:defRPr sz="1214">
                <a:solidFill>
                  <a:schemeClr val="tx1">
                    <a:tint val="75000"/>
                  </a:schemeClr>
                </a:solidFill>
              </a:defRPr>
            </a:lvl1pPr>
          </a:lstStyle>
          <a:p>
            <a:endParaRPr lang="en-US">
              <a:solidFill>
                <a:srgbClr val="6E6553">
                  <a:tint val="75000"/>
                </a:srgbClr>
              </a:solidFill>
            </a:endParaRPr>
          </a:p>
        </p:txBody>
      </p:sp>
    </p:spTree>
    <p:extLst>
      <p:ext uri="{BB962C8B-B14F-4D97-AF65-F5344CB8AC3E}">
        <p14:creationId xmlns:p14="http://schemas.microsoft.com/office/powerpoint/2010/main" val="327973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ctr" defTabSz="914209" rtl="0" eaLnBrk="1" latinLnBrk="0" hangingPunct="1">
        <a:spcBef>
          <a:spcPct val="0"/>
        </a:spcBef>
        <a:buNone/>
        <a:defRPr sz="4429" b="0" i="0" kern="1200">
          <a:solidFill>
            <a:schemeClr val="accent1"/>
          </a:solidFill>
          <a:latin typeface="Arial"/>
          <a:ea typeface="+mj-ea"/>
          <a:cs typeface="Arial"/>
        </a:defRPr>
      </a:lvl1pPr>
    </p:titleStyle>
    <p:bodyStyle>
      <a:lvl1pPr marL="342828" indent="-342828" algn="l" defTabSz="914209" rtl="0" eaLnBrk="1" latinLnBrk="0" hangingPunct="1">
        <a:spcBef>
          <a:spcPct val="20000"/>
        </a:spcBef>
        <a:buClr>
          <a:schemeClr val="accent1"/>
        </a:buClr>
        <a:buFont typeface="Wingdings" charset="2"/>
        <a:buChar char="§"/>
        <a:defRPr sz="3214" b="0" i="0" kern="1200">
          <a:solidFill>
            <a:schemeClr val="accent3"/>
          </a:solidFill>
          <a:latin typeface="Arial"/>
          <a:ea typeface="+mn-ea"/>
          <a:cs typeface="Arial"/>
        </a:defRPr>
      </a:lvl1pPr>
      <a:lvl2pPr marL="742795" indent="-285691" algn="l" defTabSz="914209" rtl="0" eaLnBrk="1" latinLnBrk="0" hangingPunct="1">
        <a:spcBef>
          <a:spcPct val="20000"/>
        </a:spcBef>
        <a:buClr>
          <a:schemeClr val="accent1"/>
        </a:buClr>
        <a:buFont typeface="Wingdings" charset="2"/>
        <a:buChar char="§"/>
        <a:defRPr sz="2786" b="0" i="0" kern="1200">
          <a:solidFill>
            <a:schemeClr val="accent3"/>
          </a:solidFill>
          <a:latin typeface="Arial"/>
          <a:ea typeface="+mn-ea"/>
          <a:cs typeface="Arial"/>
        </a:defRPr>
      </a:lvl2pPr>
      <a:lvl3pPr marL="1142761" indent="-228552" algn="l" defTabSz="914209" rtl="0" eaLnBrk="1" latinLnBrk="0" hangingPunct="1">
        <a:spcBef>
          <a:spcPct val="20000"/>
        </a:spcBef>
        <a:buClr>
          <a:schemeClr val="accent1"/>
        </a:buClr>
        <a:buFont typeface="Wingdings" charset="2"/>
        <a:buChar char="§"/>
        <a:defRPr lang="en-US" sz="4429" b="0" i="0" kern="1200" dirty="0">
          <a:solidFill>
            <a:schemeClr val="accent3"/>
          </a:solidFill>
          <a:latin typeface="Arial"/>
          <a:ea typeface="+mj-ea"/>
          <a:cs typeface="Arial"/>
        </a:defRPr>
      </a:lvl3pPr>
      <a:lvl4pPr marL="1599866"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6971"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07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0"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89"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09" rtl="0" eaLnBrk="1" latinLnBrk="0" hangingPunct="1">
        <a:defRPr sz="1786" kern="1200">
          <a:solidFill>
            <a:schemeClr val="tx1"/>
          </a:solidFill>
          <a:latin typeface="+mn-lt"/>
          <a:ea typeface="+mn-ea"/>
          <a:cs typeface="+mn-cs"/>
        </a:defRPr>
      </a:lvl1pPr>
      <a:lvl2pPr marL="457105" algn="l" defTabSz="914209" rtl="0" eaLnBrk="1" latinLnBrk="0" hangingPunct="1">
        <a:defRPr sz="1786" kern="1200">
          <a:solidFill>
            <a:schemeClr val="tx1"/>
          </a:solidFill>
          <a:latin typeface="+mn-lt"/>
          <a:ea typeface="+mn-ea"/>
          <a:cs typeface="+mn-cs"/>
        </a:defRPr>
      </a:lvl2pPr>
      <a:lvl3pPr marL="914209" algn="l" defTabSz="914209" rtl="0" eaLnBrk="1" latinLnBrk="0" hangingPunct="1">
        <a:defRPr sz="1786" kern="1200">
          <a:solidFill>
            <a:schemeClr val="tx1"/>
          </a:solidFill>
          <a:latin typeface="+mn-lt"/>
          <a:ea typeface="+mn-ea"/>
          <a:cs typeface="+mn-cs"/>
        </a:defRPr>
      </a:lvl3pPr>
      <a:lvl4pPr marL="1371314" algn="l" defTabSz="914209" rtl="0" eaLnBrk="1" latinLnBrk="0" hangingPunct="1">
        <a:defRPr sz="1786" kern="1200">
          <a:solidFill>
            <a:schemeClr val="tx1"/>
          </a:solidFill>
          <a:latin typeface="+mn-lt"/>
          <a:ea typeface="+mn-ea"/>
          <a:cs typeface="+mn-cs"/>
        </a:defRPr>
      </a:lvl4pPr>
      <a:lvl5pPr marL="1828419" algn="l" defTabSz="914209" rtl="0" eaLnBrk="1" latinLnBrk="0" hangingPunct="1">
        <a:defRPr sz="1786" kern="1200">
          <a:solidFill>
            <a:schemeClr val="tx1"/>
          </a:solidFill>
          <a:latin typeface="+mn-lt"/>
          <a:ea typeface="+mn-ea"/>
          <a:cs typeface="+mn-cs"/>
        </a:defRPr>
      </a:lvl5pPr>
      <a:lvl6pPr marL="2285523" algn="l" defTabSz="914209" rtl="0" eaLnBrk="1" latinLnBrk="0" hangingPunct="1">
        <a:defRPr sz="1786" kern="1200">
          <a:solidFill>
            <a:schemeClr val="tx1"/>
          </a:solidFill>
          <a:latin typeface="+mn-lt"/>
          <a:ea typeface="+mn-ea"/>
          <a:cs typeface="+mn-cs"/>
        </a:defRPr>
      </a:lvl6pPr>
      <a:lvl7pPr marL="2742628" algn="l" defTabSz="914209" rtl="0" eaLnBrk="1" latinLnBrk="0" hangingPunct="1">
        <a:defRPr sz="1786" kern="1200">
          <a:solidFill>
            <a:schemeClr val="tx1"/>
          </a:solidFill>
          <a:latin typeface="+mn-lt"/>
          <a:ea typeface="+mn-ea"/>
          <a:cs typeface="+mn-cs"/>
        </a:defRPr>
      </a:lvl7pPr>
      <a:lvl8pPr marL="3199733" algn="l" defTabSz="914209" rtl="0" eaLnBrk="1" latinLnBrk="0" hangingPunct="1">
        <a:defRPr sz="1786" kern="1200">
          <a:solidFill>
            <a:schemeClr val="tx1"/>
          </a:solidFill>
          <a:latin typeface="+mn-lt"/>
          <a:ea typeface="+mn-ea"/>
          <a:cs typeface="+mn-cs"/>
        </a:defRPr>
      </a:lvl8pPr>
      <a:lvl9pPr marL="3656837" algn="l" defTabSz="914209" rtl="0" eaLnBrk="1" latinLnBrk="0" hangingPunct="1">
        <a:defRPr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a:extLst>
            <a:ext uri="{FF2B5EF4-FFF2-40B4-BE49-F238E27FC236}">
              <a16:creationId xmlns:a16="http://schemas.microsoft.com/office/drawing/2014/main" id="{3C697145-4621-F6DF-6634-77E854FF70D5}"/>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BD91C623-077D-96C3-AA66-1E77C46CEAC7}"/>
              </a:ext>
            </a:extLst>
          </p:cNvPr>
          <p:cNvSpPr/>
          <p:nvPr/>
        </p:nvSpPr>
        <p:spPr>
          <a:xfrm>
            <a:off x="0" y="6328875"/>
            <a:ext cx="9144000" cy="526532"/>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19046" tIns="9523" rIns="19046" bIns="9523"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Poppins" panose="00000500000000000000" pitchFamily="2" charset="0"/>
              <a:ea typeface="+mn-ea"/>
              <a:cs typeface="Poppins" panose="00000500000000000000" pitchFamily="2" charset="0"/>
            </a:endParaRPr>
          </a:p>
        </p:txBody>
      </p:sp>
      <p:sp>
        <p:nvSpPr>
          <p:cNvPr id="2" name="Rectangle 1">
            <a:extLst>
              <a:ext uri="{FF2B5EF4-FFF2-40B4-BE49-F238E27FC236}">
                <a16:creationId xmlns:a16="http://schemas.microsoft.com/office/drawing/2014/main" id="{33B33E47-F1EC-9769-6F8A-B6A6A62DD8FF}"/>
              </a:ext>
            </a:extLst>
          </p:cNvPr>
          <p:cNvSpPr/>
          <p:nvPr/>
        </p:nvSpPr>
        <p:spPr>
          <a:xfrm>
            <a:off x="65557" y="700513"/>
            <a:ext cx="8956351" cy="5625978"/>
          </a:xfrm>
          <a:prstGeom prst="rect">
            <a:avLst/>
          </a:prstGeom>
          <a:solidFill>
            <a:srgbClr val="17A89F"/>
          </a:solidFill>
          <a:ln w="76200">
            <a:solidFill>
              <a:srgbClr val="17A8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Arial"/>
              <a:ea typeface="+mn-ea"/>
              <a:cs typeface="+mn-cs"/>
            </a:endParaRPr>
          </a:p>
        </p:txBody>
      </p:sp>
      <p:sp>
        <p:nvSpPr>
          <p:cNvPr id="7" name="Text Box 14">
            <a:extLst>
              <a:ext uri="{FF2B5EF4-FFF2-40B4-BE49-F238E27FC236}">
                <a16:creationId xmlns:a16="http://schemas.microsoft.com/office/drawing/2014/main" id="{C1CD0FA6-C9F6-1D06-6084-8849003B6409}"/>
              </a:ext>
            </a:extLst>
          </p:cNvPr>
          <p:cNvSpPr txBox="1">
            <a:spLocks noChangeArrowheads="1"/>
          </p:cNvSpPr>
          <p:nvPr/>
        </p:nvSpPr>
        <p:spPr bwMode="auto">
          <a:xfrm>
            <a:off x="99036" y="17782"/>
            <a:ext cx="8936406" cy="6604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125"/>
              </a:spcAft>
              <a:buClrTx/>
              <a:buSzTx/>
              <a:buFontTx/>
              <a:buNone/>
              <a:tabLst/>
              <a:defRPr/>
            </a:pPr>
            <a:r>
              <a:rPr kumimoji="0" lang="vi-VN" sz="1800" b="1" i="0" u="none" strike="noStrike" cap="none" normalizeH="0" baseline="0" noProof="0">
                <a:ln>
                  <a:noFill/>
                </a:ln>
                <a:solidFill>
                  <a:srgbClr val="1070B8"/>
                </a:solidFill>
                <a:effectLst/>
                <a:uLnTx/>
                <a:uFillTx/>
                <a:latin typeface="Arial" panose="00000500000000000000" pitchFamily="2" charset="0"/>
                <a:ea typeface="ＭＳ Ｐゴシック" charset="0"/>
                <a:cs typeface="Poppins" panose="00000500000000000000" pitchFamily="2" charset="0"/>
              </a:rPr>
              <a:t>Mông Cổ</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vi-VN" sz="1050" b="1" i="0" u="none" strike="noStrike" cap="none" normalizeH="0" baseline="0" noProof="0">
                <a:ln>
                  <a:noFill/>
                </a:ln>
                <a:solidFill>
                  <a:srgbClr val="313231"/>
                </a:solidFill>
                <a:effectLst/>
                <a:uLnTx/>
                <a:uFillTx/>
                <a:latin typeface="Arial" panose="00000500000000000000" pitchFamily="2" charset="0"/>
                <a:ea typeface="ＭＳ Ｐゴシック" charset="0"/>
                <a:cs typeface="Poppins" panose="00000500000000000000" pitchFamily="2" charset="0"/>
              </a:rPr>
              <a:t>Hỗ trợ việc ưu tiên nguồn lực trong nước cho triển khai vắc-xin mới</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vi-VN" sz="1050" b="1" i="1" u="none" strike="noStrike" cap="none" normalizeH="0" baseline="0" noProof="0">
                <a:ln>
                  <a:noFill/>
                </a:ln>
                <a:solidFill>
                  <a:srgbClr val="313231"/>
                </a:solidFill>
                <a:effectLst/>
                <a:uLnTx/>
                <a:uFillTx/>
                <a:latin typeface="Arial" panose="00000500000000000000" pitchFamily="2" charset="0"/>
                <a:ea typeface="ＭＳ Ｐゴシック" charset="0"/>
                <a:cs typeface="Poppins" panose="00000500000000000000" pitchFamily="2" charset="0"/>
              </a:rPr>
              <a:t>Manila, Philippines, ngày 23–25 tháng 7 năm 2025</a:t>
            </a:r>
          </a:p>
        </p:txBody>
      </p:sp>
      <p:pic>
        <p:nvPicPr>
          <p:cNvPr id="12" name="Picture 11" descr="GAVI_Alliance_Colour_Logo.jpg">
            <a:extLst>
              <a:ext uri="{FF2B5EF4-FFF2-40B4-BE49-F238E27FC236}">
                <a16:creationId xmlns:a16="http://schemas.microsoft.com/office/drawing/2014/main" id="{DAED03C6-382C-BEF0-8386-2AF257BD47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853" y="6397487"/>
            <a:ext cx="1142629" cy="438007"/>
          </a:xfrm>
          <a:prstGeom prst="rect">
            <a:avLst/>
          </a:prstGeom>
        </p:spPr>
      </p:pic>
      <p:pic>
        <p:nvPicPr>
          <p:cNvPr id="13" name="Picture 12">
            <a:extLst>
              <a:ext uri="{FF2B5EF4-FFF2-40B4-BE49-F238E27FC236}">
                <a16:creationId xmlns:a16="http://schemas.microsoft.com/office/drawing/2014/main" id="{C4A61F43-0444-08FC-C8CB-68774E5203D6}"/>
              </a:ext>
            </a:extLst>
          </p:cNvPr>
          <p:cNvPicPr>
            <a:picLocks noChangeAspect="1"/>
          </p:cNvPicPr>
          <p:nvPr/>
        </p:nvPicPr>
        <p:blipFill>
          <a:blip r:embed="rId3"/>
          <a:stretch>
            <a:fillRect/>
          </a:stretch>
        </p:blipFill>
        <p:spPr>
          <a:xfrm>
            <a:off x="7411713" y="6382360"/>
            <a:ext cx="1623729" cy="453134"/>
          </a:xfrm>
          <a:prstGeom prst="rect">
            <a:avLst/>
          </a:prstGeom>
        </p:spPr>
      </p:pic>
      <p:sp>
        <p:nvSpPr>
          <p:cNvPr id="31" name="Text Box 49">
            <a:extLst>
              <a:ext uri="{FF2B5EF4-FFF2-40B4-BE49-F238E27FC236}">
                <a16:creationId xmlns:a16="http://schemas.microsoft.com/office/drawing/2014/main" id="{29E28327-D3BB-28E3-75D4-E4314C631EE4}"/>
              </a:ext>
            </a:extLst>
          </p:cNvPr>
          <p:cNvSpPr txBox="1">
            <a:spLocks noChangeArrowheads="1"/>
          </p:cNvSpPr>
          <p:nvPr/>
        </p:nvSpPr>
        <p:spPr bwMode="auto">
          <a:xfrm>
            <a:off x="95393" y="673426"/>
            <a:ext cx="8891771"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Tình hình triển khai</a:t>
            </a:r>
          </a:p>
        </p:txBody>
      </p:sp>
      <p:graphicFrame>
        <p:nvGraphicFramePr>
          <p:cNvPr id="6" name="Table 5">
            <a:extLst>
              <a:ext uri="{FF2B5EF4-FFF2-40B4-BE49-F238E27FC236}">
                <a16:creationId xmlns:a16="http://schemas.microsoft.com/office/drawing/2014/main" id="{1EAC3E47-9569-F769-F8FF-52AD7651C189}"/>
              </a:ext>
            </a:extLst>
          </p:cNvPr>
          <p:cNvGraphicFramePr>
            <a:graphicFrameLocks noGrp="1"/>
          </p:cNvGraphicFramePr>
          <p:nvPr>
            <p:extLst>
              <p:ext uri="{D42A27DB-BD31-4B8C-83A1-F6EECF244321}">
                <p14:modId xmlns:p14="http://schemas.microsoft.com/office/powerpoint/2010/main" val="2308929587"/>
              </p:ext>
            </p:extLst>
          </p:nvPr>
        </p:nvGraphicFramePr>
        <p:xfrm>
          <a:off x="95393" y="860629"/>
          <a:ext cx="8891771" cy="1253287"/>
        </p:xfrm>
        <a:graphic>
          <a:graphicData uri="http://schemas.openxmlformats.org/drawingml/2006/table">
            <a:tbl>
              <a:tblPr firstRow="1" firstCol="1" bandRow="1">
                <a:tableStyleId>{0505E3EF-67EA-436B-97B2-0124C06EBD24}</a:tableStyleId>
              </a:tblPr>
              <a:tblGrid>
                <a:gridCol w="2185111">
                  <a:extLst>
                    <a:ext uri="{9D8B030D-6E8A-4147-A177-3AD203B41FA5}">
                      <a16:colId xmlns:a16="http://schemas.microsoft.com/office/drawing/2014/main" val="2441690924"/>
                    </a:ext>
                  </a:extLst>
                </a:gridCol>
                <a:gridCol w="3348628">
                  <a:extLst>
                    <a:ext uri="{9D8B030D-6E8A-4147-A177-3AD203B41FA5}">
                      <a16:colId xmlns:a16="http://schemas.microsoft.com/office/drawing/2014/main" val="4243113650"/>
                    </a:ext>
                  </a:extLst>
                </a:gridCol>
                <a:gridCol w="3358032">
                  <a:extLst>
                    <a:ext uri="{9D8B030D-6E8A-4147-A177-3AD203B41FA5}">
                      <a16:colId xmlns:a16="http://schemas.microsoft.com/office/drawing/2014/main" val="2137277064"/>
                    </a:ext>
                  </a:extLst>
                </a:gridCol>
              </a:tblGrid>
              <a:tr h="171220">
                <a:tc>
                  <a:txBody>
                    <a:bodyPr/>
                    <a:lstStyle/>
                    <a:p>
                      <a:pPr marL="0" marR="0" algn="l" rtl="0">
                        <a:lnSpc>
                          <a:spcPct val="150000"/>
                        </a:lnSpc>
                        <a:spcBef>
                          <a:spcPts val="0"/>
                        </a:spcBef>
                        <a:spcAft>
                          <a:spcPts val="0"/>
                        </a:spcAft>
                      </a:pPr>
                      <a:endParaRPr lang="en-US" sz="1000" dirty="0">
                        <a:effectLst/>
                        <a:latin typeface="Poppins Medium" panose="00000600000000000000" pitchFamily="2" charset="0"/>
                        <a:cs typeface="Poppins Medium" panose="00000600000000000000" pitchFamily="2" charset="0"/>
                      </a:endParaRPr>
                    </a:p>
                  </a:txBody>
                  <a:tcPr marL="48986" marR="48986" marT="0" marB="0"/>
                </a:tc>
                <a:tc>
                  <a:txBody>
                    <a:bodyPr/>
                    <a:lstStyle/>
                    <a:p>
                      <a:pPr marL="0" marR="0" algn="ctr">
                        <a:lnSpc>
                          <a:spcPct val="100000"/>
                        </a:lnSpc>
                        <a:spcBef>
                          <a:spcPts val="0"/>
                        </a:spcBef>
                        <a:spcAft>
                          <a:spcPts val="0"/>
                        </a:spcAft>
                      </a:pPr>
                      <a:r>
                        <a:rPr lang="en-US" sz="700" b="1" dirty="0" err="1">
                          <a:effectLst/>
                          <a:latin typeface="Arial" panose="00000700000000000000" pitchFamily="2" charset="0"/>
                          <a:cs typeface="Poppins SemiBold" panose="00000700000000000000" pitchFamily="2" charset="0"/>
                        </a:rPr>
                        <a:t>Vắc-xin</a:t>
                      </a:r>
                      <a:r>
                        <a:rPr lang="en-US" sz="700" b="1" dirty="0">
                          <a:effectLst/>
                          <a:latin typeface="Arial" panose="00000700000000000000" pitchFamily="2" charset="0"/>
                          <a:cs typeface="Poppins SemiBold" panose="00000700000000000000" pitchFamily="2" charset="0"/>
                        </a:rPr>
                        <a:t> </a:t>
                      </a:r>
                      <a:r>
                        <a:rPr lang="en-US" sz="700" b="1" dirty="0" err="1">
                          <a:effectLst/>
                          <a:latin typeface="Arial" panose="00000700000000000000" pitchFamily="2" charset="0"/>
                          <a:cs typeface="Poppins SemiBold" panose="00000700000000000000" pitchFamily="2" charset="0"/>
                        </a:rPr>
                        <a:t>phế</a:t>
                      </a:r>
                      <a:r>
                        <a:rPr lang="en-US" sz="700" b="1" dirty="0">
                          <a:effectLst/>
                          <a:latin typeface="Arial" panose="00000700000000000000" pitchFamily="2" charset="0"/>
                          <a:cs typeface="Poppins SemiBold" panose="00000700000000000000" pitchFamily="2" charset="0"/>
                        </a:rPr>
                        <a:t> </a:t>
                      </a:r>
                      <a:r>
                        <a:rPr lang="en-US" sz="700" b="1" dirty="0" err="1">
                          <a:effectLst/>
                          <a:latin typeface="Arial" panose="00000700000000000000" pitchFamily="2" charset="0"/>
                          <a:cs typeface="Poppins SemiBold" panose="00000700000000000000" pitchFamily="2" charset="0"/>
                        </a:rPr>
                        <a:t>cầu</a:t>
                      </a:r>
                      <a:r>
                        <a:rPr lang="en-US" sz="700" b="1" dirty="0">
                          <a:effectLst/>
                          <a:latin typeface="Arial" panose="00000700000000000000" pitchFamily="2" charset="0"/>
                          <a:cs typeface="Poppins SemiBold" panose="00000700000000000000" pitchFamily="2" charset="0"/>
                        </a:rPr>
                        <a:t> (</a:t>
                      </a:r>
                      <a:r>
                        <a:rPr lang="vi-VN" sz="700" b="1" dirty="0">
                          <a:effectLst/>
                          <a:latin typeface="Arial" panose="00000700000000000000" pitchFamily="2" charset="0"/>
                          <a:cs typeface="Poppins SemiBold" panose="00000700000000000000" pitchFamily="2" charset="0"/>
                        </a:rPr>
                        <a:t>PCV</a:t>
                      </a:r>
                      <a:r>
                        <a:rPr lang="en-US" sz="700" b="1" dirty="0">
                          <a:effectLst/>
                          <a:latin typeface="Arial" panose="00000700000000000000" pitchFamily="2" charset="0"/>
                          <a:cs typeface="Poppins SemiBold" panose="00000700000000000000" pitchFamily="2" charset="0"/>
                        </a:rPr>
                        <a:t>)</a:t>
                      </a:r>
                      <a:endParaRPr lang="vi-VN" sz="700" b="1" dirty="0">
                        <a:effectLst/>
                        <a:latin typeface="Arial" panose="00000700000000000000" pitchFamily="2" charset="0"/>
                        <a:cs typeface="Poppins SemiBold" panose="00000700000000000000" pitchFamily="2" charset="0"/>
                      </a:endParaRPr>
                    </a:p>
                  </a:txBody>
                  <a:tcPr marL="48986" marR="48986" marT="36000" marB="36000" anchor="ctr"/>
                </a:tc>
                <a:tc>
                  <a:txBody>
                    <a:bodyPr/>
                    <a:lstStyle/>
                    <a:p>
                      <a:pPr marL="0" marR="0" algn="ctr">
                        <a:lnSpc>
                          <a:spcPct val="100000"/>
                        </a:lnSpc>
                        <a:spcBef>
                          <a:spcPts val="0"/>
                        </a:spcBef>
                        <a:spcAft>
                          <a:spcPts val="0"/>
                        </a:spcAft>
                      </a:pPr>
                      <a:r>
                        <a:rPr lang="en-US" sz="700" b="1" err="1">
                          <a:effectLst/>
                          <a:latin typeface="Arial" panose="00000700000000000000" pitchFamily="2" charset="0"/>
                          <a:cs typeface="Poppins SemiBold" panose="00000700000000000000" pitchFamily="2" charset="0"/>
                        </a:rPr>
                        <a:t>Vắc-xin</a:t>
                      </a:r>
                      <a:r>
                        <a:rPr lang="en-US" sz="700" b="1">
                          <a:effectLst/>
                          <a:latin typeface="Arial" panose="00000700000000000000" pitchFamily="2" charset="0"/>
                          <a:cs typeface="Poppins SemiBold" panose="00000700000000000000" pitchFamily="2" charset="0"/>
                        </a:rPr>
                        <a:t> </a:t>
                      </a:r>
                      <a:r>
                        <a:rPr lang="vi-VN" sz="700" b="1">
                          <a:effectLst/>
                          <a:latin typeface="Arial" panose="00000700000000000000" pitchFamily="2" charset="0"/>
                          <a:cs typeface="Poppins SemiBold" panose="00000700000000000000" pitchFamily="2" charset="0"/>
                        </a:rPr>
                        <a:t>HPV</a:t>
                      </a:r>
                    </a:p>
                  </a:txBody>
                  <a:tcPr marL="48986" marR="48986" marT="36000" marB="36000" anchor="ctr"/>
                </a:tc>
                <a:extLst>
                  <a:ext uri="{0D108BD9-81ED-4DB2-BD59-A6C34878D82A}">
                    <a16:rowId xmlns:a16="http://schemas.microsoft.com/office/drawing/2014/main" val="4244451803"/>
                  </a:ext>
                </a:extLst>
              </a:tr>
              <a:tr h="164497">
                <a:tc>
                  <a:txBody>
                    <a:bodyPr/>
                    <a:lstStyle/>
                    <a:p>
                      <a:pPr marL="0" marR="0" algn="ctr">
                        <a:lnSpc>
                          <a:spcPct val="100000"/>
                        </a:lnSpc>
                        <a:spcBef>
                          <a:spcPts val="0"/>
                        </a:spcBef>
                        <a:spcAft>
                          <a:spcPts val="0"/>
                        </a:spcAft>
                      </a:pPr>
                      <a:r>
                        <a:rPr lang="vi-VN" sz="600">
                          <a:effectLst/>
                          <a:latin typeface="Arial" pitchFamily="2" charset="77"/>
                          <a:cs typeface="Poppins" pitchFamily="2" charset="77"/>
                        </a:rPr>
                        <a:t>Năm triển khai</a:t>
                      </a:r>
                    </a:p>
                  </a:txBody>
                  <a:tcPr marL="48986" marR="48986" marT="36000" marB="36000" anchor="ctr"/>
                </a:tc>
                <a:tc>
                  <a:txBody>
                    <a:bodyPr/>
                    <a:lstStyle/>
                    <a:p>
                      <a:pPr algn="ctr" rtl="0" fontAlgn="base">
                        <a:lnSpc>
                          <a:spcPts val="1200"/>
                        </a:lnSpc>
                        <a:buNone/>
                      </a:pPr>
                      <a:r>
                        <a:rPr lang="vi-VN" sz="600" b="0" i="0">
                          <a:effectLst/>
                          <a:latin typeface="Arial" pitchFamily="2" charset="77"/>
                          <a:cs typeface="Poppins" pitchFamily="2" charset="77"/>
                        </a:rPr>
                        <a:t>2016 </a:t>
                      </a:r>
                    </a:p>
                  </a:txBody>
                  <a:tcPr/>
                </a:tc>
                <a:tc>
                  <a:txBody>
                    <a:bodyPr/>
                    <a:lstStyle/>
                    <a:p>
                      <a:pPr algn="ctr" rtl="0" fontAlgn="base">
                        <a:lnSpc>
                          <a:spcPts val="1200"/>
                        </a:lnSpc>
                        <a:buNone/>
                      </a:pPr>
                      <a:r>
                        <a:rPr lang="vi-VN" sz="600" b="0" i="0">
                          <a:effectLst/>
                          <a:latin typeface="Arial" pitchFamily="2" charset="77"/>
                          <a:cs typeface="Poppins" pitchFamily="2" charset="77"/>
                        </a:rPr>
                        <a:t>2024 </a:t>
                      </a:r>
                    </a:p>
                  </a:txBody>
                  <a:tcPr/>
                </a:tc>
                <a:extLst>
                  <a:ext uri="{0D108BD9-81ED-4DB2-BD59-A6C34878D82A}">
                    <a16:rowId xmlns:a16="http://schemas.microsoft.com/office/drawing/2014/main" val="3830800114"/>
                  </a:ext>
                </a:extLst>
              </a:tr>
              <a:tr h="152985">
                <a:tc>
                  <a:txBody>
                    <a:bodyPr/>
                    <a:lstStyle/>
                    <a:p>
                      <a:pPr marL="0" marR="0" lvl="0" indent="-368205" algn="ctr">
                        <a:lnSpc>
                          <a:spcPct val="100000"/>
                        </a:lnSpc>
                        <a:spcBef>
                          <a:spcPts val="0"/>
                        </a:spcBef>
                        <a:spcAft>
                          <a:spcPts val="0"/>
                        </a:spcAft>
                        <a:tabLst/>
                      </a:pPr>
                      <a:r>
                        <a:rPr lang="vi-VN" sz="600">
                          <a:effectLst/>
                          <a:latin typeface="Arial" pitchFamily="2" charset="77"/>
                          <a:cs typeface="Poppins" pitchFamily="2" charset="77"/>
                        </a:rPr>
                        <a:t>Tình hình triển khai</a:t>
                      </a:r>
                    </a:p>
                  </a:txBody>
                  <a:tcPr marL="48986" marR="48986" marT="36000" marB="0" anchor="ctr"/>
                </a:tc>
                <a:tc>
                  <a:txBody>
                    <a:bodyPr/>
                    <a:lstStyle/>
                    <a:p>
                      <a:pPr algn="ctr" rtl="0" fontAlgn="base">
                        <a:lnSpc>
                          <a:spcPts val="1200"/>
                        </a:lnSpc>
                        <a:buNone/>
                      </a:pPr>
                      <a:r>
                        <a:rPr lang="vi-VN" sz="600" b="0" i="0">
                          <a:effectLst/>
                          <a:latin typeface="Arial" pitchFamily="2" charset="77"/>
                          <a:cs typeface="Poppins" pitchFamily="2" charset="77"/>
                        </a:rPr>
                        <a:t>Trên toàn quốc </a:t>
                      </a:r>
                    </a:p>
                  </a:txBody>
                  <a:tcPr/>
                </a:tc>
                <a:tc>
                  <a:txBody>
                    <a:bodyPr/>
                    <a:lstStyle/>
                    <a:p>
                      <a:pPr algn="ctr" rtl="0" fontAlgn="base">
                        <a:lnSpc>
                          <a:spcPts val="1200"/>
                        </a:lnSpc>
                        <a:buNone/>
                      </a:pPr>
                      <a:r>
                        <a:rPr lang="vi-VN" sz="600" b="0" i="0">
                          <a:effectLst/>
                          <a:latin typeface="Arial" pitchFamily="2" charset="77"/>
                          <a:cs typeface="Poppins" pitchFamily="2" charset="77"/>
                        </a:rPr>
                        <a:t>Trên toàn quốc </a:t>
                      </a:r>
                    </a:p>
                  </a:txBody>
                  <a:tcPr/>
                </a:tc>
                <a:extLst>
                  <a:ext uri="{0D108BD9-81ED-4DB2-BD59-A6C34878D82A}">
                    <a16:rowId xmlns:a16="http://schemas.microsoft.com/office/drawing/2014/main" val="4236886848"/>
                  </a:ext>
                </a:extLst>
              </a:tr>
              <a:tr h="201683">
                <a:tc>
                  <a:txBody>
                    <a:bodyPr/>
                    <a:lstStyle/>
                    <a:p>
                      <a:pPr marL="0" marR="0" lvl="0" indent="-368205" algn="ctr">
                        <a:lnSpc>
                          <a:spcPct val="100000"/>
                        </a:lnSpc>
                        <a:spcBef>
                          <a:spcPts val="0"/>
                        </a:spcBef>
                        <a:spcAft>
                          <a:spcPts val="0"/>
                        </a:spcAft>
                        <a:tabLst/>
                      </a:pPr>
                      <a:r>
                        <a:rPr lang="vi-VN" sz="600">
                          <a:effectLst/>
                          <a:latin typeface="Arial" pitchFamily="2" charset="77"/>
                          <a:ea typeface="Calibri"/>
                          <a:cs typeface="Poppins" pitchFamily="2" charset="77"/>
                        </a:rPr>
                        <a:t>Nhóm đối tượng tiêm vắc-xin </a:t>
                      </a:r>
                    </a:p>
                  </a:txBody>
                  <a:tcPr marL="48986" marR="48986" marT="36000" marB="0" anchor="ctr"/>
                </a:tc>
                <a:tc>
                  <a:txBody>
                    <a:bodyPr/>
                    <a:lstStyle/>
                    <a:p>
                      <a:pPr algn="ctr" rtl="0" fontAlgn="base">
                        <a:lnSpc>
                          <a:spcPts val="1200"/>
                        </a:lnSpc>
                        <a:buNone/>
                      </a:pPr>
                      <a:r>
                        <a:rPr lang="vi-VN" sz="600" b="0" i="0">
                          <a:effectLst/>
                          <a:latin typeface="Arial" pitchFamily="2" charset="77"/>
                          <a:cs typeface="Poppins" pitchFamily="2" charset="77"/>
                        </a:rPr>
                        <a:t>2 tháng, 4 tháng, 9 tháng </a:t>
                      </a:r>
                    </a:p>
                  </a:txBody>
                  <a:tcPr/>
                </a:tc>
                <a:tc>
                  <a:txBody>
                    <a:bodyPr/>
                    <a:lstStyle/>
                    <a:p>
                      <a:pPr algn="ctr" rtl="0" fontAlgn="base">
                        <a:lnSpc>
                          <a:spcPts val="1200"/>
                        </a:lnSpc>
                        <a:buNone/>
                      </a:pPr>
                      <a:r>
                        <a:rPr lang="vi-VN" sz="600" b="0" i="0">
                          <a:effectLst/>
                          <a:latin typeface="Arial" pitchFamily="2" charset="77"/>
                          <a:cs typeface="Poppins" pitchFamily="2" charset="77"/>
                        </a:rPr>
                        <a:t>Trẻ 11 tuổi, bao gồm cả bé trai và bé gái </a:t>
                      </a:r>
                    </a:p>
                  </a:txBody>
                  <a:tcPr/>
                </a:tc>
                <a:extLst>
                  <a:ext uri="{0D108BD9-81ED-4DB2-BD59-A6C34878D82A}">
                    <a16:rowId xmlns:a16="http://schemas.microsoft.com/office/drawing/2014/main" val="2669951412"/>
                  </a:ext>
                </a:extLst>
              </a:tr>
              <a:tr h="201683">
                <a:tc>
                  <a:txBody>
                    <a:bodyPr/>
                    <a:lstStyle/>
                    <a:p>
                      <a:pPr marL="0" marR="0" algn="ctr">
                        <a:lnSpc>
                          <a:spcPct val="107000"/>
                        </a:lnSpc>
                        <a:spcAft>
                          <a:spcPts val="800"/>
                        </a:spcAft>
                        <a:buNone/>
                      </a:pPr>
                      <a:r>
                        <a:rPr lang="vi-VN" sz="600">
                          <a:effectLst/>
                          <a:latin typeface="Arial" panose="00000500000000000000" pitchFamily="2" charset="0"/>
                          <a:ea typeface="Calibri" panose="020F0502020204030204" pitchFamily="34" charset="0"/>
                          <a:cs typeface="Times New Roman" panose="02020603050405020304" pitchFamily="18" charset="0"/>
                        </a:rPr>
                        <a:t>Loại vắc-xin và số liều</a:t>
                      </a:r>
                    </a:p>
                  </a:txBody>
                  <a:tcPr marL="68580" marR="68580" marT="0" marB="0" anchor="ctr"/>
                </a:tc>
                <a:tc>
                  <a:txBody>
                    <a:bodyPr/>
                    <a:lstStyle/>
                    <a:p>
                      <a:pPr marL="88900" marR="0" lvl="1" indent="0" algn="l" rtl="0">
                        <a:lnSpc>
                          <a:spcPct val="100000"/>
                        </a:lnSpc>
                        <a:spcBef>
                          <a:spcPts val="0"/>
                        </a:spcBef>
                        <a:spcAft>
                          <a:spcPts val="0"/>
                        </a:spcAft>
                        <a:tabLst/>
                      </a:pPr>
                      <a:endParaRPr lang="en-US" sz="600" b="0" kern="1200" dirty="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algn="ctr" rtl="0" fontAlgn="base">
                        <a:lnSpc>
                          <a:spcPts val="1200"/>
                        </a:lnSpc>
                        <a:buNone/>
                      </a:pPr>
                      <a:r>
                        <a:rPr lang="vi-VN" sz="600" b="0" i="0">
                          <a:effectLst/>
                          <a:latin typeface="Arial" pitchFamily="2" charset="77"/>
                          <a:cs typeface="Poppins" pitchFamily="2" charset="77"/>
                        </a:rPr>
                        <a:t>Gardasil 4, 1 liều </a:t>
                      </a:r>
                    </a:p>
                  </a:txBody>
                  <a:tcPr/>
                </a:tc>
                <a:extLst>
                  <a:ext uri="{0D108BD9-81ED-4DB2-BD59-A6C34878D82A}">
                    <a16:rowId xmlns:a16="http://schemas.microsoft.com/office/drawing/2014/main" val="2870562351"/>
                  </a:ext>
                </a:extLst>
              </a:tr>
              <a:tr h="153973">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bl>
          </a:graphicData>
        </a:graphic>
      </p:graphicFrame>
      <p:graphicFrame>
        <p:nvGraphicFramePr>
          <p:cNvPr id="9" name="Table 8">
            <a:extLst>
              <a:ext uri="{FF2B5EF4-FFF2-40B4-BE49-F238E27FC236}">
                <a16:creationId xmlns:a16="http://schemas.microsoft.com/office/drawing/2014/main" id="{AE29CAC3-1071-EDE2-E5E5-671832C8351C}"/>
              </a:ext>
            </a:extLst>
          </p:cNvPr>
          <p:cNvGraphicFramePr>
            <a:graphicFrameLocks noGrp="1"/>
          </p:cNvGraphicFramePr>
          <p:nvPr>
            <p:extLst>
              <p:ext uri="{D42A27DB-BD31-4B8C-83A1-F6EECF244321}">
                <p14:modId xmlns:p14="http://schemas.microsoft.com/office/powerpoint/2010/main" val="877651529"/>
              </p:ext>
            </p:extLst>
          </p:nvPr>
        </p:nvGraphicFramePr>
        <p:xfrm>
          <a:off x="98708" y="1968508"/>
          <a:ext cx="8891772" cy="1966671"/>
        </p:xfrm>
        <a:graphic>
          <a:graphicData uri="http://schemas.openxmlformats.org/drawingml/2006/table">
            <a:tbl>
              <a:tblPr firstRow="1" firstCol="1" bandRow="1">
                <a:tableStyleId>{0505E3EF-67EA-436B-97B2-0124C06EBD24}</a:tableStyleId>
              </a:tblPr>
              <a:tblGrid>
                <a:gridCol w="3602121">
                  <a:extLst>
                    <a:ext uri="{9D8B030D-6E8A-4147-A177-3AD203B41FA5}">
                      <a16:colId xmlns:a16="http://schemas.microsoft.com/office/drawing/2014/main" val="2441690924"/>
                    </a:ext>
                  </a:extLst>
                </a:gridCol>
                <a:gridCol w="1156604">
                  <a:extLst>
                    <a:ext uri="{9D8B030D-6E8A-4147-A177-3AD203B41FA5}">
                      <a16:colId xmlns:a16="http://schemas.microsoft.com/office/drawing/2014/main" val="4243113650"/>
                    </a:ext>
                  </a:extLst>
                </a:gridCol>
                <a:gridCol w="4133047">
                  <a:extLst>
                    <a:ext uri="{9D8B030D-6E8A-4147-A177-3AD203B41FA5}">
                      <a16:colId xmlns:a16="http://schemas.microsoft.com/office/drawing/2014/main" val="3319182671"/>
                    </a:ext>
                  </a:extLst>
                </a:gridCol>
              </a:tblGrid>
              <a:tr h="175506">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9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214740">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vi-VN" sz="700">
                          <a:effectLst/>
                          <a:latin typeface="Arial" pitchFamily="2" charset="77"/>
                          <a:cs typeface="Poppins" pitchFamily="2" charset="77"/>
                        </a:rPr>
                        <a:t>Những thách thức chính</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vi-VN" sz="700" b="1">
                          <a:solidFill>
                            <a:schemeClr val="dk1"/>
                          </a:solidFill>
                          <a:effectLst/>
                          <a:latin typeface="Arial" pitchFamily="2" charset="77"/>
                          <a:ea typeface="+mn-ea"/>
                          <a:cs typeface="Poppins" pitchFamily="2" charset="77"/>
                        </a:rPr>
                        <a:t>Người ra quyết định</a:t>
                      </a:r>
                    </a:p>
                  </a:txBody>
                  <a:tcPr marL="48986" marR="48986" marT="36000" marB="36000" anchor="ctr"/>
                </a:tc>
                <a:tc>
                  <a:txBody>
                    <a:bodyPr/>
                    <a:lstStyle/>
                    <a:p>
                      <a:pPr algn="ctr"/>
                      <a:r>
                        <a:rPr lang="vi-VN" sz="700" b="1">
                          <a:solidFill>
                            <a:schemeClr val="dk1"/>
                          </a:solidFill>
                          <a:effectLst/>
                          <a:latin typeface="Arial" pitchFamily="2" charset="77"/>
                          <a:ea typeface="+mn-ea"/>
                          <a:cs typeface="Poppins" pitchFamily="2" charset="77"/>
                        </a:rPr>
                        <a:t>Vị trí</a:t>
                      </a:r>
                    </a:p>
                  </a:txBody>
                  <a:tcPr marL="48986" marR="48986" marT="36000" marB="36000" anchor="ctr"/>
                </a:tc>
                <a:extLst>
                  <a:ext uri="{0D108BD9-81ED-4DB2-BD59-A6C34878D82A}">
                    <a16:rowId xmlns:a16="http://schemas.microsoft.com/office/drawing/2014/main" val="1053874978"/>
                  </a:ext>
                </a:extLst>
              </a:tr>
              <a:tr h="269634">
                <a:tc rowSpan="2">
                  <a:txBody>
                    <a:bodyPr/>
                    <a:lstStyle/>
                    <a:p>
                      <a:pPr algn="l" rtl="0" fontAlgn="base">
                        <a:lnSpc>
                          <a:spcPct val="100000"/>
                        </a:lnSpc>
                        <a:buNone/>
                      </a:pPr>
                      <a:r>
                        <a:rPr lang="vi-VN" sz="600" b="0" i="0" dirty="0">
                          <a:effectLst/>
                          <a:latin typeface="Arial" pitchFamily="2" charset="77"/>
                          <a:cs typeface="Poppins" pitchFamily="2" charset="77"/>
                        </a:rPr>
                        <a:t>Phòng Tiêm chủng mở rộng (EPI), thuộc Trung tâm Quốc gia về Các bệnh Truyền nhiễm, hiện đang đối mặt với rủi ro về lương và kinh phí vận hành do sự chuyển đổi sang cơ chế tài chính dựa trên hiệu suất trong lĩnh vực y tế.    </a:t>
                      </a:r>
                    </a:p>
                  </a:txBody>
                  <a:tcPr/>
                </a:tc>
                <a:tc>
                  <a:txBody>
                    <a:bodyPr/>
                    <a:lstStyle/>
                    <a:p>
                      <a:pPr algn="l" rtl="0" fontAlgn="base">
                        <a:lnSpc>
                          <a:spcPct val="100000"/>
                        </a:lnSpc>
                        <a:buNone/>
                      </a:pPr>
                      <a:r>
                        <a:rPr lang="vi-VN" sz="600" b="0" i="0">
                          <a:effectLst/>
                          <a:latin typeface="Arial" pitchFamily="2" charset="77"/>
                          <a:cs typeface="Poppins" pitchFamily="2" charset="77"/>
                        </a:rPr>
                        <a:t>Bộ Y tế </a:t>
                      </a:r>
                    </a:p>
                  </a:txBody>
                  <a:tcPr/>
                </a:tc>
                <a:tc>
                  <a:txBody>
                    <a:bodyPr/>
                    <a:lstStyle/>
                    <a:p>
                      <a:pPr algn="l" rtl="0" fontAlgn="base">
                        <a:lnSpc>
                          <a:spcPct val="100000"/>
                        </a:lnSpc>
                        <a:buNone/>
                      </a:pPr>
                      <a:r>
                        <a:rPr lang="vi-VN" sz="600" b="0" i="0">
                          <a:effectLst/>
                          <a:latin typeface="Arial" pitchFamily="2" charset="77"/>
                          <a:cs typeface="Poppins" pitchFamily="2" charset="77"/>
                        </a:rPr>
                        <a:t>Bộ Y tế (MOH) đang tích cực ủng hộ việc giải quyết thách thức, đề xuất các giải pháp hoặc thúc đẩy tiến trình. </a:t>
                      </a:r>
                    </a:p>
                  </a:txBody>
                  <a:tcPr/>
                </a:tc>
                <a:extLst>
                  <a:ext uri="{0D108BD9-81ED-4DB2-BD59-A6C34878D82A}">
                    <a16:rowId xmlns:a16="http://schemas.microsoft.com/office/drawing/2014/main" val="2655716968"/>
                  </a:ext>
                </a:extLst>
              </a:tr>
              <a:tr h="185358">
                <a:tc vMerge="1">
                  <a:txBody>
                    <a:bodyPr/>
                    <a:lstStyle/>
                    <a:p>
                      <a:endParaRPr lang="en-US"/>
                    </a:p>
                  </a:txBody>
                  <a:tcPr/>
                </a:tc>
                <a:tc>
                  <a:txBody>
                    <a:bodyPr/>
                    <a:lstStyle/>
                    <a:p>
                      <a:pPr algn="l" rtl="0" fontAlgn="base">
                        <a:lnSpc>
                          <a:spcPct val="100000"/>
                        </a:lnSpc>
                        <a:buNone/>
                      </a:pPr>
                      <a:r>
                        <a:rPr lang="vi-VN" sz="600" b="0" i="0">
                          <a:effectLst/>
                          <a:latin typeface="Arial" pitchFamily="2" charset="77"/>
                          <a:cs typeface="Poppins" pitchFamily="2" charset="77"/>
                        </a:rPr>
                        <a:t>Bộ Tài chính  </a:t>
                      </a:r>
                    </a:p>
                  </a:txBody>
                  <a:tcPr/>
                </a:tc>
                <a:tc>
                  <a:txBody>
                    <a:bodyPr/>
                    <a:lstStyle/>
                    <a:p>
                      <a:pPr algn="l" rtl="0" fontAlgn="base">
                        <a:lnSpc>
                          <a:spcPct val="100000"/>
                        </a:lnSpc>
                        <a:buNone/>
                      </a:pPr>
                      <a:r>
                        <a:rPr lang="vi-VN" sz="600" b="0" i="0">
                          <a:effectLst/>
                          <a:latin typeface="Arial" pitchFamily="2" charset="77"/>
                          <a:cs typeface="Poppins" pitchFamily="2" charset="77"/>
                        </a:rPr>
                        <a:t>Bộ Tài chính không ủng hộ mạnh mẽ cũng không phản đối vấn đề này. </a:t>
                      </a:r>
                    </a:p>
                  </a:txBody>
                  <a:tcPr/>
                </a:tc>
                <a:extLst>
                  <a:ext uri="{0D108BD9-81ED-4DB2-BD59-A6C34878D82A}">
                    <a16:rowId xmlns:a16="http://schemas.microsoft.com/office/drawing/2014/main" val="59437931"/>
                  </a:ext>
                </a:extLst>
              </a:tr>
              <a:tr h="269634">
                <a:tc rowSpan="3">
                  <a:txBody>
                    <a:bodyPr/>
                    <a:lstStyle/>
                    <a:p>
                      <a:pPr algn="l" rtl="0" fontAlgn="base">
                        <a:lnSpc>
                          <a:spcPct val="100000"/>
                        </a:lnSpc>
                        <a:spcAft>
                          <a:spcPts val="800"/>
                        </a:spcAft>
                        <a:buNone/>
                      </a:pPr>
                      <a:r>
                        <a:rPr lang="vi-VN" sz="600" b="0" i="0" dirty="0">
                          <a:effectLst/>
                          <a:latin typeface="Arial" pitchFamily="2" charset="77"/>
                          <a:cs typeface="Poppins" pitchFamily="2" charset="77"/>
                        </a:rPr>
                        <a:t>Ngân sách cho dịch vụ y tế công cộng dành cho đào tạo chuyên môn, giám sát và ứng phó thường không đủ.   </a:t>
                      </a:r>
                    </a:p>
                  </a:txBody>
                  <a:tcPr/>
                </a:tc>
                <a:tc>
                  <a:txBody>
                    <a:bodyPr/>
                    <a:lstStyle/>
                    <a:p>
                      <a:pPr algn="l" rtl="0" fontAlgn="base">
                        <a:lnSpc>
                          <a:spcPct val="100000"/>
                        </a:lnSpc>
                        <a:buNone/>
                      </a:pPr>
                      <a:r>
                        <a:rPr lang="vi-VN" sz="600" b="0" i="0">
                          <a:effectLst/>
                          <a:latin typeface="Arial" pitchFamily="2" charset="77"/>
                          <a:cs typeface="Poppins" pitchFamily="2" charset="77"/>
                        </a:rPr>
                        <a:t>Bộ Y tế </a:t>
                      </a:r>
                    </a:p>
                  </a:txBody>
                  <a:tcPr/>
                </a:tc>
                <a:tc>
                  <a:txBody>
                    <a:bodyPr/>
                    <a:lstStyle/>
                    <a:p>
                      <a:pPr algn="l" rtl="0" fontAlgn="base">
                        <a:lnSpc>
                          <a:spcPct val="100000"/>
                        </a:lnSpc>
                        <a:buNone/>
                      </a:pPr>
                      <a:r>
                        <a:rPr lang="vi-VN" sz="600" b="0" i="0">
                          <a:effectLst/>
                          <a:latin typeface="Arial" pitchFamily="2" charset="77"/>
                          <a:cs typeface="Poppins" pitchFamily="2" charset="77"/>
                        </a:rPr>
                        <a:t>Bộ Y tế (MOH) đang tích cực ủng hộ việc giải quyết thách thức, đề xuất các giải pháp hoặc thúc đẩy tiến trình. </a:t>
                      </a:r>
                    </a:p>
                  </a:txBody>
                  <a:tcPr/>
                </a:tc>
                <a:extLst>
                  <a:ext uri="{0D108BD9-81ED-4DB2-BD59-A6C34878D82A}">
                    <a16:rowId xmlns:a16="http://schemas.microsoft.com/office/drawing/2014/main" val="4272214654"/>
                  </a:ext>
                </a:extLst>
              </a:tr>
              <a:tr h="185358">
                <a:tc vMerge="1">
                  <a:txBody>
                    <a:bodyPr/>
                    <a:lstStyle/>
                    <a:p>
                      <a:endParaRPr lang="en-US"/>
                    </a:p>
                  </a:txBody>
                  <a:tcPr/>
                </a:tc>
                <a:tc>
                  <a:txBody>
                    <a:bodyPr/>
                    <a:lstStyle/>
                    <a:p>
                      <a:pPr algn="l" rtl="0" fontAlgn="base">
                        <a:lnSpc>
                          <a:spcPct val="100000"/>
                        </a:lnSpc>
                        <a:buNone/>
                      </a:pPr>
                      <a:r>
                        <a:rPr lang="vi-VN" sz="600" b="0" i="0">
                          <a:effectLst/>
                          <a:latin typeface="Arial" pitchFamily="2" charset="77"/>
                          <a:cs typeface="Poppins" pitchFamily="2" charset="77"/>
                        </a:rPr>
                        <a:t>Bộ Tài chính  </a:t>
                      </a:r>
                    </a:p>
                  </a:txBody>
                  <a:tcPr/>
                </a:tc>
                <a:tc>
                  <a:txBody>
                    <a:bodyPr/>
                    <a:lstStyle/>
                    <a:p>
                      <a:pPr algn="l" rtl="0" fontAlgn="base">
                        <a:lnSpc>
                          <a:spcPct val="100000"/>
                        </a:lnSpc>
                        <a:buNone/>
                      </a:pPr>
                      <a:r>
                        <a:rPr lang="vi-VN" sz="600" b="0" i="0">
                          <a:effectLst/>
                          <a:latin typeface="Arial" pitchFamily="2" charset="77"/>
                          <a:cs typeface="Poppins" pitchFamily="2" charset="77"/>
                        </a:rPr>
                        <a:t>Bộ Tài chính không ủng hộ mạnh mẽ cũng không phản đối vấn đề này. </a:t>
                      </a:r>
                    </a:p>
                  </a:txBody>
                  <a:tcPr/>
                </a:tc>
                <a:extLst>
                  <a:ext uri="{0D108BD9-81ED-4DB2-BD59-A6C34878D82A}">
                    <a16:rowId xmlns:a16="http://schemas.microsoft.com/office/drawing/2014/main" val="3680670263"/>
                  </a:ext>
                </a:extLst>
              </a:tr>
              <a:tr h="194202">
                <a:tc vMerge="1">
                  <a:txBody>
                    <a:bodyPr/>
                    <a:lstStyle/>
                    <a:p>
                      <a:endParaRPr lang="en-US"/>
                    </a:p>
                  </a:txBody>
                  <a:tcPr/>
                </a:tc>
                <a:tc>
                  <a:txBody>
                    <a:bodyPr/>
                    <a:lstStyle/>
                    <a:p>
                      <a:pPr algn="l" rtl="0" fontAlgn="base">
                        <a:lnSpc>
                          <a:spcPct val="100000"/>
                        </a:lnSpc>
                        <a:buNone/>
                      </a:pPr>
                      <a:r>
                        <a:rPr lang="vi-VN" sz="600" b="0" i="0">
                          <a:effectLst/>
                          <a:latin typeface="Arial" pitchFamily="2" charset="77"/>
                          <a:cs typeface="Poppins" pitchFamily="2" charset="77"/>
                        </a:rPr>
                        <a:t>Quốc hội  </a:t>
                      </a:r>
                    </a:p>
                  </a:txBody>
                  <a:tcPr/>
                </a:tc>
                <a:tc>
                  <a:txBody>
                    <a:bodyPr/>
                    <a:lstStyle/>
                    <a:p>
                      <a:pPr algn="l" rtl="0" fontAlgn="base">
                        <a:lnSpc>
                          <a:spcPct val="100000"/>
                        </a:lnSpc>
                        <a:buNone/>
                      </a:pPr>
                      <a:r>
                        <a:rPr lang="vi-VN" sz="600" b="0" i="0">
                          <a:effectLst/>
                          <a:latin typeface="Arial" pitchFamily="2" charset="77"/>
                          <a:cs typeface="Poppins" pitchFamily="2" charset="77"/>
                        </a:rPr>
                        <a:t>Bộ Tài chính không ủng hộ </a:t>
                      </a:r>
                      <a:r>
                        <a:rPr lang="vi-VN" sz="600" b="0" i="0">
                          <a:solidFill>
                            <a:srgbClr val="000000"/>
                          </a:solidFill>
                          <a:effectLst/>
                          <a:latin typeface="Arial" pitchFamily="2" charset="77"/>
                          <a:cs typeface="Poppins" pitchFamily="2" charset="77"/>
                        </a:rPr>
                        <a:t>mạnh mẽ</a:t>
                      </a:r>
                      <a:r>
                        <a:rPr lang="vi-VN" sz="600" b="0" i="0">
                          <a:effectLst/>
                          <a:latin typeface="Arial" pitchFamily="2" charset="77"/>
                          <a:cs typeface="Poppins" pitchFamily="2" charset="77"/>
                        </a:rPr>
                        <a:t> cũng không phản đối vấn đề này. </a:t>
                      </a:r>
                    </a:p>
                  </a:txBody>
                  <a:tcPr/>
                </a:tc>
                <a:extLst>
                  <a:ext uri="{0D108BD9-81ED-4DB2-BD59-A6C34878D82A}">
                    <a16:rowId xmlns:a16="http://schemas.microsoft.com/office/drawing/2014/main" val="427278204"/>
                  </a:ext>
                </a:extLst>
              </a:tr>
              <a:tr h="278037">
                <a:tc rowSpan="2">
                  <a:txBody>
                    <a:bodyPr/>
                    <a:lstStyle/>
                    <a:p>
                      <a:pPr marL="0" algn="l" defTabSz="914209" rtl="0" eaLnBrk="1" fontAlgn="base" latinLnBrk="0" hangingPunct="1">
                        <a:lnSpc>
                          <a:spcPct val="100000"/>
                        </a:lnSpc>
                        <a:buNone/>
                      </a:pPr>
                      <a:r>
                        <a:rPr lang="vi-VN" sz="600" b="0" i="0">
                          <a:solidFill>
                            <a:schemeClr val="dk1"/>
                          </a:solidFill>
                          <a:effectLst/>
                          <a:latin typeface="Arial" pitchFamily="2" charset="77"/>
                          <a:ea typeface="+mn-ea"/>
                          <a:cs typeface="Poppins" pitchFamily="2" charset="77"/>
                        </a:rPr>
                        <a:t>Trang thiết bị dây chuyền lạnh, vốn trước đây được tài trợ chủ yếu bởi các nhà tài trợ quốc tế, đã được mở rộng ở cấp quốc gia và địa phương bằng nguồn vốn trong nước trong thời kỳ đại dịch COVID-19 để hỗ trợ hoạt động tiêm chủng đại trà khẩn cấp. </a:t>
                      </a:r>
                    </a:p>
                  </a:txBody>
                  <a:tcPr/>
                </a:tc>
                <a:tc>
                  <a:txBody>
                    <a:bodyPr/>
                    <a:lstStyle/>
                    <a:p>
                      <a:pPr algn="l" rtl="0" fontAlgn="base">
                        <a:lnSpc>
                          <a:spcPct val="100000"/>
                        </a:lnSpc>
                        <a:buNone/>
                      </a:pPr>
                      <a:r>
                        <a:rPr lang="vi-VN" sz="600" b="0" i="0">
                          <a:effectLst/>
                          <a:latin typeface="Arial" pitchFamily="2" charset="77"/>
                          <a:cs typeface="Poppins" pitchFamily="2" charset="77"/>
                        </a:rPr>
                        <a:t>Bộ Y tế </a:t>
                      </a:r>
                    </a:p>
                  </a:txBody>
                  <a:tcPr/>
                </a:tc>
                <a:tc>
                  <a:txBody>
                    <a:bodyPr/>
                    <a:lstStyle/>
                    <a:p>
                      <a:pPr algn="l" rtl="0" fontAlgn="base">
                        <a:lnSpc>
                          <a:spcPct val="100000"/>
                        </a:lnSpc>
                        <a:buNone/>
                      </a:pPr>
                      <a:r>
                        <a:rPr lang="vi-VN" sz="600" b="0" i="0">
                          <a:effectLst/>
                          <a:latin typeface="Arial" pitchFamily="2" charset="77"/>
                          <a:cs typeface="Poppins" pitchFamily="2" charset="77"/>
                        </a:rPr>
                        <a:t>Bộ Y tế (MOH) đang tích cực ủng hộ việc giải quyết thách thức, chủ động đề xuất các giải pháp hoặc thúc đẩy </a:t>
                      </a:r>
                      <a:r>
                        <a:rPr lang="vi-VN" sz="600" b="0" i="0">
                          <a:solidFill>
                            <a:srgbClr val="000000"/>
                          </a:solidFill>
                          <a:effectLst/>
                          <a:latin typeface="Arial" pitchFamily="2" charset="77"/>
                          <a:cs typeface="Poppins" pitchFamily="2" charset="77"/>
                        </a:rPr>
                        <a:t>tiến độ</a:t>
                      </a:r>
                      <a:r>
                        <a:rPr lang="vi-VN" sz="600" b="0" i="0">
                          <a:effectLst/>
                          <a:latin typeface="Arial" pitchFamily="2" charset="77"/>
                          <a:cs typeface="Poppins" pitchFamily="2" charset="77"/>
                        </a:rPr>
                        <a:t>. </a:t>
                      </a:r>
                    </a:p>
                  </a:txBody>
                  <a:tcPr/>
                </a:tc>
                <a:extLst>
                  <a:ext uri="{0D108BD9-81ED-4DB2-BD59-A6C34878D82A}">
                    <a16:rowId xmlns:a16="http://schemas.microsoft.com/office/drawing/2014/main" val="1696002195"/>
                  </a:ext>
                </a:extLst>
              </a:tr>
              <a:tr h="194202">
                <a:tc vMerge="1">
                  <a:txBody>
                    <a:bodyPr/>
                    <a:lstStyle/>
                    <a:p>
                      <a:endParaRPr lang="en-GE" dirty="0"/>
                    </a:p>
                  </a:txBody>
                  <a:tcPr/>
                </a:tc>
                <a:tc>
                  <a:txBody>
                    <a:bodyPr/>
                    <a:lstStyle/>
                    <a:p>
                      <a:pPr algn="l" rtl="0" fontAlgn="base">
                        <a:lnSpc>
                          <a:spcPct val="100000"/>
                        </a:lnSpc>
                        <a:buNone/>
                      </a:pPr>
                      <a:r>
                        <a:rPr lang="vi-VN" sz="600" b="0" i="0">
                          <a:effectLst/>
                          <a:latin typeface="Arial" pitchFamily="2" charset="77"/>
                          <a:cs typeface="Poppins" pitchFamily="2" charset="77"/>
                        </a:rPr>
                        <a:t>Bộ Tài chính  </a:t>
                      </a:r>
                    </a:p>
                  </a:txBody>
                  <a:tcPr/>
                </a:tc>
                <a:tc>
                  <a:txBody>
                    <a:bodyPr/>
                    <a:lstStyle/>
                    <a:p>
                      <a:pPr algn="l" rtl="0" fontAlgn="base">
                        <a:lnSpc>
                          <a:spcPct val="100000"/>
                        </a:lnSpc>
                        <a:buNone/>
                      </a:pPr>
                      <a:r>
                        <a:rPr lang="vi-VN" sz="600" b="0" i="0" dirty="0">
                          <a:effectLst/>
                          <a:latin typeface="Arial" pitchFamily="2" charset="77"/>
                          <a:cs typeface="Poppins" pitchFamily="2" charset="77"/>
                        </a:rPr>
                        <a:t>Bộ Tài chính không ủng hộ mạnh mẽ cũng không phản đối vấn đề này. </a:t>
                      </a:r>
                    </a:p>
                  </a:txBody>
                  <a:tcPr/>
                </a:tc>
                <a:extLst>
                  <a:ext uri="{0D108BD9-81ED-4DB2-BD59-A6C34878D82A}">
                    <a16:rowId xmlns:a16="http://schemas.microsoft.com/office/drawing/2014/main" val="742083329"/>
                  </a:ext>
                </a:extLst>
              </a:tr>
            </a:tbl>
          </a:graphicData>
        </a:graphic>
      </p:graphicFrame>
      <p:sp>
        <p:nvSpPr>
          <p:cNvPr id="10" name="Text Box 49">
            <a:extLst>
              <a:ext uri="{FF2B5EF4-FFF2-40B4-BE49-F238E27FC236}">
                <a16:creationId xmlns:a16="http://schemas.microsoft.com/office/drawing/2014/main" id="{F4CF794E-0799-C721-9842-E50C379AC477}"/>
              </a:ext>
            </a:extLst>
          </p:cNvPr>
          <p:cNvSpPr txBox="1">
            <a:spLocks noChangeArrowheads="1"/>
          </p:cNvSpPr>
          <p:nvPr/>
        </p:nvSpPr>
        <p:spPr bwMode="auto">
          <a:xfrm>
            <a:off x="98708" y="1954425"/>
            <a:ext cx="8888456" cy="1885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1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Những thách thức chính</a:t>
            </a:r>
          </a:p>
        </p:txBody>
      </p:sp>
      <p:graphicFrame>
        <p:nvGraphicFramePr>
          <p:cNvPr id="14" name="Table 13">
            <a:extLst>
              <a:ext uri="{FF2B5EF4-FFF2-40B4-BE49-F238E27FC236}">
                <a16:creationId xmlns:a16="http://schemas.microsoft.com/office/drawing/2014/main" id="{130A9993-2563-94D2-71A0-F5F8739DCEA8}"/>
              </a:ext>
            </a:extLst>
          </p:cNvPr>
          <p:cNvGraphicFramePr>
            <a:graphicFrameLocks noGrp="1"/>
          </p:cNvGraphicFramePr>
          <p:nvPr>
            <p:extLst>
              <p:ext uri="{D42A27DB-BD31-4B8C-83A1-F6EECF244321}">
                <p14:modId xmlns:p14="http://schemas.microsoft.com/office/powerpoint/2010/main" val="2493665197"/>
              </p:ext>
            </p:extLst>
          </p:nvPr>
        </p:nvGraphicFramePr>
        <p:xfrm>
          <a:off x="97946" y="3932375"/>
          <a:ext cx="8891772" cy="1404347"/>
        </p:xfrm>
        <a:graphic>
          <a:graphicData uri="http://schemas.openxmlformats.org/drawingml/2006/table">
            <a:tbl>
              <a:tblPr firstRow="1" firstCol="1" bandRow="1">
                <a:tableStyleId>{0505E3EF-67EA-436B-97B2-0124C06EBD24}</a:tableStyleId>
              </a:tblPr>
              <a:tblGrid>
                <a:gridCol w="1633068">
                  <a:extLst>
                    <a:ext uri="{9D8B030D-6E8A-4147-A177-3AD203B41FA5}">
                      <a16:colId xmlns:a16="http://schemas.microsoft.com/office/drawing/2014/main" val="2441690924"/>
                    </a:ext>
                  </a:extLst>
                </a:gridCol>
                <a:gridCol w="2869650">
                  <a:extLst>
                    <a:ext uri="{9D8B030D-6E8A-4147-A177-3AD203B41FA5}">
                      <a16:colId xmlns:a16="http://schemas.microsoft.com/office/drawing/2014/main" val="190957167"/>
                    </a:ext>
                  </a:extLst>
                </a:gridCol>
                <a:gridCol w="1613771">
                  <a:extLst>
                    <a:ext uri="{9D8B030D-6E8A-4147-A177-3AD203B41FA5}">
                      <a16:colId xmlns:a16="http://schemas.microsoft.com/office/drawing/2014/main" val="4243113650"/>
                    </a:ext>
                  </a:extLst>
                </a:gridCol>
                <a:gridCol w="2775283">
                  <a:extLst>
                    <a:ext uri="{9D8B030D-6E8A-4147-A177-3AD203B41FA5}">
                      <a16:colId xmlns:a16="http://schemas.microsoft.com/office/drawing/2014/main" val="3319182671"/>
                    </a:ext>
                  </a:extLst>
                </a:gridCol>
              </a:tblGrid>
              <a:tr h="203476">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276090">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vi-VN" sz="700" b="1" dirty="0">
                          <a:solidFill>
                            <a:schemeClr val="dk1"/>
                          </a:solidFill>
                          <a:effectLst/>
                          <a:latin typeface="Arial" pitchFamily="2" charset="77"/>
                          <a:ea typeface="+mn-ea"/>
                          <a:cs typeface="Poppins" pitchFamily="2" charset="77"/>
                        </a:rPr>
                        <a:t>Chủ đề được đề cập </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vi-VN" sz="700" b="1">
                          <a:solidFill>
                            <a:schemeClr val="dk1"/>
                          </a:solidFill>
                          <a:effectLst/>
                          <a:latin typeface="Arial" pitchFamily="2" charset="77"/>
                          <a:ea typeface="+mn-ea"/>
                          <a:cs typeface="Poppins" pitchFamily="2" charset="77"/>
                        </a:rPr>
                        <a:t>Các phương pháp vận động </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vi-VN" sz="700" b="1">
                          <a:solidFill>
                            <a:schemeClr val="dk1"/>
                          </a:solidFill>
                          <a:effectLst/>
                          <a:latin typeface="Arial" pitchFamily="2" charset="77"/>
                          <a:ea typeface="+mn-ea"/>
                          <a:cs typeface="Poppins" pitchFamily="2" charset="77"/>
                        </a:rPr>
                        <a:t>Người ra quyết định/các bên liên quan khác</a:t>
                      </a:r>
                    </a:p>
                  </a:txBody>
                  <a:tcPr marL="48986" marR="48986" marT="36000" marB="36000" anchor="ctr"/>
                </a:tc>
                <a:tc>
                  <a:txBody>
                    <a:bodyPr/>
                    <a:lstStyle/>
                    <a:p>
                      <a:pPr algn="ctr"/>
                      <a:r>
                        <a:rPr lang="vi-VN" sz="700" b="1">
                          <a:solidFill>
                            <a:schemeClr val="dk1"/>
                          </a:solidFill>
                          <a:effectLst/>
                          <a:latin typeface="Arial" pitchFamily="2" charset="77"/>
                          <a:ea typeface="+mn-ea"/>
                          <a:cs typeface="Poppins" pitchFamily="2" charset="77"/>
                        </a:rPr>
                        <a:t>Kết quả </a:t>
                      </a:r>
                    </a:p>
                  </a:txBody>
                  <a:tcPr marL="48986" marR="48986" marT="36000" marB="36000" anchor="ctr"/>
                </a:tc>
                <a:extLst>
                  <a:ext uri="{0D108BD9-81ED-4DB2-BD59-A6C34878D82A}">
                    <a16:rowId xmlns:a16="http://schemas.microsoft.com/office/drawing/2014/main" val="1053874978"/>
                  </a:ext>
                </a:extLst>
              </a:tr>
              <a:tr h="335069">
                <a:tc>
                  <a:txBody>
                    <a:bodyPr/>
                    <a:lstStyle/>
                    <a:p>
                      <a:pPr algn="l" rtl="0" fontAlgn="base">
                        <a:lnSpc>
                          <a:spcPct val="100000"/>
                        </a:lnSpc>
                        <a:spcAft>
                          <a:spcPts val="800"/>
                        </a:spcAft>
                        <a:buNone/>
                      </a:pPr>
                      <a:r>
                        <a:rPr lang="vi-VN" sz="600" b="0" i="0" dirty="0">
                          <a:effectLst/>
                          <a:latin typeface="Arial" pitchFamily="2" charset="77"/>
                          <a:cs typeface="Poppins" pitchFamily="2" charset="77"/>
                        </a:rPr>
                        <a:t>Ngân sách cho dịch vụ y tế công cộng dành cho đào tạo chuyên môn, giám sát và ứng phó thường không đủ.    </a:t>
                      </a:r>
                    </a:p>
                  </a:txBody>
                  <a:tcPr marL="36000" marR="36000" marT="36000" marB="36000"/>
                </a:tc>
                <a:tc>
                  <a:txBody>
                    <a:bodyPr/>
                    <a:lstStyle/>
                    <a:p>
                      <a:pPr algn="l" rtl="0" fontAlgn="base">
                        <a:lnSpc>
                          <a:spcPct val="100000"/>
                        </a:lnSpc>
                        <a:buNone/>
                      </a:pPr>
                      <a:r>
                        <a:rPr lang="vi-VN" sz="600" b="0" i="0">
                          <a:effectLst/>
                          <a:latin typeface="Arial" pitchFamily="2" charset="77"/>
                          <a:cs typeface="Poppins" pitchFamily="2" charset="77"/>
                        </a:rPr>
                        <a:t>Các đại biểu Quốc hội có chuyên môn trong lĩnh vực y tế đã ủng hộ Luật Y tế Công cộng nhằm giải quyết những vấn đề này.      </a:t>
                      </a:r>
                    </a:p>
                  </a:txBody>
                  <a:tcPr marL="36000" marR="36000" marT="36000" marB="36000"/>
                </a:tc>
                <a:tc>
                  <a:txBody>
                    <a:bodyPr/>
                    <a:lstStyle/>
                    <a:p>
                      <a:pPr algn="l" rtl="0" fontAlgn="base">
                        <a:lnSpc>
                          <a:spcPct val="100000"/>
                        </a:lnSpc>
                        <a:buNone/>
                      </a:pPr>
                      <a:r>
                        <a:rPr lang="vi-VN" sz="600" b="0" i="0">
                          <a:effectLst/>
                          <a:latin typeface="Arial" pitchFamily="2" charset="77"/>
                          <a:cs typeface="Poppins" pitchFamily="2" charset="77"/>
                        </a:rPr>
                        <a:t>Bộ Y tế, Bộ Tài chính, Thủ tướng Chính phủ, Quốc hội </a:t>
                      </a:r>
                    </a:p>
                  </a:txBody>
                  <a:tcPr/>
                </a:tc>
                <a:tc>
                  <a:txBody>
                    <a:bodyPr/>
                    <a:lstStyle/>
                    <a:p>
                      <a:pPr algn="l" rtl="0" fontAlgn="base">
                        <a:lnSpc>
                          <a:spcPct val="100000"/>
                        </a:lnSpc>
                        <a:buNone/>
                      </a:pPr>
                      <a:r>
                        <a:rPr lang="vi-VN" sz="600" b="0" i="0">
                          <a:effectLst/>
                          <a:latin typeface="Arial" pitchFamily="2" charset="77"/>
                          <a:cs typeface="Poppins" pitchFamily="2" charset="77"/>
                        </a:rPr>
                        <a:t>Luật về Dịch vụ Y tế Công cộng đã được ban hành, và quy trình tài chính cho các hoạt động trong khuôn khổ của luật này hiện đang được xây dựng </a:t>
                      </a:r>
                    </a:p>
                  </a:txBody>
                  <a:tcPr marL="36000" marR="36000" marT="36000" marB="36000"/>
                </a:tc>
                <a:extLst>
                  <a:ext uri="{0D108BD9-81ED-4DB2-BD59-A6C34878D82A}">
                    <a16:rowId xmlns:a16="http://schemas.microsoft.com/office/drawing/2014/main" val="2655716968"/>
                  </a:ext>
                </a:extLst>
              </a:tr>
              <a:tr h="569191">
                <a:tc>
                  <a:txBody>
                    <a:bodyPr/>
                    <a:lstStyle/>
                    <a:p>
                      <a:pPr algn="l" rtl="0" fontAlgn="base">
                        <a:lnSpc>
                          <a:spcPct val="100000"/>
                        </a:lnSpc>
                        <a:buNone/>
                      </a:pPr>
                      <a:r>
                        <a:rPr lang="vi-VN" sz="600" b="0" i="0">
                          <a:effectLst/>
                          <a:latin typeface="Arial" pitchFamily="2" charset="77"/>
                          <a:cs typeface="Poppins" pitchFamily="2" charset="77"/>
                        </a:rPr>
                        <a:t>Sửa đổi Luật Tiêm chủng </a:t>
                      </a:r>
                    </a:p>
                  </a:txBody>
                  <a:tcPr marL="36000" marR="36000" marT="36000" marB="36000"/>
                </a:tc>
                <a:tc>
                  <a:txBody>
                    <a:bodyPr/>
                    <a:lstStyle/>
                    <a:p>
                      <a:pPr marL="0" indent="0" algn="l" rtl="0" fontAlgn="base">
                        <a:lnSpc>
                          <a:spcPct val="100000"/>
                        </a:lnSpc>
                        <a:buNone/>
                        <a:tabLst/>
                      </a:pPr>
                      <a:r>
                        <a:rPr lang="vi-VN" sz="600" b="0" i="0">
                          <a:effectLst/>
                          <a:latin typeface="Arial" pitchFamily="2" charset="77"/>
                          <a:cs typeface="Poppins" pitchFamily="2" charset="77"/>
                        </a:rPr>
                        <a:t>Một nghiên cứu về hiệu quả chi phí đối với vắc-xin HPV đã được thực hiện. Các cuộc họp vận động đã được tổ chức với các bên liên quan từ Bộ Y tế.</a:t>
                      </a:r>
                    </a:p>
                    <a:p>
                      <a:pPr algn="l" rtl="0" fontAlgn="base">
                        <a:lnSpc>
                          <a:spcPct val="100000"/>
                        </a:lnSpc>
                        <a:buNone/>
                      </a:pPr>
                      <a:r>
                        <a:rPr lang="vi-VN" sz="600" b="0" i="0">
                          <a:effectLst/>
                          <a:latin typeface="Arial" pitchFamily="2" charset="77"/>
                          <a:cs typeface="Poppins" pitchFamily="2" charset="77"/>
                        </a:rPr>
                        <a:t>Sau quyết định của Bộ Y tế về việc triển khai vắc-xin HPV, các cuộc họp chính thức đã được tổ chức và thư công văn đã được gửi tới Bộ Tài chính và các đại biểu Quốc hội.     </a:t>
                      </a:r>
                    </a:p>
                  </a:txBody>
                  <a:tcPr marL="36000" marR="36000" marT="36000" marB="36000"/>
                </a:tc>
                <a:tc>
                  <a:txBody>
                    <a:bodyPr/>
                    <a:lstStyle/>
                    <a:p>
                      <a:pPr algn="l" rtl="0" fontAlgn="base">
                        <a:lnSpc>
                          <a:spcPct val="100000"/>
                        </a:lnSpc>
                        <a:buNone/>
                      </a:pPr>
                      <a:r>
                        <a:rPr lang="vi-VN" sz="600" b="0" i="0">
                          <a:effectLst/>
                          <a:latin typeface="Arial" pitchFamily="2" charset="77"/>
                          <a:cs typeface="Poppins" pitchFamily="2" charset="77"/>
                        </a:rPr>
                        <a:t>Bộ Y tế, Bộ Tài chính, Thủ tướng Chính phủ, Quốc hội </a:t>
                      </a:r>
                    </a:p>
                  </a:txBody>
                  <a:tcPr/>
                </a:tc>
                <a:tc>
                  <a:txBody>
                    <a:bodyPr/>
                    <a:lstStyle/>
                    <a:p>
                      <a:pPr algn="l" rtl="0" fontAlgn="base">
                        <a:lnSpc>
                          <a:spcPct val="100000"/>
                        </a:lnSpc>
                        <a:buNone/>
                      </a:pPr>
                      <a:r>
                        <a:rPr lang="vi-VN" sz="600" b="0" i="0" dirty="0">
                          <a:effectLst/>
                          <a:latin typeface="Arial" pitchFamily="2" charset="77"/>
                          <a:cs typeface="Poppins" pitchFamily="2" charset="77"/>
                        </a:rPr>
                        <a:t>Điều 10.1 của Luật Tiêm chủng hiện đã chính thức quy định vắc-xin HPV là bắt buộc.</a:t>
                      </a:r>
                      <a:r>
                        <a:rPr lang="vi-VN" sz="600" b="1" i="0" dirty="0">
                          <a:effectLst/>
                          <a:latin typeface="Arial" pitchFamily="2" charset="77"/>
                          <a:cs typeface="Poppins" pitchFamily="2" charset="77"/>
                        </a:rPr>
                        <a:t> </a:t>
                      </a:r>
                      <a:r>
                        <a:rPr lang="vi-VN" sz="600" b="0" i="0" dirty="0">
                          <a:effectLst/>
                          <a:latin typeface="Arial" pitchFamily="2" charset="77"/>
                          <a:cs typeface="Poppins" pitchFamily="2" charset="77"/>
                        </a:rPr>
                        <a:t>   </a:t>
                      </a:r>
                    </a:p>
                  </a:txBody>
                  <a:tcPr marL="36000" marR="36000" marT="36000" marB="36000"/>
                </a:tc>
                <a:extLst>
                  <a:ext uri="{0D108BD9-81ED-4DB2-BD59-A6C34878D82A}">
                    <a16:rowId xmlns:a16="http://schemas.microsoft.com/office/drawing/2014/main" val="4272214654"/>
                  </a:ext>
                </a:extLst>
              </a:tr>
            </a:tbl>
          </a:graphicData>
        </a:graphic>
      </p:graphicFrame>
      <p:sp>
        <p:nvSpPr>
          <p:cNvPr id="3" name="Text Box 49">
            <a:extLst>
              <a:ext uri="{FF2B5EF4-FFF2-40B4-BE49-F238E27FC236}">
                <a16:creationId xmlns:a16="http://schemas.microsoft.com/office/drawing/2014/main" id="{CD743A8F-DD39-E0C9-7592-0BD94BA53C3A}"/>
              </a:ext>
            </a:extLst>
          </p:cNvPr>
          <p:cNvSpPr txBox="1">
            <a:spLocks noChangeArrowheads="1"/>
          </p:cNvSpPr>
          <p:nvPr/>
        </p:nvSpPr>
        <p:spPr bwMode="auto">
          <a:xfrm>
            <a:off x="95393" y="3940367"/>
            <a:ext cx="8888457"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Các phương pháp vận động đã được sử dụng</a:t>
            </a:r>
          </a:p>
        </p:txBody>
      </p:sp>
      <p:graphicFrame>
        <p:nvGraphicFramePr>
          <p:cNvPr id="15" name="Table 14">
            <a:extLst>
              <a:ext uri="{FF2B5EF4-FFF2-40B4-BE49-F238E27FC236}">
                <a16:creationId xmlns:a16="http://schemas.microsoft.com/office/drawing/2014/main" id="{FF755A87-CA92-2637-98A6-C5B75B38A88F}"/>
              </a:ext>
            </a:extLst>
          </p:cNvPr>
          <p:cNvGraphicFramePr>
            <a:graphicFrameLocks noGrp="1"/>
          </p:cNvGraphicFramePr>
          <p:nvPr>
            <p:extLst>
              <p:ext uri="{D42A27DB-BD31-4B8C-83A1-F6EECF244321}">
                <p14:modId xmlns:p14="http://schemas.microsoft.com/office/powerpoint/2010/main" val="2260621007"/>
              </p:ext>
            </p:extLst>
          </p:nvPr>
        </p:nvGraphicFramePr>
        <p:xfrm>
          <a:off x="98708" y="5336722"/>
          <a:ext cx="8891772" cy="989769"/>
        </p:xfrm>
        <a:graphic>
          <a:graphicData uri="http://schemas.openxmlformats.org/drawingml/2006/table">
            <a:tbl>
              <a:tblPr firstRow="1" firstCol="1" bandRow="1">
                <a:tableStyleId>{0505E3EF-67EA-436B-97B2-0124C06EBD24}</a:tableStyleId>
              </a:tblPr>
              <a:tblGrid>
                <a:gridCol w="8891772">
                  <a:extLst>
                    <a:ext uri="{9D8B030D-6E8A-4147-A177-3AD203B41FA5}">
                      <a16:colId xmlns:a16="http://schemas.microsoft.com/office/drawing/2014/main" val="2441690924"/>
                    </a:ext>
                  </a:extLst>
                </a:gridCol>
              </a:tblGrid>
              <a:tr h="161364">
                <a:tc>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extLst>
                  <a:ext uri="{0D108BD9-81ED-4DB2-BD59-A6C34878D82A}">
                    <a16:rowId xmlns:a16="http://schemas.microsoft.com/office/drawing/2014/main" val="2662487172"/>
                  </a:ext>
                </a:extLst>
              </a:tr>
              <a:tr h="828405">
                <a:tc>
                  <a:txBody>
                    <a:bodyPr/>
                    <a:lstStyle/>
                    <a:p>
                      <a:pPr rtl="0" fontAlgn="base"/>
                      <a:r>
                        <a:rPr lang="vi-VN" sz="600" b="1" i="0" dirty="0">
                          <a:solidFill>
                            <a:schemeClr val="dk1"/>
                          </a:solidFill>
                          <a:effectLst/>
                          <a:latin typeface="Arial" pitchFamily="2" charset="77"/>
                          <a:ea typeface="+mn-ea"/>
                          <a:cs typeface="Poppins" pitchFamily="2" charset="77"/>
                        </a:rPr>
                        <a:t>Các chiến lược vận động hiệu quả giữa các ngành:</a:t>
                      </a:r>
                      <a:r>
                        <a:rPr lang="vi-VN" sz="600" b="0" i="0" dirty="0">
                          <a:solidFill>
                            <a:schemeClr val="dk1"/>
                          </a:solidFill>
                          <a:effectLst/>
                          <a:latin typeface="Arial" pitchFamily="2" charset="77"/>
                          <a:ea typeface="+mn-ea"/>
                          <a:cs typeface="Poppins" pitchFamily="2" charset="77"/>
                        </a:rPr>
                        <a:t> </a:t>
                      </a:r>
                    </a:p>
                    <a:p>
                      <a:pPr marL="171450" indent="-171450" rtl="0" fontAlgn="base">
                        <a:buFont typeface="Arial" panose="020B0604020202020204" pitchFamily="34" charset="0"/>
                        <a:buChar char="•"/>
                      </a:pPr>
                      <a:r>
                        <a:rPr lang="vi-VN" sz="600" b="0" i="0" dirty="0">
                          <a:solidFill>
                            <a:schemeClr val="dk1"/>
                          </a:solidFill>
                          <a:effectLst/>
                          <a:latin typeface="Arial" pitchFamily="2" charset="77"/>
                          <a:ea typeface="+mn-ea"/>
                          <a:cs typeface="Poppins" pitchFamily="2" charset="77"/>
                        </a:rPr>
                        <a:t>Cách các quốc gia khác đã thành công trong việc huy động sự tham gia của Bộ Tài chính, Quốc hội và các ngành ngoài y tế nhằm ưu tiên hóa tài chính cho chương trình tiêm chủng. </a:t>
                      </a:r>
                    </a:p>
                    <a:p>
                      <a:pPr marL="171450" indent="-171450" rtl="0" fontAlgn="base">
                        <a:buFont typeface="Arial" panose="020B0604020202020204" pitchFamily="34" charset="0"/>
                        <a:buChar char="•"/>
                      </a:pPr>
                      <a:r>
                        <a:rPr lang="vi-VN" sz="600" b="0" i="0" dirty="0">
                          <a:solidFill>
                            <a:schemeClr val="dk1"/>
                          </a:solidFill>
                          <a:effectLst/>
                          <a:latin typeface="Arial" pitchFamily="2" charset="77"/>
                          <a:ea typeface="+mn-ea"/>
                          <a:cs typeface="Poppins" pitchFamily="2" charset="77"/>
                        </a:rPr>
                        <a:t>Cách các lập luận về y tế công cộng được chuyển đổi thành các luận cứ kinh tế và tài khóa nhằm thu hút sự ủng hộ rộng rãi hơn về chính trị và tài chính. </a:t>
                      </a:r>
                    </a:p>
                    <a:p>
                      <a:pPr marL="0" indent="0" rtl="0" fontAlgn="base">
                        <a:buFont typeface="Arial" panose="020B0604020202020204" pitchFamily="34" charset="0"/>
                        <a:buNone/>
                      </a:pPr>
                      <a:r>
                        <a:rPr lang="vi-VN" sz="600" b="1" i="0" dirty="0">
                          <a:solidFill>
                            <a:schemeClr val="dk1"/>
                          </a:solidFill>
                          <a:effectLst/>
                          <a:latin typeface="Arial" pitchFamily="2" charset="77"/>
                          <a:ea typeface="+mn-ea"/>
                          <a:cs typeface="Poppins" pitchFamily="2" charset="77"/>
                        </a:rPr>
                        <a:t>Công cụ và phương pháp truyền thông vận động dựa trên bằng chứng:</a:t>
                      </a:r>
                      <a:r>
                        <a:rPr lang="vi-VN" sz="600" b="0" i="0" dirty="0">
                          <a:solidFill>
                            <a:schemeClr val="dk1"/>
                          </a:solidFill>
                          <a:effectLst/>
                          <a:latin typeface="Arial" pitchFamily="2" charset="77"/>
                          <a:ea typeface="+mn-ea"/>
                          <a:cs typeface="Poppins" pitchFamily="2" charset="77"/>
                        </a:rPr>
                        <a:t> </a:t>
                      </a:r>
                    </a:p>
                    <a:p>
                      <a:pPr marL="171450" indent="-171450" rtl="0" fontAlgn="base">
                        <a:buFont typeface="Arial" panose="020B0604020202020204" pitchFamily="34" charset="0"/>
                        <a:buChar char="•"/>
                      </a:pPr>
                      <a:r>
                        <a:rPr lang="vi-VN" sz="600" b="0" i="0" dirty="0">
                          <a:solidFill>
                            <a:schemeClr val="dk1"/>
                          </a:solidFill>
                          <a:effectLst/>
                          <a:latin typeface="Arial" pitchFamily="2" charset="77"/>
                          <a:ea typeface="+mn-ea"/>
                          <a:cs typeface="Poppins" pitchFamily="2" charset="77"/>
                        </a:rPr>
                        <a:t>Các chiến lược vận động sử dụng dữ liệu, phân tích chi phí – hiệu quả và mô hình hóa gánh nặng bệnh tật để hỗ trợ quyết định đầu tư trong nước. </a:t>
                      </a:r>
                    </a:p>
                    <a:p>
                      <a:pPr marL="171450" indent="-171450" rtl="0" fontAlgn="base">
                        <a:buFont typeface="Arial" panose="020B0604020202020204" pitchFamily="34" charset="0"/>
                        <a:buChar char="•"/>
                      </a:pPr>
                      <a:r>
                        <a:rPr lang="vi-VN" sz="600" b="0" i="0" dirty="0">
                          <a:solidFill>
                            <a:schemeClr val="dk1"/>
                          </a:solidFill>
                          <a:effectLst/>
                          <a:latin typeface="Arial" pitchFamily="2" charset="77"/>
                          <a:ea typeface="+mn-ea"/>
                          <a:cs typeface="Poppins" pitchFamily="2" charset="77"/>
                        </a:rPr>
                        <a:t>Cách trình bày bằng chứng phù hợp với từng nhóm đối tượng – kỹ thuật, chính trị và cộng đồng – sẽ góp phần tăng cường hiệu quả vận động cấp quốc gia. </a:t>
                      </a:r>
                    </a:p>
                    <a:p>
                      <a:pPr marL="0" indent="0" rtl="0" fontAlgn="base">
                        <a:buFont typeface="Arial" panose="020B0604020202020204" pitchFamily="34" charset="0"/>
                        <a:buNone/>
                      </a:pPr>
                      <a:r>
                        <a:rPr lang="vi-VN" sz="600" b="1" i="0" dirty="0">
                          <a:solidFill>
                            <a:schemeClr val="dk1"/>
                          </a:solidFill>
                          <a:effectLst/>
                          <a:latin typeface="Arial" pitchFamily="2" charset="77"/>
                          <a:ea typeface="+mn-ea"/>
                          <a:cs typeface="Poppins" pitchFamily="2" charset="77"/>
                        </a:rPr>
                        <a:t>Sự tham gia của xã hội dân sự và cộng đồng:</a:t>
                      </a:r>
                      <a:r>
                        <a:rPr lang="vi-VN" sz="600" b="0" i="0" dirty="0">
                          <a:solidFill>
                            <a:schemeClr val="dk1"/>
                          </a:solidFill>
                          <a:effectLst/>
                          <a:latin typeface="Arial" pitchFamily="2" charset="77"/>
                          <a:ea typeface="+mn-ea"/>
                          <a:cs typeface="Poppins" pitchFamily="2" charset="77"/>
                        </a:rPr>
                        <a:t> </a:t>
                      </a:r>
                    </a:p>
                    <a:p>
                      <a:pPr marL="171450" indent="-171450" rtl="0" fontAlgn="base">
                        <a:buFont typeface="Arial" panose="020B0604020202020204" pitchFamily="34" charset="0"/>
                        <a:buChar char="•"/>
                      </a:pPr>
                      <a:r>
                        <a:rPr lang="vi-VN" sz="600" b="0" i="0" dirty="0">
                          <a:solidFill>
                            <a:schemeClr val="dk1"/>
                          </a:solidFill>
                          <a:effectLst/>
                          <a:latin typeface="Arial" pitchFamily="2" charset="77"/>
                          <a:ea typeface="+mn-ea"/>
                          <a:cs typeface="Poppins" pitchFamily="2" charset="77"/>
                        </a:rPr>
                        <a:t>Những bài học kinh nghiệm về cách các quốc gia khác đã huy động xã hội dân sự, truyền thông và các lãnh đạo cộng đồng để vận động tài chính cho chương trình tiêm chủng.  </a:t>
                      </a:r>
                    </a:p>
                  </a:txBody>
                  <a:tcPr marL="48986" marR="48986" marT="36000" marB="0" anchor="ctr"/>
                </a:tc>
                <a:extLst>
                  <a:ext uri="{0D108BD9-81ED-4DB2-BD59-A6C34878D82A}">
                    <a16:rowId xmlns:a16="http://schemas.microsoft.com/office/drawing/2014/main" val="1053874978"/>
                  </a:ext>
                </a:extLst>
              </a:tr>
            </a:tbl>
          </a:graphicData>
        </a:graphic>
      </p:graphicFrame>
      <p:sp>
        <p:nvSpPr>
          <p:cNvPr id="16" name="Text Box 49">
            <a:extLst>
              <a:ext uri="{FF2B5EF4-FFF2-40B4-BE49-F238E27FC236}">
                <a16:creationId xmlns:a16="http://schemas.microsoft.com/office/drawing/2014/main" id="{05B715B8-46F4-D630-D152-33BEE6B83B28}"/>
              </a:ext>
            </a:extLst>
          </p:cNvPr>
          <p:cNvSpPr txBox="1">
            <a:spLocks noChangeArrowheads="1"/>
          </p:cNvSpPr>
          <p:nvPr/>
        </p:nvSpPr>
        <p:spPr bwMode="auto">
          <a:xfrm>
            <a:off x="95393" y="5315970"/>
            <a:ext cx="8888457"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Những bài học kinh nghiệm</a:t>
            </a:r>
          </a:p>
        </p:txBody>
      </p:sp>
      <p:pic>
        <p:nvPicPr>
          <p:cNvPr id="4" name="Picture 3">
            <a:extLst>
              <a:ext uri="{FF2B5EF4-FFF2-40B4-BE49-F238E27FC236}">
                <a16:creationId xmlns:a16="http://schemas.microsoft.com/office/drawing/2014/main" id="{BB424BFD-17EB-AFEB-E555-0DC7B8E4BAB5}"/>
              </a:ext>
            </a:extLst>
          </p:cNvPr>
          <p:cNvPicPr>
            <a:picLocks noChangeAspect="1"/>
          </p:cNvPicPr>
          <p:nvPr/>
        </p:nvPicPr>
        <p:blipFill>
          <a:blip r:embed="rId4"/>
          <a:stretch>
            <a:fillRect/>
          </a:stretch>
        </p:blipFill>
        <p:spPr>
          <a:xfrm>
            <a:off x="206736" y="106034"/>
            <a:ext cx="1039458" cy="516460"/>
          </a:xfrm>
          <a:prstGeom prst="rect">
            <a:avLst/>
          </a:prstGeom>
        </p:spPr>
      </p:pic>
    </p:spTree>
    <p:extLst>
      <p:ext uri="{BB962C8B-B14F-4D97-AF65-F5344CB8AC3E}">
        <p14:creationId xmlns:p14="http://schemas.microsoft.com/office/powerpoint/2010/main" val="4072229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6FE10225DE664B90ECA796EE42F5B4" ma:contentTypeVersion="19" ma:contentTypeDescription="Create a new document." ma:contentTypeScope="" ma:versionID="11c98c7be4b19e814abce4ccf5389628">
  <xsd:schema xmlns:xsd="http://www.w3.org/2001/XMLSchema" xmlns:xs="http://www.w3.org/2001/XMLSchema" xmlns:p="http://schemas.microsoft.com/office/2006/metadata/properties" xmlns:ns2="bcb27da4-2e3e-416a-a040-6d0b2e3a2039" xmlns:ns3="a6b7a42b-578f-4fd1-9d67-5a3066b9c5a5" targetNamespace="http://schemas.microsoft.com/office/2006/metadata/properties" ma:root="true" ma:fieldsID="74ffbbad23b780b7928ca1a27605d123" ns2:_="" ns3:_="">
    <xsd:import namespace="bcb27da4-2e3e-416a-a040-6d0b2e3a2039"/>
    <xsd:import namespace="a6b7a42b-578f-4fd1-9d67-5a3066b9c5a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27da4-2e3e-416a-a040-6d0b2e3a20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b7a42b-578f-4fd1-9d67-5a3066b9c5a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851e4de-f63a-4e75-992f-a8dbd26a3671}" ma:internalName="TaxCatchAll" ma:showField="CatchAllData" ma:web="a6b7a42b-578f-4fd1-9d67-5a3066b9c5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6b7a42b-578f-4fd1-9d67-5a3066b9c5a5" xsi:nil="true"/>
    <lcf76f155ced4ddcb4097134ff3c332f xmlns="bcb27da4-2e3e-416a-a040-6d0b2e3a203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8A51646-AA9F-4F87-A7A8-79998AA8A9FF}"/>
</file>

<file path=customXml/itemProps2.xml><?xml version="1.0" encoding="utf-8"?>
<ds:datastoreItem xmlns:ds="http://schemas.openxmlformats.org/officeDocument/2006/customXml" ds:itemID="{A5E0A9FA-70C5-4625-8489-6DFC5040249D}">
  <ds:schemaRefs>
    <ds:schemaRef ds:uri="http://schemas.microsoft.com/sharepoint/v3/contenttype/forms"/>
  </ds:schemaRefs>
</ds:datastoreItem>
</file>

<file path=customXml/itemProps3.xml><?xml version="1.0" encoding="utf-8"?>
<ds:datastoreItem xmlns:ds="http://schemas.openxmlformats.org/officeDocument/2006/customXml" ds:itemID="{D73F97D6-9BE9-4FE7-AF9A-198E873C182A}">
  <ds:schemaRefs>
    <ds:schemaRef ds:uri="http://schemas.microsoft.com/office/2006/metadata/properties"/>
    <ds:schemaRef ds:uri="48b06b4d-1ec9-41b0-8d15-5bb6e5667c29"/>
    <ds:schemaRef ds:uri="http://purl.org/dc/dcmitype/"/>
    <ds:schemaRef ds:uri="http://purl.org/dc/terms/"/>
    <ds:schemaRef ds:uri="http://schemas.openxmlformats.org/package/2006/metadata/core-properties"/>
    <ds:schemaRef ds:uri="http://schemas.microsoft.com/office/2006/documentManagement/types"/>
    <ds:schemaRef ds:uri="http://www.w3.org/XML/1998/namespace"/>
    <ds:schemaRef ds:uri="http://schemas.microsoft.com/office/infopath/2007/PartnerControl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218</TotalTime>
  <Words>881</Words>
  <PresentationFormat>Ekran Gösterisi (4:3)</PresentationFormat>
  <Paragraphs>61</Paragraphs>
  <Slides>1</Slides>
  <Notes>0</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1</vt:i4>
      </vt:variant>
    </vt:vector>
  </HeadingPairs>
  <TitlesOfParts>
    <vt:vector size="7" baseType="lpstr">
      <vt:lpstr>Arial</vt:lpstr>
      <vt:lpstr>Poppins</vt:lpstr>
      <vt:lpstr>Poppins Medium</vt:lpstr>
      <vt:lpstr>Wingdings</vt:lpstr>
      <vt:lpstr>R4D_StandardTemplate_MAC</vt:lpstr>
      <vt:lpstr>think-cell Slide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HeliCo Translation</dc:creator>
  <dcterms:created xsi:type="dcterms:W3CDTF">2025-06-27T15:42:33Z</dcterms:created>
  <dcterms:modified xsi:type="dcterms:W3CDTF">2025-07-16T08:44:19Z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0x010100836FE10225DE664B90ECA796EE42F5B4</vt:lpwstr>
  </property>
</Properties>
</file>