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9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6486046-C91F-680C-158A-466FF701C479}" name="Daniela Fuentes Berríos" initials="DF" userId="8998f206e657463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A89F"/>
    <a:srgbClr val="107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2FE1A9-C39C-3E4D-864C-E3E60F907210}" v="1" dt="2025-07-11T10:38:48.1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29" autoAdjust="0"/>
    <p:restoredTop sz="96137"/>
  </p:normalViewPr>
  <p:slideViewPr>
    <p:cSldViewPr snapToGrid="0">
      <p:cViewPr>
        <p:scale>
          <a:sx n="150" d="100"/>
          <a:sy n="150" d="100"/>
        </p:scale>
        <p:origin x="1229" y="-7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dity Chikovani" userId="88c3af89-cfad-4844-9d52-51bd03c65758" providerId="ADAL" clId="{F32FE1A9-C39C-3E4D-864C-E3E60F907210}"/>
    <pc:docChg chg="undo custSel modSld">
      <pc:chgData name="Ivdity Chikovani" userId="88c3af89-cfad-4844-9d52-51bd03c65758" providerId="ADAL" clId="{F32FE1A9-C39C-3E4D-864C-E3E60F907210}" dt="2025-07-11T10:51:15.133" v="264" actId="20577"/>
      <pc:docMkLst>
        <pc:docMk/>
      </pc:docMkLst>
      <pc:sldChg chg="addSp delSp modSp mod">
        <pc:chgData name="Ivdity Chikovani" userId="88c3af89-cfad-4844-9d52-51bd03c65758" providerId="ADAL" clId="{F32FE1A9-C39C-3E4D-864C-E3E60F907210}" dt="2025-07-11T10:51:15.133" v="264" actId="20577"/>
        <pc:sldMkLst>
          <pc:docMk/>
          <pc:sldMk cId="4072229634" sldId="290"/>
        </pc:sldMkLst>
        <pc:spChg chg="mod">
          <ac:chgData name="Ivdity Chikovani" userId="88c3af89-cfad-4844-9d52-51bd03c65758" providerId="ADAL" clId="{F32FE1A9-C39C-3E4D-864C-E3E60F907210}" dt="2025-07-11T10:46:13.498" v="139" actId="1038"/>
          <ac:spMkLst>
            <pc:docMk/>
            <pc:sldMk cId="4072229634" sldId="290"/>
            <ac:spMk id="3" creationId="{CD743A8F-DD39-E0C9-7592-0BD94BA53C3A}"/>
          </ac:spMkLst>
        </pc:spChg>
        <pc:spChg chg="del">
          <ac:chgData name="Ivdity Chikovani" userId="88c3af89-cfad-4844-9d52-51bd03c65758" providerId="ADAL" clId="{F32FE1A9-C39C-3E4D-864C-E3E60F907210}" dt="2025-07-11T10:38:46.939" v="0" actId="478"/>
          <ac:spMkLst>
            <pc:docMk/>
            <pc:sldMk cId="4072229634" sldId="290"/>
            <ac:spMk id="8" creationId="{BFC721BB-DBA1-3ECB-5B33-03D2BC9F5C04}"/>
          </ac:spMkLst>
        </pc:spChg>
        <pc:spChg chg="mod">
          <ac:chgData name="Ivdity Chikovani" userId="88c3af89-cfad-4844-9d52-51bd03c65758" providerId="ADAL" clId="{F32FE1A9-C39C-3E4D-864C-E3E60F907210}" dt="2025-07-11T10:46:53.824" v="179" actId="1038"/>
          <ac:spMkLst>
            <pc:docMk/>
            <pc:sldMk cId="4072229634" sldId="290"/>
            <ac:spMk id="10" creationId="{F4CF794E-0799-C721-9842-E50C379AC477}"/>
          </ac:spMkLst>
        </pc:spChg>
        <pc:spChg chg="mod">
          <ac:chgData name="Ivdity Chikovani" userId="88c3af89-cfad-4844-9d52-51bd03c65758" providerId="ADAL" clId="{F32FE1A9-C39C-3E4D-864C-E3E60F907210}" dt="2025-07-11T10:48:16.409" v="240" actId="1035"/>
          <ac:spMkLst>
            <pc:docMk/>
            <pc:sldMk cId="4072229634" sldId="290"/>
            <ac:spMk id="16" creationId="{05B715B8-46F4-D630-D152-33BEE6B83B28}"/>
          </ac:spMkLst>
        </pc:spChg>
        <pc:graphicFrameChg chg="mod modGraphic">
          <ac:chgData name="Ivdity Chikovani" userId="88c3af89-cfad-4844-9d52-51bd03c65758" providerId="ADAL" clId="{F32FE1A9-C39C-3E4D-864C-E3E60F907210}" dt="2025-07-11T10:51:15.133" v="264" actId="20577"/>
          <ac:graphicFrameMkLst>
            <pc:docMk/>
            <pc:sldMk cId="4072229634" sldId="290"/>
            <ac:graphicFrameMk id="6" creationId="{1EAC3E47-9569-F769-F8FF-52AD7651C189}"/>
          </ac:graphicFrameMkLst>
        </pc:graphicFrameChg>
        <pc:graphicFrameChg chg="mod modGraphic">
          <ac:chgData name="Ivdity Chikovani" userId="88c3af89-cfad-4844-9d52-51bd03c65758" providerId="ADAL" clId="{F32FE1A9-C39C-3E4D-864C-E3E60F907210}" dt="2025-07-11T10:49:43.668" v="249" actId="14100"/>
          <ac:graphicFrameMkLst>
            <pc:docMk/>
            <pc:sldMk cId="4072229634" sldId="290"/>
            <ac:graphicFrameMk id="9" creationId="{AE29CAC3-1071-EDE2-E5E5-671832C8351C}"/>
          </ac:graphicFrameMkLst>
        </pc:graphicFrameChg>
        <pc:graphicFrameChg chg="mod modGraphic">
          <ac:chgData name="Ivdity Chikovani" userId="88c3af89-cfad-4844-9d52-51bd03c65758" providerId="ADAL" clId="{F32FE1A9-C39C-3E4D-864C-E3E60F907210}" dt="2025-07-11T10:50:17.336" v="251" actId="14100"/>
          <ac:graphicFrameMkLst>
            <pc:docMk/>
            <pc:sldMk cId="4072229634" sldId="290"/>
            <ac:graphicFrameMk id="14" creationId="{130A9993-2563-94D2-71A0-F5F8739DCEA8}"/>
          </ac:graphicFrameMkLst>
        </pc:graphicFrameChg>
        <pc:graphicFrameChg chg="mod modGraphic">
          <ac:chgData name="Ivdity Chikovani" userId="88c3af89-cfad-4844-9d52-51bd03c65758" providerId="ADAL" clId="{F32FE1A9-C39C-3E4D-864C-E3E60F907210}" dt="2025-07-11T10:50:24.283" v="252" actId="14100"/>
          <ac:graphicFrameMkLst>
            <pc:docMk/>
            <pc:sldMk cId="4072229634" sldId="290"/>
            <ac:graphicFrameMk id="15" creationId="{FF755A87-CA92-2637-98A6-C5B75B38A88F}"/>
          </ac:graphicFrameMkLst>
        </pc:graphicFrameChg>
        <pc:picChg chg="add mod">
          <ac:chgData name="Ivdity Chikovani" userId="88c3af89-cfad-4844-9d52-51bd03c65758" providerId="ADAL" clId="{F32FE1A9-C39C-3E4D-864C-E3E60F907210}" dt="2025-07-11T10:47:04.433" v="182" actId="1076"/>
          <ac:picMkLst>
            <pc:docMk/>
            <pc:sldMk cId="4072229634" sldId="290"/>
            <ac:picMk id="4" creationId="{BB424BFD-17EB-AFEB-E555-0DC7B8E4BAB5}"/>
          </ac:picMkLst>
        </pc:picChg>
        <pc:picChg chg="mod">
          <ac:chgData name="Ivdity Chikovani" userId="88c3af89-cfad-4844-9d52-51bd03c65758" providerId="ADAL" clId="{F32FE1A9-C39C-3E4D-864C-E3E60F907210}" dt="2025-07-11T10:50:57.175" v="261" actId="1037"/>
          <ac:picMkLst>
            <pc:docMk/>
            <pc:sldMk cId="4072229634" sldId="290"/>
            <ac:picMk id="13" creationId="{C4A61F43-0444-08FC-C8CB-68774E5203D6}"/>
          </ac:picMkLst>
        </pc:picChg>
      </pc:sldChg>
    </pc:docChg>
  </pc:docChgLst>
  <pc:docChgLst>
    <pc:chgData name="Ivdity Chikovani" userId="88c3af89-cfad-4844-9d52-51bd03c65758" providerId="ADAL" clId="{5EC939B0-5197-AD45-A4AB-B7D6404B4751}"/>
    <pc:docChg chg="modSld">
      <pc:chgData name="Ivdity Chikovani" userId="88c3af89-cfad-4844-9d52-51bd03c65758" providerId="ADAL" clId="{5EC939B0-5197-AD45-A4AB-B7D6404B4751}" dt="2025-07-11T11:19:35.883" v="4" actId="14100"/>
      <pc:docMkLst>
        <pc:docMk/>
      </pc:docMkLst>
      <pc:sldChg chg="modSp mod">
        <pc:chgData name="Ivdity Chikovani" userId="88c3af89-cfad-4844-9d52-51bd03c65758" providerId="ADAL" clId="{5EC939B0-5197-AD45-A4AB-B7D6404B4751}" dt="2025-07-11T11:19:35.883" v="4" actId="14100"/>
        <pc:sldMkLst>
          <pc:docMk/>
          <pc:sldMk cId="4072229634" sldId="290"/>
        </pc:sldMkLst>
        <pc:spChg chg="mod">
          <ac:chgData name="Ivdity Chikovani" userId="88c3af89-cfad-4844-9d52-51bd03c65758" providerId="ADAL" clId="{5EC939B0-5197-AD45-A4AB-B7D6404B4751}" dt="2025-07-11T11:19:35.883" v="4" actId="14100"/>
          <ac:spMkLst>
            <pc:docMk/>
            <pc:sldMk cId="4072229634" sldId="290"/>
            <ac:spMk id="11" creationId="{BD91C623-077D-96C3-AA66-1E77C46CEAC7}"/>
          </ac:spMkLst>
        </pc:spChg>
        <pc:picChg chg="mod">
          <ac:chgData name="Ivdity Chikovani" userId="88c3af89-cfad-4844-9d52-51bd03c65758" providerId="ADAL" clId="{5EC939B0-5197-AD45-A4AB-B7D6404B4751}" dt="2025-07-11T11:19:10.649" v="0" actId="14100"/>
          <ac:picMkLst>
            <pc:docMk/>
            <pc:sldMk cId="4072229634" sldId="290"/>
            <ac:picMk id="4" creationId="{BB424BFD-17EB-AFEB-E555-0DC7B8E4BAB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F7F7F7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554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content"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90759197-19E3-48FD-8A1A-E6A71D3BDF9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11513846"/>
              </p:ext>
            </p:ext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4" imgH="384" progId="TCLayout.ActiveDocument.1">
                  <p:embed/>
                </p:oleObj>
              </mc:Choice>
              <mc:Fallback>
                <p:oleObj name="think-cell Slide" r:id="rId4" imgW="384" imgH="38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90759197-19E3-48FD-8A1A-E6A71D3BDF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2429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053038"/>
          </a:xfr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>
              <a:buClr>
                <a:schemeClr val="accent1"/>
              </a:buClr>
              <a:buFont typeface="Wingdings" pitchFamily="2" charset="2"/>
              <a:buChar char="§"/>
              <a:defRPr sz="1786" b="0" i="0">
                <a:solidFill>
                  <a:srgbClr val="313231"/>
                </a:solidFill>
                <a:latin typeface="Arial"/>
                <a:cs typeface="Arial"/>
              </a:defRPr>
            </a:lvl2pPr>
            <a:lvl3pPr>
              <a:buClr>
                <a:schemeClr val="accent1"/>
              </a:buClr>
              <a:buFont typeface="Wingdings" pitchFamily="2" charset="2"/>
              <a:buChar char="§"/>
              <a:defRPr sz="1571" b="0" i="0">
                <a:solidFill>
                  <a:srgbClr val="313231"/>
                </a:solidFill>
                <a:latin typeface="Arial"/>
                <a:cs typeface="Arial"/>
              </a:defRPr>
            </a:lvl3pPr>
            <a:lvl4pPr>
              <a:buClr>
                <a:schemeClr val="accent1"/>
              </a:buClr>
              <a:buFont typeface="Wingdings" pitchFamily="2" charset="2"/>
              <a:buChar char="§"/>
              <a:defRPr sz="1429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pitchFamily="2" charset="2"/>
              <a:buChar char="§"/>
              <a:defRPr sz="1214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524000"/>
            <a:ext cx="8229600" cy="609600"/>
          </a:xfrm>
        </p:spPr>
        <p:txBody>
          <a:bodyPr/>
          <a:lstStyle>
            <a:lvl1pPr>
              <a:buNone/>
              <a:defRPr sz="2214" b="1" baseline="0">
                <a:solidFill>
                  <a:srgbClr val="313231"/>
                </a:solidFill>
              </a:defRPr>
            </a:lvl1pPr>
          </a:lstStyle>
          <a:p>
            <a:pPr lvl="0"/>
            <a:r>
              <a:rPr lang="en-US" dirty="0"/>
              <a:t>Click to edit main sentence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392" y="6008243"/>
            <a:ext cx="2133600" cy="36512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r">
              <a:defRPr sz="1214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1891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able format"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5B6BE57D-9131-4AB7-B77A-14472D4B82C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33930553"/>
              </p:ext>
            </p:ext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4" imgH="384" progId="TCLayout.ActiveDocument.1">
                  <p:embed/>
                </p:oleObj>
              </mc:Choice>
              <mc:Fallback>
                <p:oleObj name="think-cell Slide" r:id="rId4" imgW="384" imgH="38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5B6BE57D-9131-4AB7-B77A-14472D4B82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2429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392" y="6008243"/>
            <a:ext cx="2133600" cy="36512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r">
              <a:defRPr sz="1214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2870640"/>
            <a:ext cx="8229600" cy="2352364"/>
          </a:xfrm>
        </p:spPr>
        <p:txBody>
          <a:bodyPr/>
          <a:lstStyle>
            <a:lvl1pPr marL="457105" indent="-457105">
              <a:buClr>
                <a:schemeClr val="accent1"/>
              </a:buClr>
              <a:buFont typeface="Wingdings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 marL="799933" indent="-342828">
              <a:buClr>
                <a:schemeClr val="accent1"/>
              </a:buClr>
              <a:buFont typeface="Wingdings" charset="2"/>
              <a:buChar char="§"/>
              <a:defRPr sz="1786" b="0" i="0">
                <a:solidFill>
                  <a:srgbClr val="313231"/>
                </a:solidFill>
                <a:latin typeface="Arial"/>
                <a:cs typeface="Arial"/>
              </a:defRPr>
            </a:lvl2pPr>
            <a:lvl3pPr marL="1257038" indent="-342828">
              <a:buClr>
                <a:schemeClr val="accent1"/>
              </a:buClr>
              <a:buFont typeface="Wingdings" charset="2"/>
              <a:buChar char="§"/>
              <a:defRPr sz="1571" b="0" i="0">
                <a:solidFill>
                  <a:srgbClr val="313231"/>
                </a:solidFill>
                <a:latin typeface="Arial"/>
                <a:cs typeface="Arial"/>
              </a:defRPr>
            </a:lvl3pPr>
            <a:lvl4pPr marL="1714142" indent="-342828">
              <a:buClr>
                <a:schemeClr val="accent1"/>
              </a:buClr>
              <a:buFont typeface="Wingdings" charset="2"/>
              <a:buChar char="§"/>
              <a:defRPr sz="1429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charset="2"/>
              <a:buChar char="§"/>
              <a:defRPr sz="1214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1539706"/>
            <a:ext cx="8229600" cy="1174353"/>
          </a:xfrm>
          <a:solidFill>
            <a:schemeClr val="tx2">
              <a:lumMod val="40000"/>
              <a:lumOff val="60000"/>
              <a:alpha val="50000"/>
            </a:schemeClr>
          </a:solidFill>
          <a:ln>
            <a:noFill/>
          </a:ln>
        </p:spPr>
        <p:txBody>
          <a:bodyPr anchor="ctr"/>
          <a:lstStyle>
            <a:lvl1pPr marL="457105" indent="-457105">
              <a:buClr>
                <a:srgbClr val="00A6B6"/>
              </a:buClr>
              <a:buFontTx/>
              <a:buNone/>
              <a:defRPr sz="2000" b="0" i="0" baseline="0">
                <a:solidFill>
                  <a:schemeClr val="accent2"/>
                </a:solidFill>
                <a:latin typeface="Arial"/>
                <a:cs typeface="Arial"/>
              </a:defRPr>
            </a:lvl1pPr>
            <a:lvl2pPr marL="799933" indent="-342828">
              <a:buClr>
                <a:srgbClr val="00A6B6"/>
              </a:buClr>
              <a:buFontTx/>
              <a:buNone/>
              <a:defRPr sz="1786" b="0" i="0">
                <a:solidFill>
                  <a:srgbClr val="313231"/>
                </a:solidFill>
                <a:latin typeface="Museo Slab 300"/>
                <a:cs typeface="Museo Slab 300"/>
              </a:defRPr>
            </a:lvl2pPr>
            <a:lvl3pPr marL="1257038" indent="-342828">
              <a:buClr>
                <a:srgbClr val="00A6B6"/>
              </a:buClr>
              <a:buFontTx/>
              <a:buNone/>
              <a:defRPr sz="1571" b="0" i="0">
                <a:solidFill>
                  <a:srgbClr val="313231"/>
                </a:solidFill>
                <a:latin typeface="Museo Slab 300"/>
                <a:cs typeface="Museo Slab 300"/>
              </a:defRPr>
            </a:lvl3pPr>
            <a:lvl4pPr marL="1714142" indent="-342828">
              <a:buClr>
                <a:srgbClr val="00A6B6"/>
              </a:buClr>
              <a:buFontTx/>
              <a:buNone/>
              <a:defRPr sz="1429" b="0" i="0">
                <a:solidFill>
                  <a:srgbClr val="313231"/>
                </a:solidFill>
                <a:latin typeface="Museo Slab 300"/>
                <a:cs typeface="Museo Slab 300"/>
              </a:defRPr>
            </a:lvl4pPr>
            <a:lvl5pPr>
              <a:buClr>
                <a:srgbClr val="00A6B6"/>
              </a:buClr>
              <a:buFontTx/>
              <a:buNone/>
              <a:defRPr sz="1214" b="0" i="0">
                <a:solidFill>
                  <a:srgbClr val="313231"/>
                </a:solidFill>
                <a:latin typeface="Museo Slab 300"/>
                <a:cs typeface="Museo Slab 300"/>
              </a:defRPr>
            </a:lvl5pPr>
          </a:lstStyle>
          <a:p>
            <a:pPr lvl="0"/>
            <a:r>
              <a:rPr lang="en-US" dirty="0"/>
              <a:t>“Pull Quote Style”</a:t>
            </a:r>
          </a:p>
        </p:txBody>
      </p:sp>
    </p:spTree>
    <p:extLst>
      <p:ext uri="{BB962C8B-B14F-4D97-AF65-F5344CB8AC3E}">
        <p14:creationId xmlns:p14="http://schemas.microsoft.com/office/powerpoint/2010/main" val="1559695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able forma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3269040"/>
            <a:ext cx="8229600" cy="1143000"/>
          </a:xfrm>
        </p:spPr>
        <p:txBody>
          <a:bodyPr anchor="b" anchorCtr="0">
            <a:normAutofit/>
          </a:bodyPr>
          <a:lstStyle>
            <a:lvl1pPr algn="l">
              <a:buFont typeface="Arial" pitchFamily="34" charset="0"/>
              <a:buNone/>
              <a:defRPr sz="3214" b="0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Section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06" y="6354599"/>
            <a:ext cx="2133600" cy="36512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r">
              <a:defRPr sz="1214" b="0" i="0">
                <a:solidFill>
                  <a:schemeClr val="bg1"/>
                </a:solidFill>
                <a:latin typeface="Museo Sans 300"/>
                <a:cs typeface="Museo Sans 300"/>
              </a:defRPr>
            </a:lvl1pPr>
          </a:lstStyle>
          <a:p>
            <a:pPr algn="l"/>
            <a:fld id="{2459FD92-E8AB-4F86-BA9A-090210CAFD7B}" type="slidenum">
              <a:rPr lang="en-US" smtClean="0">
                <a:latin typeface="Arial"/>
                <a:cs typeface="Arial"/>
              </a:rPr>
              <a:pPr algn="l"/>
              <a:t>‹#›</a:t>
            </a:fld>
            <a:r>
              <a:rPr lang="en-US" dirty="0">
                <a:latin typeface="Arial"/>
                <a:cs typeface="Arial"/>
              </a:rPr>
              <a:t> | </a:t>
            </a:r>
            <a:r>
              <a:rPr lang="en-US" dirty="0" err="1">
                <a:latin typeface="Arial"/>
                <a:cs typeface="Arial"/>
              </a:rPr>
              <a:t>www.lnct.global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681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0F9CD11A-8958-49A4-BA8F-D12AA7D63CD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900172538"/>
              </p:ext>
            </p:ext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384" imgH="384" progId="TCLayout.ActiveDocument.1">
                  <p:embed/>
                </p:oleObj>
              </mc:Choice>
              <mc:Fallback>
                <p:oleObj name="think-cell Slide" r:id="rId7" imgW="384" imgH="38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0F9CD11A-8958-49A4-BA8F-D12AA7D63C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127987" tIns="63993" rIns="127987" bIns="63993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127987" tIns="63993" rIns="127987" bIns="63993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l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6E6553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ctr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6E655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7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ftr="0" dt="0"/>
  <p:txStyles>
    <p:titleStyle>
      <a:lvl1pPr algn="ctr" defTabSz="914209" rtl="0" eaLnBrk="1" latinLnBrk="0" hangingPunct="1">
        <a:spcBef>
          <a:spcPct val="0"/>
        </a:spcBef>
        <a:buNone/>
        <a:defRPr sz="4429" b="0" i="0" kern="1200">
          <a:solidFill>
            <a:schemeClr val="accent1"/>
          </a:solidFill>
          <a:latin typeface="Arial"/>
          <a:ea typeface="+mj-ea"/>
          <a:cs typeface="Arial"/>
        </a:defRPr>
      </a:lvl1pPr>
    </p:titleStyle>
    <p:bodyStyle>
      <a:lvl1pPr marL="342828" indent="-342828" algn="l" defTabSz="914209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3214" b="0" i="0" kern="1200">
          <a:solidFill>
            <a:schemeClr val="accent3"/>
          </a:solidFill>
          <a:latin typeface="Arial"/>
          <a:ea typeface="+mn-ea"/>
          <a:cs typeface="Arial"/>
        </a:defRPr>
      </a:lvl1pPr>
      <a:lvl2pPr marL="742795" indent="-285691" algn="l" defTabSz="914209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786" b="0" i="0" kern="1200">
          <a:solidFill>
            <a:schemeClr val="accent3"/>
          </a:solidFill>
          <a:latin typeface="Arial"/>
          <a:ea typeface="+mn-ea"/>
          <a:cs typeface="Arial"/>
        </a:defRPr>
      </a:lvl2pPr>
      <a:lvl3pPr marL="1142761" indent="-228552" algn="l" defTabSz="914209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lang="en-US" sz="4429" b="0" i="0" kern="1200" dirty="0">
          <a:solidFill>
            <a:schemeClr val="accent3"/>
          </a:solidFill>
          <a:latin typeface="Arial"/>
          <a:ea typeface="+mj-ea"/>
          <a:cs typeface="Arial"/>
        </a:defRPr>
      </a:lvl3pPr>
      <a:lvl4pPr marL="1599866" indent="-228552" algn="l" defTabSz="914209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000" b="0" i="0" kern="1200">
          <a:solidFill>
            <a:schemeClr val="accent3"/>
          </a:solidFill>
          <a:latin typeface="Arial"/>
          <a:ea typeface="+mn-ea"/>
          <a:cs typeface="Arial"/>
        </a:defRPr>
      </a:lvl4pPr>
      <a:lvl5pPr marL="2056971" indent="-228552" algn="l" defTabSz="914209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000" b="0" i="0" kern="1200">
          <a:solidFill>
            <a:schemeClr val="accent3"/>
          </a:solidFill>
          <a:latin typeface="Arial"/>
          <a:ea typeface="+mn-ea"/>
          <a:cs typeface="Arial"/>
        </a:defRPr>
      </a:lvl5pPr>
      <a:lvl6pPr marL="2514075" indent="-228552" algn="l" defTabSz="9142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80" indent="-228552" algn="l" defTabSz="9142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85" indent="-228552" algn="l" defTabSz="9142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89" indent="-228552" algn="l" defTabSz="9142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1pPr>
      <a:lvl2pPr marL="457105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2pPr>
      <a:lvl3pPr marL="914209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3pPr>
      <a:lvl4pPr marL="1371314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4pPr>
      <a:lvl5pPr marL="1828419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5pPr>
      <a:lvl6pPr marL="2285523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6pPr>
      <a:lvl7pPr marL="2742628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7pPr>
      <a:lvl8pPr marL="3199733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8pPr>
      <a:lvl9pPr marL="3656837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C697145-4621-F6DF-6634-77E854FF70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4">
            <a:extLst>
              <a:ext uri="{FF2B5EF4-FFF2-40B4-BE49-F238E27FC236}">
                <a16:creationId xmlns:a16="http://schemas.microsoft.com/office/drawing/2014/main" id="{C1CD0FA6-C9F6-1D06-6084-8849003B6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36" y="17782"/>
            <a:ext cx="8936406" cy="660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046" tIns="9523" rIns="19046" bIns="9523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125"/>
              </a:spcAft>
              <a:buClrTx/>
              <a:buSzTx/>
              <a:buFontTx/>
              <a:buNone/>
              <a:tabLst/>
              <a:defRPr/>
            </a:pPr>
            <a:r>
              <a:rPr kumimoji="0" lang="es-CU" sz="1800" b="1" i="0" u="none" strike="noStrike" cap="none" normalizeH="0" baseline="0" noProof="0">
                <a:ln>
                  <a:noFill/>
                </a:ln>
                <a:solidFill>
                  <a:srgbClr val="1070B8"/>
                </a:solidFill>
                <a:effectLst/>
                <a:uLnTx/>
                <a:uFillTx/>
                <a:latin typeface="Poppins" panose="00000500000000000000" pitchFamily="2" charset="0"/>
                <a:ea typeface="ＭＳ Ｐゴシック" charset="0"/>
                <a:cs typeface="Poppins" panose="00000500000000000000" pitchFamily="2" charset="0"/>
              </a:rPr>
              <a:t>Mongolia</a:t>
            </a:r>
          </a:p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5"/>
              </a:spcAft>
              <a:buClrTx/>
              <a:buSzTx/>
              <a:buFontTx/>
              <a:buNone/>
              <a:tabLst/>
              <a:defRPr/>
            </a:pPr>
            <a:r>
              <a:rPr kumimoji="0" lang="es-CU" sz="1050" b="1" i="0" u="none" strike="noStrike" cap="none" normalizeH="0" baseline="0" noProof="0">
                <a:ln>
                  <a:noFill/>
                </a:ln>
                <a:solidFill>
                  <a:srgbClr val="313231"/>
                </a:solidFill>
                <a:effectLst/>
                <a:uLnTx/>
                <a:uFillTx/>
                <a:latin typeface="Poppins" panose="00000500000000000000" pitchFamily="2" charset="0"/>
                <a:ea typeface="ＭＳ Ｐゴシック" charset="0"/>
                <a:cs typeface="Poppins" panose="00000500000000000000" pitchFamily="2" charset="0"/>
              </a:rPr>
              <a:t>Apoyo a la priorización de los recursos nacionales para la introducción de nuevas vacunas</a:t>
            </a:r>
          </a:p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5"/>
              </a:spcAft>
              <a:buClrTx/>
              <a:buSzTx/>
              <a:buFontTx/>
              <a:buNone/>
              <a:tabLst/>
              <a:defRPr/>
            </a:pPr>
            <a:r>
              <a:rPr kumimoji="0" lang="es-CU" sz="1050" b="1" i="1" u="none" strike="noStrike" cap="none" normalizeH="0" baseline="0" noProof="0">
                <a:ln>
                  <a:noFill/>
                </a:ln>
                <a:solidFill>
                  <a:srgbClr val="313231"/>
                </a:solidFill>
                <a:effectLst/>
                <a:uLnTx/>
                <a:uFillTx/>
                <a:latin typeface="Poppins" panose="00000500000000000000" pitchFamily="2" charset="0"/>
                <a:ea typeface="ＭＳ Ｐゴシック" charset="0"/>
                <a:cs typeface="Poppins" panose="00000500000000000000" pitchFamily="2" charset="0"/>
              </a:rPr>
              <a:t>Manila, Filipinas, 23-25 de julio de 2025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D91C623-077D-96C3-AA66-1E77C46CEAC7}"/>
              </a:ext>
            </a:extLst>
          </p:cNvPr>
          <p:cNvSpPr/>
          <p:nvPr/>
        </p:nvSpPr>
        <p:spPr>
          <a:xfrm>
            <a:off x="0" y="6328875"/>
            <a:ext cx="9144000" cy="5265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9046" tIns="9523" rIns="19046" bIns="9523" rtlCol="0" anchor="ctr"/>
          <a:lstStyle/>
          <a:p>
            <a:pPr marL="0" marR="0" lvl="0" indent="0" algn="ctr" defTabSz="9142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86" b="0" i="0" u="none" strike="noStrike" kern="1200" cap="none" spc="0" normalizeH="0" baseline="0" noProof="0" dirty="0">
              <a:ln>
                <a:noFill/>
              </a:ln>
              <a:solidFill>
                <a:srgbClr val="F7F7F7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B33E47-F1EC-9769-6F8A-B6A6A62DD8FF}"/>
              </a:ext>
            </a:extLst>
          </p:cNvPr>
          <p:cNvSpPr/>
          <p:nvPr/>
        </p:nvSpPr>
        <p:spPr>
          <a:xfrm>
            <a:off x="65557" y="698129"/>
            <a:ext cx="8956351" cy="5630746"/>
          </a:xfrm>
          <a:prstGeom prst="rect">
            <a:avLst/>
          </a:prstGeom>
          <a:solidFill>
            <a:srgbClr val="17A89F"/>
          </a:solidFill>
          <a:ln w="76200">
            <a:solidFill>
              <a:srgbClr val="17A8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86" b="0" i="0" u="none" strike="noStrike" kern="1200" cap="none" spc="0" normalizeH="0" baseline="0" noProof="0" dirty="0">
              <a:ln>
                <a:noFill/>
              </a:ln>
              <a:solidFill>
                <a:srgbClr val="F7F7F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2" name="Picture 11" descr="GAVI_Alliance_Colour_Logo.jpg">
            <a:extLst>
              <a:ext uri="{FF2B5EF4-FFF2-40B4-BE49-F238E27FC236}">
                <a16:creationId xmlns:a16="http://schemas.microsoft.com/office/drawing/2014/main" id="{DAED03C6-382C-BEF0-8386-2AF257BD47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32" y="6373137"/>
            <a:ext cx="1142629" cy="43800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4A61F43-0444-08FC-C8CB-68774E5203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6237" y="6365574"/>
            <a:ext cx="1623729" cy="453134"/>
          </a:xfrm>
          <a:prstGeom prst="rect">
            <a:avLst/>
          </a:prstGeom>
        </p:spPr>
      </p:pic>
      <p:sp>
        <p:nvSpPr>
          <p:cNvPr id="31" name="Text Box 49">
            <a:extLst>
              <a:ext uri="{FF2B5EF4-FFF2-40B4-BE49-F238E27FC236}">
                <a16:creationId xmlns:a16="http://schemas.microsoft.com/office/drawing/2014/main" id="{29E28327-D3BB-28E3-75D4-E4314C631E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46" y="694534"/>
            <a:ext cx="8891772" cy="17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046" tIns="9523" rIns="19046" bIns="9523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U" sz="1000" b="1" i="0" u="none" strike="noStrike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 ExtraBold" panose="00000900000000000000" pitchFamily="2" charset="0"/>
                <a:ea typeface="ＭＳ Ｐゴシック" charset="0"/>
                <a:cs typeface="Poppins ExtraBold" panose="00000900000000000000" pitchFamily="2" charset="0"/>
              </a:rPr>
              <a:t>Estado de la introducción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EAC3E47-9569-F769-F8FF-52AD7651C1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862269"/>
              </p:ext>
            </p:extLst>
          </p:nvPr>
        </p:nvGraphicFramePr>
        <p:xfrm>
          <a:off x="99036" y="866460"/>
          <a:ext cx="8891771" cy="1262175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2185111">
                  <a:extLst>
                    <a:ext uri="{9D8B030D-6E8A-4147-A177-3AD203B41FA5}">
                      <a16:colId xmlns:a16="http://schemas.microsoft.com/office/drawing/2014/main" val="2441690924"/>
                    </a:ext>
                  </a:extLst>
                </a:gridCol>
                <a:gridCol w="3348628">
                  <a:extLst>
                    <a:ext uri="{9D8B030D-6E8A-4147-A177-3AD203B41FA5}">
                      <a16:colId xmlns:a16="http://schemas.microsoft.com/office/drawing/2014/main" val="4243113650"/>
                    </a:ext>
                  </a:extLst>
                </a:gridCol>
                <a:gridCol w="3358032">
                  <a:extLst>
                    <a:ext uri="{9D8B030D-6E8A-4147-A177-3AD203B41FA5}">
                      <a16:colId xmlns:a16="http://schemas.microsoft.com/office/drawing/2014/main" val="2137277064"/>
                    </a:ext>
                  </a:extLst>
                </a:gridCol>
              </a:tblGrid>
              <a:tr h="1712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Poppins Medium" panose="00000600000000000000" pitchFamily="2" charset="0"/>
                        <a:cs typeface="Poppins Medium" panose="00000600000000000000" pitchFamily="2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U" sz="600" b="1" dirty="0">
                          <a:effectLst/>
                          <a:latin typeface="Poppins SemiBold" panose="00000700000000000000" pitchFamily="2" charset="0"/>
                          <a:cs typeface="Poppins SemiBold" panose="00000700000000000000" pitchFamily="2" charset="0"/>
                        </a:rPr>
                        <a:t>Vacuna neumocócica conjugada (PCV)</a:t>
                      </a: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U" sz="600" b="1" dirty="0">
                          <a:effectLst/>
                          <a:latin typeface="Poppins SemiBold" panose="00000700000000000000" pitchFamily="2" charset="0"/>
                          <a:cs typeface="Poppins SemiBold" panose="00000700000000000000" pitchFamily="2" charset="0"/>
                        </a:rPr>
                        <a:t>Vacuna contra el VPH</a:t>
                      </a:r>
                    </a:p>
                  </a:txBody>
                  <a:tcPr marL="48986" marR="48986" marT="36000" marB="36000" anchor="ctr"/>
                </a:tc>
                <a:extLst>
                  <a:ext uri="{0D108BD9-81ED-4DB2-BD59-A6C34878D82A}">
                    <a16:rowId xmlns:a16="http://schemas.microsoft.com/office/drawing/2014/main" val="4244451803"/>
                  </a:ext>
                </a:extLst>
              </a:tr>
              <a:tr h="1644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U" sz="550">
                          <a:effectLst/>
                          <a:latin typeface="Poppins" pitchFamily="2" charset="77"/>
                          <a:cs typeface="Poppins" pitchFamily="2" charset="77"/>
                        </a:rPr>
                        <a:t>Año de introducción</a:t>
                      </a: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00"/>
                        </a:lnSpc>
                        <a:buNone/>
                      </a:pPr>
                      <a:r>
                        <a:rPr lang="es-CU" sz="550" b="0" i="0">
                          <a:effectLst/>
                          <a:latin typeface="Poppins" pitchFamily="2" charset="77"/>
                          <a:cs typeface="Poppins" pitchFamily="2" charset="77"/>
                        </a:rPr>
                        <a:t>2016 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00"/>
                        </a:lnSpc>
                        <a:buNone/>
                      </a:pPr>
                      <a:r>
                        <a:rPr lang="es-CU" sz="55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2024 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800114"/>
                  </a:ext>
                </a:extLst>
              </a:tr>
              <a:tr h="152985">
                <a:tc>
                  <a:txBody>
                    <a:bodyPr/>
                    <a:lstStyle/>
                    <a:p>
                      <a:pPr marL="0" marR="0" lvl="0" indent="-36820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s-CU" sz="550">
                          <a:effectLst/>
                          <a:latin typeface="Poppins" pitchFamily="2" charset="77"/>
                          <a:cs typeface="Poppins" pitchFamily="2" charset="77"/>
                        </a:rPr>
                        <a:t>Estado de la introducción</a:t>
                      </a:r>
                    </a:p>
                  </a:txBody>
                  <a:tcPr marL="48986" marR="48986" marT="36000" marB="0" anchor="ctr"/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00"/>
                        </a:lnSpc>
                        <a:buNone/>
                      </a:pPr>
                      <a:r>
                        <a:rPr lang="es-CU" sz="550" b="0" i="0">
                          <a:effectLst/>
                          <a:latin typeface="Poppins" pitchFamily="2" charset="77"/>
                          <a:cs typeface="Poppins" pitchFamily="2" charset="77"/>
                        </a:rPr>
                        <a:t>En todo el país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00"/>
                        </a:lnSpc>
                        <a:buNone/>
                      </a:pPr>
                      <a:r>
                        <a:rPr lang="es-CU" sz="550" b="0" i="0">
                          <a:effectLst/>
                          <a:latin typeface="Poppins" pitchFamily="2" charset="77"/>
                          <a:cs typeface="Poppins" pitchFamily="2" charset="77"/>
                        </a:rPr>
                        <a:t>En todo el país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886848"/>
                  </a:ext>
                </a:extLst>
              </a:tr>
              <a:tr h="201683">
                <a:tc>
                  <a:txBody>
                    <a:bodyPr/>
                    <a:lstStyle/>
                    <a:p>
                      <a:pPr marL="0" marR="0" lvl="0" indent="-36820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s-CU" sz="550">
                          <a:effectLst/>
                          <a:latin typeface="Poppins" pitchFamily="2" charset="77"/>
                          <a:ea typeface="Calibri"/>
                          <a:cs typeface="Poppins" pitchFamily="2" charset="77"/>
                        </a:rPr>
                        <a:t>Grupo destinatario de la vacuna </a:t>
                      </a:r>
                    </a:p>
                  </a:txBody>
                  <a:tcPr marL="48986" marR="48986" marT="36000" marB="0" anchor="ctr"/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00"/>
                        </a:lnSpc>
                        <a:buNone/>
                      </a:pPr>
                      <a:r>
                        <a:rPr lang="es-CU" sz="550" b="0" i="0">
                          <a:effectLst/>
                          <a:latin typeface="Poppins" pitchFamily="2" charset="77"/>
                          <a:cs typeface="Poppins" pitchFamily="2" charset="77"/>
                        </a:rPr>
                        <a:t>2 meses, 4 meses y 9 meses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00"/>
                        </a:lnSpc>
                        <a:buNone/>
                      </a:pPr>
                      <a:r>
                        <a:rPr lang="es-CU" sz="550" b="0" i="0">
                          <a:effectLst/>
                          <a:latin typeface="Poppins" pitchFamily="2" charset="77"/>
                          <a:cs typeface="Poppins" pitchFamily="2" charset="77"/>
                        </a:rPr>
                        <a:t>Niños y niñas de 11 años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951412"/>
                  </a:ext>
                </a:extLst>
              </a:tr>
              <a:tr h="2016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CU" sz="550"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Producto vacunal y n.º de dosis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88900" marR="0" lvl="1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en-US" sz="550" b="0" kern="1200" dirty="0">
                        <a:solidFill>
                          <a:schemeClr val="dk1"/>
                        </a:solidFill>
                        <a:effectLst/>
                        <a:latin typeface="Poppins" pitchFamily="2" charset="77"/>
                        <a:ea typeface="+mn-ea"/>
                        <a:cs typeface="Poppins" pitchFamily="2" charset="77"/>
                      </a:endParaRPr>
                    </a:p>
                  </a:txBody>
                  <a:tcPr marL="48986" marR="48986" marT="18000" marB="36000" anchor="ctr"/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00"/>
                        </a:lnSpc>
                        <a:buNone/>
                      </a:pPr>
                      <a:r>
                        <a:rPr lang="es-CU" sz="55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Gardasil 4, 1 dosis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562351"/>
                  </a:ext>
                </a:extLst>
              </a:tr>
              <a:tr h="153973">
                <a:tc gridSpan="3">
                  <a:txBody>
                    <a:bodyPr/>
                    <a:lstStyle/>
                    <a:p>
                      <a:pPr marL="0" marR="0" lvl="0" indent="-188817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>
                        <a:effectLst/>
                        <a:latin typeface="Poppins" pitchFamily="2" charset="77"/>
                        <a:ea typeface="Calibri" panose="020F0502020204030204" pitchFamily="34" charset="0"/>
                        <a:cs typeface="Poppins" pitchFamily="2" charset="77"/>
                      </a:endParaRPr>
                    </a:p>
                  </a:txBody>
                  <a:tcPr marL="48986" marR="48986" marT="36000" marB="0">
                    <a:solidFill>
                      <a:srgbClr val="17A89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487172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E29CAC3-1071-EDE2-E5E5-671832C835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040866"/>
              </p:ext>
            </p:extLst>
          </p:nvPr>
        </p:nvGraphicFramePr>
        <p:xfrm>
          <a:off x="99035" y="1968829"/>
          <a:ext cx="8891772" cy="1926854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3602121">
                  <a:extLst>
                    <a:ext uri="{9D8B030D-6E8A-4147-A177-3AD203B41FA5}">
                      <a16:colId xmlns:a16="http://schemas.microsoft.com/office/drawing/2014/main" val="2441690924"/>
                    </a:ext>
                  </a:extLst>
                </a:gridCol>
                <a:gridCol w="1156604">
                  <a:extLst>
                    <a:ext uri="{9D8B030D-6E8A-4147-A177-3AD203B41FA5}">
                      <a16:colId xmlns:a16="http://schemas.microsoft.com/office/drawing/2014/main" val="4243113650"/>
                    </a:ext>
                  </a:extLst>
                </a:gridCol>
                <a:gridCol w="4133047">
                  <a:extLst>
                    <a:ext uri="{9D8B030D-6E8A-4147-A177-3AD203B41FA5}">
                      <a16:colId xmlns:a16="http://schemas.microsoft.com/office/drawing/2014/main" val="3319182671"/>
                    </a:ext>
                  </a:extLst>
                </a:gridCol>
              </a:tblGrid>
              <a:tr h="171664">
                <a:tc gridSpan="3">
                  <a:txBody>
                    <a:bodyPr/>
                    <a:lstStyle/>
                    <a:p>
                      <a:pPr marL="0" marR="0" lvl="0" indent="-188817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effectLst/>
                        <a:latin typeface="Poppins" pitchFamily="2" charset="77"/>
                        <a:ea typeface="Calibri" panose="020F0502020204030204" pitchFamily="34" charset="0"/>
                        <a:cs typeface="Poppins" pitchFamily="2" charset="77"/>
                      </a:endParaRPr>
                    </a:p>
                  </a:txBody>
                  <a:tcPr marL="48986" marR="48986" marT="36000" marB="0">
                    <a:solidFill>
                      <a:srgbClr val="17A89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487172"/>
                  </a:ext>
                </a:extLst>
              </a:tr>
              <a:tr h="211869">
                <a:tc>
                  <a:txBody>
                    <a:bodyPr/>
                    <a:lstStyle/>
                    <a:p>
                      <a:pPr marL="0" marR="0" lvl="0" indent="-188817" algn="ctr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U" sz="60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Principales desafíos</a:t>
                      </a:r>
                    </a:p>
                  </a:txBody>
                  <a:tcPr marL="48986" marR="48986" marT="36000" marB="0" anchor="ctr"/>
                </a:tc>
                <a:tc>
                  <a:txBody>
                    <a:bodyPr/>
                    <a:lstStyle/>
                    <a:p>
                      <a:pPr marL="0" marR="0" lvl="0" indent="-188817" algn="ctr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U" sz="600" b="1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Responsables de la toma de decisiones</a:t>
                      </a: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U" sz="600" b="1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Posicionamiento</a:t>
                      </a:r>
                    </a:p>
                  </a:txBody>
                  <a:tcPr marL="48986" marR="48986" marT="36000" marB="36000" anchor="ctr"/>
                </a:tc>
                <a:extLst>
                  <a:ext uri="{0D108BD9-81ED-4DB2-BD59-A6C34878D82A}">
                    <a16:rowId xmlns:a16="http://schemas.microsoft.com/office/drawing/2014/main" val="1053874978"/>
                  </a:ext>
                </a:extLst>
              </a:tr>
              <a:tr h="236603">
                <a:tc rowSpan="2"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s-CU" sz="55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El Departamento del Programa Ampliado de Inmunización (PAI), que forma parte del Centro Nacional de Enfermedades Transmisibles, enfrenta ahora riesgos de financiación salarial y de operaciones debido al cambio a una financiación basada en resultados en la atención sanitaria.  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s-CU" sz="55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Ministerio de Salud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s-ES" sz="55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El Ministerio de Salud se muestra activamente a favor de abordar el desafío, aboga por soluciones o facilita el progreso.</a:t>
                      </a:r>
                      <a:endParaRPr lang="es-CU" sz="550" b="0" i="0" dirty="0">
                        <a:effectLst/>
                        <a:highlight>
                          <a:srgbClr val="FFFF00"/>
                        </a:highlight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5716968"/>
                  </a:ext>
                </a:extLst>
              </a:tr>
              <a:tr h="1773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s-CU" sz="55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Ministerio de Hacienda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s-CU" sz="55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El Ministerio de Hacienda no apoya ni se opone firmemente al asunto.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437931"/>
                  </a:ext>
                </a:extLst>
              </a:tr>
              <a:tr h="213843">
                <a:tc rowSpan="3"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CU" sz="550" b="0" i="0">
                          <a:effectLst/>
                          <a:latin typeface="Poppins" pitchFamily="2" charset="77"/>
                          <a:cs typeface="Poppins" pitchFamily="2" charset="77"/>
                        </a:rPr>
                        <a:t>Los presupuestos de los servicios de salud pública para capacitación especializada, vigilancia y respuesta suelen ser insuficientes. 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s-CU" sz="55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Ministerio de Salud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s-CU" sz="55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El Ministerio de Salud se muestra activamente a favor de abordar el desafío, aboga por soluciones o facilita el progreso.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214654"/>
                  </a:ext>
                </a:extLst>
              </a:tr>
              <a:tr h="1773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s-CU" sz="550" b="0" i="0">
                          <a:effectLst/>
                          <a:latin typeface="Poppins" pitchFamily="2" charset="77"/>
                          <a:cs typeface="Poppins" pitchFamily="2" charset="77"/>
                        </a:rPr>
                        <a:t>Ministerio de Hacienda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s-CU" sz="55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El Ministerio de Hacienda no apoya ni se opone firmemente al asunto.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670263"/>
                  </a:ext>
                </a:extLst>
              </a:tr>
              <a:tr h="1423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s-CU" sz="550" b="0" i="0">
                          <a:effectLst/>
                          <a:latin typeface="Poppins" pitchFamily="2" charset="77"/>
                          <a:cs typeface="Poppins" pitchFamily="2" charset="77"/>
                        </a:rPr>
                        <a:t>Parlamento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s-CU" sz="55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El Ministerio de Hacienda no apoya ni se opone </a:t>
                      </a:r>
                      <a:r>
                        <a:rPr lang="es-CU" sz="550" b="0" i="0" dirty="0">
                          <a:solidFill>
                            <a:srgbClr val="000000"/>
                          </a:solidFill>
                          <a:effectLst/>
                          <a:latin typeface="Poppins" pitchFamily="2" charset="77"/>
                          <a:cs typeface="Poppins" pitchFamily="2" charset="77"/>
                        </a:rPr>
                        <a:t>firmemente</a:t>
                      </a:r>
                      <a:r>
                        <a:rPr lang="es-CU" sz="55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 al asunto.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78204"/>
                  </a:ext>
                </a:extLst>
              </a:tr>
              <a:tr h="198703">
                <a:tc rowSpan="2">
                  <a:txBody>
                    <a:bodyPr/>
                    <a:lstStyle/>
                    <a:p>
                      <a:pPr marL="0" algn="l" defTabSz="914209" rtl="0" eaLnBrk="1" fontAlgn="base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s-CU" sz="550" b="0" i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El equipamiento de la cadena de frío, tradicionalmente financiado por donantes internacionales, se amplió a escala nacional y subnacional con fondos nacionales durante la pandemia de COVID-19 para respaldar la vacunación masiva urgente.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s-CU" sz="550" b="0" i="0">
                          <a:effectLst/>
                          <a:latin typeface="Poppins" pitchFamily="2" charset="77"/>
                          <a:cs typeface="Poppins" pitchFamily="2" charset="77"/>
                        </a:rPr>
                        <a:t>Ministerio de Salud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s-CU" sz="55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El Ministerio de Salud se muestra activamente a favor de abordar el desafío, aboga por soluciones o facilita el </a:t>
                      </a:r>
                      <a:r>
                        <a:rPr lang="es-CU" sz="550" b="0" i="0" dirty="0">
                          <a:solidFill>
                            <a:srgbClr val="000000"/>
                          </a:solidFill>
                          <a:effectLst/>
                          <a:latin typeface="Poppins" pitchFamily="2" charset="77"/>
                          <a:cs typeface="Poppins" pitchFamily="2" charset="77"/>
                        </a:rPr>
                        <a:t>progreso</a:t>
                      </a:r>
                      <a:r>
                        <a:rPr lang="es-CU" sz="55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002195"/>
                  </a:ext>
                </a:extLst>
              </a:tr>
              <a:tr h="191606">
                <a:tc vMerge="1">
                  <a:txBody>
                    <a:bodyPr/>
                    <a:lstStyle/>
                    <a:p>
                      <a:endParaRPr lang="en-G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s-CU" sz="550" b="0" i="0">
                          <a:effectLst/>
                          <a:latin typeface="Poppins" pitchFamily="2" charset="77"/>
                          <a:cs typeface="Poppins" pitchFamily="2" charset="77"/>
                        </a:rPr>
                        <a:t>Ministerio de Hacienda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s-CU" sz="55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El Ministerio de Hacienda no apoya ni se opone firmemente al asunto.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083329"/>
                  </a:ext>
                </a:extLst>
              </a:tr>
            </a:tbl>
          </a:graphicData>
        </a:graphic>
      </p:graphicFrame>
      <p:sp>
        <p:nvSpPr>
          <p:cNvPr id="10" name="Text Box 49">
            <a:extLst>
              <a:ext uri="{FF2B5EF4-FFF2-40B4-BE49-F238E27FC236}">
                <a16:creationId xmlns:a16="http://schemas.microsoft.com/office/drawing/2014/main" id="{F4CF794E-0799-C721-9842-E50C379AC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46" y="1971834"/>
            <a:ext cx="8891772" cy="17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046" tIns="9523" rIns="19046" bIns="9523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U" sz="1000" b="1" i="0" u="none" strike="noStrike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 ExtraBold" panose="00000900000000000000" pitchFamily="2" charset="0"/>
                <a:ea typeface="ＭＳ Ｐゴシック" charset="0"/>
                <a:cs typeface="Poppins ExtraBold" panose="00000900000000000000" pitchFamily="2" charset="0"/>
              </a:rPr>
              <a:t>Principales desafíos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30A9993-2563-94D2-71A0-F5F8739DCE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658492"/>
              </p:ext>
            </p:extLst>
          </p:nvPr>
        </p:nvGraphicFramePr>
        <p:xfrm>
          <a:off x="99035" y="3892381"/>
          <a:ext cx="8891772" cy="1460771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1633068">
                  <a:extLst>
                    <a:ext uri="{9D8B030D-6E8A-4147-A177-3AD203B41FA5}">
                      <a16:colId xmlns:a16="http://schemas.microsoft.com/office/drawing/2014/main" val="2441690924"/>
                    </a:ext>
                  </a:extLst>
                </a:gridCol>
                <a:gridCol w="2869650">
                  <a:extLst>
                    <a:ext uri="{9D8B030D-6E8A-4147-A177-3AD203B41FA5}">
                      <a16:colId xmlns:a16="http://schemas.microsoft.com/office/drawing/2014/main" val="190957167"/>
                    </a:ext>
                  </a:extLst>
                </a:gridCol>
                <a:gridCol w="1613771">
                  <a:extLst>
                    <a:ext uri="{9D8B030D-6E8A-4147-A177-3AD203B41FA5}">
                      <a16:colId xmlns:a16="http://schemas.microsoft.com/office/drawing/2014/main" val="4243113650"/>
                    </a:ext>
                  </a:extLst>
                </a:gridCol>
                <a:gridCol w="2775283">
                  <a:extLst>
                    <a:ext uri="{9D8B030D-6E8A-4147-A177-3AD203B41FA5}">
                      <a16:colId xmlns:a16="http://schemas.microsoft.com/office/drawing/2014/main" val="3319182671"/>
                    </a:ext>
                  </a:extLst>
                </a:gridCol>
              </a:tblGrid>
              <a:tr h="210308">
                <a:tc gridSpan="4">
                  <a:txBody>
                    <a:bodyPr/>
                    <a:lstStyle/>
                    <a:p>
                      <a:pPr marL="0" marR="0" lvl="0" indent="-188817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effectLst/>
                        <a:latin typeface="Poppins" pitchFamily="2" charset="77"/>
                        <a:ea typeface="Calibri" panose="020F0502020204030204" pitchFamily="34" charset="0"/>
                        <a:cs typeface="Poppins" pitchFamily="2" charset="77"/>
                      </a:endParaRPr>
                    </a:p>
                  </a:txBody>
                  <a:tcPr marL="48986" marR="48986" marT="36000" marB="0">
                    <a:solidFill>
                      <a:srgbClr val="17A89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487172"/>
                  </a:ext>
                </a:extLst>
              </a:tr>
              <a:tr h="239997">
                <a:tc>
                  <a:txBody>
                    <a:bodyPr/>
                    <a:lstStyle/>
                    <a:p>
                      <a:pPr marL="0" marR="0" lvl="0" indent="-188817" algn="ctr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U" sz="600" b="1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Tema tratado </a:t>
                      </a:r>
                    </a:p>
                  </a:txBody>
                  <a:tcPr marL="48986" marR="48986" marT="36000" marB="0" anchor="ctr"/>
                </a:tc>
                <a:tc>
                  <a:txBody>
                    <a:bodyPr/>
                    <a:lstStyle/>
                    <a:p>
                      <a:pPr marL="0" marR="0" lvl="0" indent="-188817" algn="ctr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U" sz="600" b="1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Enfoques de promoción </a:t>
                      </a:r>
                    </a:p>
                  </a:txBody>
                  <a:tcPr marL="48986" marR="48986" marT="36000" marB="0" anchor="ctr"/>
                </a:tc>
                <a:tc>
                  <a:txBody>
                    <a:bodyPr/>
                    <a:lstStyle/>
                    <a:p>
                      <a:pPr marL="0" marR="0" lvl="0" indent="-188817" algn="ctr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U" sz="600" b="1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Responsables de la toma de decisiones/otras partes interesadas</a:t>
                      </a: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U" sz="600" b="1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Resultado </a:t>
                      </a:r>
                    </a:p>
                  </a:txBody>
                  <a:tcPr marL="48986" marR="48986" marT="36000" marB="36000" anchor="ctr"/>
                </a:tc>
                <a:extLst>
                  <a:ext uri="{0D108BD9-81ED-4DB2-BD59-A6C34878D82A}">
                    <a16:rowId xmlns:a16="http://schemas.microsoft.com/office/drawing/2014/main" val="1053874978"/>
                  </a:ext>
                </a:extLst>
              </a:tr>
              <a:tr h="203416"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CU" sz="55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Los presupuestos de los servicios de salud pública para capacitación especializada, vigilancia y respuesta suelen ser insuficientes.    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s-CU" sz="55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Diputados con experiencia en el sector sanitario apoyaron la Ley de Salud Pública para abordar estos asuntos.      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s-CU" sz="55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Ministerio de Salud, Ministerio de Hacienda, Primer Ministro y Parlamento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s-CU" sz="550" b="0" i="0">
                          <a:effectLst/>
                          <a:latin typeface="Poppins" pitchFamily="2" charset="77"/>
                          <a:cs typeface="Poppins" pitchFamily="2" charset="77"/>
                        </a:rPr>
                        <a:t>Se promulgó la Ley de Servicios de Salud Pública y, actualmente, se está desarrollando el procedimiento para financiar actividades en su marco. </a:t>
                      </a: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2655716968"/>
                  </a:ext>
                </a:extLst>
              </a:tr>
              <a:tr h="588303"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s-CU" sz="550" b="0" i="0">
                          <a:effectLst/>
                          <a:latin typeface="Poppins" pitchFamily="2" charset="77"/>
                          <a:cs typeface="Poppins" pitchFamily="2" charset="77"/>
                        </a:rPr>
                        <a:t>Enmiendas a la Ley de Inmunización 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indent="0" algn="l" rtl="0" fontAlgn="base">
                        <a:lnSpc>
                          <a:spcPct val="100000"/>
                        </a:lnSpc>
                        <a:buNone/>
                        <a:tabLst/>
                      </a:pPr>
                      <a:r>
                        <a:rPr lang="es-CU" sz="55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Se llevó a cabo un estudio de rentabilidad de la vacuna contra el VPH. Se sostuvieron reuniones de promoción con las partes interesadas del Ministerio de Salud.</a:t>
                      </a:r>
                    </a:p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s-CU" sz="55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Tras la decisión del Ministerio de Salud de introducir la vacuna contra el VPH, se coordinaron reuniones oficiales y se enviaron cartas formales al Ministerio de Hacienda y a los diputados.     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s-CU" sz="55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Ministerio de Salud, Ministerio de Hacienda, Primer Ministro y Parlamento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buNone/>
                      </a:pPr>
                      <a:r>
                        <a:rPr lang="es-CU" sz="55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El artículo 10.1 de la Ley de Inmunización incluye ahora oficialmente la vacuna contra el VPH como obligatoria.</a:t>
                      </a:r>
                      <a:r>
                        <a:rPr lang="es-CU" sz="550" b="1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 </a:t>
                      </a:r>
                      <a:r>
                        <a:rPr lang="es-CU" sz="550" b="0" i="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   </a:t>
                      </a: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4272214654"/>
                  </a:ext>
                </a:extLst>
              </a:tr>
            </a:tbl>
          </a:graphicData>
        </a:graphic>
      </p:graphicFrame>
      <p:sp>
        <p:nvSpPr>
          <p:cNvPr id="3" name="Text Box 49">
            <a:extLst>
              <a:ext uri="{FF2B5EF4-FFF2-40B4-BE49-F238E27FC236}">
                <a16:creationId xmlns:a16="http://schemas.microsoft.com/office/drawing/2014/main" id="{CD743A8F-DD39-E0C9-7592-0BD94BA53C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56" y="3912002"/>
            <a:ext cx="8898962" cy="17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046" tIns="9523" rIns="19046" bIns="9523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U" sz="1000" b="1" i="0" u="none" strike="noStrike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 ExtraBold" panose="00000900000000000000" pitchFamily="2" charset="0"/>
                <a:ea typeface="ＭＳ Ｐゴシック" charset="0"/>
                <a:cs typeface="Poppins ExtraBold" panose="00000900000000000000" pitchFamily="2" charset="0"/>
              </a:rPr>
              <a:t>Enfoques de promoción utilizados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F755A87-CA92-2637-98A6-C5B75B38A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817974"/>
              </p:ext>
            </p:extLst>
          </p:nvPr>
        </p:nvGraphicFramePr>
        <p:xfrm>
          <a:off x="97846" y="5355425"/>
          <a:ext cx="8891772" cy="989769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8891772">
                  <a:extLst>
                    <a:ext uri="{9D8B030D-6E8A-4147-A177-3AD203B41FA5}">
                      <a16:colId xmlns:a16="http://schemas.microsoft.com/office/drawing/2014/main" val="2441690924"/>
                    </a:ext>
                  </a:extLst>
                </a:gridCol>
              </a:tblGrid>
              <a:tr h="161364">
                <a:tc>
                  <a:txBody>
                    <a:bodyPr/>
                    <a:lstStyle/>
                    <a:p>
                      <a:pPr marL="0" marR="0" lvl="0" indent="-188817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>
                        <a:effectLst/>
                        <a:latin typeface="Poppins" pitchFamily="2" charset="77"/>
                        <a:ea typeface="Calibri" panose="020F0502020204030204" pitchFamily="34" charset="0"/>
                        <a:cs typeface="Poppins" pitchFamily="2" charset="77"/>
                      </a:endParaRPr>
                    </a:p>
                  </a:txBody>
                  <a:tcPr marL="48986" marR="48986" marT="36000" marB="0">
                    <a:solidFill>
                      <a:srgbClr val="17A8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487172"/>
                  </a:ext>
                </a:extLst>
              </a:tr>
              <a:tr h="828405">
                <a:tc>
                  <a:txBody>
                    <a:bodyPr/>
                    <a:lstStyle/>
                    <a:p>
                      <a:pPr rtl="0" fontAlgn="base"/>
                      <a:r>
                        <a:rPr lang="es-CU" sz="550" b="1" i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Estrategias eficaces de promoción intersectorial:</a:t>
                      </a:r>
                      <a:r>
                        <a:rPr lang="es-CU" sz="550" b="0" i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 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s-CU" sz="550" b="0" i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Cómo otros países han logrado involucrar a los ministerios de hacienda, los parlamentos y otros sectores no sanitarios en la priorización de la financiación de la inmunización. 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s-CU" sz="550" b="0" i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Cómo se traducen los argumentos de salud pública en términos económicos y fiscales para obtener apoyo político y financiero más amplio. </a:t>
                      </a:r>
                    </a:p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s-CU" sz="550" b="1" i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Herramientas de promoción y comunicación basadas en evidencia:</a:t>
                      </a:r>
                      <a:r>
                        <a:rPr lang="es-CU" sz="550" b="0" i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 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s-CU" sz="550" b="0" i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Estrategias de promoción que usan datos, análisis de rentabilidad y modelos de carga de morbilidad para respaldar las decisiones nacionales en materia de inversión. 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s-CU" sz="550" b="0" i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La forma de presentar la evidencia a distintos públicos (sectores técnicos, políticos y comunitarios) ayudaría a reforzar la promoción nacional. </a:t>
                      </a:r>
                    </a:p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es-CU" sz="550" b="1" i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Sociedad civil y compromiso comunitario:</a:t>
                      </a:r>
                      <a:r>
                        <a:rPr lang="es-CU" sz="550" b="0" i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 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s-CU" sz="550" b="0" i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Información sobre cómo otros países han movilizado a la sociedad civil, los medios de comunicación y los líderes comunitarios para promover la financiación de la inmunización.  </a:t>
                      </a:r>
                    </a:p>
                  </a:txBody>
                  <a:tcPr marL="48986" marR="48986" marT="36000" marB="0" anchor="ctr"/>
                </a:tc>
                <a:extLst>
                  <a:ext uri="{0D108BD9-81ED-4DB2-BD59-A6C34878D82A}">
                    <a16:rowId xmlns:a16="http://schemas.microsoft.com/office/drawing/2014/main" val="1053874978"/>
                  </a:ext>
                </a:extLst>
              </a:tr>
            </a:tbl>
          </a:graphicData>
        </a:graphic>
      </p:graphicFrame>
      <p:sp>
        <p:nvSpPr>
          <p:cNvPr id="16" name="Text Box 49">
            <a:extLst>
              <a:ext uri="{FF2B5EF4-FFF2-40B4-BE49-F238E27FC236}">
                <a16:creationId xmlns:a16="http://schemas.microsoft.com/office/drawing/2014/main" id="{05B715B8-46F4-D630-D152-33BEE6B83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35" y="5349851"/>
            <a:ext cx="8890583" cy="17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046" tIns="9523" rIns="19046" bIns="9523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U" sz="1000" b="1" i="0" u="none" strike="noStrike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 ExtraBold" panose="00000900000000000000" pitchFamily="2" charset="0"/>
                <a:ea typeface="ＭＳ Ｐゴシック" charset="0"/>
                <a:cs typeface="Poppins ExtraBold" panose="00000900000000000000" pitchFamily="2" charset="0"/>
              </a:rPr>
              <a:t>Lecciones aprendidas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424BFD-17EB-AFEB-E555-0DC7B8E4BA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736" y="106034"/>
            <a:ext cx="1039458" cy="516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2296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R4D_StandardTemplate_MAC">
  <a:themeElements>
    <a:clrScheme name="LNCT Theme">
      <a:dk1>
        <a:srgbClr val="313231"/>
      </a:dk1>
      <a:lt1>
        <a:srgbClr val="F7F7F7"/>
      </a:lt1>
      <a:dk2>
        <a:srgbClr val="BFBFBF"/>
      </a:dk2>
      <a:lt2>
        <a:srgbClr val="FFFFFF"/>
      </a:lt2>
      <a:accent1>
        <a:srgbClr val="A80A4B"/>
      </a:accent1>
      <a:accent2>
        <a:srgbClr val="E47D25"/>
      </a:accent2>
      <a:accent3>
        <a:srgbClr val="636466"/>
      </a:accent3>
      <a:accent4>
        <a:srgbClr val="313231"/>
      </a:accent4>
      <a:accent5>
        <a:srgbClr val="FC000B"/>
      </a:accent5>
      <a:accent6>
        <a:srgbClr val="BDC5C7"/>
      </a:accent6>
      <a:hlink>
        <a:srgbClr val="E47D25"/>
      </a:hlink>
      <a:folHlink>
        <a:srgbClr val="A75E1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6b7a42b-578f-4fd1-9d67-5a3066b9c5a5" xsi:nil="true"/>
    <lcf76f155ced4ddcb4097134ff3c332f xmlns="bcb27da4-2e3e-416a-a040-6d0b2e3a2039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6FE10225DE664B90ECA796EE42F5B4" ma:contentTypeVersion="19" ma:contentTypeDescription="Create a new document." ma:contentTypeScope="" ma:versionID="11c98c7be4b19e814abce4ccf5389628">
  <xsd:schema xmlns:xsd="http://www.w3.org/2001/XMLSchema" xmlns:xs="http://www.w3.org/2001/XMLSchema" xmlns:p="http://schemas.microsoft.com/office/2006/metadata/properties" xmlns:ns2="bcb27da4-2e3e-416a-a040-6d0b2e3a2039" xmlns:ns3="a6b7a42b-578f-4fd1-9d67-5a3066b9c5a5" targetNamespace="http://schemas.microsoft.com/office/2006/metadata/properties" ma:root="true" ma:fieldsID="74ffbbad23b780b7928ca1a27605d123" ns2:_="" ns3:_="">
    <xsd:import namespace="bcb27da4-2e3e-416a-a040-6d0b2e3a2039"/>
    <xsd:import namespace="a6b7a42b-578f-4fd1-9d67-5a3066b9c5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SearchPropertie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b27da4-2e3e-416a-a040-6d0b2e3a20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9a65aa6-ac8d-46e4-9aa8-b40f8e8101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b7a42b-578f-4fd1-9d67-5a3066b9c5a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3851e4de-f63a-4e75-992f-a8dbd26a3671}" ma:internalName="TaxCatchAll" ma:showField="CatchAllData" ma:web="a6b7a42b-578f-4fd1-9d67-5a3066b9c5a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3F97D6-9BE9-4FE7-AF9A-198E873C182A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terms/"/>
    <ds:schemaRef ds:uri="48b06b4d-1ec9-41b0-8d15-5bb6e5667c29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F39E045-D92A-4CD9-97D5-E73C0F6A6C59}"/>
</file>

<file path=customXml/itemProps3.xml><?xml version="1.0" encoding="utf-8"?>
<ds:datastoreItem xmlns:ds="http://schemas.openxmlformats.org/officeDocument/2006/customXml" ds:itemID="{A5E0A9FA-70C5-4625-8489-6DFC5040249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</TotalTime>
  <Words>678</Words>
  <PresentationFormat>Ekran Gösterisi (4:3)</PresentationFormat>
  <Paragraphs>61</Paragraphs>
  <Slides>1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11" baseType="lpstr">
      <vt:lpstr>Museo Sans 300</vt:lpstr>
      <vt:lpstr>Museo Slab 300</vt:lpstr>
      <vt:lpstr>Arial</vt:lpstr>
      <vt:lpstr>Poppins</vt:lpstr>
      <vt:lpstr>Poppins ExtraBold</vt:lpstr>
      <vt:lpstr>Poppins Medium</vt:lpstr>
      <vt:lpstr>Poppins SemiBold</vt:lpstr>
      <vt:lpstr>Wingdings</vt:lpstr>
      <vt:lpstr>R4D_StandardTemplate_MAC</vt:lpstr>
      <vt:lpstr>think-cell Slide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HeliCo Translation</dc:creator>
  <dcterms:created xsi:type="dcterms:W3CDTF">2025-06-27T15:42:33Z</dcterms:created>
  <dcterms:modified xsi:type="dcterms:W3CDTF">2025-07-16T08:34:16Z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0x010100836FE10225DE664B90ECA796EE42F5B4</vt:lpwstr>
  </property>
</Properties>
</file>