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9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A89F"/>
    <a:srgbClr val="107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40" autoAdjust="0"/>
    <p:restoredTop sz="96132"/>
  </p:normalViewPr>
  <p:slideViewPr>
    <p:cSldViewPr snapToGrid="0">
      <p:cViewPr>
        <p:scale>
          <a:sx n="106" d="100"/>
          <a:sy n="106" d="100"/>
        </p:scale>
        <p:origin x="2288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dity Chikovani" userId="88c3af89-cfad-4844-9d52-51bd03c65758" providerId="ADAL" clId="{F32FE1A9-C39C-3E4D-864C-E3E60F907210}"/>
    <pc:docChg chg="undo custSel modSld">
      <pc:chgData name="Ivdity Chikovani" userId="88c3af89-cfad-4844-9d52-51bd03c65758" providerId="ADAL" clId="{F32FE1A9-C39C-3E4D-864C-E3E60F907210}" dt="2025-07-11T10:51:15.133" v="264" actId="20577"/>
      <pc:docMkLst>
        <pc:docMk/>
      </pc:docMkLst>
      <pc:sldChg chg="addSp delSp modSp mod">
        <pc:chgData name="Ivdity Chikovani" userId="88c3af89-cfad-4844-9d52-51bd03c65758" providerId="ADAL" clId="{F32FE1A9-C39C-3E4D-864C-E3E60F907210}" dt="2025-07-11T10:51:15.133" v="264" actId="20577"/>
        <pc:sldMkLst>
          <pc:docMk/>
          <pc:sldMk cId="4072229634" sldId="290"/>
        </pc:sldMkLst>
        <pc:spChg chg="mod">
          <ac:chgData name="Ivdity Chikovani" userId="88c3af89-cfad-4844-9d52-51bd03c65758" providerId="ADAL" clId="{F32FE1A9-C39C-3E4D-864C-E3E60F907210}" dt="2025-07-11T10:46:13.498" v="139" actId="1038"/>
          <ac:spMkLst>
            <pc:docMk/>
            <pc:sldMk cId="4072229634" sldId="290"/>
            <ac:spMk id="3" creationId="{CD743A8F-DD39-E0C9-7592-0BD94BA53C3A}"/>
          </ac:spMkLst>
        </pc:spChg>
        <pc:spChg chg="mod">
          <ac:chgData name="Ivdity Chikovani" userId="88c3af89-cfad-4844-9d52-51bd03c65758" providerId="ADAL" clId="{F32FE1A9-C39C-3E4D-864C-E3E60F907210}" dt="2025-07-11T10:46:53.824" v="179" actId="1038"/>
          <ac:spMkLst>
            <pc:docMk/>
            <pc:sldMk cId="4072229634" sldId="290"/>
            <ac:spMk id="10" creationId="{F4CF794E-0799-C721-9842-E50C379AC477}"/>
          </ac:spMkLst>
        </pc:spChg>
        <pc:spChg chg="mod">
          <ac:chgData name="Ivdity Chikovani" userId="88c3af89-cfad-4844-9d52-51bd03c65758" providerId="ADAL" clId="{F32FE1A9-C39C-3E4D-864C-E3E60F907210}" dt="2025-07-11T10:48:16.409" v="240" actId="1035"/>
          <ac:spMkLst>
            <pc:docMk/>
            <pc:sldMk cId="4072229634" sldId="290"/>
            <ac:spMk id="16" creationId="{05B715B8-46F4-D630-D152-33BEE6B83B28}"/>
          </ac:spMkLst>
        </pc:spChg>
        <pc:graphicFrameChg chg="mod modGraphic">
          <ac:chgData name="Ivdity Chikovani" userId="88c3af89-cfad-4844-9d52-51bd03c65758" providerId="ADAL" clId="{F32FE1A9-C39C-3E4D-864C-E3E60F907210}" dt="2025-07-11T10:51:15.133" v="264" actId="20577"/>
          <ac:graphicFrameMkLst>
            <pc:docMk/>
            <pc:sldMk cId="4072229634" sldId="290"/>
            <ac:graphicFrameMk id="6" creationId="{1EAC3E47-9569-F769-F8FF-52AD7651C189}"/>
          </ac:graphicFrameMkLst>
        </pc:graphicFrameChg>
        <pc:graphicFrameChg chg="mod modGraphic">
          <ac:chgData name="Ivdity Chikovani" userId="88c3af89-cfad-4844-9d52-51bd03c65758" providerId="ADAL" clId="{F32FE1A9-C39C-3E4D-864C-E3E60F907210}" dt="2025-07-11T10:49:43.668" v="249" actId="14100"/>
          <ac:graphicFrameMkLst>
            <pc:docMk/>
            <pc:sldMk cId="4072229634" sldId="290"/>
            <ac:graphicFrameMk id="9" creationId="{AE29CAC3-1071-EDE2-E5E5-671832C8351C}"/>
          </ac:graphicFrameMkLst>
        </pc:graphicFrameChg>
        <pc:graphicFrameChg chg="mod modGraphic">
          <ac:chgData name="Ivdity Chikovani" userId="88c3af89-cfad-4844-9d52-51bd03c65758" providerId="ADAL" clId="{F32FE1A9-C39C-3E4D-864C-E3E60F907210}" dt="2025-07-11T10:50:17.336" v="251" actId="14100"/>
          <ac:graphicFrameMkLst>
            <pc:docMk/>
            <pc:sldMk cId="4072229634" sldId="290"/>
            <ac:graphicFrameMk id="14" creationId="{130A9993-2563-94D2-71A0-F5F8739DCEA8}"/>
          </ac:graphicFrameMkLst>
        </pc:graphicFrameChg>
        <pc:graphicFrameChg chg="mod modGraphic">
          <ac:chgData name="Ivdity Chikovani" userId="88c3af89-cfad-4844-9d52-51bd03c65758" providerId="ADAL" clId="{F32FE1A9-C39C-3E4D-864C-E3E60F907210}" dt="2025-07-11T10:50:24.283" v="252" actId="14100"/>
          <ac:graphicFrameMkLst>
            <pc:docMk/>
            <pc:sldMk cId="4072229634" sldId="290"/>
            <ac:graphicFrameMk id="15" creationId="{FF755A87-CA92-2637-98A6-C5B75B38A88F}"/>
          </ac:graphicFrameMkLst>
        </pc:graphicFrameChg>
        <pc:picChg chg="add mod">
          <ac:chgData name="Ivdity Chikovani" userId="88c3af89-cfad-4844-9d52-51bd03c65758" providerId="ADAL" clId="{F32FE1A9-C39C-3E4D-864C-E3E60F907210}" dt="2025-07-11T10:47:04.433" v="182" actId="1076"/>
          <ac:picMkLst>
            <pc:docMk/>
            <pc:sldMk cId="4072229634" sldId="290"/>
            <ac:picMk id="4" creationId="{BB424BFD-17EB-AFEB-E555-0DC7B8E4BAB5}"/>
          </ac:picMkLst>
        </pc:picChg>
        <pc:picChg chg="mod">
          <ac:chgData name="Ivdity Chikovani" userId="88c3af89-cfad-4844-9d52-51bd03c65758" providerId="ADAL" clId="{F32FE1A9-C39C-3E4D-864C-E3E60F907210}" dt="2025-07-11T10:50:57.175" v="261" actId="1037"/>
          <ac:picMkLst>
            <pc:docMk/>
            <pc:sldMk cId="4072229634" sldId="290"/>
            <ac:picMk id="13" creationId="{C4A61F43-0444-08FC-C8CB-68774E5203D6}"/>
          </ac:picMkLst>
        </pc:picChg>
      </pc:sldChg>
    </pc:docChg>
  </pc:docChgLst>
  <pc:docChgLst>
    <pc:chgData name="Ivdity Chikovani" userId="88c3af89-cfad-4844-9d52-51bd03c65758" providerId="ADAL" clId="{5EC939B0-5197-AD45-A4AB-B7D6404B4751}"/>
    <pc:docChg chg="custSel modSld">
      <pc:chgData name="Ivdity Chikovani" userId="88c3af89-cfad-4844-9d52-51bd03c65758" providerId="ADAL" clId="{5EC939B0-5197-AD45-A4AB-B7D6404B4751}" dt="2025-07-21T18:23:48.699" v="15" actId="313"/>
      <pc:docMkLst>
        <pc:docMk/>
      </pc:docMkLst>
      <pc:sldChg chg="modSp mod">
        <pc:chgData name="Ivdity Chikovani" userId="88c3af89-cfad-4844-9d52-51bd03c65758" providerId="ADAL" clId="{5EC939B0-5197-AD45-A4AB-B7D6404B4751}" dt="2025-07-21T18:23:48.699" v="15" actId="313"/>
        <pc:sldMkLst>
          <pc:docMk/>
          <pc:sldMk cId="4072229634" sldId="290"/>
        </pc:sldMkLst>
        <pc:spChg chg="mod">
          <ac:chgData name="Ivdity Chikovani" userId="88c3af89-cfad-4844-9d52-51bd03c65758" providerId="ADAL" clId="{5EC939B0-5197-AD45-A4AB-B7D6404B4751}" dt="2025-07-21T18:22:52.580" v="5" actId="790"/>
          <ac:spMkLst>
            <pc:docMk/>
            <pc:sldMk cId="4072229634" sldId="290"/>
            <ac:spMk id="2" creationId="{33B33E47-F1EC-9769-6F8A-B6A6A62DD8FF}"/>
          </ac:spMkLst>
        </pc:spChg>
        <pc:spChg chg="mod">
          <ac:chgData name="Ivdity Chikovani" userId="88c3af89-cfad-4844-9d52-51bd03c65758" providerId="ADAL" clId="{5EC939B0-5197-AD45-A4AB-B7D6404B4751}" dt="2025-07-21T18:22:52.580" v="5" actId="790"/>
          <ac:spMkLst>
            <pc:docMk/>
            <pc:sldMk cId="4072229634" sldId="290"/>
            <ac:spMk id="3" creationId="{CD743A8F-DD39-E0C9-7592-0BD94BA53C3A}"/>
          </ac:spMkLst>
        </pc:spChg>
        <pc:spChg chg="mod">
          <ac:chgData name="Ivdity Chikovani" userId="88c3af89-cfad-4844-9d52-51bd03c65758" providerId="ADAL" clId="{5EC939B0-5197-AD45-A4AB-B7D6404B4751}" dt="2025-07-21T18:22:52.580" v="5" actId="790"/>
          <ac:spMkLst>
            <pc:docMk/>
            <pc:sldMk cId="4072229634" sldId="290"/>
            <ac:spMk id="7" creationId="{C1CD0FA6-C9F6-1D06-6084-8849003B6409}"/>
          </ac:spMkLst>
        </pc:spChg>
        <pc:spChg chg="mod">
          <ac:chgData name="Ivdity Chikovani" userId="88c3af89-cfad-4844-9d52-51bd03c65758" providerId="ADAL" clId="{5EC939B0-5197-AD45-A4AB-B7D6404B4751}" dt="2025-07-21T18:22:52.580" v="5" actId="790"/>
          <ac:spMkLst>
            <pc:docMk/>
            <pc:sldMk cId="4072229634" sldId="290"/>
            <ac:spMk id="10" creationId="{F4CF794E-0799-C721-9842-E50C379AC477}"/>
          </ac:spMkLst>
        </pc:spChg>
        <pc:spChg chg="mod">
          <ac:chgData name="Ivdity Chikovani" userId="88c3af89-cfad-4844-9d52-51bd03c65758" providerId="ADAL" clId="{5EC939B0-5197-AD45-A4AB-B7D6404B4751}" dt="2025-07-21T18:22:52.580" v="5" actId="790"/>
          <ac:spMkLst>
            <pc:docMk/>
            <pc:sldMk cId="4072229634" sldId="290"/>
            <ac:spMk id="11" creationId="{BD91C623-077D-96C3-AA66-1E77C46CEAC7}"/>
          </ac:spMkLst>
        </pc:spChg>
        <pc:spChg chg="mod">
          <ac:chgData name="Ivdity Chikovani" userId="88c3af89-cfad-4844-9d52-51bd03c65758" providerId="ADAL" clId="{5EC939B0-5197-AD45-A4AB-B7D6404B4751}" dt="2025-07-21T18:22:52.580" v="5" actId="790"/>
          <ac:spMkLst>
            <pc:docMk/>
            <pc:sldMk cId="4072229634" sldId="290"/>
            <ac:spMk id="16" creationId="{05B715B8-46F4-D630-D152-33BEE6B83B28}"/>
          </ac:spMkLst>
        </pc:spChg>
        <pc:spChg chg="mod">
          <ac:chgData name="Ivdity Chikovani" userId="88c3af89-cfad-4844-9d52-51bd03c65758" providerId="ADAL" clId="{5EC939B0-5197-AD45-A4AB-B7D6404B4751}" dt="2025-07-21T18:22:52.580" v="5" actId="790"/>
          <ac:spMkLst>
            <pc:docMk/>
            <pc:sldMk cId="4072229634" sldId="290"/>
            <ac:spMk id="31" creationId="{29E28327-D3BB-28E3-75D4-E4314C631EE4}"/>
          </ac:spMkLst>
        </pc:spChg>
        <pc:graphicFrameChg chg="modGraphic">
          <ac:chgData name="Ivdity Chikovani" userId="88c3af89-cfad-4844-9d52-51bd03c65758" providerId="ADAL" clId="{5EC939B0-5197-AD45-A4AB-B7D6404B4751}" dt="2025-07-21T18:22:52.580" v="5" actId="790"/>
          <ac:graphicFrameMkLst>
            <pc:docMk/>
            <pc:sldMk cId="4072229634" sldId="290"/>
            <ac:graphicFrameMk id="6" creationId="{1EAC3E47-9569-F769-F8FF-52AD7651C189}"/>
          </ac:graphicFrameMkLst>
        </pc:graphicFrameChg>
        <pc:graphicFrameChg chg="modGraphic">
          <ac:chgData name="Ivdity Chikovani" userId="88c3af89-cfad-4844-9d52-51bd03c65758" providerId="ADAL" clId="{5EC939B0-5197-AD45-A4AB-B7D6404B4751}" dt="2025-07-21T18:23:48.699" v="15" actId="313"/>
          <ac:graphicFrameMkLst>
            <pc:docMk/>
            <pc:sldMk cId="4072229634" sldId="290"/>
            <ac:graphicFrameMk id="9" creationId="{AE29CAC3-1071-EDE2-E5E5-671832C8351C}"/>
          </ac:graphicFrameMkLst>
        </pc:graphicFrameChg>
        <pc:graphicFrameChg chg="modGraphic">
          <ac:chgData name="Ivdity Chikovani" userId="88c3af89-cfad-4844-9d52-51bd03c65758" providerId="ADAL" clId="{5EC939B0-5197-AD45-A4AB-B7D6404B4751}" dt="2025-07-21T18:23:05.749" v="10" actId="20577"/>
          <ac:graphicFrameMkLst>
            <pc:docMk/>
            <pc:sldMk cId="4072229634" sldId="290"/>
            <ac:graphicFrameMk id="14" creationId="{130A9993-2563-94D2-71A0-F5F8739DCEA8}"/>
          </ac:graphicFrameMkLst>
        </pc:graphicFrameChg>
        <pc:graphicFrameChg chg="modGraphic">
          <ac:chgData name="Ivdity Chikovani" userId="88c3af89-cfad-4844-9d52-51bd03c65758" providerId="ADAL" clId="{5EC939B0-5197-AD45-A4AB-B7D6404B4751}" dt="2025-07-21T18:23:12.697" v="11" actId="313"/>
          <ac:graphicFrameMkLst>
            <pc:docMk/>
            <pc:sldMk cId="4072229634" sldId="290"/>
            <ac:graphicFrameMk id="15" creationId="{FF755A87-CA92-2637-98A6-C5B75B38A88F}"/>
          </ac:graphicFrameMkLst>
        </pc:graphicFrameChg>
        <pc:picChg chg="mod">
          <ac:chgData name="Ivdity Chikovani" userId="88c3af89-cfad-4844-9d52-51bd03c65758" providerId="ADAL" clId="{5EC939B0-5197-AD45-A4AB-B7D6404B4751}" dt="2025-07-11T11:19:10.649" v="0" actId="14100"/>
          <ac:picMkLst>
            <pc:docMk/>
            <pc:sldMk cId="4072229634" sldId="290"/>
            <ac:picMk id="4" creationId="{BB424BFD-17EB-AFEB-E555-0DC7B8E4BAB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5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0759197-19E3-48FD-8A1A-E6A71D3BDF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11513846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0759197-19E3-48FD-8A1A-E6A71D3BDF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29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786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571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29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14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14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3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189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5B6BE57D-9131-4AB7-B77A-14472D4B82C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3930553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5B6BE57D-9131-4AB7-B77A-14472D4B82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29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3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105" indent="-457105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799933" indent="-342828">
              <a:buClr>
                <a:schemeClr val="accent1"/>
              </a:buClr>
              <a:buFont typeface="Wingdings" charset="2"/>
              <a:buChar char="§"/>
              <a:defRPr sz="1786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038" indent="-342828">
              <a:buClr>
                <a:schemeClr val="accent1"/>
              </a:buClr>
              <a:buFont typeface="Wingdings" charset="2"/>
              <a:buChar char="§"/>
              <a:defRPr sz="1571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142" indent="-342828">
              <a:buClr>
                <a:schemeClr val="accent1"/>
              </a:buClr>
              <a:buFont typeface="Wingdings" charset="2"/>
              <a:buChar char="§"/>
              <a:defRPr sz="1429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14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6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105" indent="-457105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799933" indent="-342828">
              <a:buClr>
                <a:srgbClr val="00A6B6"/>
              </a:buClr>
              <a:buFontTx/>
              <a:buNone/>
              <a:defRPr sz="1786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038" indent="-342828">
              <a:buClr>
                <a:srgbClr val="00A6B6"/>
              </a:buClr>
              <a:buFontTx/>
              <a:buNone/>
              <a:defRPr sz="1571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142" indent="-342828">
              <a:buClr>
                <a:srgbClr val="00A6B6"/>
              </a:buClr>
              <a:buFontTx/>
              <a:buNone/>
              <a:defRPr sz="1429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14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  <p:extLst>
      <p:ext uri="{BB962C8B-B14F-4D97-AF65-F5344CB8AC3E}">
        <p14:creationId xmlns:p14="http://schemas.microsoft.com/office/powerpoint/2010/main" val="155969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14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9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681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F9CD11A-8958-49A4-BA8F-D12AA7D63C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900172538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84" imgH="384" progId="TCLayout.ActiveDocument.1">
                  <p:embed/>
                </p:oleObj>
              </mc:Choice>
              <mc:Fallback>
                <p:oleObj name="think-cell Slide" r:id="rId7" imgW="384" imgH="38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F9CD11A-8958-49A4-BA8F-D12AA7D63C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27987" tIns="63993" rIns="127987" bIns="6399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27987" tIns="63993" rIns="127987" bIns="6399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ctr" defTabSz="914209" rtl="0" eaLnBrk="1" latinLnBrk="0" hangingPunct="1">
        <a:spcBef>
          <a:spcPct val="0"/>
        </a:spcBef>
        <a:buNone/>
        <a:defRPr sz="4429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828" indent="-342828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14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795" indent="-285691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786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2761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29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599866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6971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075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80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85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89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05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209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314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9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3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628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199733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6837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697145-4621-F6DF-6634-77E854FF7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B33E47-F1EC-9769-6F8A-B6A6A62DD8FF}"/>
              </a:ext>
            </a:extLst>
          </p:cNvPr>
          <p:cNvSpPr/>
          <p:nvPr/>
        </p:nvSpPr>
        <p:spPr>
          <a:xfrm>
            <a:off x="65557" y="698129"/>
            <a:ext cx="8956351" cy="5630746"/>
          </a:xfrm>
          <a:prstGeom prst="rect">
            <a:avLst/>
          </a:prstGeom>
          <a:solidFill>
            <a:srgbClr val="17A89F"/>
          </a:solidFill>
          <a:ln w="76200">
            <a:solidFill>
              <a:srgbClr val="17A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86" b="0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C1CD0FA6-C9F6-1D06-6084-8849003B6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36" y="17782"/>
            <a:ext cx="8936406" cy="660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070B8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Mongolia</a:t>
            </a:r>
          </a:p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313231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Supporting the Prioritization of Domestic Resources for New Vaccine Introduction</a:t>
            </a:r>
          </a:p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1" u="none" strike="noStrike" kern="1200" cap="none" spc="0" normalizeH="0" baseline="0" noProof="0" dirty="0">
                <a:ln>
                  <a:noFill/>
                </a:ln>
                <a:solidFill>
                  <a:srgbClr val="313231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Manila, Philippines, 23-25 July 2025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313231"/>
              </a:solidFill>
              <a:effectLst/>
              <a:uLnTx/>
              <a:uFillTx/>
              <a:latin typeface="Poppins" panose="00000500000000000000" pitchFamily="2" charset="0"/>
              <a:ea typeface="ＭＳ Ｐゴシック" charset="0"/>
              <a:cs typeface="Poppins" panose="000005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91C623-077D-96C3-AA66-1E77C46CEAC7}"/>
              </a:ext>
            </a:extLst>
          </p:cNvPr>
          <p:cNvSpPr/>
          <p:nvPr/>
        </p:nvSpPr>
        <p:spPr>
          <a:xfrm>
            <a:off x="0" y="6328875"/>
            <a:ext cx="9144000" cy="5265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9046" tIns="9523" rIns="19046" bIns="9523" rtlCol="0" anchor="ctr"/>
          <a:lstStyle/>
          <a:p>
            <a:pPr marL="0" marR="0" lvl="0" indent="0" algn="ctr" defTabSz="9142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86" b="0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pic>
        <p:nvPicPr>
          <p:cNvPr id="12" name="Picture 11" descr="GAVI_Alliance_Colour_Logo.jpg">
            <a:extLst>
              <a:ext uri="{FF2B5EF4-FFF2-40B4-BE49-F238E27FC236}">
                <a16:creationId xmlns:a16="http://schemas.microsoft.com/office/drawing/2014/main" id="{DAED03C6-382C-BEF0-8386-2AF257BD47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53" y="6397487"/>
            <a:ext cx="1142629" cy="4380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A61F43-0444-08FC-C8CB-68774E520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8637" y="6404510"/>
            <a:ext cx="1623729" cy="453134"/>
          </a:xfrm>
          <a:prstGeom prst="rect">
            <a:avLst/>
          </a:prstGeom>
        </p:spPr>
      </p:pic>
      <p:sp>
        <p:nvSpPr>
          <p:cNvPr id="31" name="Text Box 49">
            <a:extLst>
              <a:ext uri="{FF2B5EF4-FFF2-40B4-BE49-F238E27FC236}">
                <a16:creationId xmlns:a16="http://schemas.microsoft.com/office/drawing/2014/main" id="{29E28327-D3BB-28E3-75D4-E4314C631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9" y="673426"/>
            <a:ext cx="8953165" cy="18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Introduction Status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EAC3E47-9569-F769-F8FF-52AD7651C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654075"/>
              </p:ext>
            </p:extLst>
          </p:nvPr>
        </p:nvGraphicFramePr>
        <p:xfrm>
          <a:off x="99036" y="894984"/>
          <a:ext cx="8891771" cy="1277923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185111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3348628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3358032">
                  <a:extLst>
                    <a:ext uri="{9D8B030D-6E8A-4147-A177-3AD203B41FA5}">
                      <a16:colId xmlns:a16="http://schemas.microsoft.com/office/drawing/2014/main" val="2137277064"/>
                    </a:ext>
                  </a:extLst>
                </a:gridCol>
              </a:tblGrid>
              <a:tr h="171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Poppins Medium" panose="00000600000000000000" pitchFamily="2" charset="0"/>
                        <a:cs typeface="Poppins Medium" panose="00000600000000000000" pitchFamily="2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effectLst/>
                          <a:latin typeface="Poppins SemiBold" panose="00000700000000000000" pitchFamily="2" charset="0"/>
                          <a:cs typeface="Poppins SemiBold" panose="00000700000000000000" pitchFamily="2" charset="0"/>
                        </a:rPr>
                        <a:t>PCV</a:t>
                      </a:r>
                      <a:endParaRPr lang="en-GB" sz="700" dirty="0">
                        <a:effectLst/>
                        <a:latin typeface="Poppins Medium" panose="00000600000000000000" pitchFamily="2" charset="0"/>
                        <a:cs typeface="Poppins Medium" panose="00000600000000000000" pitchFamily="2" charset="0"/>
                      </a:endParaRP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effectLst/>
                          <a:latin typeface="Poppins SemiBold" panose="00000700000000000000" pitchFamily="2" charset="0"/>
                          <a:cs typeface="Poppins SemiBold" panose="00000700000000000000" pitchFamily="2" charset="0"/>
                        </a:rPr>
                        <a:t>HPV</a:t>
                      </a:r>
                      <a:endParaRPr lang="en-GB" sz="700" dirty="0">
                        <a:effectLst/>
                        <a:latin typeface="Poppins Medium" panose="00000600000000000000" pitchFamily="2" charset="0"/>
                        <a:cs typeface="Poppins Medium" panose="00000600000000000000" pitchFamily="2" charset="0"/>
                      </a:endParaRP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4244451803"/>
                  </a:ext>
                </a:extLst>
              </a:tr>
              <a:tr h="1644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Introduction Year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2016 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2024 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800114"/>
                  </a:ext>
                </a:extLst>
              </a:tr>
              <a:tr h="152985">
                <a:tc>
                  <a:txBody>
                    <a:bodyPr/>
                    <a:lstStyle/>
                    <a:p>
                      <a:pPr marL="0" marR="0" lvl="0" indent="-3682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GB" sz="60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Introduction Status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Nationwide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Nationwide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886848"/>
                  </a:ext>
                </a:extLst>
              </a:tr>
              <a:tr h="201683">
                <a:tc>
                  <a:txBody>
                    <a:bodyPr/>
                    <a:lstStyle/>
                    <a:p>
                      <a:pPr marL="0" marR="0" lvl="0" indent="-3682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GB" sz="600" dirty="0">
                          <a:effectLst/>
                          <a:latin typeface="Poppins" pitchFamily="2" charset="77"/>
                          <a:ea typeface="Calibri"/>
                          <a:cs typeface="Poppins" pitchFamily="2" charset="77"/>
                        </a:rPr>
                        <a:t>Vaccine target group </a:t>
                      </a:r>
                      <a:endParaRPr lang="en-GB" sz="600" b="1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2 months, 4 months, 9 months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11 year old both boys and girls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951412"/>
                  </a:ext>
                </a:extLst>
              </a:tr>
              <a:tr h="2016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600" dirty="0"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Vaccine product and # doses</a:t>
                      </a:r>
                      <a:endParaRPr lang="en-GB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GB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Gardasil 4, 1 dose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562351"/>
                  </a:ext>
                </a:extLst>
              </a:tr>
              <a:tr h="153973">
                <a:tc gridSpan="3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E29CAC3-1071-EDE2-E5E5-671832C83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813194"/>
              </p:ext>
            </p:extLst>
          </p:nvPr>
        </p:nvGraphicFramePr>
        <p:xfrm>
          <a:off x="99036" y="2025907"/>
          <a:ext cx="8891772" cy="1932091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602121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1156604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4133047">
                  <a:extLst>
                    <a:ext uri="{9D8B030D-6E8A-4147-A177-3AD203B41FA5}">
                      <a16:colId xmlns:a16="http://schemas.microsoft.com/office/drawing/2014/main" val="3319182671"/>
                    </a:ext>
                  </a:extLst>
                </a:gridCol>
              </a:tblGrid>
              <a:tr h="171664">
                <a:tc gridSpan="3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211869"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Key Challenges</a:t>
                      </a:r>
                      <a:endParaRPr lang="en-GB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Decision-makers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Positioning</a:t>
                      </a:r>
                      <a:endParaRPr lang="en-GB" sz="700" dirty="0"/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  <a:tr h="266030">
                <a:tc rowSpan="2"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The EPI Department, part of the National Center for Communicable Diseases, now faces salary and operational funding risks due to the shift to performance-based financing in healthcare.  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Ministry of Health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MOH is actively in favour of addressing the challenge, advocates for solutions, or facilitates progress.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716968"/>
                  </a:ext>
                </a:extLst>
              </a:tr>
              <a:tr h="1773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Ministry of Finance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MOF does not strongly support or oppose the issue.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37931"/>
                  </a:ext>
                </a:extLst>
              </a:tr>
              <a:tr h="266030">
                <a:tc rowSpan="3"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Public health service budgets for specialist training, surveillance, and response are often inadequate. 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Ministry of Health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MOH is actively in favour of addressing the challenge, advocates for solutions, or facilitates progress.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214654"/>
                  </a:ext>
                </a:extLst>
              </a:tr>
              <a:tr h="1773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Ministry of Finance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MOF does not strongly support or oppose the issue.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670263"/>
                  </a:ext>
                </a:extLst>
              </a:tr>
              <a:tr h="191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Parliament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MOF does not </a:t>
                      </a:r>
                      <a:r>
                        <a:rPr lang="en-GB" sz="600" b="0" i="0" dirty="0">
                          <a:solidFill>
                            <a:srgbClr val="000000"/>
                          </a:solidFill>
                          <a:effectLst/>
                          <a:latin typeface="Poppins" pitchFamily="2" charset="77"/>
                          <a:cs typeface="Poppins" pitchFamily="2" charset="77"/>
                        </a:rPr>
                        <a:t>strongly</a:t>
                      </a: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 support or oppose the issue.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78204"/>
                  </a:ext>
                </a:extLst>
              </a:tr>
              <a:tr h="266030">
                <a:tc rowSpan="2">
                  <a:txBody>
                    <a:bodyPr/>
                    <a:lstStyle/>
                    <a:p>
                      <a:pPr marL="0" algn="l" defTabSz="914209" rtl="0" eaLnBrk="1" fontAlgn="base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Cold chain equipment, traditionally financed by international donors, was expanded at national and subnational levels with domestic funds during the COVID-19 pandemic to support urgent mass vaccination.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Ministry of Health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MOH is actively in favour of addressing the challenge, advocates for solutions, or facilitates </a:t>
                      </a:r>
                      <a:r>
                        <a:rPr lang="en-GB" sz="600" b="0" i="0" dirty="0">
                          <a:solidFill>
                            <a:srgbClr val="000000"/>
                          </a:solidFill>
                          <a:effectLst/>
                          <a:latin typeface="Poppins" pitchFamily="2" charset="77"/>
                          <a:cs typeface="Poppins" pitchFamily="2" charset="77"/>
                        </a:rPr>
                        <a:t>progress</a:t>
                      </a: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002195"/>
                  </a:ext>
                </a:extLst>
              </a:tr>
              <a:tr h="191606">
                <a:tc vMerge="1">
                  <a:txBody>
                    <a:bodyPr/>
                    <a:lstStyle/>
                    <a:p>
                      <a:endParaRPr lang="en-G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Ministry of Finance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MOF does not strongly support or oppose the issue.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083329"/>
                  </a:ext>
                </a:extLst>
              </a:tr>
            </a:tbl>
          </a:graphicData>
        </a:graphic>
      </p:graphicFrame>
      <p:sp>
        <p:nvSpPr>
          <p:cNvPr id="10" name="Text Box 49">
            <a:extLst>
              <a:ext uri="{FF2B5EF4-FFF2-40B4-BE49-F238E27FC236}">
                <a16:creationId xmlns:a16="http://schemas.microsoft.com/office/drawing/2014/main" id="{F4CF794E-0799-C721-9842-E50C379AC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7" y="2028328"/>
            <a:ext cx="8987164" cy="18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Key Challenges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30A9993-2563-94D2-71A0-F5F8739DC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93274"/>
              </p:ext>
            </p:extLst>
          </p:nvPr>
        </p:nvGraphicFramePr>
        <p:xfrm>
          <a:off x="99035" y="3963235"/>
          <a:ext cx="8891772" cy="1430291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633068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2869650">
                  <a:extLst>
                    <a:ext uri="{9D8B030D-6E8A-4147-A177-3AD203B41FA5}">
                      <a16:colId xmlns:a16="http://schemas.microsoft.com/office/drawing/2014/main" val="190957167"/>
                    </a:ext>
                  </a:extLst>
                </a:gridCol>
                <a:gridCol w="1613771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2775283">
                  <a:extLst>
                    <a:ext uri="{9D8B030D-6E8A-4147-A177-3AD203B41FA5}">
                      <a16:colId xmlns:a16="http://schemas.microsoft.com/office/drawing/2014/main" val="3319182671"/>
                    </a:ext>
                  </a:extLst>
                </a:gridCol>
              </a:tblGrid>
              <a:tr h="210308">
                <a:tc gridSpan="4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239997"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Topic addressed </a:t>
                      </a:r>
                      <a:endParaRPr lang="en-GB" sz="700" b="1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Advocacy approaches </a:t>
                      </a:r>
                      <a:endParaRPr lang="en-GB" sz="700" b="1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Decision-makers/other stakeholders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Outcome </a:t>
                      </a:r>
                      <a:endParaRPr lang="en-GB" sz="700" b="1" dirty="0"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  <a:tr h="278902"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Public health service budgets for specialist training, surveillance, and response are often inadequate.    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MPs with health sector backgrounds supported Public Health Law to address these issues.      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MoH, MoF, Prime minister, Parliament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The Law on Public Health Services has been enacted, and the procedure for financing activities under its framework is currently being developed 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655716968"/>
                  </a:ext>
                </a:extLst>
              </a:tr>
              <a:tr h="588303"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Amendments to Immunization law 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indent="0" algn="l" rtl="0" fontAlgn="base">
                        <a:lnSpc>
                          <a:spcPct val="100000"/>
                        </a:lnSpc>
                        <a:buNone/>
                        <a:tabLst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A cost-effectiveness study for the HPV vaccine was performed. Advocacy meetings were held with stakeholders from the MoH.</a:t>
                      </a: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Following the MoH decision to introduce the HPV vaccine, official meetings were arranged, and formal letters were sent to the MoF and MPs.     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MoH, MoF, Prime minister, Parliament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Article 10.1 of the Immunization Law now officially lists the HPV vaccine as mandatory.</a:t>
                      </a:r>
                      <a:r>
                        <a:rPr lang="en-GB" sz="600" b="1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 </a:t>
                      </a:r>
                      <a:r>
                        <a:rPr lang="en-GB" sz="60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   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4272214654"/>
                  </a:ext>
                </a:extLst>
              </a:tr>
            </a:tbl>
          </a:graphicData>
        </a:graphic>
      </p:graphicFrame>
      <p:sp>
        <p:nvSpPr>
          <p:cNvPr id="3" name="Text Box 49">
            <a:extLst>
              <a:ext uri="{FF2B5EF4-FFF2-40B4-BE49-F238E27FC236}">
                <a16:creationId xmlns:a16="http://schemas.microsoft.com/office/drawing/2014/main" id="{CD743A8F-DD39-E0C9-7592-0BD94BA53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3" y="3988366"/>
            <a:ext cx="8953164" cy="18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Advocacy Approaches used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F755A87-CA92-2637-98A6-C5B75B38A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305051"/>
              </p:ext>
            </p:extLst>
          </p:nvPr>
        </p:nvGraphicFramePr>
        <p:xfrm>
          <a:off x="98708" y="5354251"/>
          <a:ext cx="8891772" cy="98976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8891772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</a:tblGrid>
              <a:tr h="161364">
                <a:tc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828405">
                <a:tc>
                  <a:txBody>
                    <a:bodyPr/>
                    <a:lstStyle/>
                    <a:p>
                      <a:pPr rtl="0" fontAlgn="base"/>
                      <a:r>
                        <a:rPr lang="en-GB" sz="600" b="1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Effective cross-sectoral advocacy strategies:</a:t>
                      </a:r>
                      <a:r>
                        <a:rPr lang="en-GB" sz="600" b="0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How other countries have successfully engaged ministries of finance, parliaments, and other non-health sectors in prioritizing immunization financing.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How public health arguments are translated into economic and fiscal terms to gain broader political and financial support. 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GB" sz="600" b="1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Evidence-based advocacy tools and communication:</a:t>
                      </a:r>
                      <a:r>
                        <a:rPr lang="en-GB" sz="600" b="0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Advocacy strategies that use data, cost-effectiveness analysis, and disease burden modelling to support domestic investment decisions.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How to package evidence for different audiences—technical, political, and community-level stakeholders—would help strengthen national advocacy. 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GB" sz="600" b="1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Civil society and community engagement:</a:t>
                      </a:r>
                      <a:r>
                        <a:rPr lang="en-GB" sz="600" b="0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i="0" kern="120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Insights into how other countries have mobilized civil society, media, and community leaders to advocate for immunization financing.  </a:t>
                      </a:r>
                      <a:endParaRPr lang="en-GB" sz="900" i="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</a:tbl>
          </a:graphicData>
        </a:graphic>
      </p:graphicFrame>
      <p:sp>
        <p:nvSpPr>
          <p:cNvPr id="16" name="Text Box 49">
            <a:extLst>
              <a:ext uri="{FF2B5EF4-FFF2-40B4-BE49-F238E27FC236}">
                <a16:creationId xmlns:a16="http://schemas.microsoft.com/office/drawing/2014/main" id="{05B715B8-46F4-D630-D152-33BEE6B83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59" y="5351416"/>
            <a:ext cx="8953164" cy="18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Learnings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424BFD-17EB-AFEB-E555-0DC7B8E4BA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36" y="106034"/>
            <a:ext cx="1039458" cy="51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296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b27da4-2e3e-416a-a040-6d0b2e3a2039">
      <Terms xmlns="http://schemas.microsoft.com/office/infopath/2007/PartnerControls"/>
    </lcf76f155ced4ddcb4097134ff3c332f>
    <TaxCatchAll xmlns="a6b7a42b-578f-4fd1-9d67-5a3066b9c5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6FE10225DE664B90ECA796EE42F5B4" ma:contentTypeVersion="19" ma:contentTypeDescription="Create a new document." ma:contentTypeScope="" ma:versionID="11c98c7be4b19e814abce4ccf5389628">
  <xsd:schema xmlns:xsd="http://www.w3.org/2001/XMLSchema" xmlns:xs="http://www.w3.org/2001/XMLSchema" xmlns:p="http://schemas.microsoft.com/office/2006/metadata/properties" xmlns:ns2="bcb27da4-2e3e-416a-a040-6d0b2e3a2039" xmlns:ns3="a6b7a42b-578f-4fd1-9d67-5a3066b9c5a5" targetNamespace="http://schemas.microsoft.com/office/2006/metadata/properties" ma:root="true" ma:fieldsID="74ffbbad23b780b7928ca1a27605d123" ns2:_="" ns3:_="">
    <xsd:import namespace="bcb27da4-2e3e-416a-a040-6d0b2e3a2039"/>
    <xsd:import namespace="a6b7a42b-578f-4fd1-9d67-5a3066b9c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27da4-2e3e-416a-a040-6d0b2e3a20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9a65aa6-ac8d-46e4-9aa8-b40f8e8101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7a42b-578f-4fd1-9d67-5a3066b9c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851e4de-f63a-4e75-992f-a8dbd26a3671}" ma:internalName="TaxCatchAll" ma:showField="CatchAllData" ma:web="a6b7a42b-578f-4fd1-9d67-5a3066b9c5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F97D6-9BE9-4FE7-AF9A-198E873C182A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48b06b4d-1ec9-41b0-8d15-5bb6e5667c29"/>
  </ds:schemaRefs>
</ds:datastoreItem>
</file>

<file path=customXml/itemProps2.xml><?xml version="1.0" encoding="utf-8"?>
<ds:datastoreItem xmlns:ds="http://schemas.openxmlformats.org/officeDocument/2006/customXml" ds:itemID="{73570087-497D-453F-A596-479CDB83AB9F}"/>
</file>

<file path=customXml/itemProps3.xml><?xml version="1.0" encoding="utf-8"?>
<ds:datastoreItem xmlns:ds="http://schemas.openxmlformats.org/officeDocument/2006/customXml" ds:itemID="{A5E0A9FA-70C5-4625-8489-6DFC504024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519</Words>
  <Application>Microsoft Macintosh PowerPoint</Application>
  <PresentationFormat>On-screen Show (4:3)</PresentationFormat>
  <Paragraphs>61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Museo Sans 300</vt:lpstr>
      <vt:lpstr>Museo Slab 300</vt:lpstr>
      <vt:lpstr>Poppins</vt:lpstr>
      <vt:lpstr>Poppins ExtraBold</vt:lpstr>
      <vt:lpstr>Poppins Medium</vt:lpstr>
      <vt:lpstr>Poppins SemiBold</vt:lpstr>
      <vt:lpstr>Wingdings</vt:lpstr>
      <vt:lpstr>R4D_StandardTemplate_MAC</vt:lpstr>
      <vt:lpstr>think-cell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Christina Shaw</dc:creator>
  <cp:lastModifiedBy>Ivdity Chikovani</cp:lastModifiedBy>
  <cp:revision>6</cp:revision>
  <dcterms:created xsi:type="dcterms:W3CDTF">2025-06-27T15:42:33Z</dcterms:created>
  <dcterms:modified xsi:type="dcterms:W3CDTF">2025-07-21T18:23:55Z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0x010100836FE10225DE664B90ECA796EE42F5B4</vt:lpwstr>
  </property>
</Properties>
</file>