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90"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D3D3"/>
    <a:srgbClr val="17A89F"/>
    <a:srgbClr val="1070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80BA68-758D-7049-BC1F-00390E4F5707}" v="171" dt="2025-07-11T10:17:14.4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94" autoAdjust="0"/>
    <p:restoredTop sz="96121"/>
  </p:normalViewPr>
  <p:slideViewPr>
    <p:cSldViewPr snapToGrid="0">
      <p:cViewPr>
        <p:scale>
          <a:sx n="150" d="100"/>
          <a:sy n="150" d="100"/>
        </p:scale>
        <p:origin x="1190"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vdity Chikovani" userId="88c3af89-cfad-4844-9d52-51bd03c65758" providerId="ADAL" clId="{1D80BA68-758D-7049-BC1F-00390E4F5707}"/>
    <pc:docChg chg="undo redo custSel modSld">
      <pc:chgData name="Ivdity Chikovani" userId="88c3af89-cfad-4844-9d52-51bd03c65758" providerId="ADAL" clId="{1D80BA68-758D-7049-BC1F-00390E4F5707}" dt="2025-07-11T10:17:30.541" v="1027" actId="14100"/>
      <pc:docMkLst>
        <pc:docMk/>
      </pc:docMkLst>
      <pc:sldChg chg="modSp mod">
        <pc:chgData name="Ivdity Chikovani" userId="88c3af89-cfad-4844-9d52-51bd03c65758" providerId="ADAL" clId="{1D80BA68-758D-7049-BC1F-00390E4F5707}" dt="2025-07-11T10:17:30.541" v="1027" actId="14100"/>
        <pc:sldMkLst>
          <pc:docMk/>
          <pc:sldMk cId="4072229634" sldId="290"/>
        </pc:sldMkLst>
        <pc:spChg chg="mod">
          <ac:chgData name="Ivdity Chikovani" userId="88c3af89-cfad-4844-9d52-51bd03c65758" providerId="ADAL" clId="{1D80BA68-758D-7049-BC1F-00390E4F5707}" dt="2025-07-11T08:33:44.214" v="851" actId="1036"/>
          <ac:spMkLst>
            <pc:docMk/>
            <pc:sldMk cId="4072229634" sldId="290"/>
            <ac:spMk id="3" creationId="{CD743A8F-DD39-E0C9-7592-0BD94BA53C3A}"/>
          </ac:spMkLst>
        </pc:spChg>
        <pc:spChg chg="mod">
          <ac:chgData name="Ivdity Chikovani" userId="88c3af89-cfad-4844-9d52-51bd03c65758" providerId="ADAL" clId="{1D80BA68-758D-7049-BC1F-00390E4F5707}" dt="2025-07-11T08:33:39.673" v="849" actId="1035"/>
          <ac:spMkLst>
            <pc:docMk/>
            <pc:sldMk cId="4072229634" sldId="290"/>
            <ac:spMk id="16" creationId="{05B715B8-46F4-D630-D152-33BEE6B83B28}"/>
          </ac:spMkLst>
        </pc:spChg>
        <pc:graphicFrameChg chg="mod modGraphic">
          <ac:chgData name="Ivdity Chikovani" userId="88c3af89-cfad-4844-9d52-51bd03c65758" providerId="ADAL" clId="{1D80BA68-758D-7049-BC1F-00390E4F5707}" dt="2025-07-11T08:02:51.947" v="288" actId="14734"/>
          <ac:graphicFrameMkLst>
            <pc:docMk/>
            <pc:sldMk cId="4072229634" sldId="290"/>
            <ac:graphicFrameMk id="6" creationId="{1EAC3E47-9569-F769-F8FF-52AD7651C189}"/>
          </ac:graphicFrameMkLst>
        </pc:graphicFrameChg>
        <pc:graphicFrameChg chg="mod modGraphic">
          <ac:chgData name="Ivdity Chikovani" userId="88c3af89-cfad-4844-9d52-51bd03c65758" providerId="ADAL" clId="{1D80BA68-758D-7049-BC1F-00390E4F5707}" dt="2025-07-11T08:31:57.789" v="744" actId="20577"/>
          <ac:graphicFrameMkLst>
            <pc:docMk/>
            <pc:sldMk cId="4072229634" sldId="290"/>
            <ac:graphicFrameMk id="9" creationId="{AE29CAC3-1071-EDE2-E5E5-671832C8351C}"/>
          </ac:graphicFrameMkLst>
        </pc:graphicFrameChg>
        <pc:graphicFrameChg chg="mod modGraphic">
          <ac:chgData name="Ivdity Chikovani" userId="88c3af89-cfad-4844-9d52-51bd03c65758" providerId="ADAL" clId="{1D80BA68-758D-7049-BC1F-00390E4F5707}" dt="2025-07-11T10:17:30.541" v="1027" actId="14100"/>
          <ac:graphicFrameMkLst>
            <pc:docMk/>
            <pc:sldMk cId="4072229634" sldId="290"/>
            <ac:graphicFrameMk id="14" creationId="{130A9993-2563-94D2-71A0-F5F8739DCEA8}"/>
          </ac:graphicFrameMkLst>
        </pc:graphicFrameChg>
        <pc:graphicFrameChg chg="mod modGraphic">
          <ac:chgData name="Ivdity Chikovani" userId="88c3af89-cfad-4844-9d52-51bd03c65758" providerId="ADAL" clId="{1D80BA68-758D-7049-BC1F-00390E4F5707}" dt="2025-07-11T10:13:53.103" v="971" actId="20577"/>
          <ac:graphicFrameMkLst>
            <pc:docMk/>
            <pc:sldMk cId="4072229634" sldId="290"/>
            <ac:graphicFrameMk id="15" creationId="{FF755A87-CA92-2637-98A6-C5B75B38A88F}"/>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7F7F7">
            <a:alpha val="0"/>
          </a:srgb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1554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with conten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90759197-19E3-48FD-8A1A-E6A71D3BDF9C}"/>
              </a:ext>
            </a:extLst>
          </p:cNvPr>
          <p:cNvGraphicFramePr>
            <a:graphicFrameLocks noChangeAspect="1"/>
          </p:cNvGraphicFramePr>
          <p:nvPr userDrawn="1">
            <p:custDataLst>
              <p:tags r:id="rId1"/>
            </p:custDataLst>
            <p:extLst>
              <p:ext uri="{D42A27DB-BD31-4B8C-83A1-F6EECF244321}">
                <p14:modId xmlns:p14="http://schemas.microsoft.com/office/powerpoint/2010/main" val="2211513846"/>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3" name="Object 2" hidden="1">
                        <a:extLst>
                          <a:ext uri="{FF2B5EF4-FFF2-40B4-BE49-F238E27FC236}">
                            <a16:creationId xmlns:a16="http://schemas.microsoft.com/office/drawing/2014/main" id="{90759197-19E3-48FD-8A1A-E6A71D3BDF9C}"/>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2" name="Title 1"/>
          <p:cNvSpPr>
            <a:spLocks noGrp="1"/>
          </p:cNvSpPr>
          <p:nvPr>
            <p:ph type="title"/>
          </p:nvPr>
        </p:nvSpPr>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7" name="Content Placeholder 2"/>
          <p:cNvSpPr>
            <a:spLocks noGrp="1"/>
          </p:cNvSpPr>
          <p:nvPr>
            <p:ph idx="1"/>
          </p:nvPr>
        </p:nvSpPr>
        <p:spPr>
          <a:xfrm>
            <a:off x="457200" y="2209800"/>
            <a:ext cx="8229600" cy="3053038"/>
          </a:xfrm>
        </p:spPr>
        <p:txBody>
          <a:bodyPr/>
          <a:lstStyle>
            <a:lvl1pPr>
              <a:buClr>
                <a:schemeClr val="accent1"/>
              </a:buClr>
              <a:buFont typeface="Wingdings" pitchFamily="2" charset="2"/>
              <a:buChar char="§"/>
              <a:defRPr sz="2000" b="0" i="0">
                <a:solidFill>
                  <a:srgbClr val="313231"/>
                </a:solidFill>
                <a:latin typeface="Arial"/>
                <a:cs typeface="Arial"/>
              </a:defRPr>
            </a:lvl1pPr>
            <a:lvl2pPr>
              <a:buClr>
                <a:schemeClr val="accent1"/>
              </a:buClr>
              <a:buFont typeface="Wingdings" pitchFamily="2" charset="2"/>
              <a:buChar char="§"/>
              <a:defRPr sz="1786" b="0" i="0">
                <a:solidFill>
                  <a:srgbClr val="313231"/>
                </a:solidFill>
                <a:latin typeface="Arial"/>
                <a:cs typeface="Arial"/>
              </a:defRPr>
            </a:lvl2pPr>
            <a:lvl3pPr>
              <a:buClr>
                <a:schemeClr val="accent1"/>
              </a:buClr>
              <a:buFont typeface="Wingdings" pitchFamily="2" charset="2"/>
              <a:buChar char="§"/>
              <a:defRPr sz="1571" b="0" i="0">
                <a:solidFill>
                  <a:srgbClr val="313231"/>
                </a:solidFill>
                <a:latin typeface="Arial"/>
                <a:cs typeface="Arial"/>
              </a:defRPr>
            </a:lvl3pPr>
            <a:lvl4pPr>
              <a:buClr>
                <a:schemeClr val="accent1"/>
              </a:buClr>
              <a:buFont typeface="Wingdings" pitchFamily="2" charset="2"/>
              <a:buChar char="§"/>
              <a:defRPr sz="1429" b="0" i="0">
                <a:solidFill>
                  <a:srgbClr val="313231"/>
                </a:solidFill>
                <a:latin typeface="Arial"/>
                <a:cs typeface="Arial"/>
              </a:defRPr>
            </a:lvl4pPr>
            <a:lvl5pPr>
              <a:buClr>
                <a:schemeClr val="accent1"/>
              </a:buClr>
              <a:buFont typeface="Wingdings" pitchFamily="2"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0" hasCustomPrompt="1"/>
          </p:nvPr>
        </p:nvSpPr>
        <p:spPr>
          <a:xfrm>
            <a:off x="457200" y="1524000"/>
            <a:ext cx="8229600" cy="609600"/>
          </a:xfrm>
        </p:spPr>
        <p:txBody>
          <a:bodyPr/>
          <a:lstStyle>
            <a:lvl1pPr>
              <a:buNone/>
              <a:defRPr sz="2214" b="1" baseline="0">
                <a:solidFill>
                  <a:srgbClr val="313231"/>
                </a:solidFill>
              </a:defRPr>
            </a:lvl1pPr>
          </a:lstStyle>
          <a:p>
            <a:pPr lvl="0"/>
            <a:r>
              <a:rPr lang="en-US" dirty="0"/>
              <a:t>Click to edit main sentence</a:t>
            </a:r>
          </a:p>
        </p:txBody>
      </p:sp>
      <p:sp>
        <p:nvSpPr>
          <p:cNvPr id="8"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Arial"/>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Tree>
    <p:extLst>
      <p:ext uri="{BB962C8B-B14F-4D97-AF65-F5344CB8AC3E}">
        <p14:creationId xmlns:p14="http://schemas.microsoft.com/office/powerpoint/2010/main" val="2171891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able forma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5B6BE57D-9131-4AB7-B77A-14472D4B82C6}"/>
              </a:ext>
            </a:extLst>
          </p:cNvPr>
          <p:cNvGraphicFramePr>
            <a:graphicFrameLocks noChangeAspect="1"/>
          </p:cNvGraphicFramePr>
          <p:nvPr userDrawn="1">
            <p:custDataLst>
              <p:tags r:id="rId1"/>
            </p:custDataLst>
            <p:extLst>
              <p:ext uri="{D42A27DB-BD31-4B8C-83A1-F6EECF244321}">
                <p14:modId xmlns:p14="http://schemas.microsoft.com/office/powerpoint/2010/main" val="3633930553"/>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2" name="Object 1" hidden="1">
                        <a:extLst>
                          <a:ext uri="{FF2B5EF4-FFF2-40B4-BE49-F238E27FC236}">
                            <a16:creationId xmlns:a16="http://schemas.microsoft.com/office/drawing/2014/main" id="{5B6BE57D-9131-4AB7-B77A-14472D4B82C6}"/>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15" name="Title 1"/>
          <p:cNvSpPr>
            <a:spLocks noGrp="1"/>
          </p:cNvSpPr>
          <p:nvPr>
            <p:ph type="title"/>
          </p:nvPr>
        </p:nvSpPr>
        <p:spPr>
          <a:xfrm>
            <a:off x="457200" y="274638"/>
            <a:ext cx="8229600" cy="1143000"/>
          </a:xfrm>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6"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Arial"/>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
        <p:nvSpPr>
          <p:cNvPr id="8" name="Content Placeholder 2"/>
          <p:cNvSpPr>
            <a:spLocks noGrp="1"/>
          </p:cNvSpPr>
          <p:nvPr>
            <p:ph idx="1"/>
          </p:nvPr>
        </p:nvSpPr>
        <p:spPr>
          <a:xfrm>
            <a:off x="457200" y="2870640"/>
            <a:ext cx="8229600" cy="2352364"/>
          </a:xfrm>
        </p:spPr>
        <p:txBody>
          <a:bodyPr/>
          <a:lstStyle>
            <a:lvl1pPr marL="457105" indent="-457105">
              <a:buClr>
                <a:schemeClr val="accent1"/>
              </a:buClr>
              <a:buFont typeface="Wingdings" charset="2"/>
              <a:buChar char="§"/>
              <a:defRPr sz="2000" b="0" i="0">
                <a:solidFill>
                  <a:srgbClr val="313231"/>
                </a:solidFill>
                <a:latin typeface="Arial"/>
                <a:cs typeface="Arial"/>
              </a:defRPr>
            </a:lvl1pPr>
            <a:lvl2pPr marL="799933" indent="-342828">
              <a:buClr>
                <a:schemeClr val="accent1"/>
              </a:buClr>
              <a:buFont typeface="Wingdings" charset="2"/>
              <a:buChar char="§"/>
              <a:defRPr sz="1786" b="0" i="0">
                <a:solidFill>
                  <a:srgbClr val="313231"/>
                </a:solidFill>
                <a:latin typeface="Arial"/>
                <a:cs typeface="Arial"/>
              </a:defRPr>
            </a:lvl2pPr>
            <a:lvl3pPr marL="1257038" indent="-342828">
              <a:buClr>
                <a:schemeClr val="accent1"/>
              </a:buClr>
              <a:buFont typeface="Wingdings" charset="2"/>
              <a:buChar char="§"/>
              <a:defRPr sz="1571" b="0" i="0">
                <a:solidFill>
                  <a:srgbClr val="313231"/>
                </a:solidFill>
                <a:latin typeface="Arial"/>
                <a:cs typeface="Arial"/>
              </a:defRPr>
            </a:lvl3pPr>
            <a:lvl4pPr marL="1714142" indent="-342828">
              <a:buClr>
                <a:schemeClr val="accent1"/>
              </a:buClr>
              <a:buFont typeface="Wingdings" charset="2"/>
              <a:buChar char="§"/>
              <a:defRPr sz="1429" b="0" i="0">
                <a:solidFill>
                  <a:srgbClr val="313231"/>
                </a:solidFill>
                <a:latin typeface="Arial"/>
                <a:cs typeface="Arial"/>
              </a:defRPr>
            </a:lvl4pPr>
            <a:lvl5pPr>
              <a:buClr>
                <a:schemeClr val="accent1"/>
              </a:buClr>
              <a:buFont typeface="Wingdings"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idx="10" hasCustomPrompt="1"/>
          </p:nvPr>
        </p:nvSpPr>
        <p:spPr>
          <a:xfrm>
            <a:off x="457200" y="1539706"/>
            <a:ext cx="8229600" cy="1174353"/>
          </a:xfrm>
          <a:solidFill>
            <a:schemeClr val="tx2">
              <a:lumMod val="40000"/>
              <a:lumOff val="60000"/>
              <a:alpha val="50000"/>
            </a:schemeClr>
          </a:solidFill>
          <a:ln>
            <a:noFill/>
          </a:ln>
        </p:spPr>
        <p:txBody>
          <a:bodyPr anchor="ctr"/>
          <a:lstStyle>
            <a:lvl1pPr marL="457105" indent="-457105">
              <a:buClr>
                <a:srgbClr val="00A6B6"/>
              </a:buClr>
              <a:buFontTx/>
              <a:buNone/>
              <a:defRPr sz="2000" b="0" i="0" baseline="0">
                <a:solidFill>
                  <a:schemeClr val="accent2"/>
                </a:solidFill>
                <a:latin typeface="Arial"/>
                <a:cs typeface="Arial"/>
              </a:defRPr>
            </a:lvl1pPr>
            <a:lvl2pPr marL="799933" indent="-342828">
              <a:buClr>
                <a:srgbClr val="00A6B6"/>
              </a:buClr>
              <a:buFontTx/>
              <a:buNone/>
              <a:defRPr sz="1786" b="0" i="0">
                <a:solidFill>
                  <a:srgbClr val="313231"/>
                </a:solidFill>
                <a:latin typeface="Arial"/>
                <a:cs typeface="Museo Slab 300"/>
              </a:defRPr>
            </a:lvl2pPr>
            <a:lvl3pPr marL="1257038" indent="-342828">
              <a:buClr>
                <a:srgbClr val="00A6B6"/>
              </a:buClr>
              <a:buFontTx/>
              <a:buNone/>
              <a:defRPr sz="1571" b="0" i="0">
                <a:solidFill>
                  <a:srgbClr val="313231"/>
                </a:solidFill>
                <a:latin typeface="Arial"/>
                <a:cs typeface="Museo Slab 300"/>
              </a:defRPr>
            </a:lvl3pPr>
            <a:lvl4pPr marL="1714142" indent="-342828">
              <a:buClr>
                <a:srgbClr val="00A6B6"/>
              </a:buClr>
              <a:buFontTx/>
              <a:buNone/>
              <a:defRPr sz="1429" b="0" i="0">
                <a:solidFill>
                  <a:srgbClr val="313231"/>
                </a:solidFill>
                <a:latin typeface="Arial"/>
                <a:cs typeface="Museo Slab 300"/>
              </a:defRPr>
            </a:lvl4pPr>
            <a:lvl5pPr>
              <a:buClr>
                <a:srgbClr val="00A6B6"/>
              </a:buClr>
              <a:buFontTx/>
              <a:buNone/>
              <a:defRPr sz="1214" b="0" i="0">
                <a:solidFill>
                  <a:srgbClr val="313231"/>
                </a:solidFill>
                <a:latin typeface="Arial"/>
                <a:cs typeface="Museo Slab 300"/>
              </a:defRPr>
            </a:lvl5pPr>
          </a:lstStyle>
          <a:p>
            <a:pPr lvl="0"/>
            <a:r>
              <a:rPr lang="en-US" dirty="0"/>
              <a:t>“Pull Quote Style”</a:t>
            </a:r>
          </a:p>
        </p:txBody>
      </p:sp>
    </p:spTree>
    <p:extLst>
      <p:ext uri="{BB962C8B-B14F-4D97-AF65-F5344CB8AC3E}">
        <p14:creationId xmlns:p14="http://schemas.microsoft.com/office/powerpoint/2010/main" val="1559695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able format">
    <p:bg>
      <p:bgPr>
        <a:solidFill>
          <a:schemeClr val="accent2"/>
        </a:solidFill>
        <a:effectLst/>
      </p:bgPr>
    </p:bg>
    <p:spTree>
      <p:nvGrpSpPr>
        <p:cNvPr id="1" name=""/>
        <p:cNvGrpSpPr/>
        <p:nvPr/>
      </p:nvGrpSpPr>
      <p:grpSpPr>
        <a:xfrm>
          <a:off x="0" y="0"/>
          <a:ext cx="0" cy="0"/>
          <a:chOff x="0" y="0"/>
          <a:chExt cx="0" cy="0"/>
        </a:xfrm>
      </p:grpSpPr>
      <p:sp>
        <p:nvSpPr>
          <p:cNvPr id="15" name="Title 1"/>
          <p:cNvSpPr>
            <a:spLocks noGrp="1"/>
          </p:cNvSpPr>
          <p:nvPr>
            <p:ph type="title" hasCustomPrompt="1"/>
          </p:nvPr>
        </p:nvSpPr>
        <p:spPr>
          <a:xfrm>
            <a:off x="914400" y="3269040"/>
            <a:ext cx="8229600" cy="1143000"/>
          </a:xfrm>
        </p:spPr>
        <p:txBody>
          <a:bodyPr anchor="b" anchorCtr="0">
            <a:normAutofit/>
          </a:bodyPr>
          <a:lstStyle>
            <a:lvl1pPr algn="l">
              <a:buFont typeface="Arial" pitchFamily="34" charset="0"/>
              <a:buNone/>
              <a:defRPr sz="3214" b="0" i="0" baseline="0">
                <a:solidFill>
                  <a:schemeClr val="bg1"/>
                </a:solidFill>
                <a:latin typeface="Arial"/>
                <a:cs typeface="Arial"/>
              </a:defRPr>
            </a:lvl1pPr>
          </a:lstStyle>
          <a:p>
            <a:r>
              <a:rPr lang="en-US" dirty="0"/>
              <a:t>Section Title Style</a:t>
            </a:r>
          </a:p>
        </p:txBody>
      </p:sp>
      <p:sp>
        <p:nvSpPr>
          <p:cNvPr id="6" name="Slide Number Placeholder 5"/>
          <p:cNvSpPr>
            <a:spLocks noGrp="1"/>
          </p:cNvSpPr>
          <p:nvPr>
            <p:ph type="sldNum" sz="quarter" idx="4"/>
          </p:nvPr>
        </p:nvSpPr>
        <p:spPr>
          <a:xfrm>
            <a:off x="228106" y="6354599"/>
            <a:ext cx="2133600" cy="365125"/>
          </a:xfrm>
          <a:prstGeom prst="rect">
            <a:avLst/>
          </a:prstGeom>
        </p:spPr>
        <p:txBody>
          <a:bodyPr vert="horz" lIns="127987" tIns="63993" rIns="127987" bIns="63993" rtlCol="0" anchor="ctr"/>
          <a:lstStyle>
            <a:lvl1pPr algn="r">
              <a:defRPr sz="1214" b="0" i="0">
                <a:solidFill>
                  <a:schemeClr val="bg1"/>
                </a:solidFill>
                <a:latin typeface="Arial"/>
                <a:cs typeface="Museo Sans 300"/>
              </a:defRPr>
            </a:lvl1pPr>
          </a:lstStyle>
          <a:p>
            <a:pPr algn="l"/>
            <a:fld id="{2459FD92-E8AB-4F86-BA9A-090210CAFD7B}" type="slidenum">
              <a:rPr lang="en-US" smtClean="0">
                <a:latin typeface="Arial"/>
                <a:cs typeface="Arial"/>
              </a:rPr>
              <a:pPr algn="l"/>
              <a:t>‹#›</a:t>
            </a:fld>
            <a:r>
              <a:rPr lang="en-US" dirty="0">
                <a:latin typeface="Arial"/>
                <a:cs typeface="Arial"/>
              </a:rPr>
              <a:t> | </a:t>
            </a:r>
            <a:r>
              <a:rPr lang="en-US" dirty="0" err="1">
                <a:latin typeface="Arial"/>
                <a:cs typeface="Arial"/>
              </a:rPr>
              <a:t>www.lnct.global</a:t>
            </a:r>
            <a:endParaRPr lang="en-US" dirty="0">
              <a:latin typeface="Arial"/>
              <a:cs typeface="Arial"/>
            </a:endParaRPr>
          </a:p>
        </p:txBody>
      </p:sp>
    </p:spTree>
    <p:extLst>
      <p:ext uri="{BB962C8B-B14F-4D97-AF65-F5344CB8AC3E}">
        <p14:creationId xmlns:p14="http://schemas.microsoft.com/office/powerpoint/2010/main" val="2656811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0F9CD11A-8958-49A4-BA8F-D12AA7D63CDD}"/>
              </a:ext>
            </a:extLst>
          </p:cNvPr>
          <p:cNvGraphicFramePr>
            <a:graphicFrameLocks noChangeAspect="1"/>
          </p:cNvGraphicFramePr>
          <p:nvPr userDrawn="1">
            <p:custDataLst>
              <p:tags r:id="rId6"/>
            </p:custDataLst>
            <p:extLst>
              <p:ext uri="{D42A27DB-BD31-4B8C-83A1-F6EECF244321}">
                <p14:modId xmlns:p14="http://schemas.microsoft.com/office/powerpoint/2010/main" val="900172538"/>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7" imgW="384" imgH="384" progId="TCLayout.ActiveDocument.1">
                  <p:embed/>
                </p:oleObj>
              </mc:Choice>
              <mc:Fallback>
                <p:oleObj name="think-cell Slide" r:id="rId7" imgW="384" imgH="384" progId="TCLayout.ActiveDocument.1">
                  <p:embed/>
                  <p:pic>
                    <p:nvPicPr>
                      <p:cNvPr id="6" name="Object 5" hidden="1">
                        <a:extLst>
                          <a:ext uri="{FF2B5EF4-FFF2-40B4-BE49-F238E27FC236}">
                            <a16:creationId xmlns:a16="http://schemas.microsoft.com/office/drawing/2014/main" id="{0F9CD11A-8958-49A4-BA8F-D12AA7D63CDD}"/>
                          </a:ext>
                        </a:extLst>
                      </p:cNvPr>
                      <p:cNvPicPr/>
                      <p:nvPr/>
                    </p:nvPicPr>
                    <p:blipFill>
                      <a:blip r:embed="rId8"/>
                      <a:stretch>
                        <a:fillRect/>
                      </a:stretch>
                    </p:blipFill>
                    <p:spPr>
                      <a:xfrm>
                        <a:off x="1589" y="1589"/>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457200" y="274638"/>
            <a:ext cx="8229600" cy="1143000"/>
          </a:xfrm>
          <a:prstGeom prst="rect">
            <a:avLst/>
          </a:prstGeom>
        </p:spPr>
        <p:txBody>
          <a:bodyPr vert="horz" lIns="127987" tIns="63993" rIns="127987" bIns="63993"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127987" tIns="63993" rIns="127987" bIns="63993"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127987" tIns="63993" rIns="127987" bIns="63993" rtlCol="0" anchor="ctr"/>
          <a:lstStyle>
            <a:lvl1pPr algn="l">
              <a:defRPr sz="1214">
                <a:solidFill>
                  <a:schemeClr val="tx1">
                    <a:tint val="75000"/>
                  </a:schemeClr>
                </a:solidFill>
              </a:defRPr>
            </a:lvl1pPr>
          </a:lstStyle>
          <a:p>
            <a:endParaRPr lang="en-US" dirty="0">
              <a:solidFill>
                <a:srgbClr val="6E6553">
                  <a:tint val="75000"/>
                </a:srgb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127987" tIns="63993" rIns="127987" bIns="63993" rtlCol="0" anchor="ctr"/>
          <a:lstStyle>
            <a:lvl1pPr algn="ctr">
              <a:defRPr sz="1214">
                <a:solidFill>
                  <a:schemeClr val="tx1">
                    <a:tint val="75000"/>
                  </a:schemeClr>
                </a:solidFill>
              </a:defRPr>
            </a:lvl1pPr>
          </a:lstStyle>
          <a:p>
            <a:endParaRPr lang="en-US">
              <a:solidFill>
                <a:srgbClr val="6E6553">
                  <a:tint val="75000"/>
                </a:srgbClr>
              </a:solidFill>
            </a:endParaRPr>
          </a:p>
        </p:txBody>
      </p:sp>
    </p:spTree>
    <p:extLst>
      <p:ext uri="{BB962C8B-B14F-4D97-AF65-F5344CB8AC3E}">
        <p14:creationId xmlns:p14="http://schemas.microsoft.com/office/powerpoint/2010/main" val="3279738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ctr" defTabSz="914209" rtl="0" eaLnBrk="1" latinLnBrk="0" hangingPunct="1">
        <a:spcBef>
          <a:spcPct val="0"/>
        </a:spcBef>
        <a:buNone/>
        <a:defRPr sz="4429" b="0" i="0" kern="1200">
          <a:solidFill>
            <a:schemeClr val="accent1"/>
          </a:solidFill>
          <a:latin typeface="Arial"/>
          <a:ea typeface="+mj-ea"/>
          <a:cs typeface="Arial"/>
        </a:defRPr>
      </a:lvl1pPr>
    </p:titleStyle>
    <p:bodyStyle>
      <a:lvl1pPr marL="342828" indent="-342828" algn="l" defTabSz="914209" rtl="0" eaLnBrk="1" latinLnBrk="0" hangingPunct="1">
        <a:spcBef>
          <a:spcPct val="20000"/>
        </a:spcBef>
        <a:buClr>
          <a:schemeClr val="accent1"/>
        </a:buClr>
        <a:buFont typeface="Wingdings" charset="2"/>
        <a:buChar char="§"/>
        <a:defRPr sz="3214" b="0" i="0" kern="1200">
          <a:solidFill>
            <a:schemeClr val="accent3"/>
          </a:solidFill>
          <a:latin typeface="Arial"/>
          <a:ea typeface="+mn-ea"/>
          <a:cs typeface="Arial"/>
        </a:defRPr>
      </a:lvl1pPr>
      <a:lvl2pPr marL="742795" indent="-285691" algn="l" defTabSz="914209" rtl="0" eaLnBrk="1" latinLnBrk="0" hangingPunct="1">
        <a:spcBef>
          <a:spcPct val="20000"/>
        </a:spcBef>
        <a:buClr>
          <a:schemeClr val="accent1"/>
        </a:buClr>
        <a:buFont typeface="Wingdings" charset="2"/>
        <a:buChar char="§"/>
        <a:defRPr sz="2786" b="0" i="0" kern="1200">
          <a:solidFill>
            <a:schemeClr val="accent3"/>
          </a:solidFill>
          <a:latin typeface="Arial"/>
          <a:ea typeface="+mn-ea"/>
          <a:cs typeface="Arial"/>
        </a:defRPr>
      </a:lvl2pPr>
      <a:lvl3pPr marL="1142761" indent="-228552" algn="l" defTabSz="914209" rtl="0" eaLnBrk="1" latinLnBrk="0" hangingPunct="1">
        <a:spcBef>
          <a:spcPct val="20000"/>
        </a:spcBef>
        <a:buClr>
          <a:schemeClr val="accent1"/>
        </a:buClr>
        <a:buFont typeface="Wingdings" charset="2"/>
        <a:buChar char="§"/>
        <a:defRPr lang="en-US" sz="4429" b="0" i="0" kern="1200" dirty="0">
          <a:solidFill>
            <a:schemeClr val="accent3"/>
          </a:solidFill>
          <a:latin typeface="Arial"/>
          <a:ea typeface="+mj-ea"/>
          <a:cs typeface="Arial"/>
        </a:defRPr>
      </a:lvl3pPr>
      <a:lvl4pPr marL="1599866"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4pPr>
      <a:lvl5pPr marL="2056971"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5pPr>
      <a:lvl6pPr marL="251407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180"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28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389"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09" rtl="0" eaLnBrk="1" latinLnBrk="0" hangingPunct="1">
        <a:defRPr sz="1786" kern="1200">
          <a:solidFill>
            <a:schemeClr val="tx1"/>
          </a:solidFill>
          <a:latin typeface="+mn-lt"/>
          <a:ea typeface="+mn-ea"/>
          <a:cs typeface="+mn-cs"/>
        </a:defRPr>
      </a:lvl1pPr>
      <a:lvl2pPr marL="457105" algn="l" defTabSz="914209" rtl="0" eaLnBrk="1" latinLnBrk="0" hangingPunct="1">
        <a:defRPr sz="1786" kern="1200">
          <a:solidFill>
            <a:schemeClr val="tx1"/>
          </a:solidFill>
          <a:latin typeface="+mn-lt"/>
          <a:ea typeface="+mn-ea"/>
          <a:cs typeface="+mn-cs"/>
        </a:defRPr>
      </a:lvl2pPr>
      <a:lvl3pPr marL="914209" algn="l" defTabSz="914209" rtl="0" eaLnBrk="1" latinLnBrk="0" hangingPunct="1">
        <a:defRPr sz="1786" kern="1200">
          <a:solidFill>
            <a:schemeClr val="tx1"/>
          </a:solidFill>
          <a:latin typeface="+mn-lt"/>
          <a:ea typeface="+mn-ea"/>
          <a:cs typeface="+mn-cs"/>
        </a:defRPr>
      </a:lvl3pPr>
      <a:lvl4pPr marL="1371314" algn="l" defTabSz="914209" rtl="0" eaLnBrk="1" latinLnBrk="0" hangingPunct="1">
        <a:defRPr sz="1786" kern="1200">
          <a:solidFill>
            <a:schemeClr val="tx1"/>
          </a:solidFill>
          <a:latin typeface="+mn-lt"/>
          <a:ea typeface="+mn-ea"/>
          <a:cs typeface="+mn-cs"/>
        </a:defRPr>
      </a:lvl4pPr>
      <a:lvl5pPr marL="1828419" algn="l" defTabSz="914209" rtl="0" eaLnBrk="1" latinLnBrk="0" hangingPunct="1">
        <a:defRPr sz="1786" kern="1200">
          <a:solidFill>
            <a:schemeClr val="tx1"/>
          </a:solidFill>
          <a:latin typeface="+mn-lt"/>
          <a:ea typeface="+mn-ea"/>
          <a:cs typeface="+mn-cs"/>
        </a:defRPr>
      </a:lvl5pPr>
      <a:lvl6pPr marL="2285523" algn="l" defTabSz="914209" rtl="0" eaLnBrk="1" latinLnBrk="0" hangingPunct="1">
        <a:defRPr sz="1786" kern="1200">
          <a:solidFill>
            <a:schemeClr val="tx1"/>
          </a:solidFill>
          <a:latin typeface="+mn-lt"/>
          <a:ea typeface="+mn-ea"/>
          <a:cs typeface="+mn-cs"/>
        </a:defRPr>
      </a:lvl6pPr>
      <a:lvl7pPr marL="2742628" algn="l" defTabSz="914209" rtl="0" eaLnBrk="1" latinLnBrk="0" hangingPunct="1">
        <a:defRPr sz="1786" kern="1200">
          <a:solidFill>
            <a:schemeClr val="tx1"/>
          </a:solidFill>
          <a:latin typeface="+mn-lt"/>
          <a:ea typeface="+mn-ea"/>
          <a:cs typeface="+mn-cs"/>
        </a:defRPr>
      </a:lvl7pPr>
      <a:lvl8pPr marL="3199733" algn="l" defTabSz="914209" rtl="0" eaLnBrk="1" latinLnBrk="0" hangingPunct="1">
        <a:defRPr sz="1786" kern="1200">
          <a:solidFill>
            <a:schemeClr val="tx1"/>
          </a:solidFill>
          <a:latin typeface="+mn-lt"/>
          <a:ea typeface="+mn-ea"/>
          <a:cs typeface="+mn-cs"/>
        </a:defRPr>
      </a:lvl8pPr>
      <a:lvl9pPr marL="3656837" algn="l" defTabSz="914209" rtl="0" eaLnBrk="1" latinLnBrk="0" hangingPunct="1">
        <a:defRPr sz="17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a:extLst>
            <a:ext uri="{FF2B5EF4-FFF2-40B4-BE49-F238E27FC236}">
              <a16:creationId xmlns:a16="http://schemas.microsoft.com/office/drawing/2014/main" id="{3C697145-4621-F6DF-6634-77E854FF70D5}"/>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33B33E47-F1EC-9769-6F8A-B6A6A62DD8FF}"/>
              </a:ext>
            </a:extLst>
          </p:cNvPr>
          <p:cNvSpPr/>
          <p:nvPr/>
        </p:nvSpPr>
        <p:spPr>
          <a:xfrm>
            <a:off x="19997" y="962332"/>
            <a:ext cx="9123391" cy="5392191"/>
          </a:xfrm>
          <a:prstGeom prst="rect">
            <a:avLst/>
          </a:prstGeom>
          <a:solidFill>
            <a:srgbClr val="17A89F"/>
          </a:solidFill>
          <a:ln w="76200">
            <a:solidFill>
              <a:srgbClr val="17A8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Arial"/>
              <a:ea typeface="+mn-ea"/>
              <a:cs typeface="+mn-cs"/>
            </a:endParaRPr>
          </a:p>
        </p:txBody>
      </p:sp>
      <p:sp>
        <p:nvSpPr>
          <p:cNvPr id="7" name="Text Box 14">
            <a:extLst>
              <a:ext uri="{FF2B5EF4-FFF2-40B4-BE49-F238E27FC236}">
                <a16:creationId xmlns:a16="http://schemas.microsoft.com/office/drawing/2014/main" id="{C1CD0FA6-C9F6-1D06-6084-8849003B6409}"/>
              </a:ext>
            </a:extLst>
          </p:cNvPr>
          <p:cNvSpPr txBox="1">
            <a:spLocks noChangeArrowheads="1"/>
          </p:cNvSpPr>
          <p:nvPr/>
        </p:nvSpPr>
        <p:spPr bwMode="auto">
          <a:xfrm>
            <a:off x="104853" y="141143"/>
            <a:ext cx="8936406" cy="721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125"/>
              </a:spcAft>
              <a:buClrTx/>
              <a:buSzTx/>
              <a:buFontTx/>
              <a:buNone/>
              <a:tabLst/>
              <a:defRPr/>
            </a:pPr>
            <a:r>
              <a:rPr kumimoji="0" lang="vi-VN" sz="2200" b="1" i="0" u="none" strike="noStrike" cap="none" normalizeH="0" baseline="0" noProof="0">
                <a:ln>
                  <a:noFill/>
                </a:ln>
                <a:solidFill>
                  <a:srgbClr val="1070B8"/>
                </a:solidFill>
                <a:effectLst/>
                <a:uLnTx/>
                <a:uFillTx/>
                <a:latin typeface="Arial" panose="00000500000000000000" pitchFamily="2" charset="0"/>
                <a:ea typeface="ＭＳ Ｐゴシック" charset="0"/>
                <a:cs typeface="Poppins" panose="00000500000000000000" pitchFamily="2" charset="0"/>
              </a:rPr>
              <a:t>Cộng hòa Maldives</a:t>
            </a:r>
          </a:p>
          <a:p>
            <a:pPr marL="0" marR="0" lvl="0" indent="0" algn="ctr" defTabSz="3135376" rtl="0" eaLnBrk="1" fontAlgn="auto" latinLnBrk="0" hangingPunct="1">
              <a:lnSpc>
                <a:spcPct val="100000"/>
              </a:lnSpc>
              <a:spcBef>
                <a:spcPts val="0"/>
              </a:spcBef>
              <a:spcAft>
                <a:spcPts val="125"/>
              </a:spcAft>
              <a:buClrTx/>
              <a:buSzTx/>
              <a:buFontTx/>
              <a:buNone/>
              <a:tabLst/>
              <a:defRPr/>
            </a:pPr>
            <a:r>
              <a:rPr kumimoji="0" lang="vi-VN" sz="1100" b="1" i="0" u="none" strike="noStrike" cap="none" normalizeH="0" baseline="0" noProof="0">
                <a:ln>
                  <a:noFill/>
                </a:ln>
                <a:solidFill>
                  <a:srgbClr val="313231"/>
                </a:solidFill>
                <a:effectLst/>
                <a:uLnTx/>
                <a:uFillTx/>
                <a:latin typeface="Arial" panose="00000500000000000000" pitchFamily="2" charset="0"/>
                <a:ea typeface="ＭＳ Ｐゴシック" charset="0"/>
                <a:cs typeface="Poppins" panose="00000500000000000000" pitchFamily="2" charset="0"/>
              </a:rPr>
              <a:t>Hỗ trợ việc ưu tiên nguồn lực trong nước cho triển khai vắc-xin mới</a:t>
            </a:r>
          </a:p>
          <a:p>
            <a:pPr marL="0" marR="0" lvl="0" indent="0" algn="ctr" defTabSz="3135376" rtl="0" eaLnBrk="1" fontAlgn="auto" latinLnBrk="0" hangingPunct="1">
              <a:lnSpc>
                <a:spcPct val="100000"/>
              </a:lnSpc>
              <a:spcBef>
                <a:spcPts val="0"/>
              </a:spcBef>
              <a:spcAft>
                <a:spcPts val="125"/>
              </a:spcAft>
              <a:buClrTx/>
              <a:buSzTx/>
              <a:buFontTx/>
              <a:buNone/>
              <a:tabLst/>
              <a:defRPr/>
            </a:pPr>
            <a:r>
              <a:rPr kumimoji="0" lang="vi-VN" sz="1100" b="1" i="1" u="none" strike="noStrike" cap="none" normalizeH="0" baseline="0" noProof="0">
                <a:ln>
                  <a:noFill/>
                </a:ln>
                <a:solidFill>
                  <a:srgbClr val="313231"/>
                </a:solidFill>
                <a:effectLst/>
                <a:uLnTx/>
                <a:uFillTx/>
                <a:latin typeface="Arial" panose="00000500000000000000" pitchFamily="2" charset="0"/>
                <a:ea typeface="ＭＳ Ｐゴシック" charset="0"/>
                <a:cs typeface="Poppins" panose="00000500000000000000" pitchFamily="2" charset="0"/>
              </a:rPr>
              <a:t>Manila, Philippines, ngày 23–25 tháng 7 năm 2025</a:t>
            </a:r>
          </a:p>
        </p:txBody>
      </p:sp>
      <p:sp>
        <p:nvSpPr>
          <p:cNvPr id="11" name="Rectangle 10">
            <a:extLst>
              <a:ext uri="{FF2B5EF4-FFF2-40B4-BE49-F238E27FC236}">
                <a16:creationId xmlns:a16="http://schemas.microsoft.com/office/drawing/2014/main" id="{BD91C623-077D-96C3-AA66-1E77C46CEAC7}"/>
              </a:ext>
            </a:extLst>
          </p:cNvPr>
          <p:cNvSpPr/>
          <p:nvPr/>
        </p:nvSpPr>
        <p:spPr>
          <a:xfrm>
            <a:off x="-33512" y="6384597"/>
            <a:ext cx="9214087" cy="503121"/>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lIns="19046" tIns="9523" rIns="19046" bIns="9523"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Poppins" panose="00000500000000000000" pitchFamily="2" charset="0"/>
              <a:ea typeface="+mn-ea"/>
              <a:cs typeface="Poppins" panose="00000500000000000000" pitchFamily="2" charset="0"/>
            </a:endParaRPr>
          </a:p>
        </p:txBody>
      </p:sp>
      <p:pic>
        <p:nvPicPr>
          <p:cNvPr id="12" name="Picture 11" descr="GAVI_Alliance_Colour_Logo.jpg">
            <a:extLst>
              <a:ext uri="{FF2B5EF4-FFF2-40B4-BE49-F238E27FC236}">
                <a16:creationId xmlns:a16="http://schemas.microsoft.com/office/drawing/2014/main" id="{DAED03C6-382C-BEF0-8386-2AF257BD47F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853" y="6397487"/>
            <a:ext cx="1142629" cy="438007"/>
          </a:xfrm>
          <a:prstGeom prst="rect">
            <a:avLst/>
          </a:prstGeom>
        </p:spPr>
      </p:pic>
      <p:pic>
        <p:nvPicPr>
          <p:cNvPr id="13" name="Picture 12">
            <a:extLst>
              <a:ext uri="{FF2B5EF4-FFF2-40B4-BE49-F238E27FC236}">
                <a16:creationId xmlns:a16="http://schemas.microsoft.com/office/drawing/2014/main" id="{C4A61F43-0444-08FC-C8CB-68774E5203D6}"/>
              </a:ext>
            </a:extLst>
          </p:cNvPr>
          <p:cNvPicPr>
            <a:picLocks noChangeAspect="1"/>
          </p:cNvPicPr>
          <p:nvPr/>
        </p:nvPicPr>
        <p:blipFill>
          <a:blip r:embed="rId3"/>
          <a:stretch>
            <a:fillRect/>
          </a:stretch>
        </p:blipFill>
        <p:spPr>
          <a:xfrm>
            <a:off x="7488972" y="6404510"/>
            <a:ext cx="1623729" cy="453134"/>
          </a:xfrm>
          <a:prstGeom prst="rect">
            <a:avLst/>
          </a:prstGeom>
        </p:spPr>
      </p:pic>
      <p:sp>
        <p:nvSpPr>
          <p:cNvPr id="31" name="Text Box 49">
            <a:extLst>
              <a:ext uri="{FF2B5EF4-FFF2-40B4-BE49-F238E27FC236}">
                <a16:creationId xmlns:a16="http://schemas.microsoft.com/office/drawing/2014/main" id="{29E28327-D3BB-28E3-75D4-E4314C631EE4}"/>
              </a:ext>
            </a:extLst>
          </p:cNvPr>
          <p:cNvSpPr txBox="1">
            <a:spLocks noChangeArrowheads="1"/>
          </p:cNvSpPr>
          <p:nvPr/>
        </p:nvSpPr>
        <p:spPr bwMode="auto">
          <a:xfrm>
            <a:off x="144630" y="941346"/>
            <a:ext cx="8953165"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vi-VN" sz="1000" b="1" i="0" u="none" strike="noStrike" cap="none" normalizeH="0" baseline="0" noProof="0" dirty="0">
                <a:ln>
                  <a:noFill/>
                </a:ln>
                <a:solidFill>
                  <a:srgbClr val="FFFFFF"/>
                </a:solidFill>
                <a:effectLst/>
                <a:uLnTx/>
                <a:uFillTx/>
                <a:latin typeface="Arial" panose="00000900000000000000" pitchFamily="2" charset="0"/>
                <a:ea typeface="ＭＳ Ｐゴシック" charset="0"/>
                <a:cs typeface="Poppins ExtraBold" panose="00000900000000000000" pitchFamily="2" charset="0"/>
              </a:rPr>
              <a:t>Tình hình triển khai</a:t>
            </a:r>
          </a:p>
        </p:txBody>
      </p:sp>
      <p:graphicFrame>
        <p:nvGraphicFramePr>
          <p:cNvPr id="6" name="Table 5">
            <a:extLst>
              <a:ext uri="{FF2B5EF4-FFF2-40B4-BE49-F238E27FC236}">
                <a16:creationId xmlns:a16="http://schemas.microsoft.com/office/drawing/2014/main" id="{1EAC3E47-9569-F769-F8FF-52AD7651C189}"/>
              </a:ext>
            </a:extLst>
          </p:cNvPr>
          <p:cNvGraphicFramePr>
            <a:graphicFrameLocks noGrp="1"/>
          </p:cNvGraphicFramePr>
          <p:nvPr>
            <p:extLst>
              <p:ext uri="{D42A27DB-BD31-4B8C-83A1-F6EECF244321}">
                <p14:modId xmlns:p14="http://schemas.microsoft.com/office/powerpoint/2010/main" val="931578793"/>
              </p:ext>
            </p:extLst>
          </p:nvPr>
        </p:nvGraphicFramePr>
        <p:xfrm>
          <a:off x="118388" y="1110725"/>
          <a:ext cx="8979408" cy="1145218"/>
        </p:xfrm>
        <a:graphic>
          <a:graphicData uri="http://schemas.openxmlformats.org/drawingml/2006/table">
            <a:tbl>
              <a:tblPr firstRow="1" firstCol="1" bandRow="1">
                <a:tableStyleId>{0505E3EF-67EA-436B-97B2-0124C06EBD24}</a:tableStyleId>
              </a:tblPr>
              <a:tblGrid>
                <a:gridCol w="1737360">
                  <a:extLst>
                    <a:ext uri="{9D8B030D-6E8A-4147-A177-3AD203B41FA5}">
                      <a16:colId xmlns:a16="http://schemas.microsoft.com/office/drawing/2014/main" val="2441690924"/>
                    </a:ext>
                  </a:extLst>
                </a:gridCol>
                <a:gridCol w="2561269">
                  <a:extLst>
                    <a:ext uri="{9D8B030D-6E8A-4147-A177-3AD203B41FA5}">
                      <a16:colId xmlns:a16="http://schemas.microsoft.com/office/drawing/2014/main" val="4243113650"/>
                    </a:ext>
                  </a:extLst>
                </a:gridCol>
                <a:gridCol w="2206033">
                  <a:extLst>
                    <a:ext uri="{9D8B030D-6E8A-4147-A177-3AD203B41FA5}">
                      <a16:colId xmlns:a16="http://schemas.microsoft.com/office/drawing/2014/main" val="3815672779"/>
                    </a:ext>
                  </a:extLst>
                </a:gridCol>
                <a:gridCol w="2474746">
                  <a:extLst>
                    <a:ext uri="{9D8B030D-6E8A-4147-A177-3AD203B41FA5}">
                      <a16:colId xmlns:a16="http://schemas.microsoft.com/office/drawing/2014/main" val="2137277064"/>
                    </a:ext>
                  </a:extLst>
                </a:gridCol>
              </a:tblGrid>
              <a:tr h="0">
                <a:tc>
                  <a:txBody>
                    <a:bodyPr/>
                    <a:lstStyle/>
                    <a:p>
                      <a:pPr marL="0" marR="0" algn="l" rtl="0">
                        <a:lnSpc>
                          <a:spcPct val="150000"/>
                        </a:lnSpc>
                        <a:spcBef>
                          <a:spcPts val="0"/>
                        </a:spcBef>
                        <a:spcAft>
                          <a:spcPts val="0"/>
                        </a:spcAft>
                      </a:pPr>
                      <a:endParaRPr lang="en-US" sz="100" dirty="0">
                        <a:effectLst/>
                        <a:latin typeface="Poppins Medium" panose="00000600000000000000" pitchFamily="2" charset="0"/>
                        <a:cs typeface="Poppins Medium" panose="00000600000000000000" pitchFamily="2" charset="0"/>
                      </a:endParaRPr>
                    </a:p>
                  </a:txBody>
                  <a:tcPr marL="48986" marR="48986" marT="0" marB="0"/>
                </a:tc>
                <a:tc>
                  <a:txBody>
                    <a:bodyPr/>
                    <a:lstStyle/>
                    <a:p>
                      <a:pPr marL="0" marR="0" algn="ctr">
                        <a:lnSpc>
                          <a:spcPct val="100000"/>
                        </a:lnSpc>
                        <a:spcBef>
                          <a:spcPts val="0"/>
                        </a:spcBef>
                        <a:spcAft>
                          <a:spcPts val="0"/>
                        </a:spcAft>
                      </a:pPr>
                      <a:r>
                        <a:rPr lang="en-US" sz="700" b="1" dirty="0" err="1">
                          <a:effectLst/>
                          <a:latin typeface="Arial" panose="00000700000000000000" pitchFamily="2" charset="0"/>
                          <a:cs typeface="Poppins SemiBold" panose="00000700000000000000" pitchFamily="2" charset="0"/>
                        </a:rPr>
                        <a:t>Vắc-xin</a:t>
                      </a:r>
                      <a:r>
                        <a:rPr lang="en-US" sz="700" b="1" dirty="0">
                          <a:effectLst/>
                          <a:latin typeface="Arial" panose="00000700000000000000" pitchFamily="2" charset="0"/>
                          <a:cs typeface="Poppins SemiBold" panose="00000700000000000000" pitchFamily="2" charset="0"/>
                        </a:rPr>
                        <a:t> </a:t>
                      </a:r>
                      <a:r>
                        <a:rPr lang="en-US" sz="700" b="1" dirty="0" err="1">
                          <a:effectLst/>
                          <a:latin typeface="Arial" panose="00000700000000000000" pitchFamily="2" charset="0"/>
                          <a:cs typeface="Poppins SemiBold" panose="00000700000000000000" pitchFamily="2" charset="0"/>
                        </a:rPr>
                        <a:t>phế</a:t>
                      </a:r>
                      <a:r>
                        <a:rPr lang="en-US" sz="700" b="1" dirty="0">
                          <a:effectLst/>
                          <a:latin typeface="Arial" panose="00000700000000000000" pitchFamily="2" charset="0"/>
                          <a:cs typeface="Poppins SemiBold" panose="00000700000000000000" pitchFamily="2" charset="0"/>
                        </a:rPr>
                        <a:t> </a:t>
                      </a:r>
                      <a:r>
                        <a:rPr lang="en-US" sz="700" b="1" dirty="0" err="1">
                          <a:effectLst/>
                          <a:latin typeface="Arial" panose="00000700000000000000" pitchFamily="2" charset="0"/>
                          <a:cs typeface="Poppins SemiBold" panose="00000700000000000000" pitchFamily="2" charset="0"/>
                        </a:rPr>
                        <a:t>cầu</a:t>
                      </a:r>
                      <a:r>
                        <a:rPr lang="en-US" sz="700" b="1" dirty="0">
                          <a:effectLst/>
                          <a:latin typeface="Arial" panose="00000700000000000000" pitchFamily="2" charset="0"/>
                          <a:cs typeface="Poppins SemiBold" panose="00000700000000000000" pitchFamily="2" charset="0"/>
                        </a:rPr>
                        <a:t> (</a:t>
                      </a:r>
                      <a:r>
                        <a:rPr lang="vi-VN" sz="700" b="1" dirty="0">
                          <a:effectLst/>
                          <a:latin typeface="Arial" panose="00000700000000000000" pitchFamily="2" charset="0"/>
                          <a:cs typeface="Poppins SemiBold" panose="00000700000000000000" pitchFamily="2" charset="0"/>
                        </a:rPr>
                        <a:t>PCV</a:t>
                      </a:r>
                      <a:r>
                        <a:rPr lang="en-US" sz="700" b="1" dirty="0">
                          <a:effectLst/>
                          <a:latin typeface="Arial" panose="00000700000000000000" pitchFamily="2" charset="0"/>
                          <a:cs typeface="Poppins SemiBold" panose="00000700000000000000" pitchFamily="2" charset="0"/>
                        </a:rPr>
                        <a:t>)</a:t>
                      </a:r>
                      <a:endParaRPr lang="vi-VN" sz="700" b="1" dirty="0">
                        <a:effectLst/>
                        <a:latin typeface="Arial" panose="00000700000000000000" pitchFamily="2" charset="0"/>
                        <a:cs typeface="Poppins SemiBold" panose="00000700000000000000" pitchFamily="2" charset="0"/>
                      </a:endParaRPr>
                    </a:p>
                  </a:txBody>
                  <a:tcPr marL="48986" marR="48986" marT="36000" marB="36000" anchor="ctr"/>
                </a:tc>
                <a:tc>
                  <a:txBody>
                    <a:bodyPr/>
                    <a:lstStyle/>
                    <a:p>
                      <a:pPr marL="0" marR="0" algn="ctr">
                        <a:lnSpc>
                          <a:spcPct val="100000"/>
                        </a:lnSpc>
                        <a:spcBef>
                          <a:spcPts val="0"/>
                        </a:spcBef>
                        <a:spcAft>
                          <a:spcPts val="0"/>
                        </a:spcAft>
                      </a:pPr>
                      <a:r>
                        <a:rPr lang="vi-VN" sz="700" b="1">
                          <a:effectLst/>
                          <a:latin typeface="Arial" panose="00000700000000000000" pitchFamily="2" charset="0"/>
                          <a:cs typeface="Poppins SemiBold" panose="00000700000000000000" pitchFamily="2" charset="0"/>
                        </a:rPr>
                        <a:t>Rota </a:t>
                      </a:r>
                    </a:p>
                  </a:txBody>
                  <a:tcPr marL="48986" marR="48986" marT="36000" marB="36000" anchor="ctr"/>
                </a:tc>
                <a:tc>
                  <a:txBody>
                    <a:bodyPr/>
                    <a:lstStyle/>
                    <a:p>
                      <a:pPr marL="0" marR="0" algn="ctr">
                        <a:lnSpc>
                          <a:spcPct val="100000"/>
                        </a:lnSpc>
                        <a:spcBef>
                          <a:spcPts val="0"/>
                        </a:spcBef>
                        <a:spcAft>
                          <a:spcPts val="0"/>
                        </a:spcAft>
                      </a:pPr>
                      <a:r>
                        <a:rPr lang="en-US" sz="700" b="1" dirty="0" err="1">
                          <a:effectLst/>
                          <a:latin typeface="Arial" panose="00000700000000000000" pitchFamily="2" charset="0"/>
                          <a:cs typeface="Poppins SemiBold" panose="00000700000000000000" pitchFamily="2" charset="0"/>
                        </a:rPr>
                        <a:t>Vắc-xin</a:t>
                      </a:r>
                      <a:r>
                        <a:rPr lang="en-US" sz="700" b="1" dirty="0">
                          <a:effectLst/>
                          <a:latin typeface="Arial" panose="00000700000000000000" pitchFamily="2" charset="0"/>
                          <a:cs typeface="Poppins SemiBold" panose="00000700000000000000" pitchFamily="2" charset="0"/>
                        </a:rPr>
                        <a:t> </a:t>
                      </a:r>
                      <a:r>
                        <a:rPr lang="vi-VN" sz="700" b="1" dirty="0">
                          <a:effectLst/>
                          <a:latin typeface="Arial" panose="00000700000000000000" pitchFamily="2" charset="0"/>
                          <a:cs typeface="Poppins SemiBold" panose="00000700000000000000" pitchFamily="2" charset="0"/>
                        </a:rPr>
                        <a:t>HPV</a:t>
                      </a:r>
                    </a:p>
                  </a:txBody>
                  <a:tcPr marL="48986" marR="48986" marT="36000" marB="36000" anchor="ctr"/>
                </a:tc>
                <a:extLst>
                  <a:ext uri="{0D108BD9-81ED-4DB2-BD59-A6C34878D82A}">
                    <a16:rowId xmlns:a16="http://schemas.microsoft.com/office/drawing/2014/main" val="4244451803"/>
                  </a:ext>
                </a:extLst>
              </a:tr>
              <a:tr h="151243">
                <a:tc>
                  <a:txBody>
                    <a:bodyPr/>
                    <a:lstStyle/>
                    <a:p>
                      <a:pPr marL="0" marR="0" algn="ctr">
                        <a:lnSpc>
                          <a:spcPct val="100000"/>
                        </a:lnSpc>
                        <a:spcBef>
                          <a:spcPts val="0"/>
                        </a:spcBef>
                        <a:spcAft>
                          <a:spcPts val="0"/>
                        </a:spcAft>
                      </a:pPr>
                      <a:r>
                        <a:rPr lang="vi-VN" sz="500" dirty="0">
                          <a:effectLst/>
                          <a:latin typeface="Arial" pitchFamily="2" charset="77"/>
                          <a:cs typeface="Poppins" pitchFamily="2" charset="77"/>
                        </a:rPr>
                        <a:t>Năm triển khai</a:t>
                      </a:r>
                    </a:p>
                  </a:txBody>
                  <a:tcPr marL="48986" marR="48986" marT="36000" marB="36000" anchor="ctr"/>
                </a:tc>
                <a:tc>
                  <a:txBody>
                    <a:bodyPr/>
                    <a:lstStyle/>
                    <a:p>
                      <a:pPr marL="0" marR="0" lvl="0" indent="0" algn="ctr" defTabSz="914209" rtl="0" eaLnBrk="1" fontAlgn="auto" latinLnBrk="0" hangingPunct="1">
                        <a:lnSpc>
                          <a:spcPct val="100000"/>
                        </a:lnSpc>
                        <a:spcBef>
                          <a:spcPts val="0"/>
                        </a:spcBef>
                        <a:spcAft>
                          <a:spcPts val="0"/>
                        </a:spcAft>
                        <a:buClrTx/>
                        <a:buSzTx/>
                        <a:buFontTx/>
                        <a:buNone/>
                        <a:tabLst/>
                        <a:defRPr/>
                      </a:pPr>
                      <a:r>
                        <a:rPr lang="vi-VN" sz="500" b="0">
                          <a:effectLst/>
                          <a:latin typeface="Arial" pitchFamily="2" charset="77"/>
                          <a:cs typeface="Poppins" pitchFamily="2" charset="77"/>
                        </a:rPr>
                        <a:t>Tháng 11 năm 2025 </a:t>
                      </a:r>
                    </a:p>
                  </a:txBody>
                  <a:tcPr marL="48986" marR="48986" marT="18000" marB="36000" anchor="ctr"/>
                </a:tc>
                <a:tc>
                  <a:txBody>
                    <a:bodyPr/>
                    <a:lstStyle/>
                    <a:p>
                      <a:pPr marL="0" marR="0" lvl="0" indent="0" algn="ctr" defTabSz="914209" rtl="0" eaLnBrk="1" fontAlgn="auto" latinLnBrk="0" hangingPunct="1">
                        <a:lnSpc>
                          <a:spcPct val="100000"/>
                        </a:lnSpc>
                        <a:spcBef>
                          <a:spcPts val="0"/>
                        </a:spcBef>
                        <a:spcAft>
                          <a:spcPts val="0"/>
                        </a:spcAft>
                        <a:buClrTx/>
                        <a:buSzTx/>
                        <a:buFontTx/>
                        <a:buNone/>
                        <a:tabLst/>
                        <a:defRPr/>
                      </a:pPr>
                      <a:r>
                        <a:rPr lang="vi-VN" sz="500" b="0">
                          <a:effectLst/>
                          <a:latin typeface="Arial" pitchFamily="2" charset="77"/>
                          <a:cs typeface="Poppins" pitchFamily="2" charset="77"/>
                        </a:rPr>
                        <a:t>Tháng 11 năm 2025 </a:t>
                      </a:r>
                    </a:p>
                  </a:txBody>
                  <a:tcPr marL="48986" marR="48986" marT="18000" marB="36000" anchor="ctr"/>
                </a:tc>
                <a:tc>
                  <a:txBody>
                    <a:bodyPr/>
                    <a:lstStyle/>
                    <a:p>
                      <a:pPr marL="0" marR="0" algn="ctr">
                        <a:lnSpc>
                          <a:spcPct val="100000"/>
                        </a:lnSpc>
                        <a:spcBef>
                          <a:spcPts val="0"/>
                        </a:spcBef>
                        <a:spcAft>
                          <a:spcPts val="0"/>
                        </a:spcAft>
                      </a:pPr>
                      <a:r>
                        <a:rPr lang="vi-VN" sz="500" b="0">
                          <a:solidFill>
                            <a:schemeClr val="dk1"/>
                          </a:solidFill>
                          <a:effectLst/>
                          <a:latin typeface="Arial" pitchFamily="2" charset="77"/>
                          <a:ea typeface="+mn-ea"/>
                          <a:cs typeface="Poppins" pitchFamily="2" charset="77"/>
                        </a:rPr>
                        <a:t>2019</a:t>
                      </a:r>
                    </a:p>
                  </a:txBody>
                  <a:tcPr marL="48986" marR="48986" marT="18000" marB="36000" anchor="ctr"/>
                </a:tc>
                <a:extLst>
                  <a:ext uri="{0D108BD9-81ED-4DB2-BD59-A6C34878D82A}">
                    <a16:rowId xmlns:a16="http://schemas.microsoft.com/office/drawing/2014/main" val="3830800114"/>
                  </a:ext>
                </a:extLst>
              </a:tr>
              <a:tr h="115736">
                <a:tc>
                  <a:txBody>
                    <a:bodyPr/>
                    <a:lstStyle/>
                    <a:p>
                      <a:pPr marL="0" marR="0" lvl="0" indent="-368205" algn="ctr">
                        <a:lnSpc>
                          <a:spcPct val="100000"/>
                        </a:lnSpc>
                        <a:spcBef>
                          <a:spcPts val="0"/>
                        </a:spcBef>
                        <a:spcAft>
                          <a:spcPts val="0"/>
                        </a:spcAft>
                        <a:tabLst/>
                      </a:pPr>
                      <a:r>
                        <a:rPr lang="vi-VN" sz="500">
                          <a:effectLst/>
                          <a:latin typeface="Arial" pitchFamily="2" charset="77"/>
                          <a:cs typeface="Poppins" pitchFamily="2" charset="77"/>
                        </a:rPr>
                        <a:t>Tình hình triển khai</a:t>
                      </a:r>
                    </a:p>
                  </a:txBody>
                  <a:tcPr marL="48986" marR="48986" marT="36000" marB="0" anchor="ctr"/>
                </a:tc>
                <a:tc>
                  <a:txBody>
                    <a:bodyPr/>
                    <a:lstStyle/>
                    <a:p>
                      <a:pPr marL="88900" marR="0" lvl="1" indent="0" algn="ctr">
                        <a:lnSpc>
                          <a:spcPct val="100000"/>
                        </a:lnSpc>
                        <a:spcBef>
                          <a:spcPts val="0"/>
                        </a:spcBef>
                        <a:spcAft>
                          <a:spcPts val="0"/>
                        </a:spcAft>
                        <a:tabLst/>
                      </a:pPr>
                      <a:r>
                        <a:rPr lang="vi-VN" sz="500" b="0">
                          <a:effectLst/>
                          <a:latin typeface="Arial" pitchFamily="2" charset="77"/>
                          <a:cs typeface="Poppins" pitchFamily="2" charset="77"/>
                        </a:rPr>
                        <a:t>Trên toàn quốc</a:t>
                      </a:r>
                    </a:p>
                  </a:txBody>
                  <a:tcPr marL="48986" marR="48986" marT="18000" marB="36000" anchor="ctr"/>
                </a:tc>
                <a:tc>
                  <a:txBody>
                    <a:bodyPr/>
                    <a:lstStyle/>
                    <a:p>
                      <a:pPr marL="88900" marR="0" lvl="1" indent="0" algn="ctr">
                        <a:lnSpc>
                          <a:spcPct val="100000"/>
                        </a:lnSpc>
                        <a:spcBef>
                          <a:spcPts val="0"/>
                        </a:spcBef>
                        <a:spcAft>
                          <a:spcPts val="0"/>
                        </a:spcAft>
                        <a:tabLst/>
                      </a:pPr>
                      <a:r>
                        <a:rPr lang="vi-VN" sz="500" b="0">
                          <a:effectLst/>
                          <a:latin typeface="Arial" pitchFamily="2" charset="77"/>
                          <a:cs typeface="Poppins" pitchFamily="2" charset="77"/>
                        </a:rPr>
                        <a:t>Trên toàn quốc</a:t>
                      </a:r>
                    </a:p>
                  </a:txBody>
                  <a:tcPr marL="48986" marR="48986" marT="18000" marB="36000" anchor="ctr"/>
                </a:tc>
                <a:tc>
                  <a:txBody>
                    <a:bodyPr/>
                    <a:lstStyle/>
                    <a:p>
                      <a:pPr marL="88900" marR="0" lvl="1" indent="0" algn="ctr">
                        <a:lnSpc>
                          <a:spcPct val="100000"/>
                        </a:lnSpc>
                        <a:spcBef>
                          <a:spcPts val="0"/>
                        </a:spcBef>
                        <a:spcAft>
                          <a:spcPts val="0"/>
                        </a:spcAft>
                        <a:tabLst/>
                      </a:pPr>
                      <a:r>
                        <a:rPr lang="vi-VN" sz="500" b="0">
                          <a:solidFill>
                            <a:schemeClr val="dk1"/>
                          </a:solidFill>
                          <a:effectLst/>
                          <a:latin typeface="Arial" pitchFamily="2" charset="77"/>
                          <a:ea typeface="+mn-ea"/>
                          <a:cs typeface="Poppins" pitchFamily="2" charset="77"/>
                        </a:rPr>
                        <a:t>Trên toàn quốc</a:t>
                      </a:r>
                    </a:p>
                  </a:txBody>
                  <a:tcPr marL="48986" marR="48986" marT="18000" marB="36000" anchor="ctr"/>
                </a:tc>
                <a:extLst>
                  <a:ext uri="{0D108BD9-81ED-4DB2-BD59-A6C34878D82A}">
                    <a16:rowId xmlns:a16="http://schemas.microsoft.com/office/drawing/2014/main" val="4236886848"/>
                  </a:ext>
                </a:extLst>
              </a:tr>
              <a:tr h="231637">
                <a:tc>
                  <a:txBody>
                    <a:bodyPr/>
                    <a:lstStyle/>
                    <a:p>
                      <a:pPr marL="0" marR="0" lvl="0" indent="-368205" algn="ctr">
                        <a:lnSpc>
                          <a:spcPct val="100000"/>
                        </a:lnSpc>
                        <a:spcBef>
                          <a:spcPts val="0"/>
                        </a:spcBef>
                        <a:spcAft>
                          <a:spcPts val="0"/>
                        </a:spcAft>
                        <a:tabLst/>
                      </a:pPr>
                      <a:r>
                        <a:rPr lang="vi-VN" sz="500">
                          <a:effectLst/>
                          <a:latin typeface="Arial" pitchFamily="2" charset="77"/>
                          <a:ea typeface="Calibri"/>
                          <a:cs typeface="Poppins" pitchFamily="2" charset="77"/>
                        </a:rPr>
                        <a:t>Nhóm đối tượng tiêm vắc-xin </a:t>
                      </a:r>
                    </a:p>
                  </a:txBody>
                  <a:tcPr marL="48986" marR="48986" marT="36000" marB="0" anchor="ctr"/>
                </a:tc>
                <a:tc>
                  <a:txBody>
                    <a:bodyPr/>
                    <a:lstStyle/>
                    <a:p>
                      <a:pPr marL="88900" marR="0" lvl="1" indent="0" algn="ctr">
                        <a:lnSpc>
                          <a:spcPct val="100000"/>
                        </a:lnSpc>
                        <a:spcBef>
                          <a:spcPts val="0"/>
                        </a:spcBef>
                        <a:spcAft>
                          <a:spcPts val="0"/>
                        </a:spcAft>
                        <a:tabLst/>
                      </a:pPr>
                      <a:r>
                        <a:rPr lang="vi-VN" sz="500" b="0">
                          <a:solidFill>
                            <a:schemeClr val="dk1"/>
                          </a:solidFill>
                          <a:effectLst/>
                          <a:latin typeface="Arial" pitchFamily="2" charset="77"/>
                          <a:ea typeface="+mn-ea"/>
                          <a:cs typeface="Poppins" pitchFamily="2" charset="77"/>
                        </a:rPr>
                        <a:t>Cả trẻ sơ sinh nam và nữ (dân số-6899)</a:t>
                      </a:r>
                    </a:p>
                  </a:txBody>
                  <a:tcPr marL="48986" marR="48986" marT="18000" marB="36000" anchor="ctr"/>
                </a:tc>
                <a:tc>
                  <a:txBody>
                    <a:bodyPr/>
                    <a:lstStyle/>
                    <a:p>
                      <a:pPr marL="88900" marR="0" lvl="1" indent="0" algn="ctr">
                        <a:lnSpc>
                          <a:spcPct val="100000"/>
                        </a:lnSpc>
                        <a:spcBef>
                          <a:spcPts val="0"/>
                        </a:spcBef>
                        <a:spcAft>
                          <a:spcPts val="0"/>
                        </a:spcAft>
                        <a:tabLst/>
                      </a:pPr>
                      <a:r>
                        <a:rPr lang="vi-VN" sz="500" b="0">
                          <a:solidFill>
                            <a:schemeClr val="dk1"/>
                          </a:solidFill>
                          <a:effectLst/>
                          <a:latin typeface="Arial" pitchFamily="2" charset="77"/>
                          <a:ea typeface="+mn-ea"/>
                          <a:cs typeface="Poppins" pitchFamily="2" charset="77"/>
                        </a:rPr>
                        <a:t>Cả trẻ sơ sinh nam và nữ (dân số-6899)</a:t>
                      </a:r>
                    </a:p>
                  </a:txBody>
                  <a:tcPr marL="48986" marR="48986" marT="18000" marB="36000" anchor="ctr"/>
                </a:tc>
                <a:tc>
                  <a:txBody>
                    <a:bodyPr/>
                    <a:lstStyle/>
                    <a:p>
                      <a:pPr marL="88900" marR="0" lvl="1" indent="0" algn="ctr">
                        <a:lnSpc>
                          <a:spcPct val="100000"/>
                        </a:lnSpc>
                        <a:spcBef>
                          <a:spcPts val="0"/>
                        </a:spcBef>
                        <a:spcAft>
                          <a:spcPts val="0"/>
                        </a:spcAft>
                        <a:tabLst/>
                      </a:pPr>
                      <a:r>
                        <a:rPr lang="vi-VN" sz="500" b="0">
                          <a:solidFill>
                            <a:schemeClr val="dk1"/>
                          </a:solidFill>
                          <a:effectLst/>
                          <a:latin typeface="Arial" pitchFamily="2" charset="77"/>
                          <a:ea typeface="+mn-ea"/>
                          <a:cs typeface="Poppins" pitchFamily="2" charset="77"/>
                        </a:rPr>
                        <a:t>Các bé gái từ 9-13 tuổi (15.000 trẻ em)</a:t>
                      </a:r>
                    </a:p>
                  </a:txBody>
                  <a:tcPr marL="48986" marR="48986" marT="18000" marB="36000" anchor="ctr"/>
                </a:tc>
                <a:extLst>
                  <a:ext uri="{0D108BD9-81ED-4DB2-BD59-A6C34878D82A}">
                    <a16:rowId xmlns:a16="http://schemas.microsoft.com/office/drawing/2014/main" val="2669951412"/>
                  </a:ext>
                </a:extLst>
              </a:tr>
              <a:tr h="237838">
                <a:tc>
                  <a:txBody>
                    <a:bodyPr/>
                    <a:lstStyle/>
                    <a:p>
                      <a:pPr marL="0" marR="0" algn="ctr">
                        <a:lnSpc>
                          <a:spcPct val="107000"/>
                        </a:lnSpc>
                        <a:spcAft>
                          <a:spcPts val="800"/>
                        </a:spcAft>
                        <a:buNone/>
                      </a:pPr>
                      <a:r>
                        <a:rPr lang="vi-VN" sz="500">
                          <a:effectLst/>
                          <a:latin typeface="Arial" panose="00000500000000000000" pitchFamily="2" charset="0"/>
                          <a:ea typeface="Calibri" panose="020F0502020204030204" pitchFamily="34" charset="0"/>
                          <a:cs typeface="Times New Roman" panose="02020603050405020304" pitchFamily="18" charset="0"/>
                        </a:rPr>
                        <a:t>Loại vắc-xin và số liều / Hỗ trợ tài chính dự kiến cho việc triển khai</a:t>
                      </a:r>
                    </a:p>
                  </a:txBody>
                  <a:tcPr marL="68580" marR="68580" marT="0" marB="0" anchor="ctr"/>
                </a:tc>
                <a:tc>
                  <a:txBody>
                    <a:bodyPr/>
                    <a:lstStyle/>
                    <a:p>
                      <a:pPr marL="88900" marR="0" lvl="1" indent="0" algn="ctr" defTabSz="914209" rtl="0" eaLnBrk="1" fontAlgn="auto" latinLnBrk="0" hangingPunct="1">
                        <a:lnSpc>
                          <a:spcPct val="100000"/>
                        </a:lnSpc>
                        <a:spcBef>
                          <a:spcPts val="0"/>
                        </a:spcBef>
                        <a:spcAft>
                          <a:spcPts val="0"/>
                        </a:spcAft>
                        <a:buClrTx/>
                        <a:buSzTx/>
                        <a:buFontTx/>
                        <a:buNone/>
                        <a:tabLst/>
                        <a:defRPr/>
                      </a:pPr>
                      <a:r>
                        <a:rPr lang="vi-VN" sz="500" b="0">
                          <a:solidFill>
                            <a:schemeClr val="dk1"/>
                          </a:solidFill>
                          <a:effectLst/>
                          <a:latin typeface="Arial" pitchFamily="2" charset="77"/>
                          <a:ea typeface="+mn-ea"/>
                          <a:cs typeface="Poppins" pitchFamily="2" charset="77"/>
                        </a:rPr>
                        <a:t>Pneumosil (PCV 10) / Gavi (50%) &amp; Nguồn trong nước (50%)</a:t>
                      </a:r>
                    </a:p>
                  </a:txBody>
                  <a:tcPr marL="48986" marR="48986" marT="18000" marB="36000" anchor="ctr"/>
                </a:tc>
                <a:tc>
                  <a:txBody>
                    <a:bodyPr/>
                    <a:lstStyle/>
                    <a:p>
                      <a:pPr marL="88900" marR="0" lvl="1" indent="0" algn="ctr" defTabSz="914209" rtl="0" eaLnBrk="1" fontAlgn="auto" latinLnBrk="0" hangingPunct="1">
                        <a:lnSpc>
                          <a:spcPct val="100000"/>
                        </a:lnSpc>
                        <a:spcBef>
                          <a:spcPts val="0"/>
                        </a:spcBef>
                        <a:spcAft>
                          <a:spcPts val="0"/>
                        </a:spcAft>
                        <a:buClrTx/>
                        <a:buSzTx/>
                        <a:buFontTx/>
                        <a:buNone/>
                        <a:tabLst/>
                        <a:defRPr/>
                      </a:pPr>
                      <a:r>
                        <a:rPr lang="vi-VN" sz="500" b="0">
                          <a:solidFill>
                            <a:schemeClr val="dk1"/>
                          </a:solidFill>
                          <a:effectLst/>
                          <a:latin typeface="Arial" pitchFamily="2" charset="77"/>
                          <a:ea typeface="+mn-ea"/>
                          <a:cs typeface="Poppins" pitchFamily="2" charset="77"/>
                        </a:rPr>
                        <a:t>Rotasil (RV) / Gavi (50%) &amp; Nguồn trong nước (50%)</a:t>
                      </a:r>
                    </a:p>
                  </a:txBody>
                  <a:tcPr marL="48986" marR="48986" marT="18000" marB="36000" anchor="ctr"/>
                </a:tc>
                <a:tc>
                  <a:txBody>
                    <a:bodyPr/>
                    <a:lstStyle/>
                    <a:p>
                      <a:pPr marL="88900" marR="0" lvl="1" indent="0" algn="ctr">
                        <a:lnSpc>
                          <a:spcPct val="100000"/>
                        </a:lnSpc>
                        <a:spcBef>
                          <a:spcPts val="0"/>
                        </a:spcBef>
                        <a:spcAft>
                          <a:spcPts val="0"/>
                        </a:spcAft>
                        <a:tabLst/>
                      </a:pPr>
                      <a:r>
                        <a:rPr lang="vi-VN" sz="500" b="0">
                          <a:solidFill>
                            <a:schemeClr val="dk1"/>
                          </a:solidFill>
                          <a:effectLst/>
                          <a:latin typeface="Arial" pitchFamily="2" charset="77"/>
                          <a:ea typeface="+mn-ea"/>
                          <a:cs typeface="Poppins" pitchFamily="2" charset="77"/>
                        </a:rPr>
                        <a:t>Cervarix, (36.766 liều)</a:t>
                      </a:r>
                    </a:p>
                  </a:txBody>
                  <a:tcPr marL="48986" marR="48986" marT="18000" marB="36000" anchor="ctr"/>
                </a:tc>
                <a:extLst>
                  <a:ext uri="{0D108BD9-81ED-4DB2-BD59-A6C34878D82A}">
                    <a16:rowId xmlns:a16="http://schemas.microsoft.com/office/drawing/2014/main" val="2870562351"/>
                  </a:ext>
                </a:extLst>
              </a:tr>
              <a:tr h="215620">
                <a:tc gridSpan="4">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6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bl>
          </a:graphicData>
        </a:graphic>
      </p:graphicFrame>
      <p:graphicFrame>
        <p:nvGraphicFramePr>
          <p:cNvPr id="9" name="Table 8">
            <a:extLst>
              <a:ext uri="{FF2B5EF4-FFF2-40B4-BE49-F238E27FC236}">
                <a16:creationId xmlns:a16="http://schemas.microsoft.com/office/drawing/2014/main" id="{AE29CAC3-1071-EDE2-E5E5-671832C8351C}"/>
              </a:ext>
            </a:extLst>
          </p:cNvPr>
          <p:cNvGraphicFramePr>
            <a:graphicFrameLocks noGrp="1"/>
          </p:cNvGraphicFramePr>
          <p:nvPr>
            <p:extLst>
              <p:ext uri="{D42A27DB-BD31-4B8C-83A1-F6EECF244321}">
                <p14:modId xmlns:p14="http://schemas.microsoft.com/office/powerpoint/2010/main" val="4095805733"/>
              </p:ext>
            </p:extLst>
          </p:nvPr>
        </p:nvGraphicFramePr>
        <p:xfrm>
          <a:off x="121640" y="2033305"/>
          <a:ext cx="8979408" cy="1947984"/>
        </p:xfrm>
        <a:graphic>
          <a:graphicData uri="http://schemas.openxmlformats.org/drawingml/2006/table">
            <a:tbl>
              <a:tblPr firstRow="1" firstCol="1" bandRow="1">
                <a:tableStyleId>{0505E3EF-67EA-436B-97B2-0124C06EBD24}</a:tableStyleId>
              </a:tblPr>
              <a:tblGrid>
                <a:gridCol w="1431444">
                  <a:extLst>
                    <a:ext uri="{9D8B030D-6E8A-4147-A177-3AD203B41FA5}">
                      <a16:colId xmlns:a16="http://schemas.microsoft.com/office/drawing/2014/main" val="2441690924"/>
                    </a:ext>
                  </a:extLst>
                </a:gridCol>
                <a:gridCol w="2882566">
                  <a:extLst>
                    <a:ext uri="{9D8B030D-6E8A-4147-A177-3AD203B41FA5}">
                      <a16:colId xmlns:a16="http://schemas.microsoft.com/office/drawing/2014/main" val="4243113650"/>
                    </a:ext>
                  </a:extLst>
                </a:gridCol>
                <a:gridCol w="4665398">
                  <a:extLst>
                    <a:ext uri="{9D8B030D-6E8A-4147-A177-3AD203B41FA5}">
                      <a16:colId xmlns:a16="http://schemas.microsoft.com/office/drawing/2014/main" val="3319182671"/>
                    </a:ext>
                  </a:extLst>
                </a:gridCol>
              </a:tblGrid>
              <a:tr h="208260">
                <a:tc gridSpan="3">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9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197760">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vi-VN" sz="700" dirty="0">
                          <a:effectLst/>
                          <a:latin typeface="Arial" pitchFamily="2" charset="77"/>
                          <a:cs typeface="Poppins" pitchFamily="2" charset="77"/>
                        </a:rPr>
                        <a:t>Những thách thức chính</a:t>
                      </a: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vi-VN" sz="700" b="1">
                          <a:solidFill>
                            <a:schemeClr val="dk1"/>
                          </a:solidFill>
                          <a:effectLst/>
                          <a:latin typeface="Arial" pitchFamily="2" charset="77"/>
                          <a:ea typeface="+mn-ea"/>
                          <a:cs typeface="Poppins" pitchFamily="2" charset="77"/>
                        </a:rPr>
                        <a:t>Người ra quyết định</a:t>
                      </a:r>
                    </a:p>
                  </a:txBody>
                  <a:tcPr marL="48986" marR="48986" marT="36000" marB="36000" anchor="ctr"/>
                </a:tc>
                <a:tc>
                  <a:txBody>
                    <a:bodyPr/>
                    <a:lstStyle/>
                    <a:p>
                      <a:pPr algn="ctr"/>
                      <a:r>
                        <a:rPr lang="vi-VN" sz="700" b="1">
                          <a:solidFill>
                            <a:schemeClr val="dk1"/>
                          </a:solidFill>
                          <a:effectLst/>
                          <a:latin typeface="Arial" pitchFamily="2" charset="77"/>
                          <a:ea typeface="+mn-ea"/>
                          <a:cs typeface="Poppins" pitchFamily="2" charset="77"/>
                        </a:rPr>
                        <a:t>Vị trí</a:t>
                      </a:r>
                    </a:p>
                  </a:txBody>
                  <a:tcPr marL="48986" marR="48986" marT="36000" marB="36000" anchor="ctr"/>
                </a:tc>
                <a:extLst>
                  <a:ext uri="{0D108BD9-81ED-4DB2-BD59-A6C34878D82A}">
                    <a16:rowId xmlns:a16="http://schemas.microsoft.com/office/drawing/2014/main" val="1053874978"/>
                  </a:ext>
                </a:extLst>
              </a:tr>
              <a:tr h="167373">
                <a:tc rowSpan="3">
                  <a:txBody>
                    <a:bodyPr/>
                    <a:lstStyle/>
                    <a:p>
                      <a:pPr marL="7938" marR="0" lvl="1" indent="0" algn="l">
                        <a:lnSpc>
                          <a:spcPct val="100000"/>
                        </a:lnSpc>
                        <a:spcBef>
                          <a:spcPts val="0"/>
                        </a:spcBef>
                        <a:spcAft>
                          <a:spcPts val="0"/>
                        </a:spcAft>
                        <a:tabLst/>
                      </a:pPr>
                      <a:r>
                        <a:rPr lang="vi-VN" sz="500" b="0">
                          <a:solidFill>
                            <a:schemeClr val="dk1"/>
                          </a:solidFill>
                          <a:effectLst/>
                          <a:latin typeface="Arial" pitchFamily="2" charset="77"/>
                          <a:ea typeface="+mn-ea"/>
                          <a:cs typeface="Poppins" pitchFamily="2" charset="77"/>
                        </a:rPr>
                        <a:t>Dư địa tài khóa hạn chế và các ưu tiên quốc gia khác đang ảnh hưởng đến phân bổ ngân sách cho việc mở rộng Chương trình Tiêm chủng Quốc gia (NIP).</a:t>
                      </a:r>
                    </a:p>
                  </a:txBody>
                  <a:tcPr marL="48986" marR="48986" marT="18000" marB="0" anchor="ctr"/>
                </a:tc>
                <a:tc>
                  <a:txBody>
                    <a:bodyPr/>
                    <a:lstStyle/>
                    <a:p>
                      <a:pPr marL="7938" marR="0" lvl="1" indent="0" algn="l">
                        <a:lnSpc>
                          <a:spcPct val="100000"/>
                        </a:lnSpc>
                        <a:spcBef>
                          <a:spcPts val="0"/>
                        </a:spcBef>
                        <a:spcAft>
                          <a:spcPts val="200"/>
                        </a:spcAft>
                        <a:tabLst/>
                      </a:pPr>
                      <a:r>
                        <a:rPr lang="vi-VN" sz="500" b="0">
                          <a:solidFill>
                            <a:schemeClr val="dk1"/>
                          </a:solidFill>
                          <a:effectLst/>
                          <a:latin typeface="Arial" pitchFamily="2" charset="77"/>
                          <a:ea typeface="+mn-ea"/>
                          <a:cs typeface="Poppins" pitchFamily="2" charset="77"/>
                        </a:rPr>
                        <a:t>Bộ Tài chính: Bộ trưởng và cán bộ các phòng ban thuộc Bộ Tài chính.</a:t>
                      </a:r>
                    </a:p>
                  </a:txBody>
                  <a:tcPr marL="48986" marR="48986" marT="18000" marB="36000" anchor="ctr"/>
                </a:tc>
                <a:tc>
                  <a:txBody>
                    <a:bodyPr/>
                    <a:lstStyle/>
                    <a:p>
                      <a:pPr marL="7938" marR="0" lvl="1" indent="0" algn="l">
                        <a:lnSpc>
                          <a:spcPct val="100000"/>
                        </a:lnSpc>
                        <a:spcBef>
                          <a:spcPts val="0"/>
                        </a:spcBef>
                        <a:spcAft>
                          <a:spcPts val="200"/>
                        </a:spcAft>
                        <a:tabLst/>
                      </a:pPr>
                      <a:r>
                        <a:rPr lang="vi-VN" sz="500" b="0">
                          <a:solidFill>
                            <a:schemeClr val="dk1"/>
                          </a:solidFill>
                          <a:effectLst/>
                          <a:latin typeface="Arial" pitchFamily="2" charset="77"/>
                          <a:ea typeface="+mn-ea"/>
                          <a:cs typeface="Poppins" pitchFamily="2" charset="77"/>
                        </a:rPr>
                        <a:t>Thường </a:t>
                      </a:r>
                      <a:r>
                        <a:rPr lang="vi-VN" sz="500" b="0" i="1">
                          <a:solidFill>
                            <a:schemeClr val="dk1"/>
                          </a:solidFill>
                          <a:effectLst/>
                          <a:latin typeface="Arial" pitchFamily="2" charset="77"/>
                          <a:ea typeface="+mn-ea"/>
                          <a:cs typeface="Poppins" pitchFamily="2" charset="77"/>
                        </a:rPr>
                        <a:t>ủng hộ</a:t>
                      </a:r>
                      <a:r>
                        <a:rPr lang="vi-VN" sz="500" b="0">
                          <a:solidFill>
                            <a:schemeClr val="dk1"/>
                          </a:solidFill>
                          <a:effectLst/>
                          <a:latin typeface="Arial" pitchFamily="2" charset="77"/>
                          <a:ea typeface="+mn-ea"/>
                          <a:cs typeface="Poppins" pitchFamily="2" charset="77"/>
                        </a:rPr>
                        <a:t> các khoản đầu tư vào lĩnh vực xã hội, nhưng bị hạn chế nghiêm trọng bởi các hạn chế vĩ mô – tài khóa và những nhu cầu khác.</a:t>
                      </a:r>
                    </a:p>
                  </a:txBody>
                  <a:tcPr marL="48986" marR="48986" marT="18000" marB="36000" anchor="ctr"/>
                </a:tc>
                <a:extLst>
                  <a:ext uri="{0D108BD9-81ED-4DB2-BD59-A6C34878D82A}">
                    <a16:rowId xmlns:a16="http://schemas.microsoft.com/office/drawing/2014/main" val="2655716968"/>
                  </a:ext>
                </a:extLst>
              </a:tr>
              <a:tr h="0">
                <a:tc vMerge="1">
                  <a:txBody>
                    <a:bodyPr/>
                    <a:lstStyle/>
                    <a:p>
                      <a:endParaRPr lang="en-GE"/>
                    </a:p>
                  </a:txBody>
                  <a:tcPr/>
                </a:tc>
                <a:tc>
                  <a:txBody>
                    <a:bodyPr/>
                    <a:lstStyle/>
                    <a:p>
                      <a:pPr marL="7938" marR="0" lvl="1" indent="0" algn="l">
                        <a:lnSpc>
                          <a:spcPct val="100000"/>
                        </a:lnSpc>
                        <a:spcBef>
                          <a:spcPts val="0"/>
                        </a:spcBef>
                        <a:spcAft>
                          <a:spcPts val="200"/>
                        </a:spcAft>
                        <a:tabLst/>
                      </a:pPr>
                      <a:r>
                        <a:rPr lang="vi-VN" sz="500" b="0">
                          <a:solidFill>
                            <a:schemeClr val="dk1"/>
                          </a:solidFill>
                          <a:effectLst/>
                          <a:latin typeface="Arial" pitchFamily="2" charset="77"/>
                          <a:ea typeface="+mn-ea"/>
                          <a:cs typeface="Poppins" pitchFamily="2" charset="77"/>
                        </a:rPr>
                        <a:t>Bộ Y tế (MoH): Bộ trưởng, Tổng cục trưởng Cục Dịch vụ Y tế, Tổng cục trưởng Y tế Dự phòng </a:t>
                      </a:r>
                    </a:p>
                  </a:txBody>
                  <a:tcPr marL="48986" marR="48986" marT="18000" marB="36000" anchor="ctr"/>
                </a:tc>
                <a:tc>
                  <a:txBody>
                    <a:bodyPr/>
                    <a:lstStyle/>
                    <a:p>
                      <a:pPr marL="7938" marR="0" lvl="1" indent="0" algn="l">
                        <a:lnSpc>
                          <a:spcPct val="100000"/>
                        </a:lnSpc>
                        <a:spcBef>
                          <a:spcPts val="0"/>
                        </a:spcBef>
                        <a:spcAft>
                          <a:spcPts val="200"/>
                        </a:spcAft>
                        <a:tabLst/>
                      </a:pPr>
                      <a:r>
                        <a:rPr lang="vi-VN" sz="500" b="0" i="1">
                          <a:solidFill>
                            <a:schemeClr val="dk1"/>
                          </a:solidFill>
                          <a:effectLst/>
                          <a:latin typeface="Arial" pitchFamily="2" charset="77"/>
                          <a:ea typeface="+mn-ea"/>
                          <a:cs typeface="Poppins" pitchFamily="2" charset="77"/>
                        </a:rPr>
                        <a:t>Rất ủng hộ </a:t>
                      </a:r>
                      <a:r>
                        <a:rPr lang="vi-VN" sz="500" b="0">
                          <a:solidFill>
                            <a:schemeClr val="dk1"/>
                          </a:solidFill>
                          <a:effectLst/>
                          <a:latin typeface="Arial" pitchFamily="2" charset="77"/>
                          <a:ea typeface="+mn-ea"/>
                          <a:cs typeface="Poppins" pitchFamily="2" charset="77"/>
                        </a:rPr>
                        <a:t>việc tăng cường nguồn tài chính trong nước, nhưng bị giới hạn bởi trần nguồn lực do cấp cao hơn quy định.</a:t>
                      </a:r>
                    </a:p>
                  </a:txBody>
                  <a:tcPr marL="48986" marR="48986" marT="18000" marB="36000" anchor="ctr"/>
                </a:tc>
                <a:extLst>
                  <a:ext uri="{0D108BD9-81ED-4DB2-BD59-A6C34878D82A}">
                    <a16:rowId xmlns:a16="http://schemas.microsoft.com/office/drawing/2014/main" val="59437931"/>
                  </a:ext>
                </a:extLst>
              </a:tr>
              <a:tr h="0">
                <a:tc vMerge="1">
                  <a:txBody>
                    <a:bodyPr/>
                    <a:lstStyle/>
                    <a:p>
                      <a:endParaRPr lang="en-GE"/>
                    </a:p>
                  </a:txBody>
                  <a:tcPr/>
                </a:tc>
                <a:tc>
                  <a:txBody>
                    <a:bodyPr/>
                    <a:lstStyle/>
                    <a:p>
                      <a:pPr marL="7938" marR="0" lvl="1" indent="0" algn="l">
                        <a:lnSpc>
                          <a:spcPct val="100000"/>
                        </a:lnSpc>
                        <a:spcBef>
                          <a:spcPts val="0"/>
                        </a:spcBef>
                        <a:spcAft>
                          <a:spcPts val="200"/>
                        </a:spcAft>
                        <a:tabLst/>
                      </a:pPr>
                      <a:r>
                        <a:rPr lang="vi-VN" sz="500" b="0">
                          <a:solidFill>
                            <a:schemeClr val="dk1"/>
                          </a:solidFill>
                          <a:effectLst/>
                          <a:latin typeface="Arial" pitchFamily="2" charset="77"/>
                          <a:ea typeface="+mn-ea"/>
                          <a:cs typeface="Poppins" pitchFamily="2" charset="77"/>
                        </a:rPr>
                        <a:t>Quốc hội (Hội đồng Nhân dân – People’s Majlis), Ủy ban Thẩm định Ngân sách</a:t>
                      </a:r>
                    </a:p>
                  </a:txBody>
                  <a:tcPr marL="48986" marR="48986" marT="18000" marB="36000" anchor="ctr"/>
                </a:tc>
                <a:tc>
                  <a:txBody>
                    <a:bodyPr/>
                    <a:lstStyle/>
                    <a:p>
                      <a:pPr marL="7938" marR="0" lvl="1" indent="0" algn="l">
                        <a:lnSpc>
                          <a:spcPct val="100000"/>
                        </a:lnSpc>
                        <a:spcBef>
                          <a:spcPts val="0"/>
                        </a:spcBef>
                        <a:spcAft>
                          <a:spcPts val="200"/>
                        </a:spcAft>
                        <a:tabLst/>
                      </a:pPr>
                      <a:r>
                        <a:rPr lang="vi-VN" sz="500" b="0">
                          <a:solidFill>
                            <a:schemeClr val="dk1"/>
                          </a:solidFill>
                          <a:effectLst/>
                          <a:latin typeface="Arial" pitchFamily="2" charset="77"/>
                          <a:ea typeface="+mn-ea"/>
                          <a:cs typeface="Poppins" pitchFamily="2" charset="77"/>
                        </a:rPr>
                        <a:t>Các thành viên có thể </a:t>
                      </a:r>
                      <a:r>
                        <a:rPr lang="vi-VN" sz="500" b="0" i="1">
                          <a:solidFill>
                            <a:schemeClr val="dk1"/>
                          </a:solidFill>
                          <a:effectLst/>
                          <a:latin typeface="Arial" pitchFamily="2" charset="77"/>
                          <a:ea typeface="+mn-ea"/>
                          <a:cs typeface="Poppins" pitchFamily="2" charset="77"/>
                        </a:rPr>
                        <a:t>ủng hộ</a:t>
                      </a:r>
                      <a:r>
                        <a:rPr lang="vi-VN" sz="500" b="0">
                          <a:solidFill>
                            <a:schemeClr val="dk1"/>
                          </a:solidFill>
                          <a:effectLst/>
                          <a:latin typeface="Arial" pitchFamily="2" charset="77"/>
                          <a:ea typeface="+mn-ea"/>
                          <a:cs typeface="Poppins" pitchFamily="2" charset="77"/>
                        </a:rPr>
                        <a:t> nếu công tác vận động đủ mạnh, nhưng đôi khi giữ thái độ trung lập khi so sánh với các chương trình kinh tế hoặc cơ sở hạ tầng cụ thể.</a:t>
                      </a:r>
                    </a:p>
                  </a:txBody>
                  <a:tcPr marL="48986" marR="48986" marT="18000" marB="36000" anchor="ctr"/>
                </a:tc>
                <a:extLst>
                  <a:ext uri="{0D108BD9-81ED-4DB2-BD59-A6C34878D82A}">
                    <a16:rowId xmlns:a16="http://schemas.microsoft.com/office/drawing/2014/main" val="4127252570"/>
                  </a:ext>
                </a:extLst>
              </a:tr>
              <a:tr h="158391">
                <a:tc rowSpan="3">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vi-VN" sz="500" b="0">
                          <a:solidFill>
                            <a:schemeClr val="dk1"/>
                          </a:solidFill>
                          <a:effectLst/>
                          <a:latin typeface="Arial" pitchFamily="2" charset="77"/>
                          <a:ea typeface="+mn-ea"/>
                          <a:cs typeface="Poppins" pitchFamily="2" charset="77"/>
                        </a:rPr>
                        <a:t>Sự chậm trễ và tắc nghẽn thủ tục trong việc giải ngân và luân chuyển nguồn vốn trong nước đã phân bổ đến cấp chương trình (cả cấp quốc gia và địa phương.)</a:t>
                      </a:r>
                    </a:p>
                  </a:txBody>
                  <a:tcPr marL="48986" marR="48986" marT="18000" marB="0" anchor="ctr">
                    <a:solidFill>
                      <a:srgbClr val="D3D3D3"/>
                    </a:solidFill>
                  </a:tcP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vi-VN" sz="500" b="0">
                          <a:solidFill>
                            <a:schemeClr val="dk1"/>
                          </a:solidFill>
                          <a:effectLst/>
                          <a:latin typeface="Arial" pitchFamily="2" charset="77"/>
                          <a:ea typeface="+mn-ea"/>
                          <a:cs typeface="Poppins" pitchFamily="2" charset="77"/>
                        </a:rPr>
                        <a:t>Bộ Tài chính (MoF): Cán bộ thực hiện ngân sách và quản lý dòng tiền</a:t>
                      </a:r>
                    </a:p>
                  </a:txBody>
                  <a:tcPr marL="48986" marR="48986" marT="18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vi-VN" sz="500" b="0">
                          <a:solidFill>
                            <a:schemeClr val="dk1"/>
                          </a:solidFill>
                          <a:effectLst/>
                          <a:latin typeface="Arial" pitchFamily="2" charset="77"/>
                          <a:ea typeface="+mn-ea"/>
                          <a:cs typeface="Poppins" pitchFamily="2" charset="77"/>
                        </a:rPr>
                        <a:t>Thông thường, họ </a:t>
                      </a:r>
                      <a:r>
                        <a:rPr lang="vi-VN" sz="500" b="0" i="1">
                          <a:solidFill>
                            <a:schemeClr val="dk1"/>
                          </a:solidFill>
                          <a:effectLst/>
                          <a:latin typeface="Arial" pitchFamily="2" charset="77"/>
                          <a:ea typeface="+mn-ea"/>
                          <a:cs typeface="Poppins" pitchFamily="2" charset="77"/>
                        </a:rPr>
                        <a:t>giữ thái độ trung lập</a:t>
                      </a:r>
                      <a:r>
                        <a:rPr lang="vi-VN" sz="500" b="0">
                          <a:solidFill>
                            <a:schemeClr val="dk1"/>
                          </a:solidFill>
                          <a:effectLst/>
                          <a:latin typeface="Arial" pitchFamily="2" charset="77"/>
                          <a:ea typeface="+mn-ea"/>
                          <a:cs typeface="Poppins" pitchFamily="2" charset="77"/>
                        </a:rPr>
                        <a:t> vì họ tuân thủ quy trình nghiêm ngặt và ưu tiên theo mức độ sẵn có của dòng tiền.</a:t>
                      </a:r>
                    </a:p>
                  </a:txBody>
                  <a:tcPr marL="48986" marR="48986" marT="18000" marB="36000" anchor="ctr"/>
                </a:tc>
                <a:extLst>
                  <a:ext uri="{0D108BD9-81ED-4DB2-BD59-A6C34878D82A}">
                    <a16:rowId xmlns:a16="http://schemas.microsoft.com/office/drawing/2014/main" val="4272214654"/>
                  </a:ext>
                </a:extLst>
              </a:tr>
              <a:tr h="0">
                <a:tc vMerge="1">
                  <a:txBody>
                    <a:bodyPr/>
                    <a:lstStyle/>
                    <a:p>
                      <a:endParaRPr lang="en-GE"/>
                    </a:p>
                  </a:txBody>
                  <a:tcP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vi-VN" sz="500" b="0">
                          <a:solidFill>
                            <a:schemeClr val="dk1"/>
                          </a:solidFill>
                          <a:effectLst/>
                          <a:latin typeface="Arial" pitchFamily="2" charset="77"/>
                          <a:ea typeface="+mn-ea"/>
                          <a:cs typeface="Poppins" pitchFamily="2" charset="77"/>
                        </a:rPr>
                        <a:t>Phòng Tài chính – Kế toán của Bộ Y tế: Chịu trách nhiệm lập đề nghị cấp kinh phí và hoàn thiện hồ sơ chứng từ</a:t>
                      </a:r>
                    </a:p>
                  </a:txBody>
                  <a:tcPr marL="48986" marR="48986" marT="18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vi-VN" sz="500" b="0">
                          <a:solidFill>
                            <a:schemeClr val="dk1"/>
                          </a:solidFill>
                          <a:effectLst/>
                          <a:latin typeface="Arial" pitchFamily="2" charset="77"/>
                          <a:ea typeface="+mn-ea"/>
                          <a:cs typeface="Poppins" pitchFamily="2" charset="77"/>
                        </a:rPr>
                        <a:t>Thường </a:t>
                      </a:r>
                      <a:r>
                        <a:rPr lang="vi-VN" sz="500" b="0" i="1">
                          <a:solidFill>
                            <a:schemeClr val="dk1"/>
                          </a:solidFill>
                          <a:effectLst/>
                          <a:latin typeface="Arial" pitchFamily="2" charset="77"/>
                          <a:ea typeface="+mn-ea"/>
                          <a:cs typeface="Poppins" pitchFamily="2" charset="77"/>
                        </a:rPr>
                        <a:t>ủng hộ</a:t>
                      </a:r>
                      <a:r>
                        <a:rPr lang="vi-VN" sz="500" b="0">
                          <a:solidFill>
                            <a:schemeClr val="dk1"/>
                          </a:solidFill>
                          <a:effectLst/>
                          <a:latin typeface="Arial" pitchFamily="2" charset="77"/>
                          <a:ea typeface="+mn-ea"/>
                          <a:cs typeface="Poppins" pitchFamily="2" charset="77"/>
                        </a:rPr>
                        <a:t> nhưng đôi khi bị hạn chế bởi năng lực nội bộ hoặc các ưu tiên khác trong nội bộ.</a:t>
                      </a:r>
                    </a:p>
                  </a:txBody>
                  <a:tcPr marL="48986" marR="48986" marT="18000" marB="36000" anchor="ctr"/>
                </a:tc>
                <a:extLst>
                  <a:ext uri="{0D108BD9-81ED-4DB2-BD59-A6C34878D82A}">
                    <a16:rowId xmlns:a16="http://schemas.microsoft.com/office/drawing/2014/main" val="3680670263"/>
                  </a:ext>
                </a:extLst>
              </a:tr>
              <a:tr h="0">
                <a:tc vMerge="1">
                  <a:txBody>
                    <a:bodyPr/>
                    <a:lstStyle/>
                    <a:p>
                      <a:endParaRPr lang="en-GE"/>
                    </a:p>
                  </a:txBody>
                  <a:tcP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vi-VN" sz="500" b="0">
                          <a:solidFill>
                            <a:schemeClr val="dk1"/>
                          </a:solidFill>
                          <a:effectLst/>
                          <a:latin typeface="Arial" pitchFamily="2" charset="77"/>
                          <a:ea typeface="+mn-ea"/>
                          <a:cs typeface="Poppins" pitchFamily="2" charset="77"/>
                        </a:rPr>
                        <a:t>Cơ sở y tế: Đóng vai trò trong việc giải ngân và điều phối ở cấp địa phương; </a:t>
                      </a:r>
                    </a:p>
                  </a:txBody>
                  <a:tcPr marL="48986" marR="48986" marT="18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vi-VN" sz="500" b="0">
                          <a:solidFill>
                            <a:schemeClr val="dk1"/>
                          </a:solidFill>
                          <a:effectLst/>
                          <a:latin typeface="Arial" pitchFamily="2" charset="77"/>
                          <a:ea typeface="+mn-ea"/>
                          <a:cs typeface="Poppins" pitchFamily="2" charset="77"/>
                        </a:rPr>
                        <a:t>Thường xuyên </a:t>
                      </a:r>
                      <a:r>
                        <a:rPr lang="vi-VN" sz="500" b="0" i="1">
                          <a:solidFill>
                            <a:schemeClr val="dk1"/>
                          </a:solidFill>
                          <a:effectLst/>
                          <a:latin typeface="Arial" pitchFamily="2" charset="77"/>
                          <a:ea typeface="+mn-ea"/>
                          <a:cs typeface="Poppins" pitchFamily="2" charset="77"/>
                        </a:rPr>
                        <a:t>ủng hộ</a:t>
                      </a:r>
                      <a:r>
                        <a:rPr lang="vi-VN" sz="500" b="0">
                          <a:solidFill>
                            <a:schemeClr val="dk1"/>
                          </a:solidFill>
                          <a:effectLst/>
                          <a:latin typeface="Arial" pitchFamily="2" charset="77"/>
                          <a:ea typeface="+mn-ea"/>
                          <a:cs typeface="Poppins" pitchFamily="2" charset="77"/>
                        </a:rPr>
                        <a:t> nhưng bị hạn chế do phụ thuộc vào nguồn chuyển ngân từ cấp quốc gia.</a:t>
                      </a:r>
                    </a:p>
                  </a:txBody>
                  <a:tcPr marL="48986" marR="48986" marT="18000" marB="36000" anchor="ctr"/>
                </a:tc>
                <a:extLst>
                  <a:ext uri="{0D108BD9-81ED-4DB2-BD59-A6C34878D82A}">
                    <a16:rowId xmlns:a16="http://schemas.microsoft.com/office/drawing/2014/main" val="3570119400"/>
                  </a:ext>
                </a:extLst>
              </a:tr>
              <a:tr h="148321">
                <a:tc rowSpan="3">
                  <a:txBody>
                    <a:bodyPr/>
                    <a:lstStyle/>
                    <a:p>
                      <a:pPr marL="4763" marR="0" lvl="1" indent="0" algn="l">
                        <a:lnSpc>
                          <a:spcPct val="100000"/>
                        </a:lnSpc>
                        <a:spcBef>
                          <a:spcPts val="0"/>
                        </a:spcBef>
                        <a:spcAft>
                          <a:spcPts val="0"/>
                        </a:spcAft>
                        <a:tabLst/>
                      </a:pPr>
                      <a:r>
                        <a:rPr lang="vi-VN" sz="500" b="0">
                          <a:solidFill>
                            <a:schemeClr val="dk1"/>
                          </a:solidFill>
                          <a:effectLst/>
                          <a:latin typeface="Arial" pitchFamily="2" charset="77"/>
                          <a:ea typeface="+mn-ea"/>
                          <a:cs typeface="Poppins" pitchFamily="2" charset="77"/>
                        </a:rPr>
                        <a:t>Thiếu/không chắc chắn về cam kết tài chính trung hạn cho chi phí vận hành và tăng cường hệ thống liên quan đến việc triển khai vắc-xin mới (ngoài chi phí mua vắc-xin)</a:t>
                      </a:r>
                    </a:p>
                  </a:txBody>
                  <a:tcPr marL="48986" marR="48986" marT="18000" marB="0" anchor="ctr">
                    <a:solidFill>
                      <a:srgbClr val="D3D3D3"/>
                    </a:solidFill>
                  </a:tcPr>
                </a:tc>
                <a:tc>
                  <a:txBody>
                    <a:bodyPr/>
                    <a:lstStyle/>
                    <a:p>
                      <a:pPr marL="4763" marR="0" lvl="1" indent="0" algn="l">
                        <a:lnSpc>
                          <a:spcPct val="100000"/>
                        </a:lnSpc>
                        <a:spcBef>
                          <a:spcPts val="0"/>
                        </a:spcBef>
                        <a:spcAft>
                          <a:spcPts val="200"/>
                        </a:spcAft>
                        <a:tabLst/>
                      </a:pPr>
                      <a:r>
                        <a:rPr lang="vi-VN" sz="500" b="0">
                          <a:solidFill>
                            <a:schemeClr val="dk1"/>
                          </a:solidFill>
                          <a:effectLst/>
                          <a:latin typeface="Arial" pitchFamily="2" charset="77"/>
                          <a:ea typeface="+mn-ea"/>
                          <a:cs typeface="Poppins" pitchFamily="2" charset="77"/>
                        </a:rPr>
                        <a:t>Bộ Tài chính (Vụ Chính sách Tài khóa và Ngân sách): Chịu trách nhiệm xây dựng Khung tài chính trung hạn (MTFF) </a:t>
                      </a:r>
                    </a:p>
                  </a:txBody>
                  <a:tcPr marL="48986" marR="48986" marT="18000" marB="36000" anchor="ctr"/>
                </a:tc>
                <a:tc>
                  <a:txBody>
                    <a:bodyPr/>
                    <a:lstStyle/>
                    <a:p>
                      <a:pPr marL="4763" marR="0" lvl="1" indent="0" algn="l">
                        <a:lnSpc>
                          <a:spcPct val="100000"/>
                        </a:lnSpc>
                        <a:spcBef>
                          <a:spcPts val="0"/>
                        </a:spcBef>
                        <a:spcAft>
                          <a:spcPts val="200"/>
                        </a:spcAft>
                        <a:tabLst/>
                      </a:pPr>
                      <a:r>
                        <a:rPr lang="vi-VN" sz="500" b="0">
                          <a:solidFill>
                            <a:schemeClr val="dk1"/>
                          </a:solidFill>
                          <a:effectLst/>
                          <a:latin typeface="Arial" pitchFamily="2" charset="77"/>
                          <a:ea typeface="+mn-ea"/>
                          <a:cs typeface="Poppins" pitchFamily="2" charset="77"/>
                        </a:rPr>
                        <a:t>Thường xuyên ủng hộ, nhưng bị hạn chế bởi triển vọng tài khóa tổng thể và việc ưu tiên cho các chương trình trọng điểm khác.</a:t>
                      </a:r>
                    </a:p>
                  </a:txBody>
                  <a:tcPr marL="48986" marR="48986" marT="18000" marB="36000" anchor="ctr"/>
                </a:tc>
                <a:extLst>
                  <a:ext uri="{0D108BD9-81ED-4DB2-BD59-A6C34878D82A}">
                    <a16:rowId xmlns:a16="http://schemas.microsoft.com/office/drawing/2014/main" val="1696002195"/>
                  </a:ext>
                </a:extLst>
              </a:tr>
              <a:tr h="0">
                <a:tc vMerge="1">
                  <a:txBody>
                    <a:bodyPr/>
                    <a:lstStyle/>
                    <a:p>
                      <a:endParaRPr lang="en-GE"/>
                    </a:p>
                  </a:txBody>
                  <a:tcPr/>
                </a:tc>
                <a:tc>
                  <a:txBody>
                    <a:bodyPr/>
                    <a:lstStyle/>
                    <a:p>
                      <a:pPr marL="4763" marR="0" lvl="1" indent="0" algn="l">
                        <a:lnSpc>
                          <a:spcPct val="100000"/>
                        </a:lnSpc>
                        <a:spcBef>
                          <a:spcPts val="0"/>
                        </a:spcBef>
                        <a:spcAft>
                          <a:spcPts val="200"/>
                        </a:spcAft>
                        <a:tabLst/>
                      </a:pPr>
                      <a:r>
                        <a:rPr lang="vi-VN" sz="500" b="0">
                          <a:solidFill>
                            <a:schemeClr val="dk1"/>
                          </a:solidFill>
                          <a:effectLst/>
                          <a:latin typeface="Arial" pitchFamily="2" charset="77"/>
                          <a:ea typeface="+mn-ea"/>
                          <a:cs typeface="Poppins" pitchFamily="2" charset="77"/>
                        </a:rPr>
                        <a:t>Bộ phận Kế hoạch và Ngân sách – Bộ Y tế</a:t>
                      </a:r>
                    </a:p>
                  </a:txBody>
                  <a:tcPr marL="48986" marR="48986" marT="18000" marB="36000" anchor="ctr"/>
                </a:tc>
                <a:tc>
                  <a:txBody>
                    <a:bodyPr/>
                    <a:lstStyle/>
                    <a:p>
                      <a:pPr marL="4763" marR="0" lvl="1" indent="0" algn="l">
                        <a:lnSpc>
                          <a:spcPct val="100000"/>
                        </a:lnSpc>
                        <a:spcBef>
                          <a:spcPts val="0"/>
                        </a:spcBef>
                        <a:spcAft>
                          <a:spcPts val="200"/>
                        </a:spcAft>
                        <a:tabLst/>
                      </a:pPr>
                      <a:r>
                        <a:rPr lang="vi-VN" sz="500" b="0">
                          <a:solidFill>
                            <a:schemeClr val="dk1"/>
                          </a:solidFill>
                          <a:effectLst/>
                          <a:latin typeface="Arial" pitchFamily="2" charset="77"/>
                          <a:ea typeface="+mn-ea"/>
                          <a:cs typeface="Poppins" pitchFamily="2" charset="77"/>
                        </a:rPr>
                        <a:t>Rất ủng hộ, nhưng cần tăng cường vận động dựa trên bằng chứng để đảm bảo nguồn tài chính bền vững.</a:t>
                      </a:r>
                    </a:p>
                  </a:txBody>
                  <a:tcPr marL="48986" marR="48986" marT="18000" marB="36000" anchor="ctr"/>
                </a:tc>
                <a:extLst>
                  <a:ext uri="{0D108BD9-81ED-4DB2-BD59-A6C34878D82A}">
                    <a16:rowId xmlns:a16="http://schemas.microsoft.com/office/drawing/2014/main" val="2100163466"/>
                  </a:ext>
                </a:extLst>
              </a:tr>
              <a:tr h="148321">
                <a:tc vMerge="1">
                  <a:txBody>
                    <a:bodyPr/>
                    <a:lstStyle/>
                    <a:p>
                      <a:endParaRPr lang="en-GE"/>
                    </a:p>
                  </a:txBody>
                  <a:tcPr/>
                </a:tc>
                <a:tc>
                  <a:txBody>
                    <a:bodyPr/>
                    <a:lstStyle/>
                    <a:p>
                      <a:pPr marL="4763" marR="0" lvl="1" indent="0" algn="l">
                        <a:lnSpc>
                          <a:spcPct val="100000"/>
                        </a:lnSpc>
                        <a:spcBef>
                          <a:spcPts val="0"/>
                        </a:spcBef>
                        <a:spcAft>
                          <a:spcPts val="200"/>
                        </a:spcAft>
                        <a:tabLst/>
                      </a:pPr>
                      <a:r>
                        <a:rPr lang="vi-VN" sz="500" b="0">
                          <a:solidFill>
                            <a:schemeClr val="dk1"/>
                          </a:solidFill>
                          <a:effectLst/>
                          <a:latin typeface="Arial" pitchFamily="2" charset="77"/>
                          <a:ea typeface="+mn-ea"/>
                          <a:cs typeface="Poppins" pitchFamily="2" charset="77"/>
                        </a:rPr>
                        <a:t>Hội đồng Kế hoạch Quốc gia / Hội đồng Kinh tế (do Tổng thống hoặc Phó Tổng thống làm Chủ tịch): </a:t>
                      </a:r>
                    </a:p>
                  </a:txBody>
                  <a:tcPr marL="48986" marR="48986" marT="18000" marB="36000" anchor="ctr"/>
                </a:tc>
                <a:tc>
                  <a:txBody>
                    <a:bodyPr/>
                    <a:lstStyle/>
                    <a:p>
                      <a:pPr marL="4763" marR="0" lvl="1" indent="0" algn="l">
                        <a:lnSpc>
                          <a:spcPct val="100000"/>
                        </a:lnSpc>
                        <a:spcBef>
                          <a:spcPts val="0"/>
                        </a:spcBef>
                        <a:spcAft>
                          <a:spcPts val="200"/>
                        </a:spcAft>
                        <a:tabLst/>
                      </a:pPr>
                      <a:r>
                        <a:rPr lang="vi-VN" sz="500" b="0" dirty="0">
                          <a:solidFill>
                            <a:schemeClr val="dk1"/>
                          </a:solidFill>
                          <a:effectLst/>
                          <a:latin typeface="Arial" pitchFamily="2" charset="77"/>
                          <a:ea typeface="+mn-ea"/>
                          <a:cs typeface="Poppins" pitchFamily="2" charset="77"/>
                        </a:rPr>
                        <a:t>Có thể </a:t>
                      </a:r>
                      <a:r>
                        <a:rPr lang="vi-VN" sz="500" b="0" i="1" dirty="0">
                          <a:solidFill>
                            <a:schemeClr val="dk1"/>
                          </a:solidFill>
                          <a:effectLst/>
                          <a:latin typeface="Arial" pitchFamily="2" charset="77"/>
                          <a:ea typeface="+mn-ea"/>
                          <a:cs typeface="Poppins" pitchFamily="2" charset="77"/>
                        </a:rPr>
                        <a:t>ủng hộ</a:t>
                      </a:r>
                      <a:r>
                        <a:rPr lang="vi-VN" sz="500" b="0" dirty="0">
                          <a:solidFill>
                            <a:schemeClr val="dk1"/>
                          </a:solidFill>
                          <a:effectLst/>
                          <a:latin typeface="Arial" pitchFamily="2" charset="77"/>
                          <a:ea typeface="+mn-ea"/>
                          <a:cs typeface="Poppins" pitchFamily="2" charset="77"/>
                        </a:rPr>
                        <a:t> nếu tin tưởng vào lợi ích lâu dài, nhưng đôi khi giữ thái độ trung lập do phải cân nhắc với các dự án khác.</a:t>
                      </a:r>
                    </a:p>
                  </a:txBody>
                  <a:tcPr marL="48986" marR="48986" marT="18000" marB="36000" anchor="ctr"/>
                </a:tc>
                <a:extLst>
                  <a:ext uri="{0D108BD9-81ED-4DB2-BD59-A6C34878D82A}">
                    <a16:rowId xmlns:a16="http://schemas.microsoft.com/office/drawing/2014/main" val="2207055851"/>
                  </a:ext>
                </a:extLst>
              </a:tr>
            </a:tbl>
          </a:graphicData>
        </a:graphic>
      </p:graphicFrame>
      <p:sp>
        <p:nvSpPr>
          <p:cNvPr id="10" name="Text Box 49">
            <a:extLst>
              <a:ext uri="{FF2B5EF4-FFF2-40B4-BE49-F238E27FC236}">
                <a16:creationId xmlns:a16="http://schemas.microsoft.com/office/drawing/2014/main" id="{F4CF794E-0799-C721-9842-E50C379AC477}"/>
              </a:ext>
            </a:extLst>
          </p:cNvPr>
          <p:cNvSpPr txBox="1">
            <a:spLocks noChangeArrowheads="1"/>
          </p:cNvSpPr>
          <p:nvPr/>
        </p:nvSpPr>
        <p:spPr bwMode="auto">
          <a:xfrm>
            <a:off x="127630" y="2041481"/>
            <a:ext cx="8970165"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vi-VN" sz="1000" b="1" i="0" u="none" strike="noStrike" cap="none" normalizeH="0" baseline="0" noProof="0" dirty="0">
                <a:ln>
                  <a:noFill/>
                </a:ln>
                <a:solidFill>
                  <a:srgbClr val="FFFFFF"/>
                </a:solidFill>
                <a:effectLst/>
                <a:uLnTx/>
                <a:uFillTx/>
                <a:latin typeface="Arial" panose="00000900000000000000" pitchFamily="2" charset="0"/>
                <a:ea typeface="ＭＳ Ｐゴシック" charset="0"/>
                <a:cs typeface="Poppins ExtraBold" panose="00000900000000000000" pitchFamily="2" charset="0"/>
              </a:rPr>
              <a:t>Những thách thức chính</a:t>
            </a:r>
          </a:p>
        </p:txBody>
      </p:sp>
      <p:graphicFrame>
        <p:nvGraphicFramePr>
          <p:cNvPr id="14" name="Table 13">
            <a:extLst>
              <a:ext uri="{FF2B5EF4-FFF2-40B4-BE49-F238E27FC236}">
                <a16:creationId xmlns:a16="http://schemas.microsoft.com/office/drawing/2014/main" id="{130A9993-2563-94D2-71A0-F5F8739DCEA8}"/>
              </a:ext>
            </a:extLst>
          </p:cNvPr>
          <p:cNvGraphicFramePr>
            <a:graphicFrameLocks noGrp="1"/>
          </p:cNvGraphicFramePr>
          <p:nvPr>
            <p:extLst>
              <p:ext uri="{D42A27DB-BD31-4B8C-83A1-F6EECF244321}">
                <p14:modId xmlns:p14="http://schemas.microsoft.com/office/powerpoint/2010/main" val="2733580018"/>
              </p:ext>
            </p:extLst>
          </p:nvPr>
        </p:nvGraphicFramePr>
        <p:xfrm>
          <a:off x="122270" y="3951126"/>
          <a:ext cx="8979410" cy="1353770"/>
        </p:xfrm>
        <a:graphic>
          <a:graphicData uri="http://schemas.openxmlformats.org/drawingml/2006/table">
            <a:tbl>
              <a:tblPr firstRow="1" firstCol="1" bandRow="1">
                <a:tableStyleId>{0505E3EF-67EA-436B-97B2-0124C06EBD24}</a:tableStyleId>
              </a:tblPr>
              <a:tblGrid>
                <a:gridCol w="1412362">
                  <a:extLst>
                    <a:ext uri="{9D8B030D-6E8A-4147-A177-3AD203B41FA5}">
                      <a16:colId xmlns:a16="http://schemas.microsoft.com/office/drawing/2014/main" val="2441690924"/>
                    </a:ext>
                  </a:extLst>
                </a:gridCol>
                <a:gridCol w="2908521">
                  <a:extLst>
                    <a:ext uri="{9D8B030D-6E8A-4147-A177-3AD203B41FA5}">
                      <a16:colId xmlns:a16="http://schemas.microsoft.com/office/drawing/2014/main" val="190957167"/>
                    </a:ext>
                  </a:extLst>
                </a:gridCol>
                <a:gridCol w="1537139">
                  <a:extLst>
                    <a:ext uri="{9D8B030D-6E8A-4147-A177-3AD203B41FA5}">
                      <a16:colId xmlns:a16="http://schemas.microsoft.com/office/drawing/2014/main" val="4243113650"/>
                    </a:ext>
                  </a:extLst>
                </a:gridCol>
                <a:gridCol w="3121388">
                  <a:extLst>
                    <a:ext uri="{9D8B030D-6E8A-4147-A177-3AD203B41FA5}">
                      <a16:colId xmlns:a16="http://schemas.microsoft.com/office/drawing/2014/main" val="3319182671"/>
                    </a:ext>
                  </a:extLst>
                </a:gridCol>
              </a:tblGrid>
              <a:tr h="196646">
                <a:tc gridSpan="4">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9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297850">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vi-VN" sz="600" b="1" dirty="0">
                          <a:solidFill>
                            <a:schemeClr val="dk1"/>
                          </a:solidFill>
                          <a:effectLst/>
                          <a:latin typeface="Arial" pitchFamily="2" charset="77"/>
                          <a:ea typeface="+mn-ea"/>
                          <a:cs typeface="Poppins" pitchFamily="2" charset="77"/>
                        </a:rPr>
                        <a:t>Chủ đề được đề cập </a:t>
                      </a: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vi-VN" sz="600" b="1">
                          <a:solidFill>
                            <a:schemeClr val="dk1"/>
                          </a:solidFill>
                          <a:effectLst/>
                          <a:latin typeface="Arial" pitchFamily="2" charset="77"/>
                          <a:ea typeface="+mn-ea"/>
                          <a:cs typeface="Poppins" pitchFamily="2" charset="77"/>
                        </a:rPr>
                        <a:t>Các phương pháp vận động </a:t>
                      </a: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vi-VN" sz="600" b="1">
                          <a:solidFill>
                            <a:schemeClr val="dk1"/>
                          </a:solidFill>
                          <a:effectLst/>
                          <a:latin typeface="Arial" pitchFamily="2" charset="77"/>
                          <a:ea typeface="+mn-ea"/>
                          <a:cs typeface="Poppins" pitchFamily="2" charset="77"/>
                        </a:rPr>
                        <a:t>Người ra quyết định/các bên liên quan khác</a:t>
                      </a:r>
                    </a:p>
                  </a:txBody>
                  <a:tcPr marL="48986" marR="48986" marT="36000" marB="36000" anchor="ctr"/>
                </a:tc>
                <a:tc>
                  <a:txBody>
                    <a:bodyPr/>
                    <a:lstStyle/>
                    <a:p>
                      <a:pPr algn="ctr"/>
                      <a:r>
                        <a:rPr lang="vi-VN" sz="600" b="1">
                          <a:solidFill>
                            <a:schemeClr val="dk1"/>
                          </a:solidFill>
                          <a:effectLst/>
                          <a:latin typeface="Arial" pitchFamily="2" charset="77"/>
                          <a:ea typeface="+mn-ea"/>
                          <a:cs typeface="Poppins" pitchFamily="2" charset="77"/>
                        </a:rPr>
                        <a:t>Kết quả </a:t>
                      </a:r>
                    </a:p>
                  </a:txBody>
                  <a:tcPr marL="48986" marR="48986" marT="36000" marB="36000" anchor="ctr"/>
                </a:tc>
                <a:extLst>
                  <a:ext uri="{0D108BD9-81ED-4DB2-BD59-A6C34878D82A}">
                    <a16:rowId xmlns:a16="http://schemas.microsoft.com/office/drawing/2014/main" val="1053874978"/>
                  </a:ext>
                </a:extLst>
              </a:tr>
              <a:tr h="421141">
                <a:tc>
                  <a:txBody>
                    <a:bodyPr/>
                    <a:lstStyle/>
                    <a:p>
                      <a:pPr marL="7938" marR="0" lvl="1" indent="0" algn="l">
                        <a:lnSpc>
                          <a:spcPct val="100000"/>
                        </a:lnSpc>
                        <a:spcBef>
                          <a:spcPts val="0"/>
                        </a:spcBef>
                        <a:spcAft>
                          <a:spcPts val="0"/>
                        </a:spcAft>
                        <a:tabLst/>
                      </a:pPr>
                      <a:r>
                        <a:rPr lang="vi-VN" sz="500" b="0">
                          <a:solidFill>
                            <a:schemeClr val="dk1"/>
                          </a:solidFill>
                          <a:effectLst/>
                          <a:latin typeface="Arial" pitchFamily="2" charset="77"/>
                          <a:ea typeface="+mn-ea"/>
                          <a:cs typeface="Poppins" pitchFamily="2" charset="77"/>
                        </a:rPr>
                        <a:t>Hội nghị cấp cao với Bộ Tài chính, Hội đồng Kế hoạch Quốc gia và các nhà hoạch định chính sách khác (thành công)</a:t>
                      </a:r>
                    </a:p>
                  </a:txBody>
                  <a:tcPr marL="48986" marR="48986" marT="18000" marB="0" anchor="ctr"/>
                </a:tc>
                <a:tc>
                  <a:txBody>
                    <a:bodyPr/>
                    <a:lstStyle/>
                    <a:p>
                      <a:pPr marL="7938" marR="0" lvl="1" indent="0" algn="l">
                        <a:lnSpc>
                          <a:spcPct val="100000"/>
                        </a:lnSpc>
                        <a:spcBef>
                          <a:spcPts val="0"/>
                        </a:spcBef>
                        <a:spcAft>
                          <a:spcPts val="0"/>
                        </a:spcAft>
                        <a:tabLst/>
                      </a:pPr>
                      <a:r>
                        <a:rPr lang="vi-VN" sz="500" b="0">
                          <a:solidFill>
                            <a:schemeClr val="dk1"/>
                          </a:solidFill>
                          <a:effectLst/>
                          <a:latin typeface="Arial" pitchFamily="2" charset="77"/>
                          <a:ea typeface="+mn-ea"/>
                          <a:cs typeface="Poppins" pitchFamily="2" charset="77"/>
                        </a:rPr>
                        <a:t>Bộ Y tế (Chương trình Tiêm chủng HPA với sự hỗ trợ của WHO và UNICEF) đã tổ chức một cuộc họp vận động cấp cao: Sử dụng dữ liệu địa phương và phân tích hiệu quả chi phí</a:t>
                      </a:r>
                    </a:p>
                  </a:txBody>
                  <a:tcPr marL="48986" marR="48986" marT="18000" marB="0" anchor="ctr"/>
                </a:tc>
                <a:tc>
                  <a:txBody>
                    <a:bodyPr/>
                    <a:lstStyle/>
                    <a:p>
                      <a:pPr marL="7938" marR="0" lvl="1" indent="0" algn="l">
                        <a:lnSpc>
                          <a:spcPct val="100000"/>
                        </a:lnSpc>
                        <a:spcBef>
                          <a:spcPts val="0"/>
                        </a:spcBef>
                        <a:spcAft>
                          <a:spcPts val="200"/>
                        </a:spcAft>
                        <a:tabLst/>
                      </a:pPr>
                      <a:r>
                        <a:rPr lang="vi-VN" sz="500" b="0">
                          <a:solidFill>
                            <a:schemeClr val="dk1"/>
                          </a:solidFill>
                          <a:effectLst/>
                          <a:latin typeface="Arial" pitchFamily="2" charset="77"/>
                          <a:ea typeface="+mn-ea"/>
                          <a:cs typeface="Poppins" pitchFamily="2" charset="77"/>
                        </a:rPr>
                        <a:t>Bộ Tài chính (Vụ Ngân sách và Chính sách Tài khóa); Hội đồng Kế hoạch Quốc gia; Hội đồng Kinh tế; Lãnh đạo Bộ Y tế</a:t>
                      </a:r>
                    </a:p>
                  </a:txBody>
                  <a:tcPr marL="48986" marR="48986" marT="18000" marB="36000" anchor="ctr"/>
                </a:tc>
                <a:tc>
                  <a:txBody>
                    <a:bodyPr/>
                    <a:lstStyle/>
                    <a:p>
                      <a:pPr marL="7938" marR="0" lvl="1" indent="0" algn="l">
                        <a:lnSpc>
                          <a:spcPct val="100000"/>
                        </a:lnSpc>
                        <a:spcBef>
                          <a:spcPts val="0"/>
                        </a:spcBef>
                        <a:spcAft>
                          <a:spcPts val="200"/>
                        </a:spcAft>
                        <a:tabLst/>
                      </a:pPr>
                      <a:r>
                        <a:rPr lang="vi-VN" sz="500" b="0">
                          <a:solidFill>
                            <a:schemeClr val="dk1"/>
                          </a:solidFill>
                          <a:effectLst/>
                          <a:latin typeface="Arial" pitchFamily="2" charset="77"/>
                          <a:ea typeface="+mn-ea"/>
                          <a:cs typeface="Poppins" pitchFamily="2" charset="77"/>
                        </a:rPr>
                        <a:t>Đã thành công trong việc huy động tăng ngân sách phân bổ cho năm tài khóa tới nhằm chi trả các chi phí vận hành chuẩn bị (ví dụ: chi phí cho vắc-xin mới); Khoản phân bổ này đã được thể hiện trong Chương trình Đầu tư Công (PSIP) được phê duyệt.</a:t>
                      </a:r>
                    </a:p>
                  </a:txBody>
                  <a:tcPr marL="48986" marR="48986" marT="18000" marB="36000" anchor="ctr"/>
                </a:tc>
                <a:extLst>
                  <a:ext uri="{0D108BD9-81ED-4DB2-BD59-A6C34878D82A}">
                    <a16:rowId xmlns:a16="http://schemas.microsoft.com/office/drawing/2014/main" val="2655716968"/>
                  </a:ext>
                </a:extLst>
              </a:tr>
              <a:tr h="438133">
                <a:tc>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vi-VN" sz="500" b="0">
                          <a:solidFill>
                            <a:schemeClr val="dk1"/>
                          </a:solidFill>
                          <a:effectLst/>
                          <a:latin typeface="Arial" pitchFamily="2" charset="77"/>
                          <a:ea typeface="+mn-ea"/>
                          <a:cs typeface="Poppins" pitchFamily="2" charset="77"/>
                        </a:rPr>
                        <a:t>Buổi báo cáo trước Ủy ban Y tế của Quốc hội về nhu cầu triển khai vắc-xin mới (đạt kết quả một phần / tác động hạn chế)</a:t>
                      </a:r>
                    </a:p>
                  </a:txBody>
                  <a:tcPr marL="48986" marR="48986" marT="18000" marB="0" anchor="ctr"/>
                </a:tc>
                <a:tc>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vi-VN" sz="500" b="0">
                          <a:solidFill>
                            <a:schemeClr val="dk1"/>
                          </a:solidFill>
                          <a:effectLst/>
                          <a:latin typeface="Arial" pitchFamily="2" charset="77"/>
                          <a:ea typeface="+mn-ea"/>
                          <a:cs typeface="Poppins" pitchFamily="2" charset="77"/>
                        </a:rPr>
                        <a:t>Chương trình Tiêm chủng của Bộ Y tế đã soạn thảo một bản tóm tắt chính sách và gửi đến các ủy ban của Quốc hội: a) - Nhấn mạnh nhu cầu ngày càng tăng đối với các loại vắc-xin mới và lợi ích đối với sức khỏe trẻ em và vị thành niên; b) Kêu gọi sự ủng hộ từ Quốc hội nhằm nâng trần ngân sách dành cho Bộ Y tế.</a:t>
                      </a:r>
                    </a:p>
                  </a:txBody>
                  <a:tcPr marL="48986" marR="48986" marT="18000" marB="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vi-VN" sz="500" b="0">
                          <a:solidFill>
                            <a:schemeClr val="dk1"/>
                          </a:solidFill>
                          <a:effectLst/>
                          <a:latin typeface="Arial" pitchFamily="2" charset="77"/>
                          <a:ea typeface="+mn-ea"/>
                          <a:cs typeface="Poppins" pitchFamily="2" charset="77"/>
                        </a:rPr>
                        <a:t>Các đại biểu Quốc hội, đặc biệt là những người thuộc Ủy ban Các vấn đề Xã hội và Ủy ban Ngân sách</a:t>
                      </a:r>
                    </a:p>
                  </a:txBody>
                  <a:tcPr marL="48986" marR="48986" marT="18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vi-VN" sz="500" b="0" dirty="0">
                          <a:solidFill>
                            <a:schemeClr val="dk1"/>
                          </a:solidFill>
                          <a:effectLst/>
                          <a:latin typeface="Arial" pitchFamily="2" charset="77"/>
                          <a:ea typeface="+mn-ea"/>
                          <a:cs typeface="Poppins" pitchFamily="2" charset="77"/>
                        </a:rPr>
                        <a:t>Các đại biểu đã bày tỏ sự ủng hộ bằng lời và đưa ra khuyến nghị xem xét vắc-xin mới trong báo cáo của ủy ban. Tuy nhiên, ngân sách quốc gia cuối cùng không bao gồm mức tăng đáng kể cho chi phí vận hành của việc triển khai vắc-xin mới (NVI), vì Quốc hội chỉ có thể đưa ra khuyến nghị mà không thể bắt buộc thay đổi nếu không có sự đồng thuận từ Bộ Tài chính.</a:t>
                      </a:r>
                    </a:p>
                  </a:txBody>
                  <a:tcPr marL="48986" marR="48986" marT="18000" marB="36000" anchor="ctr"/>
                </a:tc>
                <a:extLst>
                  <a:ext uri="{0D108BD9-81ED-4DB2-BD59-A6C34878D82A}">
                    <a16:rowId xmlns:a16="http://schemas.microsoft.com/office/drawing/2014/main" val="4272214654"/>
                  </a:ext>
                </a:extLst>
              </a:tr>
            </a:tbl>
          </a:graphicData>
        </a:graphic>
      </p:graphicFrame>
      <p:sp>
        <p:nvSpPr>
          <p:cNvPr id="3" name="Text Box 49">
            <a:extLst>
              <a:ext uri="{FF2B5EF4-FFF2-40B4-BE49-F238E27FC236}">
                <a16:creationId xmlns:a16="http://schemas.microsoft.com/office/drawing/2014/main" id="{CD743A8F-DD39-E0C9-7592-0BD94BA53C3A}"/>
              </a:ext>
            </a:extLst>
          </p:cNvPr>
          <p:cNvSpPr txBox="1">
            <a:spLocks noChangeArrowheads="1"/>
          </p:cNvSpPr>
          <p:nvPr/>
        </p:nvSpPr>
        <p:spPr bwMode="auto">
          <a:xfrm>
            <a:off x="127629" y="3944065"/>
            <a:ext cx="8953164"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vi-VN" sz="1000" b="1" i="0" u="none" strike="noStrike" cap="none" normalizeH="0" baseline="0" noProof="0" dirty="0">
                <a:ln>
                  <a:noFill/>
                </a:ln>
                <a:solidFill>
                  <a:srgbClr val="FFFFFF"/>
                </a:solidFill>
                <a:effectLst/>
                <a:uLnTx/>
                <a:uFillTx/>
                <a:latin typeface="Arial" panose="00000900000000000000" pitchFamily="2" charset="0"/>
                <a:ea typeface="ＭＳ Ｐゴシック" charset="0"/>
                <a:cs typeface="Poppins ExtraBold" panose="00000900000000000000" pitchFamily="2" charset="0"/>
              </a:rPr>
              <a:t>Các phương pháp vận động đã được sử dụng</a:t>
            </a:r>
          </a:p>
        </p:txBody>
      </p:sp>
      <p:graphicFrame>
        <p:nvGraphicFramePr>
          <p:cNvPr id="15" name="Table 14">
            <a:extLst>
              <a:ext uri="{FF2B5EF4-FFF2-40B4-BE49-F238E27FC236}">
                <a16:creationId xmlns:a16="http://schemas.microsoft.com/office/drawing/2014/main" id="{FF755A87-CA92-2637-98A6-C5B75B38A88F}"/>
              </a:ext>
            </a:extLst>
          </p:cNvPr>
          <p:cNvGraphicFramePr>
            <a:graphicFrameLocks noGrp="1"/>
          </p:cNvGraphicFramePr>
          <p:nvPr>
            <p:extLst>
              <p:ext uri="{D42A27DB-BD31-4B8C-83A1-F6EECF244321}">
                <p14:modId xmlns:p14="http://schemas.microsoft.com/office/powerpoint/2010/main" val="3900152427"/>
              </p:ext>
            </p:extLst>
          </p:nvPr>
        </p:nvGraphicFramePr>
        <p:xfrm>
          <a:off x="122492" y="5304896"/>
          <a:ext cx="8977703" cy="916540"/>
        </p:xfrm>
        <a:graphic>
          <a:graphicData uri="http://schemas.openxmlformats.org/drawingml/2006/table">
            <a:tbl>
              <a:tblPr firstRow="1" firstCol="1" bandRow="1">
                <a:tableStyleId>{0505E3EF-67EA-436B-97B2-0124C06EBD24}</a:tableStyleId>
              </a:tblPr>
              <a:tblGrid>
                <a:gridCol w="8977703">
                  <a:extLst>
                    <a:ext uri="{9D8B030D-6E8A-4147-A177-3AD203B41FA5}">
                      <a16:colId xmlns:a16="http://schemas.microsoft.com/office/drawing/2014/main" val="2441690924"/>
                    </a:ext>
                  </a:extLst>
                </a:gridCol>
              </a:tblGrid>
              <a:tr h="175733">
                <a:tc>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6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extLst>
                  <a:ext uri="{0D108BD9-81ED-4DB2-BD59-A6C34878D82A}">
                    <a16:rowId xmlns:a16="http://schemas.microsoft.com/office/drawing/2014/main" val="2662487172"/>
                  </a:ext>
                </a:extLst>
              </a:tr>
              <a:tr h="740807">
                <a:tc>
                  <a:txBody>
                    <a:bodyPr/>
                    <a:lstStyle/>
                    <a:p>
                      <a:pPr marL="184150" marR="0" lvl="0" indent="-93663" algn="l" defTabSz="914209" rtl="0" eaLnBrk="1" fontAlgn="auto" latinLnBrk="0" hangingPunct="1">
                        <a:lnSpc>
                          <a:spcPct val="100000"/>
                        </a:lnSpc>
                        <a:spcBef>
                          <a:spcPts val="0"/>
                        </a:spcBef>
                        <a:spcAft>
                          <a:spcPts val="0"/>
                        </a:spcAft>
                        <a:buClrTx/>
                        <a:buSzTx/>
                        <a:buFont typeface="Arial" panose="020B0604020202020204" pitchFamily="34" charset="0"/>
                        <a:buAutoNum type="arabicPeriod"/>
                        <a:tabLst/>
                        <a:defRPr/>
                      </a:pPr>
                      <a:r>
                        <a:rPr lang="vi-VN" sz="500" b="0" dirty="0">
                          <a:solidFill>
                            <a:schemeClr val="dk1"/>
                          </a:solidFill>
                          <a:effectLst/>
                          <a:latin typeface="Arial" pitchFamily="2" charset="77"/>
                          <a:ea typeface="Calibri" panose="020F0502020204030204" pitchFamily="34" charset="0"/>
                          <a:cs typeface="Poppins" pitchFamily="2" charset="77"/>
                        </a:rPr>
                        <a:t>Xây dựng và sử dụng bản phân tích đầu tư để tác động đến các nhà hoạch định tài khóa (Các bước thực tiễn để chuẩn bị bản phân tích đầu tư mạnh và phù hợp với bối cảnh địa phương; Cách truyền đạt các bản phân tích đầu tư tới Bộ Tài chính, Hội đồng Kế hoạch Quốc gia, các Ủy ban Ngân sách; Các ví dụ thành công cho thấy bản phân tích đầu tư đã dẫn đến việc tăng phân bổ ngân sách trong nước</a:t>
                      </a:r>
                    </a:p>
                    <a:p>
                      <a:pPr marL="184150" marR="0" lvl="0" indent="-93663" algn="l" defTabSz="914209" rtl="0" eaLnBrk="1" fontAlgn="auto" latinLnBrk="0" hangingPunct="1">
                        <a:lnSpc>
                          <a:spcPct val="100000"/>
                        </a:lnSpc>
                        <a:spcBef>
                          <a:spcPts val="0"/>
                        </a:spcBef>
                        <a:spcAft>
                          <a:spcPts val="0"/>
                        </a:spcAft>
                        <a:buClrTx/>
                        <a:buSzTx/>
                        <a:buFont typeface="Arial" panose="020B0604020202020204" pitchFamily="34" charset="0"/>
                        <a:buAutoNum type="arabicPeriod"/>
                        <a:tabLst/>
                        <a:defRPr/>
                      </a:pPr>
                      <a:r>
                        <a:rPr lang="vi-VN" sz="500" b="0" dirty="0">
                          <a:solidFill>
                            <a:schemeClr val="dk1"/>
                          </a:solidFill>
                          <a:effectLst/>
                          <a:latin typeface="Arial" pitchFamily="2" charset="77"/>
                          <a:ea typeface="Calibri" panose="020F0502020204030204" pitchFamily="34" charset="0"/>
                          <a:cs typeface="Poppins" pitchFamily="2" charset="77"/>
                        </a:rPr>
                        <a:t>Tích hợp chi phí vận hành của việc triển khai vắc-xin mới (NVI) vào kế hoạch ngân sách trung hạn và các kế hoạch quốc gia (Chiến lược vận động chính sách; Khung tài chính trung hạn (MTFF) và Chương trình đầu tư công (PSIP); Các kỹ thuật nhằm điều chỉnh các ưu tiên về NVI cho phù hợp với các kế hoạch phát triển tổng thể của chính phủ, </a:t>
                      </a:r>
                    </a:p>
                    <a:p>
                      <a:pPr marL="184150" marR="0" lvl="0" indent="-93663" algn="l" defTabSz="914209" rtl="0" eaLnBrk="1" fontAlgn="auto" latinLnBrk="0" hangingPunct="1">
                        <a:lnSpc>
                          <a:spcPct val="100000"/>
                        </a:lnSpc>
                        <a:spcBef>
                          <a:spcPts val="0"/>
                        </a:spcBef>
                        <a:spcAft>
                          <a:spcPts val="0"/>
                        </a:spcAft>
                        <a:buClrTx/>
                        <a:buSzTx/>
                        <a:buFont typeface="Arial" panose="020B0604020202020204" pitchFamily="34" charset="0"/>
                        <a:buAutoNum type="arabicPeriod"/>
                        <a:tabLst/>
                        <a:defRPr/>
                      </a:pPr>
                      <a:r>
                        <a:rPr lang="vi-VN" sz="500" b="0" dirty="0">
                          <a:solidFill>
                            <a:schemeClr val="dk1"/>
                          </a:solidFill>
                          <a:effectLst/>
                          <a:latin typeface="Arial" pitchFamily="2" charset="77"/>
                          <a:ea typeface="Calibri" panose="020F0502020204030204" pitchFamily="34" charset="0"/>
                          <a:cs typeface="Poppins" pitchFamily="2" charset="77"/>
                        </a:rPr>
                        <a:t>Thu hút sự tham gia của các đại biểu Quốc hội và các nhà hoạch định chính sách cấp cao (Huy động các đại biểu tiên phong ủng hộ; Các phương pháp cung cấp thông tin cho đại biểu; Cách tiếp cận nhằm duy trì vị thế ưu tiên của tiêm chủng trong chương trình nghị sự chính trị qua nhiều chu kỳ ngân sách, chiến lược ngành y tế và Chương trình Bao phủ Chăm sóc sức khỏe Toàn dân – UHC) </a:t>
                      </a:r>
                    </a:p>
                    <a:p>
                      <a:pPr marL="184150" marR="0" lvl="0" indent="-93663" algn="l" defTabSz="914209" rtl="0" eaLnBrk="1" fontAlgn="auto" latinLnBrk="0" hangingPunct="1">
                        <a:lnSpc>
                          <a:spcPct val="100000"/>
                        </a:lnSpc>
                        <a:spcBef>
                          <a:spcPts val="0"/>
                        </a:spcBef>
                        <a:spcAft>
                          <a:spcPts val="0"/>
                        </a:spcAft>
                        <a:buClrTx/>
                        <a:buSzTx/>
                        <a:buFont typeface="Arial" panose="020B0604020202020204" pitchFamily="34" charset="0"/>
                        <a:buAutoNum type="arabicPeriod"/>
                        <a:tabLst/>
                        <a:defRPr/>
                      </a:pPr>
                      <a:r>
                        <a:rPr lang="vi-VN" sz="500" b="0" dirty="0">
                          <a:solidFill>
                            <a:schemeClr val="dk1"/>
                          </a:solidFill>
                          <a:effectLst/>
                          <a:latin typeface="Arial" pitchFamily="2" charset="77"/>
                          <a:ea typeface="Calibri" panose="020F0502020204030204" pitchFamily="34" charset="0"/>
                          <a:cs typeface="Poppins" pitchFamily="2" charset="77"/>
                        </a:rPr>
                        <a:t>Sử dụng truyền thông và xã hội dân sự một cách chiến lược cho hoạt động vận động ngân sách (</a:t>
                      </a:r>
                      <a:r>
                        <a:rPr lang="vi-VN" sz="500" b="0" dirty="0">
                          <a:solidFill>
                            <a:schemeClr val="dk1"/>
                          </a:solidFill>
                          <a:effectLst/>
                          <a:latin typeface="Arial" pitchFamily="2" charset="77"/>
                          <a:ea typeface="+mn-ea"/>
                          <a:cs typeface="Poppins" pitchFamily="2" charset="77"/>
                        </a:rPr>
                        <a:t>Ví dụ thực tiễn về các chiến dịch truyền thông phối hợp thành công, Hợp tác với các tổ chức phi chính phủ (NGO), nhóm thanh niên và hiệp hội chuyên nghiệp để vận động tài trợ cho vắc-xin, Bài học về thời điểm và thông điệp để tối đa hóa tác động)</a:t>
                      </a:r>
                    </a:p>
                  </a:txBody>
                  <a:tcPr marL="48986" marR="48986" marT="36000" marB="0" anchor="ctr"/>
                </a:tc>
                <a:extLst>
                  <a:ext uri="{0D108BD9-81ED-4DB2-BD59-A6C34878D82A}">
                    <a16:rowId xmlns:a16="http://schemas.microsoft.com/office/drawing/2014/main" val="1053874978"/>
                  </a:ext>
                </a:extLst>
              </a:tr>
            </a:tbl>
          </a:graphicData>
        </a:graphic>
      </p:graphicFrame>
      <p:sp>
        <p:nvSpPr>
          <p:cNvPr id="16" name="Text Box 49">
            <a:extLst>
              <a:ext uri="{FF2B5EF4-FFF2-40B4-BE49-F238E27FC236}">
                <a16:creationId xmlns:a16="http://schemas.microsoft.com/office/drawing/2014/main" id="{05B715B8-46F4-D630-D152-33BEE6B83B28}"/>
              </a:ext>
            </a:extLst>
          </p:cNvPr>
          <p:cNvSpPr txBox="1">
            <a:spLocks noChangeArrowheads="1"/>
          </p:cNvSpPr>
          <p:nvPr/>
        </p:nvSpPr>
        <p:spPr bwMode="auto">
          <a:xfrm>
            <a:off x="121639" y="5292151"/>
            <a:ext cx="8968923"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vi-VN" sz="1000" b="1" i="0" u="none" strike="noStrike" cap="none" normalizeH="0" baseline="0" noProof="0" dirty="0">
                <a:ln>
                  <a:noFill/>
                </a:ln>
                <a:solidFill>
                  <a:srgbClr val="FFFFFF"/>
                </a:solidFill>
                <a:effectLst/>
                <a:uLnTx/>
                <a:uFillTx/>
                <a:latin typeface="Arial" panose="00000900000000000000" pitchFamily="2" charset="0"/>
                <a:ea typeface="ＭＳ Ｐゴシック" charset="0"/>
                <a:cs typeface="Poppins ExtraBold" panose="00000900000000000000" pitchFamily="2" charset="0"/>
              </a:rPr>
              <a:t>Những bài học kinh nghiệm</a:t>
            </a:r>
          </a:p>
        </p:txBody>
      </p:sp>
      <p:pic>
        <p:nvPicPr>
          <p:cNvPr id="5" name="Picture 4" descr="A red green and white flag&#10;&#10;AI-generated content may be incorrect.">
            <a:extLst>
              <a:ext uri="{FF2B5EF4-FFF2-40B4-BE49-F238E27FC236}">
                <a16:creationId xmlns:a16="http://schemas.microsoft.com/office/drawing/2014/main" id="{5F9E030F-1C67-78A3-5CF0-13502DEE9828}"/>
              </a:ext>
            </a:extLst>
          </p:cNvPr>
          <p:cNvPicPr>
            <a:picLocks noChangeAspect="1"/>
          </p:cNvPicPr>
          <p:nvPr/>
        </p:nvPicPr>
        <p:blipFill>
          <a:blip r:embed="rId4"/>
          <a:stretch>
            <a:fillRect/>
          </a:stretch>
        </p:blipFill>
        <p:spPr>
          <a:xfrm>
            <a:off x="164287" y="130388"/>
            <a:ext cx="1083195" cy="712830"/>
          </a:xfrm>
          <a:prstGeom prst="rect">
            <a:avLst/>
          </a:prstGeom>
        </p:spPr>
      </p:pic>
    </p:spTree>
    <p:extLst>
      <p:ext uri="{BB962C8B-B14F-4D97-AF65-F5344CB8AC3E}">
        <p14:creationId xmlns:p14="http://schemas.microsoft.com/office/powerpoint/2010/main" val="40722296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4D_StandardTemplate_MAC">
  <a:themeElements>
    <a:clrScheme name="LNCT Theme">
      <a:dk1>
        <a:srgbClr val="313231"/>
      </a:dk1>
      <a:lt1>
        <a:srgbClr val="F7F7F7"/>
      </a:lt1>
      <a:dk2>
        <a:srgbClr val="BFBFBF"/>
      </a:dk2>
      <a:lt2>
        <a:srgbClr val="FFFFFF"/>
      </a:lt2>
      <a:accent1>
        <a:srgbClr val="A80A4B"/>
      </a:accent1>
      <a:accent2>
        <a:srgbClr val="E47D25"/>
      </a:accent2>
      <a:accent3>
        <a:srgbClr val="636466"/>
      </a:accent3>
      <a:accent4>
        <a:srgbClr val="313231"/>
      </a:accent4>
      <a:accent5>
        <a:srgbClr val="FC000B"/>
      </a:accent5>
      <a:accent6>
        <a:srgbClr val="BDC5C7"/>
      </a:accent6>
      <a:hlink>
        <a:srgbClr val="E47D25"/>
      </a:hlink>
      <a:folHlink>
        <a:srgbClr val="A75E1E"/>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6b7a42b-578f-4fd1-9d67-5a3066b9c5a5" xsi:nil="true"/>
    <lcf76f155ced4ddcb4097134ff3c332f xmlns="bcb27da4-2e3e-416a-a040-6d0b2e3a2039">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36FE10225DE664B90ECA796EE42F5B4" ma:contentTypeVersion="19" ma:contentTypeDescription="Create a new document." ma:contentTypeScope="" ma:versionID="11c98c7be4b19e814abce4ccf5389628">
  <xsd:schema xmlns:xsd="http://www.w3.org/2001/XMLSchema" xmlns:xs="http://www.w3.org/2001/XMLSchema" xmlns:p="http://schemas.microsoft.com/office/2006/metadata/properties" xmlns:ns2="bcb27da4-2e3e-416a-a040-6d0b2e3a2039" xmlns:ns3="a6b7a42b-578f-4fd1-9d67-5a3066b9c5a5" targetNamespace="http://schemas.microsoft.com/office/2006/metadata/properties" ma:root="true" ma:fieldsID="74ffbbad23b780b7928ca1a27605d123" ns2:_="" ns3:_="">
    <xsd:import namespace="bcb27da4-2e3e-416a-a040-6d0b2e3a2039"/>
    <xsd:import namespace="a6b7a42b-578f-4fd1-9d67-5a3066b9c5a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LengthInSeconds" minOccurs="0"/>
                <xsd:element ref="ns2:MediaServiceSearchProperties"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27da4-2e3e-416a-a040-6d0b2e3a20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9a65aa6-ac8d-46e4-9aa8-b40f8e8101fc"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6b7a42b-578f-4fd1-9d67-5a3066b9c5a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3851e4de-f63a-4e75-992f-a8dbd26a3671}" ma:internalName="TaxCatchAll" ma:showField="CatchAllData" ma:web="a6b7a42b-578f-4fd1-9d67-5a3066b9c5a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73F97D6-9BE9-4FE7-AF9A-198E873C182A}">
  <ds:schemaRefs>
    <ds:schemaRef ds:uri="http://www.w3.org/XML/1998/namespace"/>
    <ds:schemaRef ds:uri="http://schemas.microsoft.com/office/infopath/2007/PartnerControls"/>
    <ds:schemaRef ds:uri="http://schemas.microsoft.com/office/2006/documentManagement/types"/>
    <ds:schemaRef ds:uri="http://purl.org/dc/elements/1.1/"/>
    <ds:schemaRef ds:uri="http://purl.org/dc/terms/"/>
    <ds:schemaRef ds:uri="http://purl.org/dc/dcmitype/"/>
    <ds:schemaRef ds:uri="48b06b4d-1ec9-41b0-8d15-5bb6e5667c29"/>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F69E5495-9EFE-4773-90F7-86E9D59A2EFD}"/>
</file>

<file path=customXml/itemProps3.xml><?xml version="1.0" encoding="utf-8"?>
<ds:datastoreItem xmlns:ds="http://schemas.openxmlformats.org/officeDocument/2006/customXml" ds:itemID="{A5E0A9FA-70C5-4625-8489-6DFC5040249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945</TotalTime>
  <Words>1465</Words>
  <PresentationFormat>Ekran Gösterisi (4:3)</PresentationFormat>
  <Paragraphs>66</Paragraphs>
  <Slides>1</Slides>
  <Notes>0</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1</vt:i4>
      </vt:variant>
      <vt:variant>
        <vt:lpstr>Slayt Başlıkları</vt:lpstr>
      </vt:variant>
      <vt:variant>
        <vt:i4>1</vt:i4>
      </vt:variant>
    </vt:vector>
  </HeadingPairs>
  <TitlesOfParts>
    <vt:vector size="7" baseType="lpstr">
      <vt:lpstr>Arial</vt:lpstr>
      <vt:lpstr>Poppins</vt:lpstr>
      <vt:lpstr>Poppins Medium</vt:lpstr>
      <vt:lpstr>Wingdings</vt:lpstr>
      <vt:lpstr>R4D_StandardTemplate_MAC</vt:lpstr>
      <vt:lpstr>think-cell Slide</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HeliCo Translation</dc:creator>
  <dcterms:created xsi:type="dcterms:W3CDTF">2025-06-27T15:42:33Z</dcterms:created>
  <dcterms:modified xsi:type="dcterms:W3CDTF">2025-07-16T08:42:10Z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0x010100836FE10225DE664B90ECA796EE42F5B4</vt:lpwstr>
  </property>
</Properties>
</file>