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9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D3D3"/>
    <a:srgbClr val="17A89F"/>
    <a:srgbClr val="1070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80BA68-758D-7049-BC1F-00390E4F5707}" v="171" dt="2025-07-11T10:17:14.4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94" autoAdjust="0"/>
    <p:restoredTop sz="96121"/>
  </p:normalViewPr>
  <p:slideViewPr>
    <p:cSldViewPr snapToGrid="0">
      <p:cViewPr>
        <p:scale>
          <a:sx n="150" d="100"/>
          <a:sy n="150" d="100"/>
        </p:scale>
        <p:origin x="1190" y="-6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dity Chikovani" userId="88c3af89-cfad-4844-9d52-51bd03c65758" providerId="ADAL" clId="{1D80BA68-758D-7049-BC1F-00390E4F5707}"/>
    <pc:docChg chg="undo redo custSel modSld">
      <pc:chgData name="Ivdity Chikovani" userId="88c3af89-cfad-4844-9d52-51bd03c65758" providerId="ADAL" clId="{1D80BA68-758D-7049-BC1F-00390E4F5707}" dt="2025-07-11T10:17:30.541" v="1027" actId="14100"/>
      <pc:docMkLst>
        <pc:docMk/>
      </pc:docMkLst>
      <pc:sldChg chg="modSp mod">
        <pc:chgData name="Ivdity Chikovani" userId="88c3af89-cfad-4844-9d52-51bd03c65758" providerId="ADAL" clId="{1D80BA68-758D-7049-BC1F-00390E4F5707}" dt="2025-07-11T10:17:30.541" v="1027" actId="14100"/>
        <pc:sldMkLst>
          <pc:docMk/>
          <pc:sldMk cId="4072229634" sldId="290"/>
        </pc:sldMkLst>
        <pc:spChg chg="mod">
          <ac:chgData name="Ivdity Chikovani" userId="88c3af89-cfad-4844-9d52-51bd03c65758" providerId="ADAL" clId="{1D80BA68-758D-7049-BC1F-00390E4F5707}" dt="2025-07-11T08:33:44.214" v="851" actId="1036"/>
          <ac:spMkLst>
            <pc:docMk/>
            <pc:sldMk cId="4072229634" sldId="290"/>
            <ac:spMk id="3" creationId="{CD743A8F-DD39-E0C9-7592-0BD94BA53C3A}"/>
          </ac:spMkLst>
        </pc:spChg>
        <pc:spChg chg="mod">
          <ac:chgData name="Ivdity Chikovani" userId="88c3af89-cfad-4844-9d52-51bd03c65758" providerId="ADAL" clId="{1D80BA68-758D-7049-BC1F-00390E4F5707}" dt="2025-07-11T08:33:39.673" v="849" actId="1035"/>
          <ac:spMkLst>
            <pc:docMk/>
            <pc:sldMk cId="4072229634" sldId="290"/>
            <ac:spMk id="16" creationId="{05B715B8-46F4-D630-D152-33BEE6B83B28}"/>
          </ac:spMkLst>
        </pc:spChg>
        <pc:graphicFrameChg chg="mod modGraphic">
          <ac:chgData name="Ivdity Chikovani" userId="88c3af89-cfad-4844-9d52-51bd03c65758" providerId="ADAL" clId="{1D80BA68-758D-7049-BC1F-00390E4F5707}" dt="2025-07-11T08:02:51.947" v="288" actId="14734"/>
          <ac:graphicFrameMkLst>
            <pc:docMk/>
            <pc:sldMk cId="4072229634" sldId="290"/>
            <ac:graphicFrameMk id="6" creationId="{1EAC3E47-9569-F769-F8FF-52AD7651C189}"/>
          </ac:graphicFrameMkLst>
        </pc:graphicFrameChg>
        <pc:graphicFrameChg chg="mod modGraphic">
          <ac:chgData name="Ivdity Chikovani" userId="88c3af89-cfad-4844-9d52-51bd03c65758" providerId="ADAL" clId="{1D80BA68-758D-7049-BC1F-00390E4F5707}" dt="2025-07-11T08:31:57.789" v="744" actId="20577"/>
          <ac:graphicFrameMkLst>
            <pc:docMk/>
            <pc:sldMk cId="4072229634" sldId="290"/>
            <ac:graphicFrameMk id="9" creationId="{AE29CAC3-1071-EDE2-E5E5-671832C8351C}"/>
          </ac:graphicFrameMkLst>
        </pc:graphicFrameChg>
        <pc:graphicFrameChg chg="mod modGraphic">
          <ac:chgData name="Ivdity Chikovani" userId="88c3af89-cfad-4844-9d52-51bd03c65758" providerId="ADAL" clId="{1D80BA68-758D-7049-BC1F-00390E4F5707}" dt="2025-07-11T10:17:30.541" v="1027" actId="14100"/>
          <ac:graphicFrameMkLst>
            <pc:docMk/>
            <pc:sldMk cId="4072229634" sldId="290"/>
            <ac:graphicFrameMk id="14" creationId="{130A9993-2563-94D2-71A0-F5F8739DCEA8}"/>
          </ac:graphicFrameMkLst>
        </pc:graphicFrameChg>
        <pc:graphicFrameChg chg="mod modGraphic">
          <ac:chgData name="Ivdity Chikovani" userId="88c3af89-cfad-4844-9d52-51bd03c65758" providerId="ADAL" clId="{1D80BA68-758D-7049-BC1F-00390E4F5707}" dt="2025-07-11T10:13:53.103" v="971" actId="20577"/>
          <ac:graphicFrameMkLst>
            <pc:docMk/>
            <pc:sldMk cId="4072229634" sldId="290"/>
            <ac:graphicFrameMk id="15" creationId="{FF755A87-CA92-2637-98A6-C5B75B38A88F}"/>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7F7F7">
            <a:alpha val="0"/>
          </a:srgb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554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conten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0759197-19E3-48FD-8A1A-E6A71D3BDF9C}"/>
              </a:ext>
            </a:extLst>
          </p:cNvPr>
          <p:cNvGraphicFramePr>
            <a:graphicFrameLocks noChangeAspect="1"/>
          </p:cNvGraphicFramePr>
          <p:nvPr userDrawn="1">
            <p:custDataLst>
              <p:tags r:id="rId1"/>
            </p:custDataLst>
            <p:extLst>
              <p:ext uri="{D42A27DB-BD31-4B8C-83A1-F6EECF244321}">
                <p14:modId xmlns:p14="http://schemas.microsoft.com/office/powerpoint/2010/main" val="2211513846"/>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3" name="Object 2" hidden="1">
                        <a:extLst>
                          <a:ext uri="{FF2B5EF4-FFF2-40B4-BE49-F238E27FC236}">
                            <a16:creationId xmlns:a16="http://schemas.microsoft.com/office/drawing/2014/main" id="{90759197-19E3-48FD-8A1A-E6A71D3BDF9C}"/>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2" name="Title 1"/>
          <p:cNvSpPr>
            <a:spLocks noGrp="1"/>
          </p:cNvSpPr>
          <p:nvPr>
            <p:ph type="title"/>
          </p:nvPr>
        </p:nvSpPr>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7" name="Content Placeholder 2"/>
          <p:cNvSpPr>
            <a:spLocks noGrp="1"/>
          </p:cNvSpPr>
          <p:nvPr>
            <p:ph idx="1"/>
          </p:nvPr>
        </p:nvSpPr>
        <p:spPr>
          <a:xfrm>
            <a:off x="457200" y="2209800"/>
            <a:ext cx="8229600" cy="3053038"/>
          </a:xfrm>
        </p:spPr>
        <p:txBody>
          <a:bodyPr/>
          <a:lstStyle>
            <a:lvl1pPr>
              <a:buClr>
                <a:schemeClr val="accent1"/>
              </a:buClr>
              <a:buFont typeface="Wingdings" pitchFamily="2" charset="2"/>
              <a:buChar char="§"/>
              <a:defRPr sz="2000" b="0" i="0">
                <a:solidFill>
                  <a:srgbClr val="313231"/>
                </a:solidFill>
                <a:latin typeface="Arial"/>
                <a:cs typeface="Arial"/>
              </a:defRPr>
            </a:lvl1pPr>
            <a:lvl2pPr>
              <a:buClr>
                <a:schemeClr val="accent1"/>
              </a:buClr>
              <a:buFont typeface="Wingdings" pitchFamily="2" charset="2"/>
              <a:buChar char="§"/>
              <a:defRPr sz="1786" b="0" i="0">
                <a:solidFill>
                  <a:srgbClr val="313231"/>
                </a:solidFill>
                <a:latin typeface="Arial"/>
                <a:cs typeface="Arial"/>
              </a:defRPr>
            </a:lvl2pPr>
            <a:lvl3pPr>
              <a:buClr>
                <a:schemeClr val="accent1"/>
              </a:buClr>
              <a:buFont typeface="Wingdings" pitchFamily="2" charset="2"/>
              <a:buChar char="§"/>
              <a:defRPr sz="1571" b="0" i="0">
                <a:solidFill>
                  <a:srgbClr val="313231"/>
                </a:solidFill>
                <a:latin typeface="Arial"/>
                <a:cs typeface="Arial"/>
              </a:defRPr>
            </a:lvl3pPr>
            <a:lvl4pPr>
              <a:buClr>
                <a:schemeClr val="accent1"/>
              </a:buClr>
              <a:buFont typeface="Wingdings" pitchFamily="2" charset="2"/>
              <a:buChar char="§"/>
              <a:defRPr sz="1429" b="0" i="0">
                <a:solidFill>
                  <a:srgbClr val="313231"/>
                </a:solidFill>
                <a:latin typeface="Arial"/>
                <a:cs typeface="Arial"/>
              </a:defRPr>
            </a:lvl4pPr>
            <a:lvl5pPr>
              <a:buClr>
                <a:schemeClr val="accent1"/>
              </a:buClr>
              <a:buFont typeface="Wingdings" pitchFamily="2"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0" hasCustomPrompt="1"/>
          </p:nvPr>
        </p:nvSpPr>
        <p:spPr>
          <a:xfrm>
            <a:off x="457200" y="1524000"/>
            <a:ext cx="8229600" cy="609600"/>
          </a:xfrm>
        </p:spPr>
        <p:txBody>
          <a:bodyPr/>
          <a:lstStyle>
            <a:lvl1pPr>
              <a:buNone/>
              <a:defRPr sz="2214" b="1" baseline="0">
                <a:solidFill>
                  <a:srgbClr val="313231"/>
                </a:solidFill>
              </a:defRPr>
            </a:lvl1pPr>
          </a:lstStyle>
          <a:p>
            <a:pPr lvl="0"/>
            <a:r>
              <a:rPr lang="en-US" dirty="0"/>
              <a:t>Click to edit main sentence</a:t>
            </a:r>
          </a:p>
        </p:txBody>
      </p:sp>
      <p:sp>
        <p:nvSpPr>
          <p:cNvPr id="8"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Tree>
    <p:extLst>
      <p:ext uri="{BB962C8B-B14F-4D97-AF65-F5344CB8AC3E}">
        <p14:creationId xmlns:p14="http://schemas.microsoft.com/office/powerpoint/2010/main" val="217189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able forma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5B6BE57D-9131-4AB7-B77A-14472D4B82C6}"/>
              </a:ext>
            </a:extLst>
          </p:cNvPr>
          <p:cNvGraphicFramePr>
            <a:graphicFrameLocks noChangeAspect="1"/>
          </p:cNvGraphicFramePr>
          <p:nvPr userDrawn="1">
            <p:custDataLst>
              <p:tags r:id="rId1"/>
            </p:custDataLst>
            <p:extLst>
              <p:ext uri="{D42A27DB-BD31-4B8C-83A1-F6EECF244321}">
                <p14:modId xmlns:p14="http://schemas.microsoft.com/office/powerpoint/2010/main" val="3633930553"/>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2" name="Object 1" hidden="1">
                        <a:extLst>
                          <a:ext uri="{FF2B5EF4-FFF2-40B4-BE49-F238E27FC236}">
                            <a16:creationId xmlns:a16="http://schemas.microsoft.com/office/drawing/2014/main" id="{5B6BE57D-9131-4AB7-B77A-14472D4B82C6}"/>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15" name="Title 1"/>
          <p:cNvSpPr>
            <a:spLocks noGrp="1"/>
          </p:cNvSpPr>
          <p:nvPr>
            <p:ph type="title"/>
          </p:nvPr>
        </p:nvSpPr>
        <p:spPr>
          <a:xfrm>
            <a:off x="457200" y="274638"/>
            <a:ext cx="8229600" cy="1143000"/>
          </a:xfrm>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6"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
        <p:nvSpPr>
          <p:cNvPr id="8" name="Content Placeholder 2"/>
          <p:cNvSpPr>
            <a:spLocks noGrp="1"/>
          </p:cNvSpPr>
          <p:nvPr>
            <p:ph idx="1"/>
          </p:nvPr>
        </p:nvSpPr>
        <p:spPr>
          <a:xfrm>
            <a:off x="457200" y="2870640"/>
            <a:ext cx="8229600" cy="2352364"/>
          </a:xfrm>
        </p:spPr>
        <p:txBody>
          <a:bodyPr/>
          <a:lstStyle>
            <a:lvl1pPr marL="457105" indent="-457105">
              <a:buClr>
                <a:schemeClr val="accent1"/>
              </a:buClr>
              <a:buFont typeface="Wingdings" charset="2"/>
              <a:buChar char="§"/>
              <a:defRPr sz="2000" b="0" i="0">
                <a:solidFill>
                  <a:srgbClr val="313231"/>
                </a:solidFill>
                <a:latin typeface="Arial"/>
                <a:cs typeface="Arial"/>
              </a:defRPr>
            </a:lvl1pPr>
            <a:lvl2pPr marL="799933" indent="-342828">
              <a:buClr>
                <a:schemeClr val="accent1"/>
              </a:buClr>
              <a:buFont typeface="Wingdings" charset="2"/>
              <a:buChar char="§"/>
              <a:defRPr sz="1786" b="0" i="0">
                <a:solidFill>
                  <a:srgbClr val="313231"/>
                </a:solidFill>
                <a:latin typeface="Arial"/>
                <a:cs typeface="Arial"/>
              </a:defRPr>
            </a:lvl2pPr>
            <a:lvl3pPr marL="1257038" indent="-342828">
              <a:buClr>
                <a:schemeClr val="accent1"/>
              </a:buClr>
              <a:buFont typeface="Wingdings" charset="2"/>
              <a:buChar char="§"/>
              <a:defRPr sz="1571" b="0" i="0">
                <a:solidFill>
                  <a:srgbClr val="313231"/>
                </a:solidFill>
                <a:latin typeface="Arial"/>
                <a:cs typeface="Arial"/>
              </a:defRPr>
            </a:lvl3pPr>
            <a:lvl4pPr marL="1714142" indent="-342828">
              <a:buClr>
                <a:schemeClr val="accent1"/>
              </a:buClr>
              <a:buFont typeface="Wingdings" charset="2"/>
              <a:buChar char="§"/>
              <a:defRPr sz="1429" b="0" i="0">
                <a:solidFill>
                  <a:srgbClr val="313231"/>
                </a:solidFill>
                <a:latin typeface="Arial"/>
                <a:cs typeface="Arial"/>
              </a:defRPr>
            </a:lvl4pPr>
            <a:lvl5pPr>
              <a:buClr>
                <a:schemeClr val="accent1"/>
              </a:buClr>
              <a:buFont typeface="Wingdings"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hasCustomPrompt="1"/>
          </p:nvPr>
        </p:nvSpPr>
        <p:spPr>
          <a:xfrm>
            <a:off x="457200" y="1539706"/>
            <a:ext cx="8229600" cy="1174353"/>
          </a:xfrm>
          <a:solidFill>
            <a:schemeClr val="tx2">
              <a:lumMod val="40000"/>
              <a:lumOff val="60000"/>
              <a:alpha val="50000"/>
            </a:schemeClr>
          </a:solidFill>
          <a:ln>
            <a:noFill/>
          </a:ln>
        </p:spPr>
        <p:txBody>
          <a:bodyPr anchor="ctr"/>
          <a:lstStyle>
            <a:lvl1pPr marL="457105" indent="-457105">
              <a:buClr>
                <a:srgbClr val="00A6B6"/>
              </a:buClr>
              <a:buFontTx/>
              <a:buNone/>
              <a:defRPr sz="2000" b="0" i="0" baseline="0">
                <a:solidFill>
                  <a:schemeClr val="accent2"/>
                </a:solidFill>
                <a:latin typeface="Arial"/>
                <a:cs typeface="Arial"/>
              </a:defRPr>
            </a:lvl1pPr>
            <a:lvl2pPr marL="799933" indent="-342828">
              <a:buClr>
                <a:srgbClr val="00A6B6"/>
              </a:buClr>
              <a:buFontTx/>
              <a:buNone/>
              <a:defRPr sz="1786" b="0" i="0">
                <a:solidFill>
                  <a:srgbClr val="313231"/>
                </a:solidFill>
                <a:latin typeface="Museo Slab 300"/>
                <a:cs typeface="Museo Slab 300"/>
              </a:defRPr>
            </a:lvl2pPr>
            <a:lvl3pPr marL="1257038" indent="-342828">
              <a:buClr>
                <a:srgbClr val="00A6B6"/>
              </a:buClr>
              <a:buFontTx/>
              <a:buNone/>
              <a:defRPr sz="1571" b="0" i="0">
                <a:solidFill>
                  <a:srgbClr val="313231"/>
                </a:solidFill>
                <a:latin typeface="Museo Slab 300"/>
                <a:cs typeface="Museo Slab 300"/>
              </a:defRPr>
            </a:lvl3pPr>
            <a:lvl4pPr marL="1714142" indent="-342828">
              <a:buClr>
                <a:srgbClr val="00A6B6"/>
              </a:buClr>
              <a:buFontTx/>
              <a:buNone/>
              <a:defRPr sz="1429" b="0" i="0">
                <a:solidFill>
                  <a:srgbClr val="313231"/>
                </a:solidFill>
                <a:latin typeface="Museo Slab 300"/>
                <a:cs typeface="Museo Slab 300"/>
              </a:defRPr>
            </a:lvl4pPr>
            <a:lvl5pPr>
              <a:buClr>
                <a:srgbClr val="00A6B6"/>
              </a:buClr>
              <a:buFontTx/>
              <a:buNone/>
              <a:defRPr sz="1214" b="0" i="0">
                <a:solidFill>
                  <a:srgbClr val="313231"/>
                </a:solidFill>
                <a:latin typeface="Museo Slab 300"/>
                <a:cs typeface="Museo Slab 300"/>
              </a:defRPr>
            </a:lvl5pPr>
          </a:lstStyle>
          <a:p>
            <a:pPr lvl="0"/>
            <a:r>
              <a:rPr lang="en-US" dirty="0"/>
              <a:t>“Pull Quote Style”</a:t>
            </a:r>
          </a:p>
        </p:txBody>
      </p:sp>
    </p:spTree>
    <p:extLst>
      <p:ext uri="{BB962C8B-B14F-4D97-AF65-F5344CB8AC3E}">
        <p14:creationId xmlns:p14="http://schemas.microsoft.com/office/powerpoint/2010/main" val="155969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able format">
    <p:bg>
      <p:bgPr>
        <a:solidFill>
          <a:schemeClr val="accent2"/>
        </a:solidFill>
        <a:effectLst/>
      </p:bgPr>
    </p:bg>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914400" y="3269040"/>
            <a:ext cx="8229600" cy="1143000"/>
          </a:xfrm>
        </p:spPr>
        <p:txBody>
          <a:bodyPr anchor="b" anchorCtr="0">
            <a:normAutofit/>
          </a:bodyPr>
          <a:lstStyle>
            <a:lvl1pPr algn="l">
              <a:buFont typeface="Arial" pitchFamily="34" charset="0"/>
              <a:buNone/>
              <a:defRPr sz="3214" b="0" i="0" baseline="0">
                <a:solidFill>
                  <a:schemeClr val="bg1"/>
                </a:solidFill>
                <a:latin typeface="Arial"/>
                <a:cs typeface="Arial"/>
              </a:defRPr>
            </a:lvl1pPr>
          </a:lstStyle>
          <a:p>
            <a:r>
              <a:rPr lang="en-US" dirty="0"/>
              <a:t>Section Title Style</a:t>
            </a:r>
          </a:p>
        </p:txBody>
      </p:sp>
      <p:sp>
        <p:nvSpPr>
          <p:cNvPr id="6" name="Slide Number Placeholder 5"/>
          <p:cNvSpPr>
            <a:spLocks noGrp="1"/>
          </p:cNvSpPr>
          <p:nvPr>
            <p:ph type="sldNum" sz="quarter" idx="4"/>
          </p:nvPr>
        </p:nvSpPr>
        <p:spPr>
          <a:xfrm>
            <a:off x="228106" y="6354599"/>
            <a:ext cx="2133600" cy="365125"/>
          </a:xfrm>
          <a:prstGeom prst="rect">
            <a:avLst/>
          </a:prstGeom>
        </p:spPr>
        <p:txBody>
          <a:bodyPr vert="horz" lIns="127987" tIns="63993" rIns="127987" bIns="63993" rtlCol="0" anchor="ctr"/>
          <a:lstStyle>
            <a:lvl1pPr algn="r">
              <a:defRPr sz="1214" b="0" i="0">
                <a:solidFill>
                  <a:schemeClr val="bg1"/>
                </a:solidFill>
                <a:latin typeface="Museo Sans 300"/>
                <a:cs typeface="Museo Sans 300"/>
              </a:defRPr>
            </a:lvl1pPr>
          </a:lstStyle>
          <a:p>
            <a:pPr algn="l"/>
            <a:fld id="{2459FD92-E8AB-4F86-BA9A-090210CAFD7B}" type="slidenum">
              <a:rPr lang="en-US" smtClean="0">
                <a:latin typeface="Arial"/>
                <a:cs typeface="Arial"/>
              </a:rPr>
              <a:pPr algn="l"/>
              <a:t>‹#›</a:t>
            </a:fld>
            <a:r>
              <a:rPr lang="en-US" dirty="0">
                <a:latin typeface="Arial"/>
                <a:cs typeface="Arial"/>
              </a:rPr>
              <a:t> | </a:t>
            </a:r>
            <a:r>
              <a:rPr lang="en-US" dirty="0" err="1">
                <a:latin typeface="Arial"/>
                <a:cs typeface="Arial"/>
              </a:rPr>
              <a:t>www.lnct.global</a:t>
            </a:r>
            <a:endParaRPr lang="en-US" dirty="0">
              <a:latin typeface="Arial"/>
              <a:cs typeface="Arial"/>
            </a:endParaRPr>
          </a:p>
        </p:txBody>
      </p:sp>
    </p:spTree>
    <p:extLst>
      <p:ext uri="{BB962C8B-B14F-4D97-AF65-F5344CB8AC3E}">
        <p14:creationId xmlns:p14="http://schemas.microsoft.com/office/powerpoint/2010/main" val="265681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F9CD11A-8958-49A4-BA8F-D12AA7D63CDD}"/>
              </a:ext>
            </a:extLst>
          </p:cNvPr>
          <p:cNvGraphicFramePr>
            <a:graphicFrameLocks noChangeAspect="1"/>
          </p:cNvGraphicFramePr>
          <p:nvPr userDrawn="1">
            <p:custDataLst>
              <p:tags r:id="rId6"/>
            </p:custDataLst>
            <p:extLst>
              <p:ext uri="{D42A27DB-BD31-4B8C-83A1-F6EECF244321}">
                <p14:modId xmlns:p14="http://schemas.microsoft.com/office/powerpoint/2010/main" val="90017253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7" imgW="384" imgH="384" progId="TCLayout.ActiveDocument.1">
                  <p:embed/>
                </p:oleObj>
              </mc:Choice>
              <mc:Fallback>
                <p:oleObj name="think-cell Slide" r:id="rId7" imgW="384" imgH="384" progId="TCLayout.ActiveDocument.1">
                  <p:embed/>
                  <p:pic>
                    <p:nvPicPr>
                      <p:cNvPr id="6" name="Object 5" hidden="1">
                        <a:extLst>
                          <a:ext uri="{FF2B5EF4-FFF2-40B4-BE49-F238E27FC236}">
                            <a16:creationId xmlns:a16="http://schemas.microsoft.com/office/drawing/2014/main" id="{0F9CD11A-8958-49A4-BA8F-D12AA7D63CDD}"/>
                          </a:ext>
                        </a:extLst>
                      </p:cNvPr>
                      <p:cNvPicPr/>
                      <p:nvPr/>
                    </p:nvPicPr>
                    <p:blipFill>
                      <a:blip r:embed="rId8"/>
                      <a:stretch>
                        <a:fillRect/>
                      </a:stretch>
                    </p:blipFill>
                    <p:spPr>
                      <a:xfrm>
                        <a:off x="1589"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127987" tIns="63993" rIns="127987" bIns="63993"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127987" tIns="63993" rIns="127987" bIns="6399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127987" tIns="63993" rIns="127987" bIns="63993" rtlCol="0" anchor="ctr"/>
          <a:lstStyle>
            <a:lvl1pPr algn="l">
              <a:defRPr sz="1214">
                <a:solidFill>
                  <a:schemeClr val="tx1">
                    <a:tint val="75000"/>
                  </a:schemeClr>
                </a:solidFill>
              </a:defRPr>
            </a:lvl1pPr>
          </a:lstStyle>
          <a:p>
            <a:endParaRPr lang="en-US" dirty="0">
              <a:solidFill>
                <a:srgbClr val="6E6553">
                  <a:tint val="75000"/>
                </a:srgb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127987" tIns="63993" rIns="127987" bIns="63993" rtlCol="0" anchor="ctr"/>
          <a:lstStyle>
            <a:lvl1pPr algn="ctr">
              <a:defRPr sz="1214">
                <a:solidFill>
                  <a:schemeClr val="tx1">
                    <a:tint val="75000"/>
                  </a:schemeClr>
                </a:solidFill>
              </a:defRPr>
            </a:lvl1pPr>
          </a:lstStyle>
          <a:p>
            <a:endParaRPr lang="en-US">
              <a:solidFill>
                <a:srgbClr val="6E6553">
                  <a:tint val="75000"/>
                </a:srgbClr>
              </a:solidFill>
            </a:endParaRPr>
          </a:p>
        </p:txBody>
      </p:sp>
    </p:spTree>
    <p:extLst>
      <p:ext uri="{BB962C8B-B14F-4D97-AF65-F5344CB8AC3E}">
        <p14:creationId xmlns:p14="http://schemas.microsoft.com/office/powerpoint/2010/main" val="327973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ctr" defTabSz="914209" rtl="0" eaLnBrk="1" latinLnBrk="0" hangingPunct="1">
        <a:spcBef>
          <a:spcPct val="0"/>
        </a:spcBef>
        <a:buNone/>
        <a:defRPr sz="4429" b="0" i="0" kern="1200">
          <a:solidFill>
            <a:schemeClr val="accent1"/>
          </a:solidFill>
          <a:latin typeface="Arial"/>
          <a:ea typeface="+mj-ea"/>
          <a:cs typeface="Arial"/>
        </a:defRPr>
      </a:lvl1pPr>
    </p:titleStyle>
    <p:bodyStyle>
      <a:lvl1pPr marL="342828" indent="-342828" algn="l" defTabSz="914209" rtl="0" eaLnBrk="1" latinLnBrk="0" hangingPunct="1">
        <a:spcBef>
          <a:spcPct val="20000"/>
        </a:spcBef>
        <a:buClr>
          <a:schemeClr val="accent1"/>
        </a:buClr>
        <a:buFont typeface="Wingdings" charset="2"/>
        <a:buChar char="§"/>
        <a:defRPr sz="3214" b="0" i="0" kern="1200">
          <a:solidFill>
            <a:schemeClr val="accent3"/>
          </a:solidFill>
          <a:latin typeface="Arial"/>
          <a:ea typeface="+mn-ea"/>
          <a:cs typeface="Arial"/>
        </a:defRPr>
      </a:lvl1pPr>
      <a:lvl2pPr marL="742795" indent="-285691" algn="l" defTabSz="914209" rtl="0" eaLnBrk="1" latinLnBrk="0" hangingPunct="1">
        <a:spcBef>
          <a:spcPct val="20000"/>
        </a:spcBef>
        <a:buClr>
          <a:schemeClr val="accent1"/>
        </a:buClr>
        <a:buFont typeface="Wingdings" charset="2"/>
        <a:buChar char="§"/>
        <a:defRPr sz="2786" b="0" i="0" kern="1200">
          <a:solidFill>
            <a:schemeClr val="accent3"/>
          </a:solidFill>
          <a:latin typeface="Arial"/>
          <a:ea typeface="+mn-ea"/>
          <a:cs typeface="Arial"/>
        </a:defRPr>
      </a:lvl2pPr>
      <a:lvl3pPr marL="1142761" indent="-228552" algn="l" defTabSz="914209" rtl="0" eaLnBrk="1" latinLnBrk="0" hangingPunct="1">
        <a:spcBef>
          <a:spcPct val="20000"/>
        </a:spcBef>
        <a:buClr>
          <a:schemeClr val="accent1"/>
        </a:buClr>
        <a:buFont typeface="Wingdings" charset="2"/>
        <a:buChar char="§"/>
        <a:defRPr lang="en-US" sz="4429" b="0" i="0" kern="1200" dirty="0">
          <a:solidFill>
            <a:schemeClr val="accent3"/>
          </a:solidFill>
          <a:latin typeface="Arial"/>
          <a:ea typeface="+mj-ea"/>
          <a:cs typeface="Arial"/>
        </a:defRPr>
      </a:lvl3pPr>
      <a:lvl4pPr marL="1599866"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4pPr>
      <a:lvl5pPr marL="2056971"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5pPr>
      <a:lvl6pPr marL="251407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180"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28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389"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09" rtl="0" eaLnBrk="1" latinLnBrk="0" hangingPunct="1">
        <a:defRPr sz="1786" kern="1200">
          <a:solidFill>
            <a:schemeClr val="tx1"/>
          </a:solidFill>
          <a:latin typeface="+mn-lt"/>
          <a:ea typeface="+mn-ea"/>
          <a:cs typeface="+mn-cs"/>
        </a:defRPr>
      </a:lvl1pPr>
      <a:lvl2pPr marL="457105" algn="l" defTabSz="914209" rtl="0" eaLnBrk="1" latinLnBrk="0" hangingPunct="1">
        <a:defRPr sz="1786" kern="1200">
          <a:solidFill>
            <a:schemeClr val="tx1"/>
          </a:solidFill>
          <a:latin typeface="+mn-lt"/>
          <a:ea typeface="+mn-ea"/>
          <a:cs typeface="+mn-cs"/>
        </a:defRPr>
      </a:lvl2pPr>
      <a:lvl3pPr marL="914209" algn="l" defTabSz="914209" rtl="0" eaLnBrk="1" latinLnBrk="0" hangingPunct="1">
        <a:defRPr sz="1786" kern="1200">
          <a:solidFill>
            <a:schemeClr val="tx1"/>
          </a:solidFill>
          <a:latin typeface="+mn-lt"/>
          <a:ea typeface="+mn-ea"/>
          <a:cs typeface="+mn-cs"/>
        </a:defRPr>
      </a:lvl3pPr>
      <a:lvl4pPr marL="1371314" algn="l" defTabSz="914209" rtl="0" eaLnBrk="1" latinLnBrk="0" hangingPunct="1">
        <a:defRPr sz="1786" kern="1200">
          <a:solidFill>
            <a:schemeClr val="tx1"/>
          </a:solidFill>
          <a:latin typeface="+mn-lt"/>
          <a:ea typeface="+mn-ea"/>
          <a:cs typeface="+mn-cs"/>
        </a:defRPr>
      </a:lvl4pPr>
      <a:lvl5pPr marL="1828419" algn="l" defTabSz="914209" rtl="0" eaLnBrk="1" latinLnBrk="0" hangingPunct="1">
        <a:defRPr sz="1786" kern="1200">
          <a:solidFill>
            <a:schemeClr val="tx1"/>
          </a:solidFill>
          <a:latin typeface="+mn-lt"/>
          <a:ea typeface="+mn-ea"/>
          <a:cs typeface="+mn-cs"/>
        </a:defRPr>
      </a:lvl5pPr>
      <a:lvl6pPr marL="2285523" algn="l" defTabSz="914209" rtl="0" eaLnBrk="1" latinLnBrk="0" hangingPunct="1">
        <a:defRPr sz="1786" kern="1200">
          <a:solidFill>
            <a:schemeClr val="tx1"/>
          </a:solidFill>
          <a:latin typeface="+mn-lt"/>
          <a:ea typeface="+mn-ea"/>
          <a:cs typeface="+mn-cs"/>
        </a:defRPr>
      </a:lvl6pPr>
      <a:lvl7pPr marL="2742628" algn="l" defTabSz="914209" rtl="0" eaLnBrk="1" latinLnBrk="0" hangingPunct="1">
        <a:defRPr sz="1786" kern="1200">
          <a:solidFill>
            <a:schemeClr val="tx1"/>
          </a:solidFill>
          <a:latin typeface="+mn-lt"/>
          <a:ea typeface="+mn-ea"/>
          <a:cs typeface="+mn-cs"/>
        </a:defRPr>
      </a:lvl7pPr>
      <a:lvl8pPr marL="3199733" algn="l" defTabSz="914209" rtl="0" eaLnBrk="1" latinLnBrk="0" hangingPunct="1">
        <a:defRPr sz="1786" kern="1200">
          <a:solidFill>
            <a:schemeClr val="tx1"/>
          </a:solidFill>
          <a:latin typeface="+mn-lt"/>
          <a:ea typeface="+mn-ea"/>
          <a:cs typeface="+mn-cs"/>
        </a:defRPr>
      </a:lvl8pPr>
      <a:lvl9pPr marL="3656837" algn="l" defTabSz="914209" rtl="0" eaLnBrk="1" latinLnBrk="0" hangingPunct="1">
        <a:defRPr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a:extLst>
            <a:ext uri="{FF2B5EF4-FFF2-40B4-BE49-F238E27FC236}">
              <a16:creationId xmlns:a16="http://schemas.microsoft.com/office/drawing/2014/main" id="{3C697145-4621-F6DF-6634-77E854FF70D5}"/>
            </a:ext>
          </a:extLst>
        </p:cNvPr>
        <p:cNvGrpSpPr/>
        <p:nvPr/>
      </p:nvGrpSpPr>
      <p:grpSpPr>
        <a:xfrm>
          <a:off x="0" y="0"/>
          <a:ext cx="0" cy="0"/>
          <a:chOff x="0" y="0"/>
          <a:chExt cx="0" cy="0"/>
        </a:xfrm>
      </p:grpSpPr>
      <p:sp>
        <p:nvSpPr>
          <p:cNvPr id="7" name="Text Box 14">
            <a:extLst>
              <a:ext uri="{FF2B5EF4-FFF2-40B4-BE49-F238E27FC236}">
                <a16:creationId xmlns:a16="http://schemas.microsoft.com/office/drawing/2014/main" id="{C1CD0FA6-C9F6-1D06-6084-8849003B6409}"/>
              </a:ext>
            </a:extLst>
          </p:cNvPr>
          <p:cNvSpPr txBox="1">
            <a:spLocks noChangeArrowheads="1"/>
          </p:cNvSpPr>
          <p:nvPr/>
        </p:nvSpPr>
        <p:spPr bwMode="auto">
          <a:xfrm>
            <a:off x="104853" y="141143"/>
            <a:ext cx="8936406" cy="721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125"/>
              </a:spcAft>
              <a:buClrTx/>
              <a:buSzTx/>
              <a:buFontTx/>
              <a:buNone/>
              <a:tabLst/>
              <a:defRPr/>
            </a:pPr>
            <a:r>
              <a:rPr kumimoji="0" lang="es-CU" sz="2200" b="1" i="0" u="none" strike="noStrike" cap="none" normalizeH="0" baseline="0" noProof="0" dirty="0">
                <a:ln>
                  <a:noFill/>
                </a:ln>
                <a:solidFill>
                  <a:srgbClr val="1070B8"/>
                </a:solidFill>
                <a:effectLst/>
                <a:uLnTx/>
                <a:uFillTx/>
                <a:latin typeface="Poppins" panose="00000500000000000000" pitchFamily="2" charset="0"/>
                <a:ea typeface="ＭＳ Ｐゴシック" charset="0"/>
                <a:cs typeface="Poppins" panose="00000500000000000000" pitchFamily="2" charset="0"/>
              </a:rPr>
              <a:t>Maldivas</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es-CU" sz="1100" b="1" i="0" u="none" strike="noStrike" cap="none" normalizeH="0" baseline="0" noProof="0">
                <a:ln>
                  <a:noFill/>
                </a:ln>
                <a:solidFill>
                  <a:srgbClr val="313231"/>
                </a:solidFill>
                <a:effectLst/>
                <a:uLnTx/>
                <a:uFillTx/>
                <a:latin typeface="Poppins" panose="00000500000000000000" pitchFamily="2" charset="0"/>
                <a:ea typeface="ＭＳ Ｐゴシック" charset="0"/>
                <a:cs typeface="Poppins" panose="00000500000000000000" pitchFamily="2" charset="0"/>
              </a:rPr>
              <a:t>  Apoyo </a:t>
            </a:r>
            <a:r>
              <a:rPr kumimoji="0" lang="es-CU" sz="1100" b="1" i="0" u="none" strike="noStrike" cap="none" normalizeH="0" baseline="0" noProof="0" dirty="0">
                <a:ln>
                  <a:noFill/>
                </a:ln>
                <a:solidFill>
                  <a:srgbClr val="313231"/>
                </a:solidFill>
                <a:effectLst/>
                <a:uLnTx/>
                <a:uFillTx/>
                <a:latin typeface="Poppins" panose="00000500000000000000" pitchFamily="2" charset="0"/>
                <a:ea typeface="ＭＳ Ｐゴシック" charset="0"/>
                <a:cs typeface="Poppins" panose="00000500000000000000" pitchFamily="2" charset="0"/>
              </a:rPr>
              <a:t>a la priorización de los recursos nacionales para la introducción de nuevas vacunas</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es-CU" sz="1100" b="1" i="1" u="none" strike="noStrike" cap="none" normalizeH="0" baseline="0" noProof="0" dirty="0">
                <a:ln>
                  <a:noFill/>
                </a:ln>
                <a:solidFill>
                  <a:srgbClr val="313231"/>
                </a:solidFill>
                <a:effectLst/>
                <a:uLnTx/>
                <a:uFillTx/>
                <a:latin typeface="Poppins" panose="00000500000000000000" pitchFamily="2" charset="0"/>
                <a:ea typeface="ＭＳ Ｐゴシック" charset="0"/>
                <a:cs typeface="Poppins" panose="00000500000000000000" pitchFamily="2" charset="0"/>
              </a:rPr>
              <a:t>Manila, Filipinas, 23-25 de julio de 2025</a:t>
            </a:r>
          </a:p>
        </p:txBody>
      </p:sp>
      <p:sp>
        <p:nvSpPr>
          <p:cNvPr id="11" name="Rectangle 10">
            <a:extLst>
              <a:ext uri="{FF2B5EF4-FFF2-40B4-BE49-F238E27FC236}">
                <a16:creationId xmlns:a16="http://schemas.microsoft.com/office/drawing/2014/main" id="{BD91C623-077D-96C3-AA66-1E77C46CEAC7}"/>
              </a:ext>
            </a:extLst>
          </p:cNvPr>
          <p:cNvSpPr/>
          <p:nvPr/>
        </p:nvSpPr>
        <p:spPr>
          <a:xfrm>
            <a:off x="-33512" y="6384597"/>
            <a:ext cx="9214087" cy="503121"/>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19046" tIns="9523" rIns="19046" bIns="9523"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Poppins" panose="00000500000000000000" pitchFamily="2" charset="0"/>
              <a:ea typeface="+mn-ea"/>
              <a:cs typeface="Poppins" panose="00000500000000000000" pitchFamily="2" charset="0"/>
            </a:endParaRPr>
          </a:p>
        </p:txBody>
      </p:sp>
      <p:sp>
        <p:nvSpPr>
          <p:cNvPr id="2" name="Rectangle 1">
            <a:extLst>
              <a:ext uri="{FF2B5EF4-FFF2-40B4-BE49-F238E27FC236}">
                <a16:creationId xmlns:a16="http://schemas.microsoft.com/office/drawing/2014/main" id="{33B33E47-F1EC-9769-6F8A-B6A6A62DD8FF}"/>
              </a:ext>
            </a:extLst>
          </p:cNvPr>
          <p:cNvSpPr/>
          <p:nvPr/>
        </p:nvSpPr>
        <p:spPr>
          <a:xfrm>
            <a:off x="19997" y="962332"/>
            <a:ext cx="9123391" cy="5420858"/>
          </a:xfrm>
          <a:prstGeom prst="rect">
            <a:avLst/>
          </a:prstGeom>
          <a:solidFill>
            <a:srgbClr val="17A89F"/>
          </a:solidFill>
          <a:ln w="76200">
            <a:solidFill>
              <a:srgbClr val="17A8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Arial"/>
              <a:ea typeface="+mn-ea"/>
              <a:cs typeface="+mn-cs"/>
            </a:endParaRPr>
          </a:p>
        </p:txBody>
      </p:sp>
      <p:pic>
        <p:nvPicPr>
          <p:cNvPr id="12" name="Picture 11" descr="GAVI_Alliance_Colour_Logo.jpg">
            <a:extLst>
              <a:ext uri="{FF2B5EF4-FFF2-40B4-BE49-F238E27FC236}">
                <a16:creationId xmlns:a16="http://schemas.microsoft.com/office/drawing/2014/main" id="{DAED03C6-382C-BEF0-8386-2AF257BD47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7893" y="6434584"/>
            <a:ext cx="1142629" cy="438007"/>
          </a:xfrm>
          <a:prstGeom prst="rect">
            <a:avLst/>
          </a:prstGeom>
        </p:spPr>
      </p:pic>
      <p:pic>
        <p:nvPicPr>
          <p:cNvPr id="13" name="Picture 12">
            <a:extLst>
              <a:ext uri="{FF2B5EF4-FFF2-40B4-BE49-F238E27FC236}">
                <a16:creationId xmlns:a16="http://schemas.microsoft.com/office/drawing/2014/main" id="{C4A61F43-0444-08FC-C8CB-68774E5203D6}"/>
              </a:ext>
            </a:extLst>
          </p:cNvPr>
          <p:cNvPicPr>
            <a:picLocks noChangeAspect="1"/>
          </p:cNvPicPr>
          <p:nvPr/>
        </p:nvPicPr>
        <p:blipFill>
          <a:blip r:embed="rId3"/>
          <a:stretch>
            <a:fillRect/>
          </a:stretch>
        </p:blipFill>
        <p:spPr>
          <a:xfrm>
            <a:off x="7458212" y="6419457"/>
            <a:ext cx="1623729" cy="453134"/>
          </a:xfrm>
          <a:prstGeom prst="rect">
            <a:avLst/>
          </a:prstGeom>
        </p:spPr>
      </p:pic>
      <p:graphicFrame>
        <p:nvGraphicFramePr>
          <p:cNvPr id="6" name="Table 5">
            <a:extLst>
              <a:ext uri="{FF2B5EF4-FFF2-40B4-BE49-F238E27FC236}">
                <a16:creationId xmlns:a16="http://schemas.microsoft.com/office/drawing/2014/main" id="{1EAC3E47-9569-F769-F8FF-52AD7651C189}"/>
              </a:ext>
            </a:extLst>
          </p:cNvPr>
          <p:cNvGraphicFramePr>
            <a:graphicFrameLocks noGrp="1"/>
          </p:cNvGraphicFramePr>
          <p:nvPr>
            <p:extLst>
              <p:ext uri="{D42A27DB-BD31-4B8C-83A1-F6EECF244321}">
                <p14:modId xmlns:p14="http://schemas.microsoft.com/office/powerpoint/2010/main" val="3029983871"/>
              </p:ext>
            </p:extLst>
          </p:nvPr>
        </p:nvGraphicFramePr>
        <p:xfrm>
          <a:off x="102535" y="1114466"/>
          <a:ext cx="8979408" cy="1172655"/>
        </p:xfrm>
        <a:graphic>
          <a:graphicData uri="http://schemas.openxmlformats.org/drawingml/2006/table">
            <a:tbl>
              <a:tblPr firstRow="1" firstCol="1" bandRow="1">
                <a:tableStyleId>{0505E3EF-67EA-436B-97B2-0124C06EBD24}</a:tableStyleId>
              </a:tblPr>
              <a:tblGrid>
                <a:gridCol w="1737360">
                  <a:extLst>
                    <a:ext uri="{9D8B030D-6E8A-4147-A177-3AD203B41FA5}">
                      <a16:colId xmlns:a16="http://schemas.microsoft.com/office/drawing/2014/main" val="2441690924"/>
                    </a:ext>
                  </a:extLst>
                </a:gridCol>
                <a:gridCol w="2561269">
                  <a:extLst>
                    <a:ext uri="{9D8B030D-6E8A-4147-A177-3AD203B41FA5}">
                      <a16:colId xmlns:a16="http://schemas.microsoft.com/office/drawing/2014/main" val="4243113650"/>
                    </a:ext>
                  </a:extLst>
                </a:gridCol>
                <a:gridCol w="2206033">
                  <a:extLst>
                    <a:ext uri="{9D8B030D-6E8A-4147-A177-3AD203B41FA5}">
                      <a16:colId xmlns:a16="http://schemas.microsoft.com/office/drawing/2014/main" val="3815672779"/>
                    </a:ext>
                  </a:extLst>
                </a:gridCol>
                <a:gridCol w="2474746">
                  <a:extLst>
                    <a:ext uri="{9D8B030D-6E8A-4147-A177-3AD203B41FA5}">
                      <a16:colId xmlns:a16="http://schemas.microsoft.com/office/drawing/2014/main" val="2137277064"/>
                    </a:ext>
                  </a:extLst>
                </a:gridCol>
              </a:tblGrid>
              <a:tr h="0">
                <a:tc>
                  <a:txBody>
                    <a:bodyPr/>
                    <a:lstStyle/>
                    <a:p>
                      <a:pPr marL="0" marR="0" algn="l" rtl="0">
                        <a:lnSpc>
                          <a:spcPct val="150000"/>
                        </a:lnSpc>
                        <a:spcBef>
                          <a:spcPts val="0"/>
                        </a:spcBef>
                        <a:spcAft>
                          <a:spcPts val="0"/>
                        </a:spcAft>
                      </a:pPr>
                      <a:endParaRPr lang="en-US" sz="100" dirty="0">
                        <a:effectLst/>
                        <a:latin typeface="Poppins Medium" panose="00000600000000000000" pitchFamily="2" charset="0"/>
                        <a:cs typeface="Poppins Medium" panose="00000600000000000000" pitchFamily="2" charset="0"/>
                      </a:endParaRPr>
                    </a:p>
                  </a:txBody>
                  <a:tcPr marL="48986" marR="48986" marT="0" marB="0"/>
                </a:tc>
                <a:tc>
                  <a:txBody>
                    <a:bodyPr/>
                    <a:lstStyle/>
                    <a:p>
                      <a:pPr marL="0" marR="0" algn="ctr">
                        <a:lnSpc>
                          <a:spcPct val="100000"/>
                        </a:lnSpc>
                        <a:spcBef>
                          <a:spcPts val="0"/>
                        </a:spcBef>
                        <a:spcAft>
                          <a:spcPts val="0"/>
                        </a:spcAft>
                      </a:pPr>
                      <a:r>
                        <a:rPr lang="es-CU" sz="700" b="1" dirty="0">
                          <a:effectLst/>
                          <a:latin typeface="Poppins SemiBold" panose="00000700000000000000" pitchFamily="2" charset="0"/>
                          <a:cs typeface="Poppins SemiBold" panose="00000700000000000000" pitchFamily="2" charset="0"/>
                        </a:rPr>
                        <a:t>Vacuna neumocócica conjugada (PCV)</a:t>
                      </a:r>
                    </a:p>
                  </a:txBody>
                  <a:tcPr marL="48986" marR="48986" marT="36000" marB="36000" anchor="ctr"/>
                </a:tc>
                <a:tc>
                  <a:txBody>
                    <a:bodyPr/>
                    <a:lstStyle/>
                    <a:p>
                      <a:pPr marL="0" marR="0" algn="ctr">
                        <a:lnSpc>
                          <a:spcPct val="100000"/>
                        </a:lnSpc>
                        <a:spcBef>
                          <a:spcPts val="0"/>
                        </a:spcBef>
                        <a:spcAft>
                          <a:spcPts val="0"/>
                        </a:spcAft>
                      </a:pPr>
                      <a:r>
                        <a:rPr lang="es-CU" sz="700" b="1" dirty="0">
                          <a:effectLst/>
                          <a:latin typeface="Poppins SemiBold" panose="00000700000000000000" pitchFamily="2" charset="0"/>
                          <a:cs typeface="Poppins SemiBold" panose="00000700000000000000" pitchFamily="2" charset="0"/>
                        </a:rPr>
                        <a:t>Rota </a:t>
                      </a:r>
                    </a:p>
                  </a:txBody>
                  <a:tcPr marL="48986" marR="48986" marT="36000" marB="36000" anchor="ctr"/>
                </a:tc>
                <a:tc>
                  <a:txBody>
                    <a:bodyPr/>
                    <a:lstStyle/>
                    <a:p>
                      <a:pPr marL="0" marR="0" algn="ctr">
                        <a:lnSpc>
                          <a:spcPct val="100000"/>
                        </a:lnSpc>
                        <a:spcBef>
                          <a:spcPts val="0"/>
                        </a:spcBef>
                        <a:spcAft>
                          <a:spcPts val="0"/>
                        </a:spcAft>
                      </a:pPr>
                      <a:r>
                        <a:rPr lang="es-CU" sz="700" b="1" dirty="0">
                          <a:effectLst/>
                          <a:latin typeface="Poppins SemiBold" panose="00000700000000000000" pitchFamily="2" charset="0"/>
                          <a:cs typeface="Poppins SemiBold" panose="00000700000000000000" pitchFamily="2" charset="0"/>
                        </a:rPr>
                        <a:t>Vacuna contra el VPH</a:t>
                      </a:r>
                    </a:p>
                  </a:txBody>
                  <a:tcPr marL="48986" marR="48986" marT="36000" marB="36000" anchor="ctr"/>
                </a:tc>
                <a:extLst>
                  <a:ext uri="{0D108BD9-81ED-4DB2-BD59-A6C34878D82A}">
                    <a16:rowId xmlns:a16="http://schemas.microsoft.com/office/drawing/2014/main" val="4244451803"/>
                  </a:ext>
                </a:extLst>
              </a:tr>
              <a:tr h="151243">
                <a:tc>
                  <a:txBody>
                    <a:bodyPr/>
                    <a:lstStyle/>
                    <a:p>
                      <a:pPr marL="0" marR="0" algn="ctr">
                        <a:lnSpc>
                          <a:spcPct val="100000"/>
                        </a:lnSpc>
                        <a:spcBef>
                          <a:spcPts val="0"/>
                        </a:spcBef>
                        <a:spcAft>
                          <a:spcPts val="0"/>
                        </a:spcAft>
                      </a:pPr>
                      <a:r>
                        <a:rPr lang="es-CU" sz="600">
                          <a:effectLst/>
                          <a:latin typeface="Poppins" pitchFamily="2" charset="77"/>
                          <a:cs typeface="Poppins" pitchFamily="2" charset="77"/>
                        </a:rPr>
                        <a:t>Año de introducción</a:t>
                      </a:r>
                    </a:p>
                  </a:txBody>
                  <a:tcPr marL="48986" marR="48986" marT="36000" marB="36000" anchor="ctr"/>
                </a:tc>
                <a:tc>
                  <a:txBody>
                    <a:bodyPr/>
                    <a:lstStyle/>
                    <a:p>
                      <a:pPr marL="0" marR="0" lvl="0" indent="0" algn="ctr" defTabSz="914209" rtl="0" eaLnBrk="1" fontAlgn="auto" latinLnBrk="0" hangingPunct="1">
                        <a:lnSpc>
                          <a:spcPct val="100000"/>
                        </a:lnSpc>
                        <a:spcBef>
                          <a:spcPts val="0"/>
                        </a:spcBef>
                        <a:spcAft>
                          <a:spcPts val="0"/>
                        </a:spcAft>
                        <a:buClrTx/>
                        <a:buSzTx/>
                        <a:buFontTx/>
                        <a:buNone/>
                        <a:tabLst/>
                        <a:defRPr/>
                      </a:pPr>
                      <a:r>
                        <a:rPr lang="es-CU" sz="600" b="0">
                          <a:effectLst/>
                          <a:latin typeface="Poppins" pitchFamily="2" charset="77"/>
                          <a:cs typeface="Poppins" pitchFamily="2" charset="77"/>
                        </a:rPr>
                        <a:t>Noviembre de 2025 </a:t>
                      </a:r>
                    </a:p>
                  </a:txBody>
                  <a:tcPr marL="48986" marR="48986" marT="18000" marB="36000" anchor="ctr"/>
                </a:tc>
                <a:tc>
                  <a:txBody>
                    <a:bodyPr/>
                    <a:lstStyle/>
                    <a:p>
                      <a:pPr marL="0" marR="0" lvl="0" indent="0" algn="ctr" defTabSz="914209" rtl="0" eaLnBrk="1" fontAlgn="auto" latinLnBrk="0" hangingPunct="1">
                        <a:lnSpc>
                          <a:spcPct val="100000"/>
                        </a:lnSpc>
                        <a:spcBef>
                          <a:spcPts val="0"/>
                        </a:spcBef>
                        <a:spcAft>
                          <a:spcPts val="0"/>
                        </a:spcAft>
                        <a:buClrTx/>
                        <a:buSzTx/>
                        <a:buFontTx/>
                        <a:buNone/>
                        <a:tabLst/>
                        <a:defRPr/>
                      </a:pPr>
                      <a:r>
                        <a:rPr lang="es-CU" sz="600" b="0">
                          <a:effectLst/>
                          <a:latin typeface="Poppins" pitchFamily="2" charset="77"/>
                          <a:cs typeface="Poppins" pitchFamily="2" charset="77"/>
                        </a:rPr>
                        <a:t>Noviembre de 2025 </a:t>
                      </a:r>
                    </a:p>
                  </a:txBody>
                  <a:tcPr marL="48986" marR="48986" marT="18000" marB="36000" anchor="ctr"/>
                </a:tc>
                <a:tc>
                  <a:txBody>
                    <a:bodyPr/>
                    <a:lstStyle/>
                    <a:p>
                      <a:pPr marL="0" marR="0" algn="ctr">
                        <a:lnSpc>
                          <a:spcPct val="100000"/>
                        </a:lnSpc>
                        <a:spcBef>
                          <a:spcPts val="0"/>
                        </a:spcBef>
                        <a:spcAft>
                          <a:spcPts val="0"/>
                        </a:spcAft>
                      </a:pPr>
                      <a:r>
                        <a:rPr lang="es-CU" sz="600" b="0">
                          <a:solidFill>
                            <a:schemeClr val="dk1"/>
                          </a:solidFill>
                          <a:effectLst/>
                          <a:latin typeface="Poppins" pitchFamily="2" charset="77"/>
                          <a:ea typeface="+mn-ea"/>
                          <a:cs typeface="Poppins" pitchFamily="2" charset="77"/>
                        </a:rPr>
                        <a:t>2019</a:t>
                      </a:r>
                    </a:p>
                  </a:txBody>
                  <a:tcPr marL="48986" marR="48986" marT="18000" marB="36000" anchor="ctr"/>
                </a:tc>
                <a:extLst>
                  <a:ext uri="{0D108BD9-81ED-4DB2-BD59-A6C34878D82A}">
                    <a16:rowId xmlns:a16="http://schemas.microsoft.com/office/drawing/2014/main" val="3830800114"/>
                  </a:ext>
                </a:extLst>
              </a:tr>
              <a:tr h="115736">
                <a:tc>
                  <a:txBody>
                    <a:bodyPr/>
                    <a:lstStyle/>
                    <a:p>
                      <a:pPr marL="0" marR="0" lvl="0" indent="-368205" algn="ctr">
                        <a:lnSpc>
                          <a:spcPct val="100000"/>
                        </a:lnSpc>
                        <a:spcBef>
                          <a:spcPts val="0"/>
                        </a:spcBef>
                        <a:spcAft>
                          <a:spcPts val="0"/>
                        </a:spcAft>
                        <a:tabLst/>
                      </a:pPr>
                      <a:r>
                        <a:rPr lang="es-CU" sz="600">
                          <a:effectLst/>
                          <a:latin typeface="Poppins" pitchFamily="2" charset="77"/>
                          <a:cs typeface="Poppins" pitchFamily="2" charset="77"/>
                        </a:rPr>
                        <a:t>Estado de la introducción</a:t>
                      </a:r>
                    </a:p>
                  </a:txBody>
                  <a:tcPr marL="48986" marR="48986" marT="36000" marB="0" anchor="ctr"/>
                </a:tc>
                <a:tc>
                  <a:txBody>
                    <a:bodyPr/>
                    <a:lstStyle/>
                    <a:p>
                      <a:pPr marL="88900" marR="0" lvl="1" indent="0" algn="ctr">
                        <a:lnSpc>
                          <a:spcPct val="100000"/>
                        </a:lnSpc>
                        <a:spcBef>
                          <a:spcPts val="0"/>
                        </a:spcBef>
                        <a:spcAft>
                          <a:spcPts val="0"/>
                        </a:spcAft>
                        <a:tabLst/>
                      </a:pPr>
                      <a:r>
                        <a:rPr lang="es-CU" sz="600" b="0">
                          <a:effectLst/>
                          <a:latin typeface="Poppins" pitchFamily="2" charset="77"/>
                          <a:cs typeface="Poppins" pitchFamily="2" charset="77"/>
                        </a:rPr>
                        <a:t>En todo el país</a:t>
                      </a:r>
                    </a:p>
                  </a:txBody>
                  <a:tcPr marL="48986" marR="48986" marT="18000" marB="36000" anchor="ctr"/>
                </a:tc>
                <a:tc>
                  <a:txBody>
                    <a:bodyPr/>
                    <a:lstStyle/>
                    <a:p>
                      <a:pPr marL="88900" marR="0" lvl="1" indent="0" algn="ctr">
                        <a:lnSpc>
                          <a:spcPct val="100000"/>
                        </a:lnSpc>
                        <a:spcBef>
                          <a:spcPts val="0"/>
                        </a:spcBef>
                        <a:spcAft>
                          <a:spcPts val="0"/>
                        </a:spcAft>
                        <a:tabLst/>
                      </a:pPr>
                      <a:r>
                        <a:rPr lang="es-CU" sz="600" b="0">
                          <a:effectLst/>
                          <a:latin typeface="Poppins" pitchFamily="2" charset="77"/>
                          <a:cs typeface="Poppins" pitchFamily="2" charset="77"/>
                        </a:rPr>
                        <a:t>En todo el país</a:t>
                      </a:r>
                    </a:p>
                  </a:txBody>
                  <a:tcPr marL="48986" marR="48986" marT="18000" marB="36000" anchor="ctr"/>
                </a:tc>
                <a:tc>
                  <a:txBody>
                    <a:bodyPr/>
                    <a:lstStyle/>
                    <a:p>
                      <a:pPr marL="88900" marR="0" lvl="1" indent="0" algn="ctr">
                        <a:lnSpc>
                          <a:spcPct val="100000"/>
                        </a:lnSpc>
                        <a:spcBef>
                          <a:spcPts val="0"/>
                        </a:spcBef>
                        <a:spcAft>
                          <a:spcPts val="0"/>
                        </a:spcAft>
                        <a:tabLst/>
                      </a:pPr>
                      <a:r>
                        <a:rPr lang="es-CU" sz="600" b="0">
                          <a:solidFill>
                            <a:schemeClr val="dk1"/>
                          </a:solidFill>
                          <a:effectLst/>
                          <a:latin typeface="Poppins" pitchFamily="2" charset="77"/>
                          <a:ea typeface="+mn-ea"/>
                          <a:cs typeface="Poppins" pitchFamily="2" charset="77"/>
                        </a:rPr>
                        <a:t>En todo el país</a:t>
                      </a:r>
                    </a:p>
                  </a:txBody>
                  <a:tcPr marL="48986" marR="48986" marT="18000" marB="36000" anchor="ctr"/>
                </a:tc>
                <a:extLst>
                  <a:ext uri="{0D108BD9-81ED-4DB2-BD59-A6C34878D82A}">
                    <a16:rowId xmlns:a16="http://schemas.microsoft.com/office/drawing/2014/main" val="4236886848"/>
                  </a:ext>
                </a:extLst>
              </a:tr>
              <a:tr h="231637">
                <a:tc>
                  <a:txBody>
                    <a:bodyPr/>
                    <a:lstStyle/>
                    <a:p>
                      <a:pPr marL="0" marR="0" lvl="0" indent="-368205" algn="ctr">
                        <a:lnSpc>
                          <a:spcPct val="100000"/>
                        </a:lnSpc>
                        <a:spcBef>
                          <a:spcPts val="0"/>
                        </a:spcBef>
                        <a:spcAft>
                          <a:spcPts val="0"/>
                        </a:spcAft>
                        <a:tabLst/>
                      </a:pPr>
                      <a:r>
                        <a:rPr lang="es-CU" sz="600">
                          <a:effectLst/>
                          <a:latin typeface="Poppins" pitchFamily="2" charset="77"/>
                          <a:ea typeface="Calibri"/>
                          <a:cs typeface="Poppins" pitchFamily="2" charset="77"/>
                        </a:rPr>
                        <a:t>Grupo destinatario de la vacuna </a:t>
                      </a:r>
                    </a:p>
                  </a:txBody>
                  <a:tcPr marL="48986" marR="48986" marT="36000" marB="0" anchor="ctr"/>
                </a:tc>
                <a:tc>
                  <a:txBody>
                    <a:bodyPr/>
                    <a:lstStyle/>
                    <a:p>
                      <a:pPr marL="88900" marR="0" lvl="1" indent="0" algn="ctr">
                        <a:lnSpc>
                          <a:spcPct val="100000"/>
                        </a:lnSpc>
                        <a:spcBef>
                          <a:spcPts val="0"/>
                        </a:spcBef>
                        <a:spcAft>
                          <a:spcPts val="0"/>
                        </a:spcAft>
                        <a:tabLst/>
                      </a:pPr>
                      <a:r>
                        <a:rPr lang="es-CU" sz="600" b="0" dirty="0">
                          <a:solidFill>
                            <a:schemeClr val="dk1"/>
                          </a:solidFill>
                          <a:effectLst/>
                          <a:latin typeface="Poppins" pitchFamily="2" charset="77"/>
                          <a:ea typeface="+mn-ea"/>
                          <a:cs typeface="Poppins" pitchFamily="2" charset="77"/>
                        </a:rPr>
                        <a:t>Hombres, mujeres y lactantes (población: 6899)</a:t>
                      </a:r>
                    </a:p>
                  </a:txBody>
                  <a:tcPr marL="48986" marR="48986" marT="18000" marB="36000" anchor="ctr"/>
                </a:tc>
                <a:tc>
                  <a:txBody>
                    <a:bodyPr/>
                    <a:lstStyle/>
                    <a:p>
                      <a:pPr marL="88900" marR="0" lvl="1" indent="0" algn="ctr">
                        <a:lnSpc>
                          <a:spcPct val="100000"/>
                        </a:lnSpc>
                        <a:spcBef>
                          <a:spcPts val="0"/>
                        </a:spcBef>
                        <a:spcAft>
                          <a:spcPts val="0"/>
                        </a:spcAft>
                        <a:tabLst/>
                      </a:pPr>
                      <a:r>
                        <a:rPr lang="es-CU" sz="600" b="0">
                          <a:solidFill>
                            <a:schemeClr val="dk1"/>
                          </a:solidFill>
                          <a:effectLst/>
                          <a:latin typeface="Poppins" pitchFamily="2" charset="77"/>
                          <a:ea typeface="+mn-ea"/>
                          <a:cs typeface="Poppins" pitchFamily="2" charset="77"/>
                        </a:rPr>
                        <a:t>Hombres, mujeres y lactantes (población: 6899)</a:t>
                      </a:r>
                    </a:p>
                  </a:txBody>
                  <a:tcPr marL="48986" marR="48986" marT="18000" marB="36000" anchor="ctr"/>
                </a:tc>
                <a:tc>
                  <a:txBody>
                    <a:bodyPr/>
                    <a:lstStyle/>
                    <a:p>
                      <a:pPr marL="88900" marR="0" lvl="1" indent="0" algn="ctr">
                        <a:lnSpc>
                          <a:spcPct val="100000"/>
                        </a:lnSpc>
                        <a:spcBef>
                          <a:spcPts val="0"/>
                        </a:spcBef>
                        <a:spcAft>
                          <a:spcPts val="0"/>
                        </a:spcAft>
                        <a:tabLst/>
                      </a:pPr>
                      <a:r>
                        <a:rPr lang="es-CU" sz="600" b="0">
                          <a:solidFill>
                            <a:schemeClr val="dk1"/>
                          </a:solidFill>
                          <a:effectLst/>
                          <a:latin typeface="Poppins" pitchFamily="2" charset="77"/>
                          <a:ea typeface="+mn-ea"/>
                          <a:cs typeface="Poppins" pitchFamily="2" charset="77"/>
                        </a:rPr>
                        <a:t>Niñas de 9 a 13 años (15 000 niñas)</a:t>
                      </a:r>
                    </a:p>
                  </a:txBody>
                  <a:tcPr marL="48986" marR="48986" marT="18000" marB="36000" anchor="ctr"/>
                </a:tc>
                <a:extLst>
                  <a:ext uri="{0D108BD9-81ED-4DB2-BD59-A6C34878D82A}">
                    <a16:rowId xmlns:a16="http://schemas.microsoft.com/office/drawing/2014/main" val="2669951412"/>
                  </a:ext>
                </a:extLst>
              </a:tr>
              <a:tr h="237838">
                <a:tc>
                  <a:txBody>
                    <a:bodyPr/>
                    <a:lstStyle/>
                    <a:p>
                      <a:pPr marL="0" marR="0" algn="ctr">
                        <a:lnSpc>
                          <a:spcPct val="107000"/>
                        </a:lnSpc>
                        <a:spcAft>
                          <a:spcPts val="800"/>
                        </a:spcAft>
                        <a:buNone/>
                      </a:pPr>
                      <a:r>
                        <a:rPr lang="es-CU" sz="600" dirty="0">
                          <a:effectLst/>
                          <a:latin typeface="Poppins" panose="00000500000000000000" pitchFamily="2" charset="0"/>
                          <a:ea typeface="Calibri" panose="020F0502020204030204" pitchFamily="34" charset="0"/>
                          <a:cs typeface="Times New Roman" panose="02020603050405020304" pitchFamily="18" charset="0"/>
                        </a:rPr>
                        <a:t>Producto vacunal y n.º de dosis/Apoyo financiero previsto para la introducción</a:t>
                      </a:r>
                    </a:p>
                  </a:txBody>
                  <a:tcPr marL="68580" marR="68580" marT="0" marB="0" anchor="ctr"/>
                </a:tc>
                <a:tc>
                  <a:txBody>
                    <a:bodyPr/>
                    <a:lstStyle/>
                    <a:p>
                      <a:pPr marL="88900" marR="0" lvl="1" indent="0" algn="ctr" defTabSz="914209" rtl="0" eaLnBrk="1" fontAlgn="auto" latinLnBrk="0" hangingPunct="1">
                        <a:lnSpc>
                          <a:spcPct val="100000"/>
                        </a:lnSpc>
                        <a:spcBef>
                          <a:spcPts val="0"/>
                        </a:spcBef>
                        <a:spcAft>
                          <a:spcPts val="0"/>
                        </a:spcAft>
                        <a:buClrTx/>
                        <a:buSzTx/>
                        <a:buFontTx/>
                        <a:buNone/>
                        <a:tabLst/>
                        <a:defRPr/>
                      </a:pPr>
                      <a:r>
                        <a:rPr lang="es-CU" sz="600" b="0">
                          <a:solidFill>
                            <a:schemeClr val="dk1"/>
                          </a:solidFill>
                          <a:effectLst/>
                          <a:latin typeface="Poppins" pitchFamily="2" charset="77"/>
                          <a:ea typeface="+mn-ea"/>
                          <a:cs typeface="Poppins" pitchFamily="2" charset="77"/>
                        </a:rPr>
                        <a:t>Pneumosil (PCV 10)/Gavi (50 %) y nacional (50 %)</a:t>
                      </a:r>
                    </a:p>
                  </a:txBody>
                  <a:tcPr marL="48986" marR="48986" marT="18000" marB="36000" anchor="ctr"/>
                </a:tc>
                <a:tc>
                  <a:txBody>
                    <a:bodyPr/>
                    <a:lstStyle/>
                    <a:p>
                      <a:pPr marL="88900" marR="0" lvl="1" indent="0" algn="ctr" defTabSz="914209" rtl="0" eaLnBrk="1" fontAlgn="auto" latinLnBrk="0" hangingPunct="1">
                        <a:lnSpc>
                          <a:spcPct val="100000"/>
                        </a:lnSpc>
                        <a:spcBef>
                          <a:spcPts val="0"/>
                        </a:spcBef>
                        <a:spcAft>
                          <a:spcPts val="0"/>
                        </a:spcAft>
                        <a:buClrTx/>
                        <a:buSzTx/>
                        <a:buFontTx/>
                        <a:buNone/>
                        <a:tabLst/>
                        <a:defRPr/>
                      </a:pPr>
                      <a:r>
                        <a:rPr lang="es-CU" sz="600" b="0">
                          <a:solidFill>
                            <a:schemeClr val="dk1"/>
                          </a:solidFill>
                          <a:effectLst/>
                          <a:latin typeface="Poppins" pitchFamily="2" charset="77"/>
                          <a:ea typeface="+mn-ea"/>
                          <a:cs typeface="Poppins" pitchFamily="2" charset="77"/>
                        </a:rPr>
                        <a:t>Rotasil (RV)/Gavi (50 %) y nacional (50 %)</a:t>
                      </a:r>
                    </a:p>
                  </a:txBody>
                  <a:tcPr marL="48986" marR="48986" marT="18000" marB="36000" anchor="ctr"/>
                </a:tc>
                <a:tc>
                  <a:txBody>
                    <a:bodyPr/>
                    <a:lstStyle/>
                    <a:p>
                      <a:pPr marL="88900" marR="0" lvl="1" indent="0" algn="ctr">
                        <a:lnSpc>
                          <a:spcPct val="100000"/>
                        </a:lnSpc>
                        <a:spcBef>
                          <a:spcPts val="0"/>
                        </a:spcBef>
                        <a:spcAft>
                          <a:spcPts val="0"/>
                        </a:spcAft>
                        <a:tabLst/>
                      </a:pPr>
                      <a:r>
                        <a:rPr lang="es-CU" sz="600" b="0">
                          <a:solidFill>
                            <a:schemeClr val="dk1"/>
                          </a:solidFill>
                          <a:effectLst/>
                          <a:latin typeface="Poppins" pitchFamily="2" charset="77"/>
                          <a:ea typeface="+mn-ea"/>
                          <a:cs typeface="Poppins" pitchFamily="2" charset="77"/>
                        </a:rPr>
                        <a:t>Cervarix (36 766 dosis)</a:t>
                      </a:r>
                    </a:p>
                  </a:txBody>
                  <a:tcPr marL="48986" marR="48986" marT="18000" marB="36000" anchor="ctr"/>
                </a:tc>
                <a:extLst>
                  <a:ext uri="{0D108BD9-81ED-4DB2-BD59-A6C34878D82A}">
                    <a16:rowId xmlns:a16="http://schemas.microsoft.com/office/drawing/2014/main" val="2870562351"/>
                  </a:ext>
                </a:extLst>
              </a:tr>
              <a:tr h="215620">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bl>
          </a:graphicData>
        </a:graphic>
      </p:graphicFrame>
      <p:graphicFrame>
        <p:nvGraphicFramePr>
          <p:cNvPr id="9" name="Table 8">
            <a:extLst>
              <a:ext uri="{FF2B5EF4-FFF2-40B4-BE49-F238E27FC236}">
                <a16:creationId xmlns:a16="http://schemas.microsoft.com/office/drawing/2014/main" id="{AE29CAC3-1071-EDE2-E5E5-671832C8351C}"/>
              </a:ext>
            </a:extLst>
          </p:cNvPr>
          <p:cNvGraphicFramePr>
            <a:graphicFrameLocks noGrp="1"/>
          </p:cNvGraphicFramePr>
          <p:nvPr>
            <p:extLst>
              <p:ext uri="{D42A27DB-BD31-4B8C-83A1-F6EECF244321}">
                <p14:modId xmlns:p14="http://schemas.microsoft.com/office/powerpoint/2010/main" val="3637704488"/>
              </p:ext>
            </p:extLst>
          </p:nvPr>
        </p:nvGraphicFramePr>
        <p:xfrm>
          <a:off x="102533" y="2051772"/>
          <a:ext cx="8979408" cy="2168340"/>
        </p:xfrm>
        <a:graphic>
          <a:graphicData uri="http://schemas.openxmlformats.org/drawingml/2006/table">
            <a:tbl>
              <a:tblPr firstRow="1" firstCol="1" bandRow="1">
                <a:tableStyleId>{0505E3EF-67EA-436B-97B2-0124C06EBD24}</a:tableStyleId>
              </a:tblPr>
              <a:tblGrid>
                <a:gridCol w="1431444">
                  <a:extLst>
                    <a:ext uri="{9D8B030D-6E8A-4147-A177-3AD203B41FA5}">
                      <a16:colId xmlns:a16="http://schemas.microsoft.com/office/drawing/2014/main" val="2441690924"/>
                    </a:ext>
                  </a:extLst>
                </a:gridCol>
                <a:gridCol w="2882566">
                  <a:extLst>
                    <a:ext uri="{9D8B030D-6E8A-4147-A177-3AD203B41FA5}">
                      <a16:colId xmlns:a16="http://schemas.microsoft.com/office/drawing/2014/main" val="4243113650"/>
                    </a:ext>
                  </a:extLst>
                </a:gridCol>
                <a:gridCol w="4665398">
                  <a:extLst>
                    <a:ext uri="{9D8B030D-6E8A-4147-A177-3AD203B41FA5}">
                      <a16:colId xmlns:a16="http://schemas.microsoft.com/office/drawing/2014/main" val="3319182671"/>
                    </a:ext>
                  </a:extLst>
                </a:gridCol>
              </a:tblGrid>
              <a:tr h="208260">
                <a:tc gridSpan="3">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176905">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es-CU" sz="700" dirty="0">
                          <a:effectLst/>
                          <a:latin typeface="Poppins" pitchFamily="2" charset="77"/>
                          <a:cs typeface="Poppins" pitchFamily="2" charset="77"/>
                        </a:rPr>
                        <a:t>Principales desafíos</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es-CU" sz="700" b="1" dirty="0">
                          <a:solidFill>
                            <a:schemeClr val="dk1"/>
                          </a:solidFill>
                          <a:effectLst/>
                          <a:latin typeface="Poppins" pitchFamily="2" charset="77"/>
                          <a:ea typeface="+mn-ea"/>
                          <a:cs typeface="Poppins" pitchFamily="2" charset="77"/>
                        </a:rPr>
                        <a:t>Responsables de la toma de decisiones</a:t>
                      </a:r>
                    </a:p>
                  </a:txBody>
                  <a:tcPr marL="48986" marR="48986" marT="36000" marB="36000" anchor="ctr"/>
                </a:tc>
                <a:tc>
                  <a:txBody>
                    <a:bodyPr/>
                    <a:lstStyle/>
                    <a:p>
                      <a:pPr algn="ctr"/>
                      <a:r>
                        <a:rPr lang="es-CU" sz="700" b="1" dirty="0">
                          <a:solidFill>
                            <a:schemeClr val="dk1"/>
                          </a:solidFill>
                          <a:effectLst/>
                          <a:latin typeface="Poppins" pitchFamily="2" charset="77"/>
                          <a:ea typeface="+mn-ea"/>
                          <a:cs typeface="Poppins" pitchFamily="2" charset="77"/>
                        </a:rPr>
                        <a:t>Posicionamiento</a:t>
                      </a:r>
                    </a:p>
                  </a:txBody>
                  <a:tcPr marL="48986" marR="48986" marT="36000" marB="36000" anchor="ctr"/>
                </a:tc>
                <a:extLst>
                  <a:ext uri="{0D108BD9-81ED-4DB2-BD59-A6C34878D82A}">
                    <a16:rowId xmlns:a16="http://schemas.microsoft.com/office/drawing/2014/main" val="1053874978"/>
                  </a:ext>
                </a:extLst>
              </a:tr>
              <a:tr h="167373">
                <a:tc rowSpan="3">
                  <a:txBody>
                    <a:bodyPr/>
                    <a:lstStyle/>
                    <a:p>
                      <a:pPr marL="7938" marR="0" lvl="1" indent="0" algn="l">
                        <a:lnSpc>
                          <a:spcPct val="100000"/>
                        </a:lnSpc>
                        <a:spcBef>
                          <a:spcPts val="0"/>
                        </a:spcBef>
                        <a:spcAft>
                          <a:spcPts val="0"/>
                        </a:spcAft>
                        <a:tabLst/>
                      </a:pPr>
                      <a:r>
                        <a:rPr lang="es-CU" sz="500" b="0" dirty="0">
                          <a:solidFill>
                            <a:schemeClr val="dk1"/>
                          </a:solidFill>
                          <a:effectLst/>
                          <a:latin typeface="Poppins" pitchFamily="2" charset="77"/>
                          <a:ea typeface="+mn-ea"/>
                          <a:cs typeface="Poppins" pitchFamily="2" charset="77"/>
                        </a:rPr>
                        <a:t>Espacio fiscal limitado y prioridades nacionales contrapuestas que afectan a las asignaciones presupuestarias para la expansión del PNI.</a:t>
                      </a:r>
                    </a:p>
                  </a:txBody>
                  <a:tcPr marL="48986" marR="48986" marT="18000" marB="0" anchor="ctr"/>
                </a:tc>
                <a:tc>
                  <a:txBody>
                    <a:bodyPr/>
                    <a:lstStyle/>
                    <a:p>
                      <a:pPr marL="7938" marR="0" lvl="1" indent="0" algn="l">
                        <a:lnSpc>
                          <a:spcPct val="100000"/>
                        </a:lnSpc>
                        <a:spcBef>
                          <a:spcPts val="0"/>
                        </a:spcBef>
                        <a:spcAft>
                          <a:spcPts val="200"/>
                        </a:spcAft>
                        <a:tabLst/>
                      </a:pPr>
                      <a:r>
                        <a:rPr lang="es-CU" sz="500" b="0" dirty="0">
                          <a:solidFill>
                            <a:schemeClr val="dk1"/>
                          </a:solidFill>
                          <a:effectLst/>
                          <a:latin typeface="Poppins" pitchFamily="2" charset="77"/>
                          <a:ea typeface="+mn-ea"/>
                          <a:cs typeface="Poppins" pitchFamily="2" charset="77"/>
                        </a:rPr>
                        <a:t>Ministerio de Hacienda: Ministro y responsables del departamento presupuestario.</a:t>
                      </a:r>
                    </a:p>
                  </a:txBody>
                  <a:tcPr marL="48986" marR="48986" marT="18000" marB="36000" anchor="ctr"/>
                </a:tc>
                <a:tc>
                  <a:txBody>
                    <a:bodyPr/>
                    <a:lstStyle/>
                    <a:p>
                      <a:pPr marL="7938" marR="0" lvl="1" indent="0" algn="l">
                        <a:lnSpc>
                          <a:spcPct val="100000"/>
                        </a:lnSpc>
                        <a:spcBef>
                          <a:spcPts val="0"/>
                        </a:spcBef>
                        <a:spcAft>
                          <a:spcPts val="200"/>
                        </a:spcAft>
                        <a:tabLst/>
                      </a:pPr>
                      <a:r>
                        <a:rPr lang="es-CU" sz="500" b="0" dirty="0">
                          <a:solidFill>
                            <a:schemeClr val="dk1"/>
                          </a:solidFill>
                          <a:effectLst/>
                          <a:latin typeface="Poppins" pitchFamily="2" charset="77"/>
                          <a:ea typeface="+mn-ea"/>
                          <a:cs typeface="Poppins" pitchFamily="2" charset="77"/>
                        </a:rPr>
                        <a:t>En general, </a:t>
                      </a:r>
                      <a:r>
                        <a:rPr lang="es-CU" sz="500" b="0" i="1" dirty="0">
                          <a:solidFill>
                            <a:schemeClr val="dk1"/>
                          </a:solidFill>
                          <a:effectLst/>
                          <a:latin typeface="Poppins" pitchFamily="2" charset="77"/>
                          <a:ea typeface="+mn-ea"/>
                          <a:cs typeface="Poppins" pitchFamily="2" charset="77"/>
                        </a:rPr>
                        <a:t>apoyan</a:t>
                      </a:r>
                      <a:r>
                        <a:rPr lang="es-CU" sz="500" b="0" dirty="0">
                          <a:solidFill>
                            <a:schemeClr val="dk1"/>
                          </a:solidFill>
                          <a:effectLst/>
                          <a:latin typeface="Poppins" pitchFamily="2" charset="77"/>
                          <a:ea typeface="+mn-ea"/>
                          <a:cs typeface="Poppins" pitchFamily="2" charset="77"/>
                        </a:rPr>
                        <a:t> las inversiones en el sector social, pero están altamente supeditados a las limitaciones </a:t>
                      </a:r>
                      <a:r>
                        <a:rPr lang="es-CU" sz="500" b="0" dirty="0" err="1">
                          <a:solidFill>
                            <a:schemeClr val="dk1"/>
                          </a:solidFill>
                          <a:effectLst/>
                          <a:latin typeface="Poppins" pitchFamily="2" charset="77"/>
                          <a:ea typeface="+mn-ea"/>
                          <a:cs typeface="Poppins" pitchFamily="2" charset="77"/>
                        </a:rPr>
                        <a:t>macrofiscales</a:t>
                      </a:r>
                      <a:r>
                        <a:rPr lang="es-CU" sz="500" b="0" dirty="0">
                          <a:solidFill>
                            <a:schemeClr val="dk1"/>
                          </a:solidFill>
                          <a:effectLst/>
                          <a:latin typeface="Poppins" pitchFamily="2" charset="77"/>
                          <a:ea typeface="+mn-ea"/>
                          <a:cs typeface="Poppins" pitchFamily="2" charset="77"/>
                        </a:rPr>
                        <a:t> y a exigencias contrapuestas.</a:t>
                      </a:r>
                    </a:p>
                  </a:txBody>
                  <a:tcPr marL="48986" marR="48986" marT="18000" marB="36000" anchor="ctr"/>
                </a:tc>
                <a:extLst>
                  <a:ext uri="{0D108BD9-81ED-4DB2-BD59-A6C34878D82A}">
                    <a16:rowId xmlns:a16="http://schemas.microsoft.com/office/drawing/2014/main" val="2655716968"/>
                  </a:ext>
                </a:extLst>
              </a:tr>
              <a:tr h="0">
                <a:tc vMerge="1">
                  <a:txBody>
                    <a:bodyPr/>
                    <a:lstStyle/>
                    <a:p>
                      <a:endParaRPr lang="en-GE"/>
                    </a:p>
                  </a:txBody>
                  <a:tcPr/>
                </a:tc>
                <a:tc>
                  <a:txBody>
                    <a:bodyPr/>
                    <a:lstStyle/>
                    <a:p>
                      <a:pPr marL="7938" marR="0" lvl="1" indent="0" algn="l">
                        <a:lnSpc>
                          <a:spcPct val="100000"/>
                        </a:lnSpc>
                        <a:spcBef>
                          <a:spcPts val="0"/>
                        </a:spcBef>
                        <a:spcAft>
                          <a:spcPts val="200"/>
                        </a:spcAft>
                        <a:tabLst/>
                      </a:pPr>
                      <a:r>
                        <a:rPr lang="es-CU" sz="500" b="0" dirty="0">
                          <a:solidFill>
                            <a:schemeClr val="dk1"/>
                          </a:solidFill>
                          <a:effectLst/>
                          <a:latin typeface="Poppins" pitchFamily="2" charset="77"/>
                          <a:ea typeface="+mn-ea"/>
                          <a:cs typeface="Poppins" pitchFamily="2" charset="77"/>
                        </a:rPr>
                        <a:t>Ministerio de Salud: Ministro, Director general (DG) de Servicios sanitarios, DG de Salud pública </a:t>
                      </a:r>
                    </a:p>
                  </a:txBody>
                  <a:tcPr marL="48986" marR="48986" marT="18000" marB="36000" anchor="ctr"/>
                </a:tc>
                <a:tc>
                  <a:txBody>
                    <a:bodyPr/>
                    <a:lstStyle/>
                    <a:p>
                      <a:pPr marL="7938" marR="0" lvl="1" indent="0" algn="l">
                        <a:lnSpc>
                          <a:spcPct val="100000"/>
                        </a:lnSpc>
                        <a:spcBef>
                          <a:spcPts val="0"/>
                        </a:spcBef>
                        <a:spcAft>
                          <a:spcPts val="200"/>
                        </a:spcAft>
                        <a:tabLst/>
                      </a:pPr>
                      <a:r>
                        <a:rPr lang="es-CU" sz="500" b="0" i="1">
                          <a:solidFill>
                            <a:schemeClr val="dk1"/>
                          </a:solidFill>
                          <a:effectLst/>
                          <a:latin typeface="Poppins" pitchFamily="2" charset="77"/>
                          <a:ea typeface="+mn-ea"/>
                          <a:cs typeface="Poppins" pitchFamily="2" charset="77"/>
                        </a:rPr>
                        <a:t>Apoyan firmemente </a:t>
                      </a:r>
                      <a:r>
                        <a:rPr lang="es-CU" sz="500" b="0">
                          <a:solidFill>
                            <a:schemeClr val="dk1"/>
                          </a:solidFill>
                          <a:effectLst/>
                          <a:latin typeface="Poppins" pitchFamily="2" charset="77"/>
                          <a:ea typeface="+mn-ea"/>
                          <a:cs typeface="Poppins" pitchFamily="2" charset="77"/>
                        </a:rPr>
                        <a:t>el aumento de la financiación nacional, pero están limitados por topes de recursos de mayor nivel.</a:t>
                      </a:r>
                    </a:p>
                  </a:txBody>
                  <a:tcPr marL="48986" marR="48986" marT="18000" marB="36000" anchor="ctr"/>
                </a:tc>
                <a:extLst>
                  <a:ext uri="{0D108BD9-81ED-4DB2-BD59-A6C34878D82A}">
                    <a16:rowId xmlns:a16="http://schemas.microsoft.com/office/drawing/2014/main" val="59437931"/>
                  </a:ext>
                </a:extLst>
              </a:tr>
              <a:tr h="0">
                <a:tc vMerge="1">
                  <a:txBody>
                    <a:bodyPr/>
                    <a:lstStyle/>
                    <a:p>
                      <a:endParaRPr lang="en-GE"/>
                    </a:p>
                  </a:txBody>
                  <a:tcPr/>
                </a:tc>
                <a:tc>
                  <a:txBody>
                    <a:bodyPr/>
                    <a:lstStyle/>
                    <a:p>
                      <a:pPr marL="7938" marR="0" lvl="1" indent="0" algn="l">
                        <a:lnSpc>
                          <a:spcPct val="100000"/>
                        </a:lnSpc>
                        <a:spcBef>
                          <a:spcPts val="0"/>
                        </a:spcBef>
                        <a:spcAft>
                          <a:spcPts val="200"/>
                        </a:spcAft>
                        <a:tabLst/>
                      </a:pPr>
                      <a:r>
                        <a:rPr lang="es-CU" sz="500" b="0" dirty="0">
                          <a:solidFill>
                            <a:schemeClr val="dk1"/>
                          </a:solidFill>
                          <a:effectLst/>
                          <a:latin typeface="Poppins" pitchFamily="2" charset="77"/>
                          <a:ea typeface="+mn-ea"/>
                          <a:cs typeface="Poppins" pitchFamily="2" charset="77"/>
                        </a:rPr>
                        <a:t>Parlamento (Majlis Popular), Comisión de revisión del presupuesto</a:t>
                      </a:r>
                    </a:p>
                  </a:txBody>
                  <a:tcPr marL="48986" marR="48986" marT="18000" marB="36000" anchor="ctr"/>
                </a:tc>
                <a:tc>
                  <a:txBody>
                    <a:bodyPr/>
                    <a:lstStyle/>
                    <a:p>
                      <a:pPr marL="7938" marR="0" lvl="1" indent="0" algn="l">
                        <a:lnSpc>
                          <a:spcPct val="100000"/>
                        </a:lnSpc>
                        <a:spcBef>
                          <a:spcPts val="0"/>
                        </a:spcBef>
                        <a:spcAft>
                          <a:spcPts val="200"/>
                        </a:spcAft>
                        <a:tabLst/>
                      </a:pPr>
                      <a:r>
                        <a:rPr lang="es-CU" sz="500" b="0">
                          <a:solidFill>
                            <a:schemeClr val="dk1"/>
                          </a:solidFill>
                          <a:effectLst/>
                          <a:latin typeface="Poppins" pitchFamily="2" charset="77"/>
                          <a:ea typeface="+mn-ea"/>
                          <a:cs typeface="Poppins" pitchFamily="2" charset="77"/>
                        </a:rPr>
                        <a:t>Los miembros pueden </a:t>
                      </a:r>
                      <a:r>
                        <a:rPr lang="es-CU" sz="500" b="0" i="1">
                          <a:solidFill>
                            <a:schemeClr val="dk1"/>
                          </a:solidFill>
                          <a:effectLst/>
                          <a:latin typeface="Poppins" pitchFamily="2" charset="77"/>
                          <a:ea typeface="+mn-ea"/>
                          <a:cs typeface="Poppins" pitchFamily="2" charset="77"/>
                        </a:rPr>
                        <a:t>manifestar apoyo</a:t>
                      </a:r>
                      <a:r>
                        <a:rPr lang="es-CU" sz="500" b="0">
                          <a:solidFill>
                            <a:schemeClr val="dk1"/>
                          </a:solidFill>
                          <a:effectLst/>
                          <a:latin typeface="Poppins" pitchFamily="2" charset="77"/>
                          <a:ea typeface="+mn-ea"/>
                          <a:cs typeface="Poppins" pitchFamily="2" charset="77"/>
                        </a:rPr>
                        <a:t> si la promoción es sólida, pero pueden mostrarse neutrales cuando se ven condicionados por programas económicos o de infraestructuras visibles.</a:t>
                      </a:r>
                    </a:p>
                  </a:txBody>
                  <a:tcPr marL="48986" marR="48986" marT="18000" marB="36000" anchor="ctr"/>
                </a:tc>
                <a:extLst>
                  <a:ext uri="{0D108BD9-81ED-4DB2-BD59-A6C34878D82A}">
                    <a16:rowId xmlns:a16="http://schemas.microsoft.com/office/drawing/2014/main" val="4127252570"/>
                  </a:ext>
                </a:extLst>
              </a:tr>
              <a:tr h="158391">
                <a:tc rowSpan="3">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es-CU" sz="500" b="0">
                          <a:solidFill>
                            <a:schemeClr val="dk1"/>
                          </a:solidFill>
                          <a:effectLst/>
                          <a:latin typeface="Poppins" pitchFamily="2" charset="77"/>
                          <a:ea typeface="+mn-ea"/>
                          <a:cs typeface="Poppins" pitchFamily="2" charset="77"/>
                        </a:rPr>
                        <a:t>Retrasos e impedimentos procedimentales en la autorización y el flujo de fondos nacionales asignados a los programas (nacionales y subnacionales).</a:t>
                      </a:r>
                    </a:p>
                  </a:txBody>
                  <a:tcPr marL="48986" marR="48986" marT="18000" marB="0" anchor="ctr">
                    <a:solidFill>
                      <a:srgbClr val="D3D3D3"/>
                    </a:solidFill>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s-CU" sz="500" b="0" dirty="0">
                          <a:solidFill>
                            <a:schemeClr val="dk1"/>
                          </a:solidFill>
                          <a:effectLst/>
                          <a:latin typeface="Poppins" pitchFamily="2" charset="77"/>
                          <a:ea typeface="+mn-ea"/>
                          <a:cs typeface="Poppins" pitchFamily="2" charset="77"/>
                        </a:rPr>
                        <a:t>Ministerio de Hacienda: Personal de ejecución presupuestaria y gestión de tesorería</a:t>
                      </a: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s-CU" sz="500" b="0" dirty="0">
                          <a:solidFill>
                            <a:schemeClr val="dk1"/>
                          </a:solidFill>
                          <a:effectLst/>
                          <a:latin typeface="Poppins" pitchFamily="2" charset="77"/>
                          <a:ea typeface="+mn-ea"/>
                          <a:cs typeface="Poppins" pitchFamily="2" charset="77"/>
                        </a:rPr>
                        <a:t>Generalmente, </a:t>
                      </a:r>
                      <a:r>
                        <a:rPr lang="es-CU" sz="500" b="0" i="1" dirty="0">
                          <a:solidFill>
                            <a:schemeClr val="dk1"/>
                          </a:solidFill>
                          <a:effectLst/>
                          <a:latin typeface="Poppins" pitchFamily="2" charset="77"/>
                          <a:ea typeface="+mn-ea"/>
                          <a:cs typeface="Poppins" pitchFamily="2" charset="77"/>
                        </a:rPr>
                        <a:t>se muestran neutrales</a:t>
                      </a:r>
                      <a:r>
                        <a:rPr lang="es-CU" sz="500" b="0" dirty="0">
                          <a:solidFill>
                            <a:schemeClr val="dk1"/>
                          </a:solidFill>
                          <a:effectLst/>
                          <a:latin typeface="Poppins" pitchFamily="2" charset="77"/>
                          <a:ea typeface="+mn-ea"/>
                          <a:cs typeface="Poppins" pitchFamily="2" charset="77"/>
                        </a:rPr>
                        <a:t>, ya que siguen procedimientos estrictos y establecen prioridades en función de la disponibilidad de efectivo.</a:t>
                      </a:r>
                    </a:p>
                  </a:txBody>
                  <a:tcPr marL="48986" marR="48986" marT="18000" marB="36000" anchor="ctr"/>
                </a:tc>
                <a:extLst>
                  <a:ext uri="{0D108BD9-81ED-4DB2-BD59-A6C34878D82A}">
                    <a16:rowId xmlns:a16="http://schemas.microsoft.com/office/drawing/2014/main" val="4272214654"/>
                  </a:ext>
                </a:extLst>
              </a:tr>
              <a:tr h="0">
                <a:tc vMerge="1">
                  <a:txBody>
                    <a:bodyPr/>
                    <a:lstStyle/>
                    <a:p>
                      <a:endParaRPr lang="en-GE"/>
                    </a:p>
                  </a:txBody>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s-CU" sz="500" b="0" dirty="0">
                          <a:solidFill>
                            <a:schemeClr val="dk1"/>
                          </a:solidFill>
                          <a:effectLst/>
                          <a:latin typeface="Poppins" pitchFamily="2" charset="77"/>
                          <a:ea typeface="+mn-ea"/>
                          <a:cs typeface="Poppins" pitchFamily="2" charset="77"/>
                        </a:rPr>
                        <a:t>División de Cuentas del Ministerio de Salud: Responsable de las solicitudes de fondos y la documentación</a:t>
                      </a: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s-CU" sz="500" b="0" dirty="0">
                          <a:solidFill>
                            <a:schemeClr val="dk1"/>
                          </a:solidFill>
                          <a:effectLst/>
                          <a:latin typeface="Poppins" pitchFamily="2" charset="77"/>
                          <a:ea typeface="+mn-ea"/>
                          <a:cs typeface="Poppins" pitchFamily="2" charset="77"/>
                        </a:rPr>
                        <a:t>Suelen </a:t>
                      </a:r>
                      <a:r>
                        <a:rPr lang="es-CU" sz="500" b="0" i="1" dirty="0">
                          <a:solidFill>
                            <a:schemeClr val="dk1"/>
                          </a:solidFill>
                          <a:effectLst/>
                          <a:latin typeface="Poppins" pitchFamily="2" charset="77"/>
                          <a:ea typeface="+mn-ea"/>
                          <a:cs typeface="Poppins" pitchFamily="2" charset="77"/>
                        </a:rPr>
                        <a:t>manifestar apoyo</a:t>
                      </a:r>
                      <a:r>
                        <a:rPr lang="es-CU" sz="500" b="0" dirty="0">
                          <a:solidFill>
                            <a:schemeClr val="dk1"/>
                          </a:solidFill>
                          <a:effectLst/>
                          <a:latin typeface="Poppins" pitchFamily="2" charset="77"/>
                          <a:ea typeface="+mn-ea"/>
                          <a:cs typeface="Poppins" pitchFamily="2" charset="77"/>
                        </a:rPr>
                        <a:t>, pero a veces se ven limitados por la capacidad interna o por prioridades internas contrapuestas.</a:t>
                      </a:r>
                    </a:p>
                  </a:txBody>
                  <a:tcPr marL="48986" marR="48986" marT="18000" marB="36000" anchor="ctr"/>
                </a:tc>
                <a:extLst>
                  <a:ext uri="{0D108BD9-81ED-4DB2-BD59-A6C34878D82A}">
                    <a16:rowId xmlns:a16="http://schemas.microsoft.com/office/drawing/2014/main" val="3680670263"/>
                  </a:ext>
                </a:extLst>
              </a:tr>
              <a:tr h="0">
                <a:tc vMerge="1">
                  <a:txBody>
                    <a:bodyPr/>
                    <a:lstStyle/>
                    <a:p>
                      <a:endParaRPr lang="en-GE"/>
                    </a:p>
                  </a:txBody>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s-CU" sz="500" b="0">
                          <a:solidFill>
                            <a:schemeClr val="dk1"/>
                          </a:solidFill>
                          <a:effectLst/>
                          <a:latin typeface="Poppins" pitchFamily="2" charset="77"/>
                          <a:ea typeface="+mn-ea"/>
                          <a:cs typeface="Poppins" pitchFamily="2" charset="77"/>
                        </a:rPr>
                        <a:t>Instalaciones sanitarias: Juegan un rol en el desembolso y la coordinación a nivel local. </a:t>
                      </a: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s-CU" sz="500" b="0" dirty="0">
                          <a:solidFill>
                            <a:schemeClr val="dk1"/>
                          </a:solidFill>
                          <a:effectLst/>
                          <a:latin typeface="Poppins" pitchFamily="2" charset="77"/>
                          <a:ea typeface="+mn-ea"/>
                          <a:cs typeface="Poppins" pitchFamily="2" charset="77"/>
                        </a:rPr>
                        <a:t>A menudo, </a:t>
                      </a:r>
                      <a:r>
                        <a:rPr lang="es-CU" sz="500" b="0" i="1" dirty="0">
                          <a:solidFill>
                            <a:schemeClr val="dk1"/>
                          </a:solidFill>
                          <a:effectLst/>
                          <a:latin typeface="Poppins" pitchFamily="2" charset="77"/>
                          <a:ea typeface="+mn-ea"/>
                          <a:cs typeface="Poppins" pitchFamily="2" charset="77"/>
                        </a:rPr>
                        <a:t>prestar apoyo</a:t>
                      </a:r>
                      <a:r>
                        <a:rPr lang="es-CU" sz="500" b="0" dirty="0">
                          <a:solidFill>
                            <a:schemeClr val="dk1"/>
                          </a:solidFill>
                          <a:effectLst/>
                          <a:latin typeface="Poppins" pitchFamily="2" charset="77"/>
                          <a:ea typeface="+mn-ea"/>
                          <a:cs typeface="Poppins" pitchFamily="2" charset="77"/>
                        </a:rPr>
                        <a:t>, pero se ven limitadas por la dependencia de las transferencias nacionales.</a:t>
                      </a:r>
                    </a:p>
                  </a:txBody>
                  <a:tcPr marL="48986" marR="48986" marT="18000" marB="36000" anchor="ctr"/>
                </a:tc>
                <a:extLst>
                  <a:ext uri="{0D108BD9-81ED-4DB2-BD59-A6C34878D82A}">
                    <a16:rowId xmlns:a16="http://schemas.microsoft.com/office/drawing/2014/main" val="3570119400"/>
                  </a:ext>
                </a:extLst>
              </a:tr>
              <a:tr h="148321">
                <a:tc rowSpan="3">
                  <a:txBody>
                    <a:bodyPr/>
                    <a:lstStyle/>
                    <a:p>
                      <a:pPr marL="4763" marR="0" lvl="1" indent="0" algn="l">
                        <a:lnSpc>
                          <a:spcPct val="100000"/>
                        </a:lnSpc>
                        <a:spcBef>
                          <a:spcPts val="0"/>
                        </a:spcBef>
                        <a:spcAft>
                          <a:spcPts val="0"/>
                        </a:spcAft>
                        <a:tabLst/>
                      </a:pPr>
                      <a:r>
                        <a:rPr lang="es-CU" sz="500" b="0">
                          <a:solidFill>
                            <a:schemeClr val="dk1"/>
                          </a:solidFill>
                          <a:effectLst/>
                          <a:latin typeface="Poppins" pitchFamily="2" charset="77"/>
                          <a:ea typeface="+mn-ea"/>
                          <a:cs typeface="Poppins" pitchFamily="2" charset="77"/>
                        </a:rPr>
                        <a:t>Incertidumbre/carencia de compromisos financieros a mediano plazo para los costos operativos y el refuerzo del sistema relacionados con la INV (más allá del costo de la vacuna misma).</a:t>
                      </a:r>
                    </a:p>
                  </a:txBody>
                  <a:tcPr marL="48986" marR="48986" marT="18000" marB="0" anchor="ctr">
                    <a:solidFill>
                      <a:srgbClr val="D3D3D3"/>
                    </a:solidFill>
                  </a:tcPr>
                </a:tc>
                <a:tc>
                  <a:txBody>
                    <a:bodyPr/>
                    <a:lstStyle/>
                    <a:p>
                      <a:pPr marL="4763" marR="0" lvl="1" indent="0" algn="l">
                        <a:lnSpc>
                          <a:spcPct val="100000"/>
                        </a:lnSpc>
                        <a:spcBef>
                          <a:spcPts val="0"/>
                        </a:spcBef>
                        <a:spcAft>
                          <a:spcPts val="200"/>
                        </a:spcAft>
                        <a:tabLst/>
                      </a:pPr>
                      <a:r>
                        <a:rPr lang="es-CU" sz="500" b="0">
                          <a:solidFill>
                            <a:schemeClr val="dk1"/>
                          </a:solidFill>
                          <a:effectLst/>
                          <a:latin typeface="Poppins" pitchFamily="2" charset="77"/>
                          <a:ea typeface="+mn-ea"/>
                          <a:cs typeface="Poppins" pitchFamily="2" charset="77"/>
                        </a:rPr>
                        <a:t>Ministerio de Hacienda (Departamento de Política Fiscal y Presupuesto): Responsable de la preparación del MFMP </a:t>
                      </a:r>
                    </a:p>
                  </a:txBody>
                  <a:tcPr marL="48986" marR="48986" marT="18000" marB="36000" anchor="ctr"/>
                </a:tc>
                <a:tc>
                  <a:txBody>
                    <a:bodyPr/>
                    <a:lstStyle/>
                    <a:p>
                      <a:pPr marL="4763" marR="0" lvl="1" indent="0" algn="l">
                        <a:lnSpc>
                          <a:spcPct val="100000"/>
                        </a:lnSpc>
                        <a:spcBef>
                          <a:spcPts val="0"/>
                        </a:spcBef>
                        <a:spcAft>
                          <a:spcPts val="200"/>
                        </a:spcAft>
                        <a:tabLst/>
                      </a:pPr>
                      <a:r>
                        <a:rPr lang="es-CU" sz="500" b="0" dirty="0">
                          <a:solidFill>
                            <a:schemeClr val="dk1"/>
                          </a:solidFill>
                          <a:effectLst/>
                          <a:latin typeface="Poppins" pitchFamily="2" charset="77"/>
                          <a:ea typeface="+mn-ea"/>
                          <a:cs typeface="Poppins" pitchFamily="2" charset="77"/>
                        </a:rPr>
                        <a:t>Generalmente, se muestra favorable, pero está limitado por las perspectivas fiscales generales y la priorización de otros programas emblemáticos.</a:t>
                      </a:r>
                    </a:p>
                  </a:txBody>
                  <a:tcPr marL="48986" marR="48986" marT="18000" marB="36000" anchor="ctr"/>
                </a:tc>
                <a:extLst>
                  <a:ext uri="{0D108BD9-81ED-4DB2-BD59-A6C34878D82A}">
                    <a16:rowId xmlns:a16="http://schemas.microsoft.com/office/drawing/2014/main" val="1696002195"/>
                  </a:ext>
                </a:extLst>
              </a:tr>
              <a:tr h="0">
                <a:tc vMerge="1">
                  <a:txBody>
                    <a:bodyPr/>
                    <a:lstStyle/>
                    <a:p>
                      <a:endParaRPr lang="en-GE"/>
                    </a:p>
                  </a:txBody>
                  <a:tcPr/>
                </a:tc>
                <a:tc>
                  <a:txBody>
                    <a:bodyPr/>
                    <a:lstStyle/>
                    <a:p>
                      <a:pPr marL="4763" marR="0" lvl="1" indent="0" algn="l">
                        <a:lnSpc>
                          <a:spcPct val="100000"/>
                        </a:lnSpc>
                        <a:spcBef>
                          <a:spcPts val="0"/>
                        </a:spcBef>
                        <a:spcAft>
                          <a:spcPts val="200"/>
                        </a:spcAft>
                        <a:tabLst/>
                      </a:pPr>
                      <a:r>
                        <a:rPr lang="es-CU" sz="500" b="0">
                          <a:solidFill>
                            <a:schemeClr val="dk1"/>
                          </a:solidFill>
                          <a:effectLst/>
                          <a:latin typeface="Poppins" pitchFamily="2" charset="77"/>
                          <a:ea typeface="+mn-ea"/>
                          <a:cs typeface="Poppins" pitchFamily="2" charset="77"/>
                        </a:rPr>
                        <a:t>Sección de Planificación y Presupuesto del Ministerio de Salud</a:t>
                      </a:r>
                    </a:p>
                  </a:txBody>
                  <a:tcPr marL="48986" marR="48986" marT="18000" marB="36000" anchor="ctr"/>
                </a:tc>
                <a:tc>
                  <a:txBody>
                    <a:bodyPr/>
                    <a:lstStyle/>
                    <a:p>
                      <a:pPr marL="4763" marR="0" lvl="1" indent="0" algn="l">
                        <a:lnSpc>
                          <a:spcPct val="100000"/>
                        </a:lnSpc>
                        <a:spcBef>
                          <a:spcPts val="0"/>
                        </a:spcBef>
                        <a:spcAft>
                          <a:spcPts val="200"/>
                        </a:spcAft>
                        <a:tabLst/>
                      </a:pPr>
                      <a:r>
                        <a:rPr lang="es-CU" sz="500" b="0" dirty="0">
                          <a:solidFill>
                            <a:schemeClr val="dk1"/>
                          </a:solidFill>
                          <a:effectLst/>
                          <a:latin typeface="Poppins" pitchFamily="2" charset="77"/>
                          <a:ea typeface="+mn-ea"/>
                          <a:cs typeface="Poppins" pitchFamily="2" charset="77"/>
                        </a:rPr>
                        <a:t>Totalmente a favor, pero es necesario reforzar la promoción basada en la evidencia para una financiación continuada.</a:t>
                      </a:r>
                    </a:p>
                  </a:txBody>
                  <a:tcPr marL="48986" marR="48986" marT="18000" marB="36000" anchor="ctr"/>
                </a:tc>
                <a:extLst>
                  <a:ext uri="{0D108BD9-81ED-4DB2-BD59-A6C34878D82A}">
                    <a16:rowId xmlns:a16="http://schemas.microsoft.com/office/drawing/2014/main" val="2100163466"/>
                  </a:ext>
                </a:extLst>
              </a:tr>
              <a:tr h="148321">
                <a:tc vMerge="1">
                  <a:txBody>
                    <a:bodyPr/>
                    <a:lstStyle/>
                    <a:p>
                      <a:endParaRPr lang="en-GE"/>
                    </a:p>
                  </a:txBody>
                  <a:tcPr/>
                </a:tc>
                <a:tc>
                  <a:txBody>
                    <a:bodyPr/>
                    <a:lstStyle/>
                    <a:p>
                      <a:pPr marL="4763" marR="0" lvl="1" indent="0" algn="l">
                        <a:lnSpc>
                          <a:spcPct val="100000"/>
                        </a:lnSpc>
                        <a:spcBef>
                          <a:spcPts val="0"/>
                        </a:spcBef>
                        <a:spcAft>
                          <a:spcPts val="200"/>
                        </a:spcAft>
                        <a:tabLst/>
                      </a:pPr>
                      <a:r>
                        <a:rPr lang="es-CU" sz="500" b="0">
                          <a:solidFill>
                            <a:schemeClr val="dk1"/>
                          </a:solidFill>
                          <a:effectLst/>
                          <a:latin typeface="Poppins" pitchFamily="2" charset="77"/>
                          <a:ea typeface="+mn-ea"/>
                          <a:cs typeface="Poppins" pitchFamily="2" charset="77"/>
                        </a:rPr>
                        <a:t>Consejo Nacional de Planificación/Consejo Económico (presidido por el Presidente o el Vicepresidente): </a:t>
                      </a:r>
                    </a:p>
                  </a:txBody>
                  <a:tcPr marL="48986" marR="48986" marT="18000" marB="36000" anchor="ctr"/>
                </a:tc>
                <a:tc>
                  <a:txBody>
                    <a:bodyPr/>
                    <a:lstStyle/>
                    <a:p>
                      <a:pPr marL="4763" marR="0" lvl="1" indent="0" algn="l">
                        <a:lnSpc>
                          <a:spcPct val="100000"/>
                        </a:lnSpc>
                        <a:spcBef>
                          <a:spcPts val="0"/>
                        </a:spcBef>
                        <a:spcAft>
                          <a:spcPts val="200"/>
                        </a:spcAft>
                        <a:tabLst/>
                      </a:pPr>
                      <a:r>
                        <a:rPr lang="es-CU" sz="500" b="0" dirty="0">
                          <a:solidFill>
                            <a:schemeClr val="dk1"/>
                          </a:solidFill>
                          <a:effectLst/>
                          <a:latin typeface="Poppins" pitchFamily="2" charset="77"/>
                          <a:ea typeface="+mn-ea"/>
                          <a:cs typeface="Poppins" pitchFamily="2" charset="77"/>
                        </a:rPr>
                        <a:t>Pueden </a:t>
                      </a:r>
                      <a:r>
                        <a:rPr lang="es-CU" sz="500" b="0" i="1" dirty="0">
                          <a:solidFill>
                            <a:schemeClr val="dk1"/>
                          </a:solidFill>
                          <a:effectLst/>
                          <a:latin typeface="Poppins" pitchFamily="2" charset="77"/>
                          <a:ea typeface="+mn-ea"/>
                          <a:cs typeface="Poppins" pitchFamily="2" charset="77"/>
                        </a:rPr>
                        <a:t>prestar apoyo</a:t>
                      </a:r>
                      <a:r>
                        <a:rPr lang="es-CU" sz="500" b="0" dirty="0">
                          <a:solidFill>
                            <a:schemeClr val="dk1"/>
                          </a:solidFill>
                          <a:effectLst/>
                          <a:latin typeface="Poppins" pitchFamily="2" charset="77"/>
                          <a:ea typeface="+mn-ea"/>
                          <a:cs typeface="Poppins" pitchFamily="2" charset="77"/>
                        </a:rPr>
                        <a:t> si están convencidos de los beneficios a largo plazo, pero a veces se muestran neutrales debido a proyectos contrapuestos.</a:t>
                      </a:r>
                    </a:p>
                  </a:txBody>
                  <a:tcPr marL="48986" marR="48986" marT="18000" marB="36000" anchor="ctr"/>
                </a:tc>
                <a:extLst>
                  <a:ext uri="{0D108BD9-81ED-4DB2-BD59-A6C34878D82A}">
                    <a16:rowId xmlns:a16="http://schemas.microsoft.com/office/drawing/2014/main" val="2207055851"/>
                  </a:ext>
                </a:extLst>
              </a:tr>
            </a:tbl>
          </a:graphicData>
        </a:graphic>
      </p:graphicFrame>
      <p:sp>
        <p:nvSpPr>
          <p:cNvPr id="31" name="Text Box 49">
            <a:extLst>
              <a:ext uri="{FF2B5EF4-FFF2-40B4-BE49-F238E27FC236}">
                <a16:creationId xmlns:a16="http://schemas.microsoft.com/office/drawing/2014/main" id="{29E28327-D3BB-28E3-75D4-E4314C631EE4}"/>
              </a:ext>
            </a:extLst>
          </p:cNvPr>
          <p:cNvSpPr txBox="1">
            <a:spLocks noChangeArrowheads="1"/>
          </p:cNvSpPr>
          <p:nvPr/>
        </p:nvSpPr>
        <p:spPr bwMode="auto">
          <a:xfrm>
            <a:off x="95417" y="941346"/>
            <a:ext cx="8979408"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s-CU" sz="1000" b="1" i="0" u="none" strike="noStrike" cap="none"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Estado de la introducción</a:t>
            </a:r>
          </a:p>
        </p:txBody>
      </p:sp>
      <p:sp>
        <p:nvSpPr>
          <p:cNvPr id="10" name="Text Box 49">
            <a:extLst>
              <a:ext uri="{FF2B5EF4-FFF2-40B4-BE49-F238E27FC236}">
                <a16:creationId xmlns:a16="http://schemas.microsoft.com/office/drawing/2014/main" id="{F4CF794E-0799-C721-9842-E50C379AC477}"/>
              </a:ext>
            </a:extLst>
          </p:cNvPr>
          <p:cNvSpPr txBox="1">
            <a:spLocks noChangeArrowheads="1"/>
          </p:cNvSpPr>
          <p:nvPr/>
        </p:nvSpPr>
        <p:spPr bwMode="auto">
          <a:xfrm>
            <a:off x="102530" y="2063977"/>
            <a:ext cx="8972295"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s-CU" sz="1000" b="1" i="0" u="none" strike="noStrike" cap="none"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Principales desafíos</a:t>
            </a:r>
          </a:p>
        </p:txBody>
      </p:sp>
      <p:graphicFrame>
        <p:nvGraphicFramePr>
          <p:cNvPr id="14" name="Table 13">
            <a:extLst>
              <a:ext uri="{FF2B5EF4-FFF2-40B4-BE49-F238E27FC236}">
                <a16:creationId xmlns:a16="http://schemas.microsoft.com/office/drawing/2014/main" id="{130A9993-2563-94D2-71A0-F5F8739DCEA8}"/>
              </a:ext>
            </a:extLst>
          </p:cNvPr>
          <p:cNvGraphicFramePr>
            <a:graphicFrameLocks noGrp="1"/>
          </p:cNvGraphicFramePr>
          <p:nvPr>
            <p:extLst>
              <p:ext uri="{D42A27DB-BD31-4B8C-83A1-F6EECF244321}">
                <p14:modId xmlns:p14="http://schemas.microsoft.com/office/powerpoint/2010/main" val="4051469933"/>
              </p:ext>
            </p:extLst>
          </p:nvPr>
        </p:nvGraphicFramePr>
        <p:xfrm>
          <a:off x="102533" y="4203905"/>
          <a:ext cx="8979410" cy="1367629"/>
        </p:xfrm>
        <a:graphic>
          <a:graphicData uri="http://schemas.openxmlformats.org/drawingml/2006/table">
            <a:tbl>
              <a:tblPr firstRow="1" firstCol="1" bandRow="1">
                <a:tableStyleId>{0505E3EF-67EA-436B-97B2-0124C06EBD24}</a:tableStyleId>
              </a:tblPr>
              <a:tblGrid>
                <a:gridCol w="1412362">
                  <a:extLst>
                    <a:ext uri="{9D8B030D-6E8A-4147-A177-3AD203B41FA5}">
                      <a16:colId xmlns:a16="http://schemas.microsoft.com/office/drawing/2014/main" val="2441690924"/>
                    </a:ext>
                  </a:extLst>
                </a:gridCol>
                <a:gridCol w="2908521">
                  <a:extLst>
                    <a:ext uri="{9D8B030D-6E8A-4147-A177-3AD203B41FA5}">
                      <a16:colId xmlns:a16="http://schemas.microsoft.com/office/drawing/2014/main" val="190957167"/>
                    </a:ext>
                  </a:extLst>
                </a:gridCol>
                <a:gridCol w="1537139">
                  <a:extLst>
                    <a:ext uri="{9D8B030D-6E8A-4147-A177-3AD203B41FA5}">
                      <a16:colId xmlns:a16="http://schemas.microsoft.com/office/drawing/2014/main" val="4243113650"/>
                    </a:ext>
                  </a:extLst>
                </a:gridCol>
                <a:gridCol w="3121388">
                  <a:extLst>
                    <a:ext uri="{9D8B030D-6E8A-4147-A177-3AD203B41FA5}">
                      <a16:colId xmlns:a16="http://schemas.microsoft.com/office/drawing/2014/main" val="3319182671"/>
                    </a:ext>
                  </a:extLst>
                </a:gridCol>
              </a:tblGrid>
              <a:tr h="196646">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297850">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es-CU" sz="600" b="1" dirty="0">
                          <a:solidFill>
                            <a:schemeClr val="dk1"/>
                          </a:solidFill>
                          <a:effectLst/>
                          <a:latin typeface="Poppins" pitchFamily="2" charset="77"/>
                          <a:ea typeface="+mn-ea"/>
                          <a:cs typeface="Poppins" pitchFamily="2" charset="77"/>
                        </a:rPr>
                        <a:t>Tema tratado </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es-CU" sz="600" b="1" dirty="0">
                          <a:solidFill>
                            <a:schemeClr val="dk1"/>
                          </a:solidFill>
                          <a:effectLst/>
                          <a:latin typeface="Poppins" pitchFamily="2" charset="77"/>
                          <a:ea typeface="+mn-ea"/>
                          <a:cs typeface="Poppins" pitchFamily="2" charset="77"/>
                        </a:rPr>
                        <a:t>Enfoques de promoción </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es-CU" sz="600" b="1" dirty="0">
                          <a:solidFill>
                            <a:schemeClr val="dk1"/>
                          </a:solidFill>
                          <a:effectLst/>
                          <a:latin typeface="Poppins" pitchFamily="2" charset="77"/>
                          <a:ea typeface="+mn-ea"/>
                          <a:cs typeface="Poppins" pitchFamily="2" charset="77"/>
                        </a:rPr>
                        <a:t>Responsables de la toma de decisiones/otras partes interesadas</a:t>
                      </a:r>
                    </a:p>
                  </a:txBody>
                  <a:tcPr marL="48986" marR="48986" marT="36000" marB="36000" anchor="ctr"/>
                </a:tc>
                <a:tc>
                  <a:txBody>
                    <a:bodyPr/>
                    <a:lstStyle/>
                    <a:p>
                      <a:pPr algn="ctr"/>
                      <a:r>
                        <a:rPr lang="es-CU" sz="600" b="1" dirty="0">
                          <a:solidFill>
                            <a:schemeClr val="dk1"/>
                          </a:solidFill>
                          <a:effectLst/>
                          <a:latin typeface="Poppins" pitchFamily="2" charset="77"/>
                          <a:ea typeface="+mn-ea"/>
                          <a:cs typeface="Poppins" pitchFamily="2" charset="77"/>
                        </a:rPr>
                        <a:t>Resultado </a:t>
                      </a:r>
                    </a:p>
                  </a:txBody>
                  <a:tcPr marL="48986" marR="48986" marT="36000" marB="36000" anchor="ctr"/>
                </a:tc>
                <a:extLst>
                  <a:ext uri="{0D108BD9-81ED-4DB2-BD59-A6C34878D82A}">
                    <a16:rowId xmlns:a16="http://schemas.microsoft.com/office/drawing/2014/main" val="1053874978"/>
                  </a:ext>
                </a:extLst>
              </a:tr>
              <a:tr h="421141">
                <a:tc>
                  <a:txBody>
                    <a:bodyPr/>
                    <a:lstStyle/>
                    <a:p>
                      <a:pPr marL="7938" marR="0" lvl="1" indent="0" algn="l">
                        <a:lnSpc>
                          <a:spcPct val="100000"/>
                        </a:lnSpc>
                        <a:spcBef>
                          <a:spcPts val="0"/>
                        </a:spcBef>
                        <a:spcAft>
                          <a:spcPts val="0"/>
                        </a:spcAft>
                        <a:tabLst/>
                      </a:pPr>
                      <a:r>
                        <a:rPr lang="es-CU" sz="500" b="0" dirty="0">
                          <a:solidFill>
                            <a:schemeClr val="dk1"/>
                          </a:solidFill>
                          <a:effectLst/>
                          <a:latin typeface="Poppins" pitchFamily="2" charset="77"/>
                          <a:ea typeface="+mn-ea"/>
                          <a:cs typeface="Poppins" pitchFamily="2" charset="77"/>
                        </a:rPr>
                        <a:t>Reunión de promoción de alto nivel con el Ministerio de Hacienda, el Consejo Nacional de Planificación y otros formuladores de políticas (exitosa)</a:t>
                      </a:r>
                    </a:p>
                  </a:txBody>
                  <a:tcPr marL="48986" marR="48986" marT="18000" marB="0" anchor="ctr"/>
                </a:tc>
                <a:tc>
                  <a:txBody>
                    <a:bodyPr/>
                    <a:lstStyle/>
                    <a:p>
                      <a:pPr marL="7938" marR="0" lvl="1" indent="0" algn="l">
                        <a:lnSpc>
                          <a:spcPct val="100000"/>
                        </a:lnSpc>
                        <a:spcBef>
                          <a:spcPts val="0"/>
                        </a:spcBef>
                        <a:spcAft>
                          <a:spcPts val="0"/>
                        </a:spcAft>
                        <a:tabLst/>
                      </a:pPr>
                      <a:r>
                        <a:rPr lang="es-CU" sz="500" b="0" dirty="0">
                          <a:solidFill>
                            <a:schemeClr val="dk1"/>
                          </a:solidFill>
                          <a:effectLst/>
                          <a:latin typeface="Poppins" pitchFamily="2" charset="77"/>
                          <a:ea typeface="+mn-ea"/>
                          <a:cs typeface="Poppins" pitchFamily="2" charset="77"/>
                        </a:rPr>
                        <a:t>Ministerio de Salud (Programa de Inmunización HPA), con el apoyo de la OMS y UNICEF, reunión de promoción de alto nivel: uso de datos locales y análisis de rentabilidad</a:t>
                      </a:r>
                    </a:p>
                  </a:txBody>
                  <a:tcPr marL="48986" marR="48986" marT="18000" marB="0" anchor="ctr"/>
                </a:tc>
                <a:tc>
                  <a:txBody>
                    <a:bodyPr/>
                    <a:lstStyle/>
                    <a:p>
                      <a:pPr marL="7938" marR="0" lvl="1" indent="0" algn="l">
                        <a:lnSpc>
                          <a:spcPct val="100000"/>
                        </a:lnSpc>
                        <a:spcBef>
                          <a:spcPts val="0"/>
                        </a:spcBef>
                        <a:spcAft>
                          <a:spcPts val="200"/>
                        </a:spcAft>
                        <a:tabLst/>
                      </a:pPr>
                      <a:r>
                        <a:rPr lang="es-CU" sz="500" b="0">
                          <a:solidFill>
                            <a:schemeClr val="dk1"/>
                          </a:solidFill>
                          <a:effectLst/>
                          <a:latin typeface="Poppins" pitchFamily="2" charset="77"/>
                          <a:ea typeface="+mn-ea"/>
                          <a:cs typeface="Poppins" pitchFamily="2" charset="77"/>
                        </a:rPr>
                        <a:t>Ministerio de Hacienda (Dep. de Presupuesto y Política Fiscal); Consejo Nacional de Planificación; Consejo Económico; Dirección del Ministerio de Salud.</a:t>
                      </a:r>
                    </a:p>
                  </a:txBody>
                  <a:tcPr marL="48986" marR="48986" marT="18000" marB="36000" anchor="ctr"/>
                </a:tc>
                <a:tc>
                  <a:txBody>
                    <a:bodyPr/>
                    <a:lstStyle/>
                    <a:p>
                      <a:pPr marL="7938" marR="0" lvl="1" indent="0" algn="l">
                        <a:lnSpc>
                          <a:spcPct val="100000"/>
                        </a:lnSpc>
                        <a:spcBef>
                          <a:spcPts val="0"/>
                        </a:spcBef>
                        <a:spcAft>
                          <a:spcPts val="200"/>
                        </a:spcAft>
                        <a:tabLst/>
                      </a:pPr>
                      <a:r>
                        <a:rPr lang="es-CU" sz="500" b="0" dirty="0">
                          <a:solidFill>
                            <a:schemeClr val="dk1"/>
                          </a:solidFill>
                          <a:effectLst/>
                          <a:latin typeface="Poppins" pitchFamily="2" charset="77"/>
                          <a:ea typeface="+mn-ea"/>
                          <a:cs typeface="Poppins" pitchFamily="2" charset="77"/>
                        </a:rPr>
                        <a:t>Se obtuvo una mayor asignación presupuestaria en el próximo ejercicio para los costos operativos preparatorios (por ejemplo, el costo de la nueva vacuna); asignación reflejada en el Programa de Inversiones del Sector Público (PSIP) aprobado.</a:t>
                      </a:r>
                    </a:p>
                  </a:txBody>
                  <a:tcPr marL="48986" marR="48986" marT="18000" marB="36000" anchor="ctr"/>
                </a:tc>
                <a:extLst>
                  <a:ext uri="{0D108BD9-81ED-4DB2-BD59-A6C34878D82A}">
                    <a16:rowId xmlns:a16="http://schemas.microsoft.com/office/drawing/2014/main" val="2655716968"/>
                  </a:ext>
                </a:extLst>
              </a:tr>
              <a:tr h="438133">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es-CU" sz="500" b="0">
                          <a:solidFill>
                            <a:schemeClr val="dk1"/>
                          </a:solidFill>
                          <a:effectLst/>
                          <a:latin typeface="Poppins" pitchFamily="2" charset="77"/>
                          <a:ea typeface="+mn-ea"/>
                          <a:cs typeface="Poppins" pitchFamily="2" charset="77"/>
                        </a:rPr>
                        <a:t>Reunión informativa de la Comisión Parlamentaria de Salud sobre las necesidades en materia de INV (éxito parcial/impacto limitado)</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es-CU" sz="500" b="0" dirty="0">
                          <a:solidFill>
                            <a:schemeClr val="dk1"/>
                          </a:solidFill>
                          <a:effectLst/>
                          <a:latin typeface="Poppins" pitchFamily="2" charset="77"/>
                          <a:ea typeface="+mn-ea"/>
                          <a:cs typeface="Poppins" pitchFamily="2" charset="77"/>
                        </a:rPr>
                        <a:t>El Programa de inmunización del Ministerio de Salud preparó un documento normativo y lo compartió con los comités del Parlamento: a) - Hizo hincapié en la creciente demanda de nuevas vacunas y en los beneficios para la salud de niños y adolescentes; b) Solicitó apoyo parlamentario para aumentar el tope presupuestario del Ministerio de Salud.</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s-CU" sz="500" b="0" dirty="0">
                          <a:solidFill>
                            <a:schemeClr val="dk1"/>
                          </a:solidFill>
                          <a:effectLst/>
                          <a:latin typeface="Poppins" pitchFamily="2" charset="77"/>
                          <a:ea typeface="+mn-ea"/>
                          <a:cs typeface="Poppins" pitchFamily="2" charset="77"/>
                        </a:rPr>
                        <a:t>Diputados, especialmente los de las Comisiones de Asuntos Sociales y Presupuesto</a:t>
                      </a: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s-CU" sz="500" b="0" dirty="0">
                          <a:solidFill>
                            <a:schemeClr val="dk1"/>
                          </a:solidFill>
                          <a:effectLst/>
                          <a:latin typeface="Poppins" pitchFamily="2" charset="77"/>
                          <a:ea typeface="+mn-ea"/>
                          <a:cs typeface="Poppins" pitchFamily="2" charset="77"/>
                        </a:rPr>
                        <a:t>Los miembros expresaron su apoyo verbal e incluyeron una recomendación de considerar nuevas vacunas en el informe de la comisión. Sin embargo, el presupuesto nacional final no incluyó un aumento significativo de los costos operativos de la INV, ya que el Parlamento podía recomendar pero no imponer cambios sin el acuerdo del Ministerio de Hacienda.</a:t>
                      </a:r>
                    </a:p>
                  </a:txBody>
                  <a:tcPr marL="48986" marR="48986" marT="18000" marB="36000" anchor="ctr"/>
                </a:tc>
                <a:extLst>
                  <a:ext uri="{0D108BD9-81ED-4DB2-BD59-A6C34878D82A}">
                    <a16:rowId xmlns:a16="http://schemas.microsoft.com/office/drawing/2014/main" val="4272214654"/>
                  </a:ext>
                </a:extLst>
              </a:tr>
            </a:tbl>
          </a:graphicData>
        </a:graphic>
      </p:graphicFrame>
      <p:sp>
        <p:nvSpPr>
          <p:cNvPr id="3" name="Text Box 49">
            <a:extLst>
              <a:ext uri="{FF2B5EF4-FFF2-40B4-BE49-F238E27FC236}">
                <a16:creationId xmlns:a16="http://schemas.microsoft.com/office/drawing/2014/main" id="{CD743A8F-DD39-E0C9-7592-0BD94BA53C3A}"/>
              </a:ext>
            </a:extLst>
          </p:cNvPr>
          <p:cNvSpPr txBox="1">
            <a:spLocks noChangeArrowheads="1"/>
          </p:cNvSpPr>
          <p:nvPr/>
        </p:nvSpPr>
        <p:spPr bwMode="auto">
          <a:xfrm>
            <a:off x="95416" y="4217481"/>
            <a:ext cx="8972295"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s-CU" sz="1000" b="1" i="0" u="none" strike="noStrike" cap="none"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Enfoques de promoción utilizados</a:t>
            </a:r>
          </a:p>
        </p:txBody>
      </p:sp>
      <p:graphicFrame>
        <p:nvGraphicFramePr>
          <p:cNvPr id="15" name="Table 14">
            <a:extLst>
              <a:ext uri="{FF2B5EF4-FFF2-40B4-BE49-F238E27FC236}">
                <a16:creationId xmlns:a16="http://schemas.microsoft.com/office/drawing/2014/main" id="{FF755A87-CA92-2637-98A6-C5B75B38A88F}"/>
              </a:ext>
            </a:extLst>
          </p:cNvPr>
          <p:cNvGraphicFramePr>
            <a:graphicFrameLocks noGrp="1"/>
          </p:cNvGraphicFramePr>
          <p:nvPr>
            <p:extLst>
              <p:ext uri="{D42A27DB-BD31-4B8C-83A1-F6EECF244321}">
                <p14:modId xmlns:p14="http://schemas.microsoft.com/office/powerpoint/2010/main" val="1258348997"/>
              </p:ext>
            </p:extLst>
          </p:nvPr>
        </p:nvGraphicFramePr>
        <p:xfrm>
          <a:off x="104238" y="5572760"/>
          <a:ext cx="8977703" cy="810430"/>
        </p:xfrm>
        <a:graphic>
          <a:graphicData uri="http://schemas.openxmlformats.org/drawingml/2006/table">
            <a:tbl>
              <a:tblPr firstRow="1" firstCol="1" bandRow="1">
                <a:tableStyleId>{0505E3EF-67EA-436B-97B2-0124C06EBD24}</a:tableStyleId>
              </a:tblPr>
              <a:tblGrid>
                <a:gridCol w="8977703">
                  <a:extLst>
                    <a:ext uri="{9D8B030D-6E8A-4147-A177-3AD203B41FA5}">
                      <a16:colId xmlns:a16="http://schemas.microsoft.com/office/drawing/2014/main" val="2441690924"/>
                    </a:ext>
                  </a:extLst>
                </a:gridCol>
              </a:tblGrid>
              <a:tr h="213075">
                <a:tc>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extLst>
                  <a:ext uri="{0D108BD9-81ED-4DB2-BD59-A6C34878D82A}">
                    <a16:rowId xmlns:a16="http://schemas.microsoft.com/office/drawing/2014/main" val="2662487172"/>
                  </a:ext>
                </a:extLst>
              </a:tr>
              <a:tr h="597355">
                <a:tc>
                  <a:txBody>
                    <a:bodyPr/>
                    <a:lstStyle/>
                    <a:p>
                      <a:pPr marL="184150" marR="0" lvl="0" indent="-93663" algn="l" defTabSz="914209"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lang="es-CU" sz="500" b="0" dirty="0">
                          <a:solidFill>
                            <a:schemeClr val="dk1"/>
                          </a:solidFill>
                          <a:effectLst/>
                          <a:latin typeface="Poppins" pitchFamily="2" charset="77"/>
                          <a:ea typeface="Calibri" panose="020F0502020204030204" pitchFamily="34" charset="0"/>
                          <a:cs typeface="Poppins" pitchFamily="2" charset="77"/>
                        </a:rPr>
                        <a:t>Desarrollo y uso de un caso de inversión para influir en los responsables de la toma de decisiones fiscales (pasos prácticos para preparar un caso de inversión sólido y pertinente a nivel local; cómo comunicar los casos de inversión al Ministerio de Hacienda, a los Consejos Nacionales de Planificación y a los Comités de Presupuesto; ejemplos de éxito en los que los casos de inversión han dado lugar a un aumento de las asignaciones presupuestarias nacionales).</a:t>
                      </a:r>
                    </a:p>
                    <a:p>
                      <a:pPr marL="184150" marR="0" lvl="0" indent="-93663" algn="l" defTabSz="914209"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lang="es-CU" sz="500" b="0" dirty="0">
                          <a:solidFill>
                            <a:schemeClr val="dk1"/>
                          </a:solidFill>
                          <a:effectLst/>
                          <a:latin typeface="Poppins" pitchFamily="2" charset="77"/>
                          <a:ea typeface="Calibri" panose="020F0502020204030204" pitchFamily="34" charset="0"/>
                          <a:cs typeface="Poppins" pitchFamily="2" charset="77"/>
                        </a:rPr>
                        <a:t>Integración de los costos operativos de la INV en los presupuestos a mediano plazo y en los planes nacionales (estrategias de promoción; MFMP y PSIP; técnicas para alinear las prioridades de la INV con los planes de desarrollo gubernamentales más amplios). </a:t>
                      </a:r>
                    </a:p>
                    <a:p>
                      <a:pPr marL="184150" marR="0" lvl="0" indent="-93663" algn="l" defTabSz="914209"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lang="es-CU" sz="500" b="0" dirty="0">
                          <a:solidFill>
                            <a:schemeClr val="dk1"/>
                          </a:solidFill>
                          <a:effectLst/>
                          <a:latin typeface="Poppins" pitchFamily="2" charset="77"/>
                          <a:ea typeface="Calibri" panose="020F0502020204030204" pitchFamily="34" charset="0"/>
                          <a:cs typeface="Poppins" pitchFamily="2" charset="77"/>
                        </a:rPr>
                        <a:t>Participación de parlamentarios y formuladores de políticas de alto nivel (movilización de defensores parlamentarios; métodos para informar a los parlamentarios; enfoques para mantener la inmunización en un lugar destacado de la agenda política a lo largo de varios ciclos presupuestarios, estrategias del sector sanitario y agendas de cobertura sanitaria universal). </a:t>
                      </a:r>
                    </a:p>
                    <a:p>
                      <a:pPr marL="184150" marR="0" lvl="0" indent="-93663" algn="l" defTabSz="914209"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lang="es-CU" sz="500" b="0" dirty="0">
                          <a:solidFill>
                            <a:schemeClr val="dk1"/>
                          </a:solidFill>
                          <a:effectLst/>
                          <a:latin typeface="Poppins" pitchFamily="2" charset="77"/>
                          <a:ea typeface="Calibri" panose="020F0502020204030204" pitchFamily="34" charset="0"/>
                          <a:cs typeface="Poppins" pitchFamily="2" charset="77"/>
                        </a:rPr>
                        <a:t>Uso estratégico de los medios de comunicación y la sociedad civil para la promover el presupuesto (</a:t>
                      </a:r>
                      <a:r>
                        <a:rPr lang="es-CU" sz="500" b="0" dirty="0">
                          <a:solidFill>
                            <a:schemeClr val="dk1"/>
                          </a:solidFill>
                          <a:effectLst/>
                          <a:latin typeface="Poppins" pitchFamily="2" charset="77"/>
                          <a:ea typeface="+mn-ea"/>
                          <a:cs typeface="Poppins" pitchFamily="2" charset="77"/>
                        </a:rPr>
                        <a:t>ejemplos prácticos de campañas mediáticas coordinadas con éxito, asociaciones con ONG, grupos juveniles y asociaciones profesionales para promover la financiación de las vacunas, lecciones sobre el momento oportuno y mensajes para ampliar el impacto).</a:t>
                      </a:r>
                    </a:p>
                  </a:txBody>
                  <a:tcPr marL="48986" marR="48986" marT="36000" marB="0" anchor="ctr"/>
                </a:tc>
                <a:extLst>
                  <a:ext uri="{0D108BD9-81ED-4DB2-BD59-A6C34878D82A}">
                    <a16:rowId xmlns:a16="http://schemas.microsoft.com/office/drawing/2014/main" val="1053874978"/>
                  </a:ext>
                </a:extLst>
              </a:tr>
            </a:tbl>
          </a:graphicData>
        </a:graphic>
      </p:graphicFrame>
      <p:sp>
        <p:nvSpPr>
          <p:cNvPr id="16" name="Text Box 49">
            <a:extLst>
              <a:ext uri="{FF2B5EF4-FFF2-40B4-BE49-F238E27FC236}">
                <a16:creationId xmlns:a16="http://schemas.microsoft.com/office/drawing/2014/main" id="{05B715B8-46F4-D630-D152-33BEE6B83B28}"/>
              </a:ext>
            </a:extLst>
          </p:cNvPr>
          <p:cNvSpPr txBox="1">
            <a:spLocks noChangeArrowheads="1"/>
          </p:cNvSpPr>
          <p:nvPr/>
        </p:nvSpPr>
        <p:spPr bwMode="auto">
          <a:xfrm>
            <a:off x="95417" y="5591447"/>
            <a:ext cx="8979408"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s-CU" sz="1000" b="1" i="0" u="none" strike="noStrike" cap="none"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Lecciones aprendidas</a:t>
            </a:r>
          </a:p>
        </p:txBody>
      </p:sp>
      <p:pic>
        <p:nvPicPr>
          <p:cNvPr id="5" name="Picture 4" descr="A red green and white flag&#10;&#10;AI-generated content may be incorrect.">
            <a:extLst>
              <a:ext uri="{FF2B5EF4-FFF2-40B4-BE49-F238E27FC236}">
                <a16:creationId xmlns:a16="http://schemas.microsoft.com/office/drawing/2014/main" id="{5F9E030F-1C67-78A3-5CF0-13502DEE9828}"/>
              </a:ext>
            </a:extLst>
          </p:cNvPr>
          <p:cNvPicPr>
            <a:picLocks noChangeAspect="1"/>
          </p:cNvPicPr>
          <p:nvPr/>
        </p:nvPicPr>
        <p:blipFill>
          <a:blip r:embed="rId4"/>
          <a:stretch>
            <a:fillRect/>
          </a:stretch>
        </p:blipFill>
        <p:spPr>
          <a:xfrm>
            <a:off x="164287" y="130388"/>
            <a:ext cx="1083195" cy="712830"/>
          </a:xfrm>
          <a:prstGeom prst="rect">
            <a:avLst/>
          </a:prstGeom>
        </p:spPr>
      </p:pic>
    </p:spTree>
    <p:extLst>
      <p:ext uri="{BB962C8B-B14F-4D97-AF65-F5344CB8AC3E}">
        <p14:creationId xmlns:p14="http://schemas.microsoft.com/office/powerpoint/2010/main" val="40722296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4D_StandardTemplate_MAC">
  <a:themeElements>
    <a:clrScheme name="LNCT Theme">
      <a:dk1>
        <a:srgbClr val="313231"/>
      </a:dk1>
      <a:lt1>
        <a:srgbClr val="F7F7F7"/>
      </a:lt1>
      <a:dk2>
        <a:srgbClr val="BFBFBF"/>
      </a:dk2>
      <a:lt2>
        <a:srgbClr val="FFFFFF"/>
      </a:lt2>
      <a:accent1>
        <a:srgbClr val="A80A4B"/>
      </a:accent1>
      <a:accent2>
        <a:srgbClr val="E47D25"/>
      </a:accent2>
      <a:accent3>
        <a:srgbClr val="636466"/>
      </a:accent3>
      <a:accent4>
        <a:srgbClr val="313231"/>
      </a:accent4>
      <a:accent5>
        <a:srgbClr val="FC000B"/>
      </a:accent5>
      <a:accent6>
        <a:srgbClr val="BDC5C7"/>
      </a:accent6>
      <a:hlink>
        <a:srgbClr val="E47D25"/>
      </a:hlink>
      <a:folHlink>
        <a:srgbClr val="A75E1E"/>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6b7a42b-578f-4fd1-9d67-5a3066b9c5a5" xsi:nil="true"/>
    <lcf76f155ced4ddcb4097134ff3c332f xmlns="bcb27da4-2e3e-416a-a040-6d0b2e3a2039">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36FE10225DE664B90ECA796EE42F5B4" ma:contentTypeVersion="19" ma:contentTypeDescription="Create a new document." ma:contentTypeScope="" ma:versionID="11c98c7be4b19e814abce4ccf5389628">
  <xsd:schema xmlns:xsd="http://www.w3.org/2001/XMLSchema" xmlns:xs="http://www.w3.org/2001/XMLSchema" xmlns:p="http://schemas.microsoft.com/office/2006/metadata/properties" xmlns:ns2="bcb27da4-2e3e-416a-a040-6d0b2e3a2039" xmlns:ns3="a6b7a42b-578f-4fd1-9d67-5a3066b9c5a5" targetNamespace="http://schemas.microsoft.com/office/2006/metadata/properties" ma:root="true" ma:fieldsID="74ffbbad23b780b7928ca1a27605d123" ns2:_="" ns3:_="">
    <xsd:import namespace="bcb27da4-2e3e-416a-a040-6d0b2e3a2039"/>
    <xsd:import namespace="a6b7a42b-578f-4fd1-9d67-5a3066b9c5a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2:MediaServiceSearchPropertie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27da4-2e3e-416a-a040-6d0b2e3a20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9a65aa6-ac8d-46e4-9aa8-b40f8e8101fc"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b7a42b-578f-4fd1-9d67-5a3066b9c5a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851e4de-f63a-4e75-992f-a8dbd26a3671}" ma:internalName="TaxCatchAll" ma:showField="CatchAllData" ma:web="a6b7a42b-578f-4fd1-9d67-5a3066b9c5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73F97D6-9BE9-4FE7-AF9A-198E873C182A}">
  <ds:schemaRefs>
    <ds:schemaRef ds:uri="http://purl.org/dc/elements/1.1/"/>
    <ds:schemaRef ds:uri="http://purl.org/dc/terms/"/>
    <ds:schemaRef ds:uri="http://schemas.microsoft.com/office/2006/documentManagement/types"/>
    <ds:schemaRef ds:uri="48b06b4d-1ec9-41b0-8d15-5bb6e5667c29"/>
    <ds:schemaRef ds:uri="http://schemas.microsoft.com/office/2006/metadata/propertie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F910954-9585-4DF9-894D-E91C77861C8C}"/>
</file>

<file path=customXml/itemProps3.xml><?xml version="1.0" encoding="utf-8"?>
<ds:datastoreItem xmlns:ds="http://schemas.openxmlformats.org/officeDocument/2006/customXml" ds:itemID="{A5E0A9FA-70C5-4625-8489-6DFC5040249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949</TotalTime>
  <Words>1093</Words>
  <PresentationFormat>Ekran Gösterisi (4:3)</PresentationFormat>
  <Paragraphs>66</Paragraphs>
  <Slides>1</Slides>
  <Notes>0</Notes>
  <HiddenSlides>0</HiddenSlides>
  <MMClips>0</MMClips>
  <ScaleCrop>false</ScaleCrop>
  <HeadingPairs>
    <vt:vector size="8" baseType="variant">
      <vt:variant>
        <vt:lpstr>Kullanılan Yazı Tipleri</vt:lpstr>
      </vt:variant>
      <vt:variant>
        <vt:i4>8</vt:i4>
      </vt:variant>
      <vt:variant>
        <vt:lpstr>Tema</vt:lpstr>
      </vt:variant>
      <vt:variant>
        <vt:i4>1</vt:i4>
      </vt:variant>
      <vt:variant>
        <vt:lpstr>Eklenmiş OLE Hizmet Programları</vt:lpstr>
      </vt:variant>
      <vt:variant>
        <vt:i4>1</vt:i4>
      </vt:variant>
      <vt:variant>
        <vt:lpstr>Slayt Başlıkları</vt:lpstr>
      </vt:variant>
      <vt:variant>
        <vt:i4>1</vt:i4>
      </vt:variant>
    </vt:vector>
  </HeadingPairs>
  <TitlesOfParts>
    <vt:vector size="11" baseType="lpstr">
      <vt:lpstr>Museo Sans 300</vt:lpstr>
      <vt:lpstr>Museo Slab 300</vt:lpstr>
      <vt:lpstr>Arial</vt:lpstr>
      <vt:lpstr>Poppins</vt:lpstr>
      <vt:lpstr>Poppins ExtraBold</vt:lpstr>
      <vt:lpstr>Poppins Medium</vt:lpstr>
      <vt:lpstr>Poppins SemiBold</vt:lpstr>
      <vt:lpstr>Wingdings</vt:lpstr>
      <vt:lpstr>R4D_StandardTemplate_MAC</vt:lpstr>
      <vt:lpstr>think-cell Slide</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HeliCo Translation</dc:creator>
  <dcterms:created xsi:type="dcterms:W3CDTF">2025-06-27T15:42:33Z</dcterms:created>
  <dcterms:modified xsi:type="dcterms:W3CDTF">2025-07-16T08:33:32Z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0x010100836FE10225DE664B90ECA796EE42F5B4</vt:lpwstr>
  </property>
</Properties>
</file>