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80BA68-758D-7049-BC1F-00390E4F5707}" v="171" dt="2025-07-11T10:17:14.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48" autoAdjust="0"/>
    <p:restoredTop sz="96121"/>
  </p:normalViewPr>
  <p:slideViewPr>
    <p:cSldViewPr snapToGrid="0">
      <p:cViewPr>
        <p:scale>
          <a:sx n="150" d="100"/>
          <a:sy n="150" d="100"/>
        </p:scale>
        <p:origin x="902"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1D80BA68-758D-7049-BC1F-00390E4F5707}"/>
    <pc:docChg chg="undo redo custSel modSld">
      <pc:chgData name="Ivdity Chikovani" userId="88c3af89-cfad-4844-9d52-51bd03c65758" providerId="ADAL" clId="{1D80BA68-758D-7049-BC1F-00390E4F5707}" dt="2025-07-11T10:17:30.541" v="1027" actId="14100"/>
      <pc:docMkLst>
        <pc:docMk/>
      </pc:docMkLst>
      <pc:sldChg chg="modSp mod">
        <pc:chgData name="Ivdity Chikovani" userId="88c3af89-cfad-4844-9d52-51bd03c65758" providerId="ADAL" clId="{1D80BA68-758D-7049-BC1F-00390E4F5707}" dt="2025-07-11T10:17:30.541" v="1027" actId="14100"/>
        <pc:sldMkLst>
          <pc:docMk/>
          <pc:sldMk cId="4072229634" sldId="290"/>
        </pc:sldMkLst>
        <pc:spChg chg="mod">
          <ac:chgData name="Ivdity Chikovani" userId="88c3af89-cfad-4844-9d52-51bd03c65758" providerId="ADAL" clId="{1D80BA68-758D-7049-BC1F-00390E4F5707}" dt="2025-07-11T08:33:44.214" v="851" actId="1036"/>
          <ac:spMkLst>
            <pc:docMk/>
            <pc:sldMk cId="4072229634" sldId="290"/>
            <ac:spMk id="3" creationId="{CD743A8F-DD39-E0C9-7592-0BD94BA53C3A}"/>
          </ac:spMkLst>
        </pc:spChg>
        <pc:spChg chg="mod">
          <ac:chgData name="Ivdity Chikovani" userId="88c3af89-cfad-4844-9d52-51bd03c65758" providerId="ADAL" clId="{1D80BA68-758D-7049-BC1F-00390E4F5707}" dt="2025-07-11T08:33:39.673" v="849" actId="1035"/>
          <ac:spMkLst>
            <pc:docMk/>
            <pc:sldMk cId="4072229634" sldId="290"/>
            <ac:spMk id="16" creationId="{05B715B8-46F4-D630-D152-33BEE6B83B28}"/>
          </ac:spMkLst>
        </pc:spChg>
        <pc:graphicFrameChg chg="mod modGraphic">
          <ac:chgData name="Ivdity Chikovani" userId="88c3af89-cfad-4844-9d52-51bd03c65758" providerId="ADAL" clId="{1D80BA68-758D-7049-BC1F-00390E4F5707}" dt="2025-07-11T08:02:51.947" v="288" actId="14734"/>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1D80BA68-758D-7049-BC1F-00390E4F5707}" dt="2025-07-11T08:31:57.789" v="744" actId="20577"/>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1D80BA68-758D-7049-BC1F-00390E4F5707}" dt="2025-07-11T10:17:30.541" v="1027" actId="14100"/>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1D80BA68-758D-7049-BC1F-00390E4F5707}" dt="2025-07-11T10:13:53.103" v="971" actId="20577"/>
          <ac:graphicFrameMkLst>
            <pc:docMk/>
            <pc:sldMk cId="4072229634" sldId="290"/>
            <ac:graphicFrameMk id="15" creationId="{FF755A87-CA92-2637-98A6-C5B75B38A88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D91C623-077D-96C3-AA66-1E77C46CEAC7}"/>
              </a:ext>
            </a:extLst>
          </p:cNvPr>
          <p:cNvSpPr/>
          <p:nvPr/>
        </p:nvSpPr>
        <p:spPr>
          <a:xfrm>
            <a:off x="1" y="6354523"/>
            <a:ext cx="9131930"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sp>
        <p:nvSpPr>
          <p:cNvPr id="2" name="Rectangle 1">
            <a:extLst>
              <a:ext uri="{FF2B5EF4-FFF2-40B4-BE49-F238E27FC236}">
                <a16:creationId xmlns:a16="http://schemas.microsoft.com/office/drawing/2014/main" id="{33B33E47-F1EC-9769-6F8A-B6A6A62DD8FF}"/>
              </a:ext>
            </a:extLst>
          </p:cNvPr>
          <p:cNvSpPr/>
          <p:nvPr/>
        </p:nvSpPr>
        <p:spPr>
          <a:xfrm>
            <a:off x="12070" y="897360"/>
            <a:ext cx="9100631" cy="5477664"/>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41143"/>
            <a:ext cx="8936406" cy="721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mn-MN" sz="2200" b="1" i="0" u="none" strike="noStrike" cap="none" normalizeH="0" baseline="0" noProof="0" dirty="0">
                <a:ln>
                  <a:noFill/>
                </a:ln>
                <a:solidFill>
                  <a:srgbClr val="1070B8"/>
                </a:solidFill>
                <a:effectLst/>
                <a:uLnTx/>
                <a:uFillTx/>
                <a:latin typeface="Cambria" panose="02040503050406030204" pitchFamily="18" charset="0"/>
                <a:ea typeface="Cambria" panose="02040503050406030204" pitchFamily="18" charset="0"/>
                <a:cs typeface="Poppins" panose="00000500000000000000" pitchFamily="2" charset="0"/>
              </a:rPr>
              <a:t>Мальдив</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mn-MN" sz="1100" b="1" i="0" u="none" strike="noStrike" cap="none"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panose="00000500000000000000" pitchFamily="2" charset="0"/>
              </a:rPr>
              <a:t>Шинэ вакцин нэвтрүүлэхэд дотоодын нөөцийг тэргүүлэх чиглэл болгохыг дэмжих</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mn-MN" sz="1100" b="1" i="0" u="none" strike="noStrike" cap="none"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panose="00000500000000000000" pitchFamily="2" charset="0"/>
              </a:rPr>
              <a:t>Филиппин, Манила, 2025 оны 7 дугаар сарын 23-25-ны өдөр</a:t>
            </a: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287" y="6429607"/>
            <a:ext cx="1065746" cy="408536"/>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8972" y="640451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86478" y="867847"/>
            <a:ext cx="8979408"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Нэвтрүүлэлтийн байдал</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4218412265"/>
              </p:ext>
            </p:extLst>
          </p:nvPr>
        </p:nvGraphicFramePr>
        <p:xfrm>
          <a:off x="86478" y="1054675"/>
          <a:ext cx="8979408" cy="1247476"/>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2561269">
                  <a:extLst>
                    <a:ext uri="{9D8B030D-6E8A-4147-A177-3AD203B41FA5}">
                      <a16:colId xmlns:a16="http://schemas.microsoft.com/office/drawing/2014/main" val="4243113650"/>
                    </a:ext>
                  </a:extLst>
                </a:gridCol>
                <a:gridCol w="2206033">
                  <a:extLst>
                    <a:ext uri="{9D8B030D-6E8A-4147-A177-3AD203B41FA5}">
                      <a16:colId xmlns:a16="http://schemas.microsoft.com/office/drawing/2014/main" val="3815672779"/>
                    </a:ext>
                  </a:extLst>
                </a:gridCol>
                <a:gridCol w="2474746">
                  <a:extLst>
                    <a:ext uri="{9D8B030D-6E8A-4147-A177-3AD203B41FA5}">
                      <a16:colId xmlns:a16="http://schemas.microsoft.com/office/drawing/2014/main" val="2137277064"/>
                    </a:ext>
                  </a:extLst>
                </a:gridCol>
              </a:tblGrid>
              <a:tr h="151728">
                <a:tc>
                  <a:txBody>
                    <a:bodyPr/>
                    <a:lstStyle/>
                    <a:p>
                      <a:pPr marL="0" marR="0" algn="l" rtl="0">
                        <a:lnSpc>
                          <a:spcPct val="150000"/>
                        </a:lnSpc>
                        <a:spcBef>
                          <a:spcPts val="0"/>
                        </a:spcBef>
                        <a:spcAft>
                          <a:spcPts val="0"/>
                        </a:spcAft>
                      </a:pPr>
                      <a:endParaRPr lang="en-US" sz="100" dirty="0">
                        <a:effectLst/>
                        <a:latin typeface="Cambria" panose="02040503050406030204" pitchFamily="18" charset="0"/>
                        <a:ea typeface="Cambria" panose="02040503050406030204" pitchFamily="18"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mn-MN" sz="700" b="1" dirty="0">
                          <a:effectLst/>
                          <a:latin typeface="Cambria" panose="02040503050406030204" pitchFamily="18" charset="0"/>
                          <a:ea typeface="Cambria" panose="02040503050406030204" pitchFamily="18" charset="0"/>
                          <a:cs typeface="Poppins SemiBold" panose="00000700000000000000" pitchFamily="2" charset="0"/>
                        </a:rPr>
                        <a:t>ПНЕВМОКОККЫН ВАКЦИН (</a:t>
                      </a:r>
                      <a:r>
                        <a:rPr lang="tr-TR" sz="700" b="1" dirty="0">
                          <a:effectLst/>
                          <a:latin typeface="Cambria" panose="02040503050406030204" pitchFamily="18" charset="0"/>
                          <a:ea typeface="Cambria" panose="02040503050406030204" pitchFamily="18" charset="0"/>
                          <a:cs typeface="Poppins SemiBold" panose="00000700000000000000" pitchFamily="2" charset="0"/>
                        </a:rPr>
                        <a:t>PCV)</a:t>
                      </a:r>
                    </a:p>
                  </a:txBody>
                  <a:tcPr marL="48986" marR="48986" marT="36000" marB="36000" anchor="ctr"/>
                </a:tc>
                <a:tc>
                  <a:txBody>
                    <a:bodyPr/>
                    <a:lstStyle/>
                    <a:p>
                      <a:pPr marL="0" marR="0" algn="ctr">
                        <a:lnSpc>
                          <a:spcPct val="100000"/>
                        </a:lnSpc>
                        <a:spcBef>
                          <a:spcPts val="0"/>
                        </a:spcBef>
                        <a:spcAft>
                          <a:spcPts val="0"/>
                        </a:spcAft>
                      </a:pPr>
                      <a:r>
                        <a:rPr lang="mn-MN" sz="700" b="1" dirty="0">
                          <a:effectLst/>
                          <a:latin typeface="Cambria" panose="02040503050406030204" pitchFamily="18" charset="0"/>
                          <a:ea typeface="Cambria" panose="02040503050406030204" pitchFamily="18" charset="0"/>
                          <a:cs typeface="Poppins SemiBold" panose="00000700000000000000" pitchFamily="2" charset="0"/>
                        </a:rPr>
                        <a:t>Рота вирусын вакцин (Rota) </a:t>
                      </a:r>
                    </a:p>
                  </a:txBody>
                  <a:tcPr marL="48986" marR="48986" marT="36000" marB="36000" anchor="ctr"/>
                </a:tc>
                <a:tc>
                  <a:txBody>
                    <a:bodyPr/>
                    <a:lstStyle/>
                    <a:p>
                      <a:pPr marL="0" marR="0" algn="ctr">
                        <a:lnSpc>
                          <a:spcPct val="100000"/>
                        </a:lnSpc>
                        <a:spcBef>
                          <a:spcPts val="0"/>
                        </a:spcBef>
                        <a:spcAft>
                          <a:spcPts val="0"/>
                        </a:spcAft>
                      </a:pPr>
                      <a:r>
                        <a:rPr lang="mn-MN" sz="700" b="1" noProof="0" dirty="0">
                          <a:effectLst/>
                          <a:latin typeface="Cambria" panose="02040503050406030204" pitchFamily="18" charset="0"/>
                          <a:ea typeface="Cambria" panose="02040503050406030204" pitchFamily="18" charset="0"/>
                          <a:cs typeface="Poppins SemiBold" panose="00000700000000000000" pitchFamily="2" charset="0"/>
                        </a:rPr>
                        <a:t>Хүний хөхөнцөр вирусын эсрэг вакцин (HPV)</a:t>
                      </a:r>
                    </a:p>
                  </a:txBody>
                  <a:tcPr marL="48986" marR="48986" marT="36000" marB="36000" anchor="ctr"/>
                </a:tc>
                <a:extLst>
                  <a:ext uri="{0D108BD9-81ED-4DB2-BD59-A6C34878D82A}">
                    <a16:rowId xmlns:a16="http://schemas.microsoft.com/office/drawing/2014/main" val="4244451803"/>
                  </a:ext>
                </a:extLst>
              </a:tr>
              <a:tr h="170158">
                <a:tc>
                  <a:txBody>
                    <a:bodyPr/>
                    <a:lstStyle/>
                    <a:p>
                      <a:pPr marL="0" marR="0" algn="ctr">
                        <a:lnSpc>
                          <a:spcPct val="100000"/>
                        </a:lnSpc>
                        <a:spcBef>
                          <a:spcPts val="0"/>
                        </a:spcBef>
                        <a:spcAft>
                          <a:spcPts val="0"/>
                        </a:spcAft>
                      </a:pPr>
                      <a:r>
                        <a:rPr lang="mn-MN" sz="550" dirty="0">
                          <a:effectLst/>
                          <a:latin typeface="Cambria" panose="02040503050406030204" pitchFamily="18" charset="0"/>
                          <a:ea typeface="Cambria" panose="02040503050406030204" pitchFamily="18" charset="0"/>
                          <a:cs typeface="Poppins" pitchFamily="2" charset="77"/>
                        </a:rPr>
                        <a:t>Нэвтрүүлэлтийн жил</a:t>
                      </a:r>
                    </a:p>
                  </a:txBody>
                  <a:tcPr marL="48986" marR="48986" marT="36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mn-MN" sz="550" b="0" dirty="0">
                          <a:effectLst/>
                          <a:latin typeface="Cambria" panose="02040503050406030204" pitchFamily="18" charset="0"/>
                          <a:ea typeface="Cambria" panose="02040503050406030204" pitchFamily="18" charset="0"/>
                          <a:cs typeface="Poppins" pitchFamily="2" charset="77"/>
                        </a:rPr>
                        <a:t>2025 оны 11-р сар </a:t>
                      </a:r>
                    </a:p>
                  </a:txBody>
                  <a:tcPr marL="48986" marR="48986" marT="18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mn-MN" sz="550" b="0" dirty="0">
                          <a:effectLst/>
                          <a:latin typeface="Cambria" panose="02040503050406030204" pitchFamily="18" charset="0"/>
                          <a:ea typeface="Cambria" panose="02040503050406030204" pitchFamily="18" charset="0"/>
                          <a:cs typeface="Poppins" pitchFamily="2" charset="77"/>
                        </a:rPr>
                        <a:t>2025 оны 11-р сар </a:t>
                      </a:r>
                    </a:p>
                  </a:txBody>
                  <a:tcPr marL="48986" marR="48986" marT="18000" marB="36000" anchor="ctr"/>
                </a:tc>
                <a:tc>
                  <a:txBody>
                    <a:bodyPr/>
                    <a:lstStyle/>
                    <a:p>
                      <a:pPr marL="0" marR="0" algn="ctr">
                        <a:lnSpc>
                          <a:spcPct val="100000"/>
                        </a:lnSpc>
                        <a:spcBef>
                          <a:spcPts val="0"/>
                        </a:spcBef>
                        <a:spcAft>
                          <a:spcPts val="0"/>
                        </a:spcAft>
                      </a:pPr>
                      <a:r>
                        <a:rPr lang="mn-MN" sz="550" b="0">
                          <a:solidFill>
                            <a:schemeClr val="dk1"/>
                          </a:solidFill>
                          <a:effectLst/>
                          <a:latin typeface="Cambria" panose="02040503050406030204" pitchFamily="18" charset="0"/>
                          <a:ea typeface="Cambria" panose="02040503050406030204" pitchFamily="18" charset="0"/>
                          <a:cs typeface="Poppins" pitchFamily="2" charset="77"/>
                        </a:rPr>
                        <a:t>2019</a:t>
                      </a:r>
                    </a:p>
                  </a:txBody>
                  <a:tcPr marL="48986" marR="48986" marT="18000" marB="36000" anchor="ctr"/>
                </a:tc>
                <a:extLst>
                  <a:ext uri="{0D108BD9-81ED-4DB2-BD59-A6C34878D82A}">
                    <a16:rowId xmlns:a16="http://schemas.microsoft.com/office/drawing/2014/main" val="3830800114"/>
                  </a:ext>
                </a:extLst>
              </a:tr>
              <a:tr h="150502">
                <a:tc>
                  <a:txBody>
                    <a:bodyPr/>
                    <a:lstStyle/>
                    <a:p>
                      <a:pPr marL="0" marR="0" lvl="0" indent="-368205" algn="ctr">
                        <a:lnSpc>
                          <a:spcPct val="100000"/>
                        </a:lnSpc>
                        <a:spcBef>
                          <a:spcPts val="0"/>
                        </a:spcBef>
                        <a:spcAft>
                          <a:spcPts val="0"/>
                        </a:spcAft>
                        <a:tabLst/>
                      </a:pPr>
                      <a:r>
                        <a:rPr lang="mn-MN" sz="550" dirty="0">
                          <a:effectLst/>
                          <a:latin typeface="Cambria" panose="02040503050406030204" pitchFamily="18" charset="0"/>
                          <a:ea typeface="Cambria" panose="02040503050406030204" pitchFamily="18" charset="0"/>
                          <a:cs typeface="Poppins" pitchFamily="2" charset="77"/>
                        </a:rPr>
                        <a:t>Нэвтрүүлэлтийн байдал</a:t>
                      </a:r>
                    </a:p>
                  </a:txBody>
                  <a:tcPr marL="48986" marR="48986" marT="36000" marB="0" anchor="ctr"/>
                </a:tc>
                <a:tc>
                  <a:txBody>
                    <a:bodyPr/>
                    <a:lstStyle/>
                    <a:p>
                      <a:pPr marL="88900" marR="0" lvl="1" indent="0" algn="ctr">
                        <a:lnSpc>
                          <a:spcPct val="100000"/>
                        </a:lnSpc>
                        <a:spcBef>
                          <a:spcPts val="0"/>
                        </a:spcBef>
                        <a:spcAft>
                          <a:spcPts val="0"/>
                        </a:spcAft>
                        <a:tabLst/>
                      </a:pPr>
                      <a:r>
                        <a:rPr lang="mn-MN" sz="550" b="0" dirty="0">
                          <a:effectLst/>
                          <a:latin typeface="Cambria" panose="02040503050406030204" pitchFamily="18" charset="0"/>
                          <a:ea typeface="Cambria" panose="02040503050406030204" pitchFamily="18" charset="0"/>
                          <a:cs typeface="Poppins" pitchFamily="2" charset="77"/>
                        </a:rPr>
                        <a:t>Улсын хэмжээнд</a:t>
                      </a:r>
                    </a:p>
                  </a:txBody>
                  <a:tcPr marL="48986" marR="48986" marT="18000" marB="36000" anchor="ctr"/>
                </a:tc>
                <a:tc>
                  <a:txBody>
                    <a:bodyPr/>
                    <a:lstStyle/>
                    <a:p>
                      <a:pPr marL="88900" marR="0" lvl="1" indent="0" algn="ctr">
                        <a:lnSpc>
                          <a:spcPct val="100000"/>
                        </a:lnSpc>
                        <a:spcBef>
                          <a:spcPts val="0"/>
                        </a:spcBef>
                        <a:spcAft>
                          <a:spcPts val="0"/>
                        </a:spcAft>
                        <a:tabLst/>
                      </a:pPr>
                      <a:r>
                        <a:rPr lang="mn-MN" sz="550" b="0" dirty="0">
                          <a:effectLst/>
                          <a:latin typeface="Cambria" panose="02040503050406030204" pitchFamily="18" charset="0"/>
                          <a:ea typeface="Cambria" panose="02040503050406030204" pitchFamily="18" charset="0"/>
                          <a:cs typeface="Poppins" pitchFamily="2" charset="77"/>
                        </a:rPr>
                        <a:t>Улсын хэмжээнд</a:t>
                      </a:r>
                    </a:p>
                  </a:txBody>
                  <a:tcPr marL="48986" marR="48986" marT="18000" marB="36000" anchor="ctr"/>
                </a:tc>
                <a:tc>
                  <a:txBody>
                    <a:bodyPr/>
                    <a:lstStyle/>
                    <a:p>
                      <a:pPr marL="88900" marR="0" lvl="1" indent="0" algn="ctr">
                        <a:lnSpc>
                          <a:spcPct val="100000"/>
                        </a:lnSpc>
                        <a:spcBef>
                          <a:spcPts val="0"/>
                        </a:spcBef>
                        <a:spcAft>
                          <a:spcPts val="0"/>
                        </a:spcAft>
                        <a:tabLst/>
                      </a:pPr>
                      <a:r>
                        <a:rPr lang="mn-MN" sz="550" b="0">
                          <a:solidFill>
                            <a:schemeClr val="dk1"/>
                          </a:solidFill>
                          <a:effectLst/>
                          <a:latin typeface="Cambria" panose="02040503050406030204" pitchFamily="18" charset="0"/>
                          <a:ea typeface="Cambria" panose="02040503050406030204" pitchFamily="18" charset="0"/>
                          <a:cs typeface="Poppins" pitchFamily="2" charset="77"/>
                        </a:rPr>
                        <a:t>Улсын хэмжээнд</a:t>
                      </a:r>
                    </a:p>
                  </a:txBody>
                  <a:tcPr marL="48986" marR="48986" marT="18000" marB="36000" anchor="ctr"/>
                </a:tc>
                <a:extLst>
                  <a:ext uri="{0D108BD9-81ED-4DB2-BD59-A6C34878D82A}">
                    <a16:rowId xmlns:a16="http://schemas.microsoft.com/office/drawing/2014/main" val="4236886848"/>
                  </a:ext>
                </a:extLst>
              </a:tr>
              <a:tr h="252952">
                <a:tc>
                  <a:txBody>
                    <a:bodyPr/>
                    <a:lstStyle/>
                    <a:p>
                      <a:pPr marL="0" marR="0" lvl="0" indent="-368205" algn="ctr">
                        <a:lnSpc>
                          <a:spcPct val="100000"/>
                        </a:lnSpc>
                        <a:spcBef>
                          <a:spcPts val="0"/>
                        </a:spcBef>
                        <a:spcAft>
                          <a:spcPts val="0"/>
                        </a:spcAft>
                        <a:tabLst/>
                      </a:pPr>
                      <a:r>
                        <a:rPr lang="mn-MN" sz="550" dirty="0">
                          <a:effectLst/>
                          <a:latin typeface="Cambria" panose="02040503050406030204" pitchFamily="18" charset="0"/>
                          <a:ea typeface="Cambria" panose="02040503050406030204" pitchFamily="18" charset="0"/>
                          <a:cs typeface="Poppins" pitchFamily="2" charset="77"/>
                        </a:rPr>
                        <a:t>Вакцины зорилтот бүлэг </a:t>
                      </a:r>
                    </a:p>
                  </a:txBody>
                  <a:tcPr marL="48986" marR="48986" marT="36000" marB="0" anchor="ctr"/>
                </a:tc>
                <a:tc>
                  <a:txBody>
                    <a:bodyPr/>
                    <a:lstStyle/>
                    <a:p>
                      <a:pPr marL="88900" marR="0" lvl="1" indent="0" algn="ctr">
                        <a:lnSpc>
                          <a:spcPct val="100000"/>
                        </a:lnSpc>
                        <a:spcBef>
                          <a:spcPts val="0"/>
                        </a:spcBef>
                        <a:spcAft>
                          <a:spcPts val="0"/>
                        </a:spcAft>
                        <a:tabLst/>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Эрэгтэй, эмэгтэй хүүхдүүд (нэгдсэн хүн ам-6899)</a:t>
                      </a:r>
                    </a:p>
                  </a:txBody>
                  <a:tcPr marL="48986" marR="48986" marT="18000" marB="36000" anchor="ctr"/>
                </a:tc>
                <a:tc>
                  <a:txBody>
                    <a:bodyPr/>
                    <a:lstStyle/>
                    <a:p>
                      <a:pPr marL="88900" marR="0" lvl="1" indent="0" algn="ctr">
                        <a:lnSpc>
                          <a:spcPct val="100000"/>
                        </a:lnSpc>
                        <a:spcBef>
                          <a:spcPts val="0"/>
                        </a:spcBef>
                        <a:spcAft>
                          <a:spcPts val="0"/>
                        </a:spcAft>
                        <a:tabLst/>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Эрэгтэй, эмэгтэй хүүхдүүд (нэгдсэн хүн ам-6899)</a:t>
                      </a:r>
                    </a:p>
                  </a:txBody>
                  <a:tcPr marL="48986" marR="48986" marT="18000" marB="36000" anchor="ctr"/>
                </a:tc>
                <a:tc>
                  <a:txBody>
                    <a:bodyPr/>
                    <a:lstStyle/>
                    <a:p>
                      <a:pPr marL="88900" marR="0" lvl="1" indent="0" algn="ctr">
                        <a:lnSpc>
                          <a:spcPct val="100000"/>
                        </a:lnSpc>
                        <a:spcBef>
                          <a:spcPts val="0"/>
                        </a:spcBef>
                        <a:spcAft>
                          <a:spcPts val="0"/>
                        </a:spcAft>
                        <a:tabLst/>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9-13 насны охид (15,000 хүүхэд)</a:t>
                      </a:r>
                    </a:p>
                  </a:txBody>
                  <a:tcPr marL="48986" marR="48986" marT="18000" marB="36000" anchor="ctr"/>
                </a:tc>
                <a:extLst>
                  <a:ext uri="{0D108BD9-81ED-4DB2-BD59-A6C34878D82A}">
                    <a16:rowId xmlns:a16="http://schemas.microsoft.com/office/drawing/2014/main" val="2669951412"/>
                  </a:ext>
                </a:extLst>
              </a:tr>
              <a:tr h="259723">
                <a:tc>
                  <a:txBody>
                    <a:bodyPr/>
                    <a:lstStyle/>
                    <a:p>
                      <a:pPr marL="0" marR="0" lvl="0" indent="0" algn="ctr" rtl="0">
                        <a:lnSpc>
                          <a:spcPct val="107000"/>
                        </a:lnSpc>
                        <a:spcBef>
                          <a:spcPts val="0"/>
                        </a:spcBef>
                        <a:spcAft>
                          <a:spcPts val="0"/>
                        </a:spcAft>
                        <a:buClr>
                          <a:schemeClr val="dk1"/>
                        </a:buClr>
                        <a:buSzPts val="550"/>
                        <a:buFont typeface="Poppins"/>
                        <a:buNone/>
                      </a:pPr>
                      <a:r>
                        <a:rPr lang="mn-MN" sz="550" u="none" strike="noStrike" cap="none" dirty="0">
                          <a:latin typeface="Cambria" panose="02040503050406030204" pitchFamily="18" charset="0"/>
                          <a:ea typeface="Cambria" panose="02040503050406030204" pitchFamily="18" charset="0"/>
                          <a:cs typeface="Poppins"/>
                          <a:sym typeface="Poppins"/>
                        </a:rPr>
                        <a:t>Вакцин ба тунгийн тоо / Нэвтрүүлэлтийн төлөвлөсөн санхүүгийн дэмжлэг</a:t>
                      </a:r>
                      <a:endParaRPr lang="mn-MN" sz="800" dirty="0">
                        <a:latin typeface="Cambria" panose="02040503050406030204" pitchFamily="18" charset="0"/>
                        <a:ea typeface="Cambria" panose="02040503050406030204" pitchFamily="18" charset="0"/>
                      </a:endParaRPr>
                    </a:p>
                  </a:txBody>
                  <a:tcPr marL="68580" marR="68580" marT="0" marB="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Пневмосил (Пневмококкын Вакцин (PCV) 10) / Гави (50%) &amp; Дотоод (50%)</a:t>
                      </a:r>
                    </a:p>
                  </a:txBody>
                  <a:tcPr marL="48986" marR="48986" marT="18000" marB="3600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Ротасил (RV) / Гави (50%) &amp; Дотоод (50%)</a:t>
                      </a:r>
                    </a:p>
                  </a:txBody>
                  <a:tcPr marL="48986" marR="48986" marT="18000" marB="36000" anchor="ctr"/>
                </a:tc>
                <a:tc>
                  <a:txBody>
                    <a:bodyPr/>
                    <a:lstStyle/>
                    <a:p>
                      <a:pPr marL="88900" marR="0" lvl="1" indent="0" algn="ctr">
                        <a:lnSpc>
                          <a:spcPct val="100000"/>
                        </a:lnSpc>
                        <a:spcBef>
                          <a:spcPts val="0"/>
                        </a:spcBef>
                        <a:spcAft>
                          <a:spcPts val="0"/>
                        </a:spcAft>
                        <a:tabLst/>
                      </a:pPr>
                      <a:r>
                        <a:rPr lang="mn-MN" sz="550" b="0" dirty="0">
                          <a:solidFill>
                            <a:schemeClr val="dk1"/>
                          </a:solidFill>
                          <a:effectLst/>
                          <a:latin typeface="Cambria" panose="02040503050406030204" pitchFamily="18" charset="0"/>
                          <a:ea typeface="Cambria" panose="02040503050406030204" pitchFamily="18" charset="0"/>
                          <a:cs typeface="Poppins" pitchFamily="2" charset="77"/>
                        </a:rPr>
                        <a:t>Серварикс, (36,766 тун)</a:t>
                      </a:r>
                    </a:p>
                  </a:txBody>
                  <a:tcPr marL="48986" marR="48986" marT="18000" marB="36000" anchor="ctr"/>
                </a:tc>
                <a:extLst>
                  <a:ext uri="{0D108BD9-81ED-4DB2-BD59-A6C34878D82A}">
                    <a16:rowId xmlns:a16="http://schemas.microsoft.com/office/drawing/2014/main" val="2870562351"/>
                  </a:ext>
                </a:extLst>
              </a:tr>
              <a:tr h="235461">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4086297290"/>
              </p:ext>
            </p:extLst>
          </p:nvPr>
        </p:nvGraphicFramePr>
        <p:xfrm>
          <a:off x="86478" y="2056532"/>
          <a:ext cx="8979408" cy="1959303"/>
        </p:xfrm>
        <a:graphic>
          <a:graphicData uri="http://schemas.openxmlformats.org/drawingml/2006/table">
            <a:tbl>
              <a:tblPr firstRow="1" firstCol="1" bandRow="1">
                <a:tableStyleId>{0505E3EF-67EA-436B-97B2-0124C06EBD24}</a:tableStyleId>
              </a:tblPr>
              <a:tblGrid>
                <a:gridCol w="1431444">
                  <a:extLst>
                    <a:ext uri="{9D8B030D-6E8A-4147-A177-3AD203B41FA5}">
                      <a16:colId xmlns:a16="http://schemas.microsoft.com/office/drawing/2014/main" val="2441690924"/>
                    </a:ext>
                  </a:extLst>
                </a:gridCol>
                <a:gridCol w="2882566">
                  <a:extLst>
                    <a:ext uri="{9D8B030D-6E8A-4147-A177-3AD203B41FA5}">
                      <a16:colId xmlns:a16="http://schemas.microsoft.com/office/drawing/2014/main" val="4243113650"/>
                    </a:ext>
                  </a:extLst>
                </a:gridCol>
                <a:gridCol w="4665398">
                  <a:extLst>
                    <a:ext uri="{9D8B030D-6E8A-4147-A177-3AD203B41FA5}">
                      <a16:colId xmlns:a16="http://schemas.microsoft.com/office/drawing/2014/main" val="3319182671"/>
                    </a:ext>
                  </a:extLst>
                </a:gridCol>
              </a:tblGrid>
              <a:tr h="200801">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75082">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dirty="0">
                          <a:effectLst/>
                          <a:latin typeface="Cambria" panose="02040503050406030204" pitchFamily="18" charset="0"/>
                          <a:ea typeface="Cambria" panose="02040503050406030204" pitchFamily="18" charset="0"/>
                          <a:cs typeface="Poppins" pitchFamily="2" charset="77"/>
                        </a:rPr>
                        <a:t>Гол сорилтууд</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mn-MN" sz="700" b="1" dirty="0">
                          <a:solidFill>
                            <a:schemeClr val="dk1"/>
                          </a:solidFill>
                          <a:effectLst/>
                          <a:latin typeface="Cambria" panose="02040503050406030204" pitchFamily="18" charset="0"/>
                          <a:ea typeface="Cambria" panose="02040503050406030204" pitchFamily="18" charset="0"/>
                          <a:cs typeface="Poppins" pitchFamily="2" charset="77"/>
                        </a:rPr>
                        <a:t>Шийдвэр гаргагчид</a:t>
                      </a:r>
                    </a:p>
                  </a:txBody>
                  <a:tcPr marL="48986" marR="48986" marT="36000" marB="36000" anchor="ctr"/>
                </a:tc>
                <a:tc>
                  <a:txBody>
                    <a:bodyPr/>
                    <a:lstStyle/>
                    <a:p>
                      <a:pPr algn="ctr"/>
                      <a:r>
                        <a:rPr lang="mn-MN" sz="700" b="1" dirty="0">
                          <a:solidFill>
                            <a:schemeClr val="dk1"/>
                          </a:solidFill>
                          <a:effectLst/>
                          <a:latin typeface="Cambria" panose="02040503050406030204" pitchFamily="18" charset="0"/>
                          <a:ea typeface="Cambria" panose="02040503050406030204" pitchFamily="18" charset="0"/>
                          <a:cs typeface="Poppins" pitchFamily="2" charset="77"/>
                        </a:rPr>
                        <a:t>Байр суурь</a:t>
                      </a:r>
                    </a:p>
                  </a:txBody>
                  <a:tcPr marL="48986" marR="48986" marT="36000" marB="36000" anchor="ctr"/>
                </a:tc>
                <a:extLst>
                  <a:ext uri="{0D108BD9-81ED-4DB2-BD59-A6C34878D82A}">
                    <a16:rowId xmlns:a16="http://schemas.microsoft.com/office/drawing/2014/main" val="1053874978"/>
                  </a:ext>
                </a:extLst>
              </a:tr>
              <a:tr h="161378">
                <a:tc rowSpan="3">
                  <a:txBody>
                    <a:bodyPr/>
                    <a:lstStyle/>
                    <a:p>
                      <a:pPr marL="7938" marR="0" lvl="1" indent="0" algn="l">
                        <a:lnSpc>
                          <a:spcPct val="100000"/>
                        </a:lnSpc>
                        <a:spcBef>
                          <a:spcPts val="0"/>
                        </a:spcBef>
                        <a:spcAft>
                          <a:spcPts val="0"/>
                        </a:spcAft>
                        <a:tabLst/>
                      </a:pPr>
                      <a:r>
                        <a:rPr lang="mn-MN" sz="500" b="0" dirty="0">
                          <a:solidFill>
                            <a:schemeClr val="dk1"/>
                          </a:solidFill>
                          <a:effectLst/>
                          <a:latin typeface="Cambria" panose="02040503050406030204" pitchFamily="18" charset="0"/>
                          <a:ea typeface="Cambria" panose="02040503050406030204" pitchFamily="18" charset="0"/>
                          <a:cs typeface="Poppins" pitchFamily="2" charset="77"/>
                        </a:rPr>
                        <a:t>Хязгаарлагдмал санхүүгийн орон зай болон өрсөлдөөнтэй үндэсний тэргүүлэх чиглэлүүд нь Үндэсний дархлаажуулалтын хөтөлбөрийн өргөтгөлийн төсвийн хуваарилалтад нөлөөлж байна.</a:t>
                      </a:r>
                    </a:p>
                  </a:txBody>
                  <a:tcPr marL="48986" marR="48986" marT="18000" marB="0" anchor="ctr"/>
                </a:tc>
                <a:tc>
                  <a:txBody>
                    <a:bodyPr/>
                    <a:lstStyle/>
                    <a:p>
                      <a:pPr marL="7938" marR="0" lvl="1" indent="0" algn="l">
                        <a:lnSpc>
                          <a:spcPct val="100000"/>
                        </a:lnSpc>
                        <a:spcBef>
                          <a:spcPts val="0"/>
                        </a:spcBef>
                        <a:spcAft>
                          <a:spcPts val="200"/>
                        </a:spcAft>
                        <a:tabLst/>
                      </a:pPr>
                      <a:r>
                        <a:rPr lang="mn-MN" sz="500" b="0" dirty="0">
                          <a:solidFill>
                            <a:schemeClr val="dk1"/>
                          </a:solidFill>
                          <a:effectLst/>
                          <a:latin typeface="Cambria" panose="02040503050406030204" pitchFamily="18" charset="0"/>
                          <a:ea typeface="Cambria" panose="02040503050406030204" pitchFamily="18" charset="0"/>
                          <a:cs typeface="Poppins" pitchFamily="2" charset="77"/>
                        </a:rPr>
                        <a:t>Сангийн яам: Сайд болон төсвийн хэлтсийн ажилтнууд.</a:t>
                      </a:r>
                    </a:p>
                  </a:txBody>
                  <a:tcPr marL="48986" marR="48986" marT="18000" marB="36000" anchor="ctr"/>
                </a:tc>
                <a:tc>
                  <a:txBody>
                    <a:bodyPr/>
                    <a:lstStyle/>
                    <a:p>
                      <a:pPr marL="7938" marR="0" lvl="1" indent="0" algn="l">
                        <a:lnSpc>
                          <a:spcPct val="100000"/>
                        </a:lnSpc>
                        <a:spcBef>
                          <a:spcPts val="0"/>
                        </a:spcBef>
                        <a:spcAft>
                          <a:spcPts val="200"/>
                        </a:spcAft>
                        <a:tabLst/>
                      </a:pPr>
                      <a:r>
                        <a:rPr lang="mn-MN" sz="500" b="0" dirty="0">
                          <a:solidFill>
                            <a:schemeClr val="dk1"/>
                          </a:solidFill>
                          <a:effectLst/>
                          <a:latin typeface="Cambria" panose="02040503050406030204" pitchFamily="18" charset="0"/>
                          <a:ea typeface="Cambria" panose="02040503050406030204" pitchFamily="18" charset="0"/>
                          <a:cs typeface="Poppins" pitchFamily="2" charset="77"/>
                        </a:rPr>
                        <a:t>Нийгмийн салбарын хөрөнгө оруулалтыг ерөнхийдөө дэмждэг ч макро санхүүгийн хязгаарлалтууд болон өрсөлдөөнтэй шаардлагуудтай тулгардаг.</a:t>
                      </a:r>
                    </a:p>
                  </a:txBody>
                  <a:tcPr marL="48986" marR="48986" marT="18000" marB="36000" anchor="ctr"/>
                </a:tc>
                <a:extLst>
                  <a:ext uri="{0D108BD9-81ED-4DB2-BD59-A6C34878D82A}">
                    <a16:rowId xmlns:a16="http://schemas.microsoft.com/office/drawing/2014/main" val="2655716968"/>
                  </a:ext>
                </a:extLst>
              </a:tr>
              <a:tr h="202244">
                <a:tc vMerge="1">
                  <a:txBody>
                    <a:bodyPr/>
                    <a:lstStyle/>
                    <a:p>
                      <a:endParaRPr lang="en-GE"/>
                    </a:p>
                  </a:txBody>
                  <a:tcPr/>
                </a:tc>
                <a:tc>
                  <a:txBody>
                    <a:bodyPr/>
                    <a:lstStyle/>
                    <a:p>
                      <a:pPr marL="7938" marR="0" lvl="1" indent="0" algn="l">
                        <a:lnSpc>
                          <a:spcPct val="100000"/>
                        </a:lnSpc>
                        <a:spcBef>
                          <a:spcPts val="0"/>
                        </a:spcBef>
                        <a:spcAft>
                          <a:spcPts val="200"/>
                        </a:spcAft>
                        <a:tabLst/>
                      </a:pPr>
                      <a:r>
                        <a:rPr lang="mn-MN" sz="500" b="0" dirty="0">
                          <a:solidFill>
                            <a:schemeClr val="dk1"/>
                          </a:solidFill>
                          <a:effectLst/>
                          <a:latin typeface="Cambria" panose="02040503050406030204" pitchFamily="18" charset="0"/>
                          <a:ea typeface="Cambria" panose="02040503050406030204" pitchFamily="18" charset="0"/>
                          <a:cs typeface="Poppins" pitchFamily="2" charset="77"/>
                        </a:rPr>
                        <a:t>Эрүүл мэндийн яам: Сайд, Эрүүл мэндийн үйлчилгээний газрын ерөнхий захирал (ЕЗ), Нийтийн эрүүл мэндийн газрын ерөнхий захирал (ЕЗ)</a:t>
                      </a:r>
                    </a:p>
                  </a:txBody>
                  <a:tcPr marL="48986" marR="48986" marT="18000" marB="36000" anchor="ctr"/>
                </a:tc>
                <a:tc>
                  <a:txBody>
                    <a:bodyPr/>
                    <a:lstStyle/>
                    <a:p>
                      <a:pPr marL="7938" marR="0" lvl="1" indent="0" algn="l" rtl="0">
                        <a:lnSpc>
                          <a:spcPct val="100000"/>
                        </a:lnSpc>
                        <a:spcBef>
                          <a:spcPts val="0"/>
                        </a:spcBef>
                        <a:spcAft>
                          <a:spcPts val="0"/>
                        </a:spcAft>
                        <a:buNone/>
                      </a:pPr>
                      <a:r>
                        <a:rPr lang="mn-MN" sz="500" b="0" i="1" u="none" strike="noStrike" cap="none" dirty="0">
                          <a:solidFill>
                            <a:schemeClr val="dk1"/>
                          </a:solidFill>
                          <a:latin typeface="Cambria" panose="02040503050406030204" pitchFamily="18" charset="0"/>
                          <a:ea typeface="Cambria" panose="02040503050406030204" pitchFamily="18" charset="0"/>
                          <a:cs typeface="Poppins"/>
                          <a:sym typeface="Poppins"/>
                        </a:rPr>
                        <a:t>Дотоод санхүүжилтийг нэмэгдүүлэхэд идэвхтэй дэмждэг </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боловч дээд төвшний нөөцийн хязгаарлалтаар хязгаарлагдмал байдаг.</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59437931"/>
                  </a:ext>
                </a:extLst>
              </a:tr>
              <a:tr h="202244">
                <a:tc vMerge="1">
                  <a:txBody>
                    <a:bodyPr/>
                    <a:lstStyle/>
                    <a:p>
                      <a:endParaRPr lang="en-GE"/>
                    </a:p>
                  </a:txBody>
                  <a:tcPr/>
                </a:tc>
                <a:tc>
                  <a:txBody>
                    <a:bodyPr/>
                    <a:lstStyle/>
                    <a:p>
                      <a:pPr marL="7938" marR="0" lvl="1" indent="0" algn="l">
                        <a:lnSpc>
                          <a:spcPct val="100000"/>
                        </a:lnSpc>
                        <a:spcBef>
                          <a:spcPts val="0"/>
                        </a:spcBef>
                        <a:spcAft>
                          <a:spcPts val="200"/>
                        </a:spcAft>
                        <a:tabLst/>
                      </a:pPr>
                      <a:r>
                        <a:rPr lang="ru-RU" sz="500" b="0" dirty="0">
                          <a:solidFill>
                            <a:schemeClr val="dk1"/>
                          </a:solidFill>
                          <a:effectLst/>
                          <a:latin typeface="Cambria" panose="02040503050406030204" pitchFamily="18" charset="0"/>
                          <a:ea typeface="Cambria" panose="02040503050406030204" pitchFamily="18" charset="0"/>
                          <a:cs typeface="Poppins" pitchFamily="2" charset="77"/>
                        </a:rPr>
                        <a:t>Парламент (</a:t>
                      </a:r>
                      <a:r>
                        <a:rPr lang="ru-RU" sz="500" b="0" dirty="0" err="1">
                          <a:solidFill>
                            <a:schemeClr val="dk1"/>
                          </a:solidFill>
                          <a:effectLst/>
                          <a:latin typeface="Cambria" panose="02040503050406030204" pitchFamily="18" charset="0"/>
                          <a:ea typeface="Cambria" panose="02040503050406030204" pitchFamily="18" charset="0"/>
                          <a:cs typeface="Poppins" pitchFamily="2" charset="77"/>
                        </a:rPr>
                        <a:t>Ардын</a:t>
                      </a:r>
                      <a:r>
                        <a:rPr lang="ru-RU" sz="500" b="0" dirty="0">
                          <a:solidFill>
                            <a:schemeClr val="dk1"/>
                          </a:solidFill>
                          <a:effectLst/>
                          <a:latin typeface="Cambria" panose="02040503050406030204" pitchFamily="18" charset="0"/>
                          <a:ea typeface="Cambria" panose="02040503050406030204" pitchFamily="18" charset="0"/>
                          <a:cs typeface="Poppins" pitchFamily="2" charset="77"/>
                        </a:rPr>
                        <a:t> Хурал), </a:t>
                      </a:r>
                      <a:r>
                        <a:rPr lang="ru-RU" sz="500" b="0" dirty="0" err="1">
                          <a:solidFill>
                            <a:schemeClr val="dk1"/>
                          </a:solidFill>
                          <a:effectLst/>
                          <a:latin typeface="Cambria" panose="02040503050406030204" pitchFamily="18" charset="0"/>
                          <a:ea typeface="Cambria" panose="02040503050406030204" pitchFamily="18" charset="0"/>
                          <a:cs typeface="Poppins" pitchFamily="2" charset="77"/>
                        </a:rPr>
                        <a:t>Төсвийн</a:t>
                      </a:r>
                      <a:r>
                        <a:rPr lang="ru-RU" sz="500" b="0" dirty="0">
                          <a:solidFill>
                            <a:schemeClr val="dk1"/>
                          </a:solidFill>
                          <a:effectLst/>
                          <a:latin typeface="Cambria" panose="02040503050406030204" pitchFamily="18" charset="0"/>
                          <a:ea typeface="Cambria" panose="02040503050406030204" pitchFamily="18" charset="0"/>
                          <a:cs typeface="Poppins" pitchFamily="2" charset="77"/>
                        </a:rPr>
                        <a:t> </a:t>
                      </a:r>
                      <a:r>
                        <a:rPr lang="ru-RU" sz="500" b="0" dirty="0" err="1">
                          <a:solidFill>
                            <a:schemeClr val="dk1"/>
                          </a:solidFill>
                          <a:effectLst/>
                          <a:latin typeface="Cambria" panose="02040503050406030204" pitchFamily="18" charset="0"/>
                          <a:ea typeface="Cambria" panose="02040503050406030204" pitchFamily="18" charset="0"/>
                          <a:cs typeface="Poppins" pitchFamily="2" charset="77"/>
                        </a:rPr>
                        <a:t>Тоймлох</a:t>
                      </a:r>
                      <a:r>
                        <a:rPr lang="ru-RU" sz="500" b="0" dirty="0">
                          <a:solidFill>
                            <a:schemeClr val="dk1"/>
                          </a:solidFill>
                          <a:effectLst/>
                          <a:latin typeface="Cambria" panose="02040503050406030204" pitchFamily="18" charset="0"/>
                          <a:ea typeface="Cambria" panose="02040503050406030204" pitchFamily="18" charset="0"/>
                          <a:cs typeface="Poppins" pitchFamily="2" charset="77"/>
                        </a:rPr>
                        <a:t> </a:t>
                      </a:r>
                      <a:r>
                        <a:rPr lang="ru-RU" sz="500" b="0" dirty="0" err="1">
                          <a:solidFill>
                            <a:schemeClr val="dk1"/>
                          </a:solidFill>
                          <a:effectLst/>
                          <a:latin typeface="Cambria" panose="02040503050406030204" pitchFamily="18" charset="0"/>
                          <a:ea typeface="Cambria" panose="02040503050406030204" pitchFamily="18" charset="0"/>
                          <a:cs typeface="Poppins" pitchFamily="2" charset="77"/>
                        </a:rPr>
                        <a:t>Хороо</a:t>
                      </a:r>
                      <a:endParaRPr lang="ru-RU" sz="500" b="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18000" marB="36000" anchor="ctr"/>
                </a:tc>
                <a:tc>
                  <a:txBody>
                    <a:bodyPr/>
                    <a:lstStyle/>
                    <a:p>
                      <a:pPr marL="7938"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Гишүүд ухуулга сайн байвал </a:t>
                      </a:r>
                      <a:r>
                        <a:rPr lang="mn-MN" sz="500" b="0" i="1" u="none" strike="noStrike" cap="none" dirty="0">
                          <a:solidFill>
                            <a:schemeClr val="dk1"/>
                          </a:solidFill>
                          <a:latin typeface="Cambria" panose="02040503050406030204" pitchFamily="18" charset="0"/>
                          <a:ea typeface="Cambria" panose="02040503050406030204" pitchFamily="18" charset="0"/>
                          <a:cs typeface="Poppins"/>
                          <a:sym typeface="Poppins"/>
                        </a:rPr>
                        <a:t>дэмждэг</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 ч заримдаа нүдэнд ил харагдах дэд бүтцийн эсвэл эдийн засгийн хөтөлбөрүүдтэй харьцуулахад төвийг сахисан байр суурьтай байдаг.</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4127252570"/>
                  </a:ext>
                </a:extLst>
              </a:tr>
              <a:tr h="202244">
                <a:tc rowSpan="3">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mn-MN" sz="500" b="0">
                          <a:solidFill>
                            <a:schemeClr val="dk1"/>
                          </a:solidFill>
                          <a:effectLst/>
                          <a:latin typeface="Cambria" panose="02040503050406030204" pitchFamily="18" charset="0"/>
                          <a:ea typeface="Cambria" panose="02040503050406030204" pitchFamily="18" charset="0"/>
                          <a:cs typeface="Poppins" pitchFamily="2" charset="77"/>
                        </a:rPr>
                        <a:t>Төсвийн хуваарилалттай дотоод санхүүгийн хөрөнгийг үндэсний болон орон нутгийн түвшинд хуваарилах, зарцуулахад хугацаа хойшлох болон журам, процедурын саатал үүсдэг.</a:t>
                      </a:r>
                    </a:p>
                  </a:txBody>
                  <a:tcPr marL="48986" marR="48986" marT="18000" marB="0" anchor="ctr">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mn-MN" sz="500" b="0" dirty="0">
                          <a:solidFill>
                            <a:schemeClr val="dk1"/>
                          </a:solidFill>
                          <a:effectLst/>
                          <a:latin typeface="Cambria" panose="02040503050406030204" pitchFamily="18" charset="0"/>
                          <a:ea typeface="Cambria" panose="02040503050406030204" pitchFamily="18" charset="0"/>
                          <a:cs typeface="Poppins" pitchFamily="2" charset="77"/>
                        </a:rPr>
                        <a:t>Төсвийн хэлтэс (Сангийн яам): Төсвийн гүйцэтгэл болон мөнгөний менежментийн ажилтнууд</a:t>
                      </a:r>
                    </a:p>
                  </a:txBody>
                  <a:tcPr marL="48986" marR="48986" marT="18000" marB="3600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Тэд ерөнхийдөө </a:t>
                      </a:r>
                      <a:r>
                        <a:rPr lang="mn-MN" sz="500" b="0" i="1" u="none" strike="noStrike" cap="none" dirty="0">
                          <a:solidFill>
                            <a:schemeClr val="dk1"/>
                          </a:solidFill>
                          <a:latin typeface="Cambria" panose="02040503050406030204" pitchFamily="18" charset="0"/>
                          <a:ea typeface="Cambria" panose="02040503050406030204" pitchFamily="18" charset="0"/>
                          <a:cs typeface="Poppins"/>
                          <a:sym typeface="Poppins"/>
                        </a:rPr>
                        <a:t>төвийг сахисан</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 байдаг бөгөөд хатуу журамд дагаж мөрдөж, бэлэн мөнгөний хүртээмжид үндэслэн тэргүүлэх чиглэлийг тодорхойлдог</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4272214654"/>
                  </a:ext>
                </a:extLst>
              </a:tr>
              <a:tr h="127579">
                <a:tc vMerge="1">
                  <a:txBody>
                    <a:bodyPr/>
                    <a:lstStyle/>
                    <a:p>
                      <a:endParaRPr lang="en-GE"/>
                    </a:p>
                  </a:txBody>
                  <a:tcP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яамны дансны хэлтэс Санхүүгийн хүсэлт болон баримт бичгийг хариуцдаг</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Ерөнхийдөө </a:t>
                      </a:r>
                      <a:r>
                        <a:rPr lang="mn-MN" sz="500" b="0" i="1" u="none" strike="noStrike" cap="none" dirty="0">
                          <a:solidFill>
                            <a:schemeClr val="dk1"/>
                          </a:solidFill>
                          <a:latin typeface="Cambria" panose="02040503050406030204" pitchFamily="18" charset="0"/>
                          <a:ea typeface="Cambria" panose="02040503050406030204" pitchFamily="18" charset="0"/>
                          <a:cs typeface="Poppins"/>
                          <a:sym typeface="Poppins"/>
                        </a:rPr>
                        <a:t>дэмждэг</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 боловч заримдаа дотоод хүчин чадал эсвэл өрсөлдөгч дотоод тэргүүн чиглэлүүдээр хязгаарлагддаг</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3680670263"/>
                  </a:ext>
                </a:extLst>
              </a:tr>
              <a:tr h="127579">
                <a:tc vMerge="1">
                  <a:txBody>
                    <a:bodyPr/>
                    <a:lstStyle/>
                    <a:p>
                      <a:endParaRPr lang="en-GE"/>
                    </a:p>
                  </a:txBody>
                  <a:tcP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байгууллагууд Орон нутгийн түвшинд мөнгө хуваарилах, зохицуулах үүрэгтэй</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Ихэнхдээ </a:t>
                      </a:r>
                      <a:r>
                        <a:rPr lang="mn-MN" sz="500" b="0" i="1" u="none" strike="noStrike" cap="none" dirty="0">
                          <a:solidFill>
                            <a:schemeClr val="dk1"/>
                          </a:solidFill>
                          <a:latin typeface="Cambria" panose="02040503050406030204" pitchFamily="18" charset="0"/>
                          <a:ea typeface="Cambria" panose="02040503050406030204" pitchFamily="18" charset="0"/>
                          <a:cs typeface="Poppins"/>
                          <a:sym typeface="Poppins"/>
                        </a:rPr>
                        <a:t>дэмждэг</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 боловч үндэсний түвшний шилжүүлгээс хамаарч хязгаарлагддаг</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3570119400"/>
                  </a:ext>
                </a:extLst>
              </a:tr>
              <a:tr h="202244">
                <a:tc rowSpan="3">
                  <a:txBody>
                    <a:bodyPr/>
                    <a:lstStyle/>
                    <a:p>
                      <a:pPr marL="4763" marR="0" lvl="1" indent="0" algn="l">
                        <a:lnSpc>
                          <a:spcPct val="100000"/>
                        </a:lnSpc>
                        <a:spcBef>
                          <a:spcPts val="0"/>
                        </a:spcBef>
                        <a:spcAft>
                          <a:spcPts val="0"/>
                        </a:spcAft>
                        <a:tabLst/>
                      </a:pPr>
                      <a:r>
                        <a:rPr lang="mn-MN" sz="500" b="0" dirty="0">
                          <a:solidFill>
                            <a:schemeClr val="dk1"/>
                          </a:solidFill>
                          <a:effectLst/>
                          <a:latin typeface="Cambria" panose="02040503050406030204" pitchFamily="18" charset="0"/>
                          <a:ea typeface="Cambria" panose="02040503050406030204" pitchFamily="18" charset="0"/>
                          <a:cs typeface="Poppins" pitchFamily="2" charset="77"/>
                        </a:rPr>
                        <a:t>Үндэсний вакцинжуулалтын шинэчлэлтэй холбоотой үйл ажиллагааны зардал болон системийг сайжруулахад зориулсан дунд хугацааны санхүүгийн үүрэг хариуцлага тодорхой бус (вакцины өөрийн өртөгөөс гадна)</a:t>
                      </a:r>
                    </a:p>
                  </a:txBody>
                  <a:tcPr marL="48986" marR="48986" marT="18000" marB="0" anchor="ctr">
                    <a:solidFill>
                      <a:srgbClr val="D3D3D3"/>
                    </a:solidFill>
                  </a:tcPr>
                </a:tc>
                <a:tc>
                  <a:txBody>
                    <a:bodyPr/>
                    <a:lstStyle/>
                    <a:p>
                      <a:pPr marL="4763"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Сангийн яам (Сангийн бодлого, төсвийн газар) Дунд хугацааны санхүүгийн хүрээний баримт бичгийг (</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MTFF) </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боловсруулах үүрэгтэй </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Ихэвчлэн дэмжлэг үзүүлдэг ч нийт санхүүгийн төлөв байдал болон бусад тэргүүлэх хөтөлбөрүүдийн тэргүүлэхээс шалтгаалан хязгаарлагддаг.</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1696002195"/>
                  </a:ext>
                </a:extLst>
              </a:tr>
              <a:tr h="127579">
                <a:tc vMerge="1">
                  <a:txBody>
                    <a:bodyPr/>
                    <a:lstStyle/>
                    <a:p>
                      <a:endParaRPr lang="en-GE"/>
                    </a:p>
                  </a:txBody>
                  <a:tcPr/>
                </a:tc>
                <a:tc>
                  <a:txBody>
                    <a:bodyPr/>
                    <a:lstStyle/>
                    <a:p>
                      <a:pPr marL="4763"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яамны төлөвлөлт, төсвийн хэлтэс</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Идэвхтэйгээр дэмждэг ч тогтвортой санхүүжилтийг хангахын тулд нотолгоонд суурилсан ухуулгыг бэхжүүлэх шаардлагатай</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2100163466"/>
                  </a:ext>
                </a:extLst>
              </a:tr>
              <a:tr h="202244">
                <a:tc vMerge="1">
                  <a:txBody>
                    <a:bodyPr/>
                    <a:lstStyle/>
                    <a:p>
                      <a:endParaRPr lang="en-GE"/>
                    </a:p>
                  </a:txBody>
                  <a:tcPr/>
                </a:tc>
                <a:tc>
                  <a:txBody>
                    <a:bodyPr/>
                    <a:lstStyle/>
                    <a:p>
                      <a:pPr marL="4763"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Улсын төлөвлөлтийн зөвлөл / Эдийн засгийн зөвлөл (Ерөнхийлөгч эсвэл дэд ерөнхийлөгчийн даргалдаг):</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Урт хугацааны үр өгөөжид итгэлтэй бол </a:t>
                      </a:r>
                      <a:r>
                        <a:rPr lang="mn-MN" sz="500" b="0" i="1" u="none" strike="noStrike" cap="none" dirty="0">
                          <a:solidFill>
                            <a:schemeClr val="dk1"/>
                          </a:solidFill>
                          <a:latin typeface="Cambria" panose="02040503050406030204" pitchFamily="18" charset="0"/>
                          <a:ea typeface="Cambria" panose="02040503050406030204" pitchFamily="18" charset="0"/>
                          <a:cs typeface="Poppins"/>
                          <a:sym typeface="Poppins"/>
                        </a:rPr>
                        <a:t>дэмжих хандлагатай</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 ч өрсөлдөөнтэй төслүүдийн улмаас заримдаа төвийг сахисан байр суурьтай байдаг</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2207055851"/>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78110" y="2053947"/>
            <a:ext cx="8976897"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Гол сорилтууд</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3312555978"/>
              </p:ext>
            </p:extLst>
          </p:nvPr>
        </p:nvGraphicFramePr>
        <p:xfrm>
          <a:off x="86478" y="4022576"/>
          <a:ext cx="8979410" cy="1431780"/>
        </p:xfrm>
        <a:graphic>
          <a:graphicData uri="http://schemas.openxmlformats.org/drawingml/2006/table">
            <a:tbl>
              <a:tblPr firstRow="1" firstCol="1" bandRow="1">
                <a:tableStyleId>{0505E3EF-67EA-436B-97B2-0124C06EBD24}</a:tableStyleId>
              </a:tblPr>
              <a:tblGrid>
                <a:gridCol w="1412362">
                  <a:extLst>
                    <a:ext uri="{9D8B030D-6E8A-4147-A177-3AD203B41FA5}">
                      <a16:colId xmlns:a16="http://schemas.microsoft.com/office/drawing/2014/main" val="2441690924"/>
                    </a:ext>
                  </a:extLst>
                </a:gridCol>
                <a:gridCol w="2908521">
                  <a:extLst>
                    <a:ext uri="{9D8B030D-6E8A-4147-A177-3AD203B41FA5}">
                      <a16:colId xmlns:a16="http://schemas.microsoft.com/office/drawing/2014/main" val="190957167"/>
                    </a:ext>
                  </a:extLst>
                </a:gridCol>
                <a:gridCol w="1537139">
                  <a:extLst>
                    <a:ext uri="{9D8B030D-6E8A-4147-A177-3AD203B41FA5}">
                      <a16:colId xmlns:a16="http://schemas.microsoft.com/office/drawing/2014/main" val="4243113650"/>
                    </a:ext>
                  </a:extLst>
                </a:gridCol>
                <a:gridCol w="3121388">
                  <a:extLst>
                    <a:ext uri="{9D8B030D-6E8A-4147-A177-3AD203B41FA5}">
                      <a16:colId xmlns:a16="http://schemas.microsoft.com/office/drawing/2014/main" val="3319182671"/>
                    </a:ext>
                  </a:extLst>
                </a:gridCol>
              </a:tblGrid>
              <a:tr h="179275">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71539">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b="1" dirty="0">
                          <a:solidFill>
                            <a:schemeClr val="dk1"/>
                          </a:solidFill>
                          <a:effectLst/>
                          <a:latin typeface="Cambria" panose="02040503050406030204" pitchFamily="18" charset="0"/>
                          <a:ea typeface="Cambria" panose="02040503050406030204" pitchFamily="18" charset="0"/>
                          <a:cs typeface="Poppins" pitchFamily="2" charset="77"/>
                        </a:rPr>
                        <a:t>Хэлэлцсэн сэдэв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b="1" dirty="0">
                          <a:solidFill>
                            <a:schemeClr val="dk1"/>
                          </a:solidFill>
                          <a:effectLst/>
                          <a:latin typeface="Cambria" panose="02040503050406030204" pitchFamily="18" charset="0"/>
                          <a:ea typeface="Cambria" panose="02040503050406030204" pitchFamily="18" charset="0"/>
                          <a:cs typeface="Poppins" pitchFamily="2" charset="77"/>
                        </a:rPr>
                        <a:t>Дэмжлэгийн арга барилууд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mn-MN" sz="700" b="1" dirty="0">
                          <a:solidFill>
                            <a:schemeClr val="dk1"/>
                          </a:solidFill>
                          <a:effectLst/>
                          <a:latin typeface="Cambria" panose="02040503050406030204" pitchFamily="18" charset="0"/>
                          <a:ea typeface="Cambria" panose="02040503050406030204" pitchFamily="18" charset="0"/>
                          <a:cs typeface="Poppins" pitchFamily="2" charset="77"/>
                        </a:rPr>
                        <a:t>Шийдвэр гаргагчид/бусад оролцогч талууд</a:t>
                      </a:r>
                    </a:p>
                  </a:txBody>
                  <a:tcPr marL="48986" marR="48986" marT="36000" marB="36000" anchor="ctr"/>
                </a:tc>
                <a:tc>
                  <a:txBody>
                    <a:bodyPr/>
                    <a:lstStyle/>
                    <a:p>
                      <a:pPr algn="ctr"/>
                      <a:r>
                        <a:rPr lang="mn-MN" sz="700" b="1" dirty="0">
                          <a:solidFill>
                            <a:schemeClr val="dk1"/>
                          </a:solidFill>
                          <a:effectLst/>
                          <a:latin typeface="Cambria" panose="02040503050406030204" pitchFamily="18" charset="0"/>
                          <a:ea typeface="Cambria" panose="02040503050406030204" pitchFamily="18" charset="0"/>
                          <a:cs typeface="Poppins" pitchFamily="2" charset="77"/>
                        </a:rPr>
                        <a:t>Үр дүн </a:t>
                      </a:r>
                    </a:p>
                  </a:txBody>
                  <a:tcPr marL="48986" marR="48986" marT="36000" marB="36000" anchor="ctr"/>
                </a:tc>
                <a:extLst>
                  <a:ext uri="{0D108BD9-81ED-4DB2-BD59-A6C34878D82A}">
                    <a16:rowId xmlns:a16="http://schemas.microsoft.com/office/drawing/2014/main" val="1053874978"/>
                  </a:ext>
                </a:extLst>
              </a:tr>
              <a:tr h="415930">
                <a:tc>
                  <a:txBody>
                    <a:bodyPr/>
                    <a:lstStyle/>
                    <a:p>
                      <a:pPr marL="7938" marR="0" lvl="1" indent="0" algn="l" rtl="0">
                        <a:lnSpc>
                          <a:spcPct val="100000"/>
                        </a:lnSpc>
                        <a:spcBef>
                          <a:spcPts val="0"/>
                        </a:spcBef>
                        <a:spcAft>
                          <a:spcPts val="0"/>
                        </a:spcAft>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Сангийн яам, Улсын төлөвлөлтийн зөвлөл болон бусад бодлого боловсруулагчидтай өндөр түвшний дэмжлэг нөлөөллийн уулзалт (Амжилттай)</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7938" marR="0" lvl="1" indent="0" algn="l" rtl="0">
                        <a:lnSpc>
                          <a:spcPct val="100000"/>
                        </a:lnSpc>
                        <a:spcBef>
                          <a:spcPts val="0"/>
                        </a:spcBef>
                        <a:spcAft>
                          <a:spcPts val="0"/>
                        </a:spcAft>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яам (</a:t>
                      </a:r>
                      <a:r>
                        <a:rPr lang="tr-TR" sz="550" b="0" u="none" strike="noStrike" cap="none" dirty="0" err="1">
                          <a:solidFill>
                            <a:schemeClr val="dk1"/>
                          </a:solidFill>
                          <a:latin typeface="Cambria" panose="02040503050406030204" pitchFamily="18" charset="0"/>
                          <a:ea typeface="Cambria" panose="02040503050406030204" pitchFamily="18" charset="0"/>
                          <a:cs typeface="Poppins"/>
                          <a:sym typeface="Poppins"/>
                        </a:rPr>
                        <a:t>MoH</a:t>
                      </a:r>
                      <a:r>
                        <a:rPr lang="tr-TR" sz="550" b="0" u="none" strike="noStrike" cap="none" dirty="0">
                          <a:solidFill>
                            <a:schemeClr val="dk1"/>
                          </a:solidFill>
                          <a:latin typeface="Cambria" panose="02040503050406030204" pitchFamily="18" charset="0"/>
                          <a:ea typeface="Cambria" panose="02040503050406030204" pitchFamily="18" charset="0"/>
                          <a:cs typeface="Poppins"/>
                          <a:sym typeface="Poppins"/>
                        </a:rPr>
                        <a:t>) — </a:t>
                      </a: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ДЭМБ болон НҮБ-ын Хүүхдийн сангийн дэмжлэгтэйгээр хэрэгжүүлж буй </a:t>
                      </a:r>
                      <a:r>
                        <a:rPr lang="tr-TR" sz="550" b="0" u="none" strike="noStrike" cap="none" dirty="0">
                          <a:solidFill>
                            <a:schemeClr val="dk1"/>
                          </a:solidFill>
                          <a:latin typeface="Cambria" panose="02040503050406030204" pitchFamily="18" charset="0"/>
                          <a:ea typeface="Cambria" panose="02040503050406030204" pitchFamily="18" charset="0"/>
                          <a:cs typeface="Poppins"/>
                          <a:sym typeface="Poppins"/>
                        </a:rPr>
                        <a:t>HPA </a:t>
                      </a: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дархлаажуулалтын хөтөлбөр — өндөр түвшний ухуулга, нөлөөллийн уулзалтыг зохион байгуулсан. Орон нутгийн өгөгдөл болон өртөг-үр ашгийн шинжилгээний хэрэглээ</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7938" marR="0" lvl="1" indent="0" algn="l" rtl="0">
                        <a:lnSpc>
                          <a:spcPct val="100000"/>
                        </a:lnSpc>
                        <a:spcBef>
                          <a:spcPts val="0"/>
                        </a:spcBef>
                        <a:spcAft>
                          <a:spcPts val="0"/>
                        </a:spcAft>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Сангийн яам (Төсвийн газар болон Сангийн бодлого); Улсын төлөвлөлтийн зөвлөл; Эдийн засгийн зөвлөл; Эрүүл мэндийн яамны удирдлага</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7938" marR="0" lvl="1" indent="0" algn="l" rtl="0">
                        <a:lnSpc>
                          <a:spcPct val="100000"/>
                        </a:lnSpc>
                        <a:spcBef>
                          <a:spcPts val="0"/>
                        </a:spcBef>
                        <a:spcAft>
                          <a:spcPts val="0"/>
                        </a:spcAft>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Ирэх санхүүгийн жилд урьдчилсан үйл ажиллагааны зардалд (жишээ нь, шинэ вакцины зардал) зориулсан төсвийн нэмэлт хуваарилалтыг амжилттай батлуулсан; энэхүү хуваарилалт нь Төрийн хөрөнгө оруулалтын батлагдсан хөтөлбөрт (</a:t>
                      </a:r>
                      <a:r>
                        <a:rPr lang="tr-TR" sz="550" b="0" u="none" strike="noStrike" cap="none" dirty="0">
                          <a:solidFill>
                            <a:schemeClr val="dk1"/>
                          </a:solidFill>
                          <a:latin typeface="Cambria" panose="02040503050406030204" pitchFamily="18" charset="0"/>
                          <a:ea typeface="Cambria" panose="02040503050406030204" pitchFamily="18" charset="0"/>
                          <a:cs typeface="Poppins"/>
                          <a:sym typeface="Poppins"/>
                        </a:rPr>
                        <a:t>PSIP) </a:t>
                      </a: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тусгагдсан.</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2655716968"/>
                  </a:ext>
                </a:extLst>
              </a:tr>
              <a:tr h="495691">
                <a:tc>
                  <a:txBody>
                    <a:bodyPr/>
                    <a:lstStyle/>
                    <a:p>
                      <a:pPr marL="4763" marR="0" lvl="1" indent="0" algn="l" rtl="0">
                        <a:lnSpc>
                          <a:spcPct val="100000"/>
                        </a:lnSpc>
                        <a:spcBef>
                          <a:spcPts val="0"/>
                        </a:spcBef>
                        <a:spcAft>
                          <a:spcPts val="0"/>
                        </a:spcAft>
                        <a:buClr>
                          <a:schemeClr val="dk1"/>
                        </a:buClr>
                        <a:buSzPts val="550"/>
                        <a:buFont typeface="Poppins"/>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Парламентын Эрүүл мэндийн хороонд Үндэсний вакцинжуулалтын шинэ санаачилгын (ҮВШС) хэрэгцээ шаардлагын талаар танилцуулга хийсэн (Хэсэгчлэн амжилттай / нөлөө хязгаарлагдмал байсан)</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Clr>
                          <a:schemeClr val="dk1"/>
                        </a:buClr>
                        <a:buSzPts val="550"/>
                        <a:buFont typeface="Poppins"/>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яамны Дархлаажуулалтын хөтөлбөр бодлогын товч танилцуулга бэлдэж, Парламентын хороодод хүргүүлсэн. Үүнд: </a:t>
                      </a:r>
                      <a:r>
                        <a:rPr lang="tr-TR" sz="550" b="0" u="none" strike="noStrike" cap="none" dirty="0">
                          <a:solidFill>
                            <a:schemeClr val="dk1"/>
                          </a:solidFill>
                          <a:latin typeface="Cambria" panose="02040503050406030204" pitchFamily="18" charset="0"/>
                          <a:ea typeface="Cambria" panose="02040503050406030204" pitchFamily="18" charset="0"/>
                          <a:cs typeface="Poppins"/>
                          <a:sym typeface="Poppins"/>
                        </a:rPr>
                        <a:t>a) </a:t>
                      </a: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Шинэ вакцинуудын эрэлт нэмэгдэж буйг болон хүүхэд, өсвөр үеийн эрүүл мэндэд үзүүлэх ашиг тусыг онцолсон;</a:t>
                      </a:r>
                      <a:r>
                        <a:rPr lang="tr-TR" sz="550" b="0" u="none" strike="noStrike" cap="none" dirty="0">
                          <a:solidFill>
                            <a:schemeClr val="dk1"/>
                          </a:solidFill>
                          <a:latin typeface="Cambria" panose="02040503050406030204" pitchFamily="18" charset="0"/>
                          <a:ea typeface="Cambria" panose="02040503050406030204" pitchFamily="18" charset="0"/>
                          <a:cs typeface="Poppins"/>
                          <a:sym typeface="Poppins"/>
                        </a:rPr>
                        <a:t>b) </a:t>
                      </a: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яамны төсвийн дээд хязгаарыг нэмэгдүүлэх талаар парламентын дэмжлэг, ухуулгыг эрэлхийлсэн.</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Clr>
                          <a:schemeClr val="dk1"/>
                        </a:buClr>
                        <a:buSzPts val="550"/>
                        <a:buFont typeface="Poppins"/>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Парламентын гишүүд, ялангуяа Нийгмийн асуудал, Төсвийн хороодын гишүүд</a:t>
                      </a:r>
                      <a:endParaRPr lang="mn-MN" sz="800" dirty="0">
                        <a:latin typeface="Cambria" panose="02040503050406030204" pitchFamily="18" charset="0"/>
                        <a:ea typeface="Cambria" panose="02040503050406030204" pitchFamily="18" charset="0"/>
                      </a:endParaRPr>
                    </a:p>
                  </a:txBody>
                  <a:tcPr marL="48986" marR="48986" marT="18000" marB="36000" anchor="ctr"/>
                </a:tc>
                <a:tc>
                  <a:txBody>
                    <a:bodyPr/>
                    <a:lstStyle/>
                    <a:p>
                      <a:pPr marL="4763" marR="0" lvl="1" indent="0" algn="l" rtl="0">
                        <a:lnSpc>
                          <a:spcPct val="100000"/>
                        </a:lnSpc>
                        <a:spcBef>
                          <a:spcPts val="0"/>
                        </a:spcBef>
                        <a:spcAft>
                          <a:spcPts val="0"/>
                        </a:spcAft>
                        <a:buClr>
                          <a:schemeClr val="dk1"/>
                        </a:buClr>
                        <a:buSzPts val="550"/>
                        <a:buFont typeface="Poppins"/>
                        <a:buNone/>
                      </a:pPr>
                      <a:r>
                        <a:rPr lang="mn-MN" sz="550" b="0" u="none" strike="noStrike" cap="none" dirty="0">
                          <a:solidFill>
                            <a:schemeClr val="dk1"/>
                          </a:solidFill>
                          <a:latin typeface="Cambria" panose="02040503050406030204" pitchFamily="18" charset="0"/>
                          <a:ea typeface="Cambria" panose="02040503050406030204" pitchFamily="18" charset="0"/>
                          <a:cs typeface="Poppins"/>
                          <a:sym typeface="Poppins"/>
                        </a:rPr>
                        <a:t>Гишүүд аман дэмжлэг илэрхийлж, хорооныхоо тайланд шинэ вакциныг авч үзэх санал дүгнэлтийг тусгасан. Гэсэн хэдий ч Үндэсний вакцинжуулалтын шинэ санаачилгын (ҮВШС) үйл ажиллагааны зардалд зориулсан төсвийн нэмэлт санхүүжилт эцсийн үндэсний төсөвт тусгагдаагүй. Учир нь Парламент зөвлөмж өгөх эрхтэй ч, Сангийн яамны зөвшөөрөлгүйгээр өөрчлөлтийг хүчээр хэрэгжүүлэх боломжгүй байв.</a:t>
                      </a:r>
                      <a:endParaRPr lang="mn-MN" sz="800" dirty="0">
                        <a:latin typeface="Cambria" panose="02040503050406030204" pitchFamily="18" charset="0"/>
                        <a:ea typeface="Cambria" panose="02040503050406030204" pitchFamily="18" charset="0"/>
                      </a:endParaRPr>
                    </a:p>
                  </a:txBody>
                  <a:tcPr marL="48986" marR="48986" marT="18000" marB="36000" anchor="ctr"/>
                </a:tc>
                <a:extLst>
                  <a:ext uri="{0D108BD9-81ED-4DB2-BD59-A6C34878D82A}">
                    <a16:rowId xmlns:a16="http://schemas.microsoft.com/office/drawing/2014/main" val="427221465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78110" y="4027410"/>
            <a:ext cx="8968528"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Хэрэгжүүлсэн ухуулга, нөлөөллийн арга барилууд</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3411999452"/>
              </p:ext>
            </p:extLst>
          </p:nvPr>
        </p:nvGraphicFramePr>
        <p:xfrm>
          <a:off x="83148" y="5454356"/>
          <a:ext cx="8977703" cy="950154"/>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58053">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792101">
                <a:tc>
                  <a:txBody>
                    <a:bodyPr/>
                    <a:lstStyle/>
                    <a:p>
                      <a:pPr marL="184150" marR="0" lvl="0" indent="-93663" algn="l" rtl="0">
                        <a:lnSpc>
                          <a:spcPct val="100000"/>
                        </a:lnSpc>
                        <a:spcBef>
                          <a:spcPts val="0"/>
                        </a:spcBef>
                        <a:spcAft>
                          <a:spcPts val="0"/>
                        </a:spcAft>
                        <a:buClr>
                          <a:schemeClr val="dk1"/>
                        </a:buClr>
                        <a:buSzPts val="600"/>
                        <a:buFont typeface="Arial"/>
                        <a:buAutoNum type="arabicPeriod"/>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Санхүүгийн шийдвэр гаргагчдыг нөлөөлөх хөрөнгө оруулалтын үндэслэлийг боловсруулах, ашиглах (Орон нутгийн онцлогт тохирсон хүчтэй хөрөнгө оруулалтын үндэслэлийг бэлтгэх практик алхмууд; Сангийн яам, Үндэсний төлөвлөлтийн зөвлөл, Төсвийн хороодод хөрөнгө оруулалтын үндэслэлийг хэрхэн зөв, ойлгомжтойгоор хүргэх; Хөрөнгө оруулалтын үндэслэлүүд дотоодын төсвийн нэмэлт хуваарилалт авчирсан амжилттай жишээнүүд)</a:t>
                      </a:r>
                      <a:endParaRPr lang="mn-MN" sz="800" dirty="0">
                        <a:latin typeface="Cambria" panose="02040503050406030204" pitchFamily="18" charset="0"/>
                        <a:ea typeface="Cambria" panose="02040503050406030204" pitchFamily="18" charset="0"/>
                      </a:endParaRPr>
                    </a:p>
                    <a:p>
                      <a:pPr marL="184150" marR="0" lvl="0" indent="-93663" algn="l" rtl="0">
                        <a:lnSpc>
                          <a:spcPct val="100000"/>
                        </a:lnSpc>
                        <a:spcBef>
                          <a:spcPts val="0"/>
                        </a:spcBef>
                        <a:spcAft>
                          <a:spcPts val="0"/>
                        </a:spcAft>
                        <a:buClr>
                          <a:schemeClr val="dk1"/>
                        </a:buClr>
                        <a:buSzPts val="600"/>
                        <a:buFont typeface="Arial"/>
                        <a:buAutoNum type="arabicPeriod"/>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Үндэсний вакцинжуулалтын шинэ санаачилгын (ҮВШС) үйл ажиллагааны зардлыг дунд хугацааны төсөвлөлт болон үндэсний төлөвлөгөөнд нэгтгэх (ухуулга, нөлөөллийн стратеги; Дунд хугацааны санхүүгийн хүрээний бичиг (</a:t>
                      </a:r>
                      <a:r>
                        <a:rPr lang="tr-TR" sz="600" b="0" u="none" strike="noStrike" cap="none" dirty="0">
                          <a:solidFill>
                            <a:schemeClr val="dk1"/>
                          </a:solidFill>
                          <a:latin typeface="Cambria" panose="02040503050406030204" pitchFamily="18" charset="0"/>
                          <a:ea typeface="Cambria" panose="02040503050406030204" pitchFamily="18" charset="0"/>
                          <a:cs typeface="Poppins"/>
                          <a:sym typeface="Poppins"/>
                        </a:rPr>
                        <a:t>MTFF) </a:t>
                      </a: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болон Төрийн хөрөнгө оруулалтын хөтөлбөр (</a:t>
                      </a:r>
                      <a:r>
                        <a:rPr lang="tr-TR" sz="600" b="0" u="none" strike="noStrike" cap="none" dirty="0">
                          <a:solidFill>
                            <a:schemeClr val="dk1"/>
                          </a:solidFill>
                          <a:latin typeface="Cambria" panose="02040503050406030204" pitchFamily="18" charset="0"/>
                          <a:ea typeface="Cambria" panose="02040503050406030204" pitchFamily="18" charset="0"/>
                          <a:cs typeface="Poppins"/>
                          <a:sym typeface="Poppins"/>
                        </a:rPr>
                        <a:t>PSIP); </a:t>
                      </a: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ҮВШС-ийн тэргүүлэх чиглэлийг засгийн газрын өргөн хүрээний хөгжлийн төлөвлөгөтэй уялдуулах арга техникүүд) </a:t>
                      </a:r>
                      <a:endParaRPr lang="mn-MN" sz="800" dirty="0">
                        <a:latin typeface="Cambria" panose="02040503050406030204" pitchFamily="18" charset="0"/>
                        <a:ea typeface="Cambria" panose="02040503050406030204" pitchFamily="18" charset="0"/>
                      </a:endParaRPr>
                    </a:p>
                    <a:p>
                      <a:pPr marL="184150" marR="0" lvl="0" indent="-93663" algn="l" rtl="0">
                        <a:lnSpc>
                          <a:spcPct val="100000"/>
                        </a:lnSpc>
                        <a:spcBef>
                          <a:spcPts val="0"/>
                        </a:spcBef>
                        <a:spcAft>
                          <a:spcPts val="0"/>
                        </a:spcAft>
                        <a:buClr>
                          <a:schemeClr val="dk1"/>
                        </a:buClr>
                        <a:buSzPts val="600"/>
                        <a:buFont typeface="Arial"/>
                        <a:buAutoNum type="arabicPeriod"/>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Парламентад ажилладаг гишүүд болон өндөр түвшний бодлого боловсруулагчдыг оролцуулах (парламент дахь хүндэт дэмжигчдийг идэвхжүүлэх; гишүүдэд товч мэдээлэл өгөх аргачлалууд; олон төсвийн мөчлөг, эрүүл мэндийн салбарын стратеги, бүх нийтийн эрүүл мэндийн даатгалын (</a:t>
                      </a:r>
                      <a:r>
                        <a:rPr lang="tr-TR" sz="600" b="0" u="none" strike="noStrike" cap="none" dirty="0">
                          <a:solidFill>
                            <a:schemeClr val="dk1"/>
                          </a:solidFill>
                          <a:latin typeface="Cambria" panose="02040503050406030204" pitchFamily="18" charset="0"/>
                          <a:ea typeface="Cambria" panose="02040503050406030204" pitchFamily="18" charset="0"/>
                          <a:cs typeface="Poppins"/>
                          <a:sym typeface="Poppins"/>
                        </a:rPr>
                        <a:t>UHC) </a:t>
                      </a: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хөтөлбөрийн хүрээнд дархлаажуулалтыг улс төрийн дээд төвшинд байлгах арга замууд) </a:t>
                      </a:r>
                      <a:endParaRPr lang="mn-MN" sz="800" dirty="0">
                        <a:latin typeface="Cambria" panose="02040503050406030204" pitchFamily="18" charset="0"/>
                        <a:ea typeface="Cambria" panose="02040503050406030204" pitchFamily="18" charset="0"/>
                      </a:endParaRPr>
                    </a:p>
                    <a:p>
                      <a:pPr marL="184150" marR="0" lvl="0" indent="-93663" algn="l" rtl="0">
                        <a:lnSpc>
                          <a:spcPct val="100000"/>
                        </a:lnSpc>
                        <a:spcBef>
                          <a:spcPts val="0"/>
                        </a:spcBef>
                        <a:spcAft>
                          <a:spcPts val="0"/>
                        </a:spcAft>
                        <a:buClr>
                          <a:schemeClr val="dk1"/>
                        </a:buClr>
                        <a:buSzPts val="600"/>
                        <a:buFont typeface="Arial"/>
                        <a:buAutoNum type="arabicPeriod"/>
                      </a:pPr>
                      <a:r>
                        <a:rPr lang="mn-MN" sz="600" b="0" u="none" strike="noStrike" cap="none" dirty="0">
                          <a:solidFill>
                            <a:schemeClr val="dk1"/>
                          </a:solidFill>
                          <a:latin typeface="Cambria" panose="02040503050406030204" pitchFamily="18" charset="0"/>
                          <a:ea typeface="Cambria" panose="02040503050406030204" pitchFamily="18" charset="0"/>
                          <a:cs typeface="Poppins"/>
                          <a:sym typeface="Poppins"/>
                        </a:rPr>
                        <a:t>Төсвийн ухуулгад мэдээллийн хэрэгсэл, иргэний нийгмийн байгууллагыг стратегийн түвшинд ашиглах (амжилттай зохицуулсан хэвлэлийн кампанит ажлуудын бодит жишээ, вакцины санхүүжилтийг дэмжихэд зориулан ТББ, залуучуудын бүлэг болон мэргэжлийн холбоодтой байгуулсан түншлэлүүд, хамгийн их нөлөө үзүүлэхийн тулд цаг хугацаа, мессежийг хэрхэн оновчтой ашиглах талаархи сургамжууд)</a:t>
                      </a:r>
                      <a:endParaRPr lang="mn-MN" sz="800" dirty="0">
                        <a:latin typeface="Cambria" panose="02040503050406030204" pitchFamily="18" charset="0"/>
                        <a:ea typeface="Cambria" panose="02040503050406030204" pitchFamily="18" charset="0"/>
                      </a:endParaRP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86478" y="5447615"/>
            <a:ext cx="8954781"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Сургамж авсан зүйлс</a:t>
            </a:r>
          </a:p>
        </p:txBody>
      </p:sp>
      <p:pic>
        <p:nvPicPr>
          <p:cNvPr id="5" name="Picture 4" descr="A red green and white flag&#10;&#10;AI-generated content may be incorrect.">
            <a:extLst>
              <a:ext uri="{FF2B5EF4-FFF2-40B4-BE49-F238E27FC236}">
                <a16:creationId xmlns:a16="http://schemas.microsoft.com/office/drawing/2014/main" id="{5F9E030F-1C67-78A3-5CF0-13502DEE9828}"/>
              </a:ext>
            </a:extLst>
          </p:cNvPr>
          <p:cNvPicPr>
            <a:picLocks noChangeAspect="1"/>
          </p:cNvPicPr>
          <p:nvPr/>
        </p:nvPicPr>
        <p:blipFill>
          <a:blip r:embed="rId4"/>
          <a:stretch>
            <a:fillRect/>
          </a:stretch>
        </p:blipFill>
        <p:spPr>
          <a:xfrm>
            <a:off x="164287" y="130388"/>
            <a:ext cx="1083195" cy="712830"/>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3F97D6-9BE9-4FE7-AF9A-198E873C182A}">
  <ds:schemaRefs>
    <ds:schemaRef ds:uri="http://schemas.microsoft.com/office/2006/documentManagement/types"/>
    <ds:schemaRef ds:uri="http://schemas.microsoft.com/office/2006/metadata/properties"/>
    <ds:schemaRef ds:uri="48b06b4d-1ec9-41b0-8d15-5bb6e5667c29"/>
    <ds:schemaRef ds:uri="http://purl.org/dc/terms/"/>
    <ds:schemaRef ds:uri="http://purl.org/dc/dcmitype/"/>
    <ds:schemaRef ds:uri="http://schemas.openxmlformats.org/package/2006/metadata/core-properties"/>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3.xml><?xml version="1.0" encoding="utf-8"?>
<ds:datastoreItem xmlns:ds="http://schemas.openxmlformats.org/officeDocument/2006/customXml" ds:itemID="{BEB28CC1-8C5C-4813-84C7-1269CB92766C}"/>
</file>

<file path=docProps/app.xml><?xml version="1.0" encoding="utf-8"?>
<Properties xmlns="http://schemas.openxmlformats.org/officeDocument/2006/extended-properties" xmlns:vt="http://schemas.openxmlformats.org/officeDocument/2006/docPropsVTypes">
  <Template>Office Theme</Template>
  <TotalTime>991</TotalTime>
  <Words>942</Words>
  <PresentationFormat>Ekran Gösterisi (4:3)</PresentationFormat>
  <Paragraphs>66</Paragraphs>
  <Slides>1</Slides>
  <Notes>0</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9" baseType="lpstr">
      <vt:lpstr>Museo Sans 300</vt:lpstr>
      <vt:lpstr>Museo Slab 300</vt:lpstr>
      <vt:lpstr>Arial</vt:lpstr>
      <vt:lpstr>Cambria</vt:lpstr>
      <vt:lpstr>Poppins</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2025-07-16T15:11:09Z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