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D3D3"/>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2A173E-0F0F-F14A-8C2F-195A26B06254}" v="2" dt="2025-07-21T18:20:17.3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94" autoAdjust="0"/>
    <p:restoredTop sz="96132"/>
  </p:normalViewPr>
  <p:slideViewPr>
    <p:cSldViewPr snapToGrid="0">
      <p:cViewPr>
        <p:scale>
          <a:sx n="123" d="100"/>
          <a:sy n="123" d="100"/>
        </p:scale>
        <p:origin x="1768" y="-1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592A173E-0F0F-F14A-8C2F-195A26B06254}"/>
    <pc:docChg chg="custSel modSld">
      <pc:chgData name="Ivdity Chikovani" userId="88c3af89-cfad-4844-9d52-51bd03c65758" providerId="ADAL" clId="{592A173E-0F0F-F14A-8C2F-195A26B06254}" dt="2025-07-21T18:20:06.450" v="6" actId="790"/>
      <pc:docMkLst>
        <pc:docMk/>
      </pc:docMkLst>
      <pc:sldChg chg="modSp mod">
        <pc:chgData name="Ivdity Chikovani" userId="88c3af89-cfad-4844-9d52-51bd03c65758" providerId="ADAL" clId="{592A173E-0F0F-F14A-8C2F-195A26B06254}" dt="2025-07-21T18:20:06.450" v="6" actId="790"/>
        <pc:sldMkLst>
          <pc:docMk/>
          <pc:sldMk cId="4072229634" sldId="290"/>
        </pc:sldMkLst>
        <pc:graphicFrameChg chg="modGraphic">
          <ac:chgData name="Ivdity Chikovani" userId="88c3af89-cfad-4844-9d52-51bd03c65758" providerId="ADAL" clId="{592A173E-0F0F-F14A-8C2F-195A26B06254}" dt="2025-07-21T18:20:06.450" v="6" actId="790"/>
          <ac:graphicFrameMkLst>
            <pc:docMk/>
            <pc:sldMk cId="4072229634" sldId="290"/>
            <ac:graphicFrameMk id="9" creationId="{AE29CAC3-1071-EDE2-E5E5-671832C8351C}"/>
          </ac:graphicFrameMkLst>
        </pc:graphicFrameChg>
        <pc:graphicFrameChg chg="modGraphic">
          <ac:chgData name="Ivdity Chikovani" userId="88c3af89-cfad-4844-9d52-51bd03c65758" providerId="ADAL" clId="{592A173E-0F0F-F14A-8C2F-195A26B06254}" dt="2025-07-21T18:19:32.935" v="5" actId="313"/>
          <ac:graphicFrameMkLst>
            <pc:docMk/>
            <pc:sldMk cId="4072229634" sldId="290"/>
            <ac:graphicFrameMk id="14" creationId="{130A9993-2563-94D2-71A0-F5F8739DCEA8}"/>
          </ac:graphicFrameMkLst>
        </pc:graphicFrameChg>
        <pc:graphicFrameChg chg="modGraphic">
          <ac:chgData name="Ivdity Chikovani" userId="88c3af89-cfad-4844-9d52-51bd03c65758" providerId="ADAL" clId="{592A173E-0F0F-F14A-8C2F-195A26B06254}" dt="2025-07-21T18:18:47.947" v="3" actId="313"/>
          <ac:graphicFrameMkLst>
            <pc:docMk/>
            <pc:sldMk cId="4072229634" sldId="290"/>
            <ac:graphicFrameMk id="15" creationId="{FF755A87-CA92-2637-98A6-C5B75B38A88F}"/>
          </ac:graphicFrameMkLst>
        </pc:graphicFrameChg>
      </pc:sldChg>
    </pc:docChg>
  </pc:docChgLst>
  <pc:docChgLst>
    <pc:chgData name="Ivdity Chikovani" userId="88c3af89-cfad-4844-9d52-51bd03c65758" providerId="ADAL" clId="{1D80BA68-758D-7049-BC1F-00390E4F5707}"/>
    <pc:docChg chg="undo redo custSel modSld">
      <pc:chgData name="Ivdity Chikovani" userId="88c3af89-cfad-4844-9d52-51bd03c65758" providerId="ADAL" clId="{1D80BA68-758D-7049-BC1F-00390E4F5707}" dt="2025-07-11T10:17:30.541" v="1027" actId="14100"/>
      <pc:docMkLst>
        <pc:docMk/>
      </pc:docMkLst>
      <pc:sldChg chg="modSp mod">
        <pc:chgData name="Ivdity Chikovani" userId="88c3af89-cfad-4844-9d52-51bd03c65758" providerId="ADAL" clId="{1D80BA68-758D-7049-BC1F-00390E4F5707}" dt="2025-07-11T10:17:30.541" v="1027" actId="14100"/>
        <pc:sldMkLst>
          <pc:docMk/>
          <pc:sldMk cId="4072229634" sldId="290"/>
        </pc:sldMkLst>
        <pc:spChg chg="mod">
          <ac:chgData name="Ivdity Chikovani" userId="88c3af89-cfad-4844-9d52-51bd03c65758" providerId="ADAL" clId="{1D80BA68-758D-7049-BC1F-00390E4F5707}" dt="2025-07-11T08:33:44.214" v="851" actId="1036"/>
          <ac:spMkLst>
            <pc:docMk/>
            <pc:sldMk cId="4072229634" sldId="290"/>
            <ac:spMk id="3" creationId="{CD743A8F-DD39-E0C9-7592-0BD94BA53C3A}"/>
          </ac:spMkLst>
        </pc:spChg>
        <pc:spChg chg="mod">
          <ac:chgData name="Ivdity Chikovani" userId="88c3af89-cfad-4844-9d52-51bd03c65758" providerId="ADAL" clId="{1D80BA68-758D-7049-BC1F-00390E4F5707}" dt="2025-07-11T08:33:39.673" v="849" actId="1035"/>
          <ac:spMkLst>
            <pc:docMk/>
            <pc:sldMk cId="4072229634" sldId="290"/>
            <ac:spMk id="16" creationId="{05B715B8-46F4-D630-D152-33BEE6B83B28}"/>
          </ac:spMkLst>
        </pc:spChg>
        <pc:graphicFrameChg chg="mod modGraphic">
          <ac:chgData name="Ivdity Chikovani" userId="88c3af89-cfad-4844-9d52-51bd03c65758" providerId="ADAL" clId="{1D80BA68-758D-7049-BC1F-00390E4F5707}" dt="2025-07-11T08:02:51.947" v="288" actId="14734"/>
          <ac:graphicFrameMkLst>
            <pc:docMk/>
            <pc:sldMk cId="4072229634" sldId="290"/>
            <ac:graphicFrameMk id="6" creationId="{1EAC3E47-9569-F769-F8FF-52AD7651C189}"/>
          </ac:graphicFrameMkLst>
        </pc:graphicFrameChg>
        <pc:graphicFrameChg chg="mod modGraphic">
          <ac:chgData name="Ivdity Chikovani" userId="88c3af89-cfad-4844-9d52-51bd03c65758" providerId="ADAL" clId="{1D80BA68-758D-7049-BC1F-00390E4F5707}" dt="2025-07-11T08:31:57.789" v="744" actId="20577"/>
          <ac:graphicFrameMkLst>
            <pc:docMk/>
            <pc:sldMk cId="4072229634" sldId="290"/>
            <ac:graphicFrameMk id="9" creationId="{AE29CAC3-1071-EDE2-E5E5-671832C8351C}"/>
          </ac:graphicFrameMkLst>
        </pc:graphicFrameChg>
        <pc:graphicFrameChg chg="mod modGraphic">
          <ac:chgData name="Ivdity Chikovani" userId="88c3af89-cfad-4844-9d52-51bd03c65758" providerId="ADAL" clId="{1D80BA68-758D-7049-BC1F-00390E4F5707}" dt="2025-07-11T10:17:30.541" v="1027" actId="14100"/>
          <ac:graphicFrameMkLst>
            <pc:docMk/>
            <pc:sldMk cId="4072229634" sldId="290"/>
            <ac:graphicFrameMk id="14" creationId="{130A9993-2563-94D2-71A0-F5F8739DCEA8}"/>
          </ac:graphicFrameMkLst>
        </pc:graphicFrameChg>
        <pc:graphicFrameChg chg="mod modGraphic">
          <ac:chgData name="Ivdity Chikovani" userId="88c3af89-cfad-4844-9d52-51bd03c65758" providerId="ADAL" clId="{1D80BA68-758D-7049-BC1F-00390E4F5707}" dt="2025-07-11T10:13:53.103" v="971" actId="20577"/>
          <ac:graphicFrameMkLst>
            <pc:docMk/>
            <pc:sldMk cId="4072229634" sldId="290"/>
            <ac:graphicFrameMk id="15" creationId="{FF755A87-CA92-2637-98A6-C5B75B38A88F}"/>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err="1">
                <a:solidFill>
                  <a:schemeClr val="tx2"/>
                </a:solidFill>
                <a:latin typeface="Arial"/>
                <a:cs typeface="Arial"/>
              </a:rPr>
              <a:t>www.lnct.global</a:t>
            </a:r>
            <a:r>
              <a:rPr lang="en-US">
                <a:solidFill>
                  <a:schemeClr val="tx2"/>
                </a:solidFill>
                <a:latin typeface="Arial"/>
                <a:cs typeface="Arial"/>
              </a:rPr>
              <a:t> </a:t>
            </a:r>
            <a:r>
              <a:rPr lang="en-US">
                <a:latin typeface="Arial"/>
                <a:cs typeface="Arial"/>
              </a:rPr>
              <a:t>| </a:t>
            </a:r>
            <a:fld id="{2459FD92-E8AB-4F86-BA9A-090210CAFD7B}" type="slidenum">
              <a:rPr lang="en-US" smtClean="0">
                <a:latin typeface="Arial"/>
                <a:cs typeface="Arial"/>
              </a:rPr>
              <a:pPr/>
              <a:t>‹#›</a:t>
            </a:fld>
            <a:endParaRPr lang="en-US">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err="1">
                <a:solidFill>
                  <a:schemeClr val="tx2"/>
                </a:solidFill>
                <a:latin typeface="Arial"/>
                <a:cs typeface="Arial"/>
              </a:rPr>
              <a:t>www.lnct.global</a:t>
            </a:r>
            <a:r>
              <a:rPr lang="en-US">
                <a:solidFill>
                  <a:schemeClr val="tx2"/>
                </a:solidFill>
                <a:latin typeface="Arial"/>
                <a:cs typeface="Arial"/>
              </a:rPr>
              <a:t> </a:t>
            </a:r>
            <a:r>
              <a:rPr lang="en-US">
                <a:latin typeface="Arial"/>
                <a:cs typeface="Arial"/>
              </a:rPr>
              <a:t>| </a:t>
            </a:r>
            <a:fld id="{2459FD92-E8AB-4F86-BA9A-090210CAFD7B}" type="slidenum">
              <a:rPr lang="en-US" smtClean="0">
                <a:latin typeface="Arial"/>
                <a:cs typeface="Arial"/>
              </a:rPr>
              <a:pPr/>
              <a:t>‹#›</a:t>
            </a:fld>
            <a:endParaRPr lang="en-US">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Museo Slab 300"/>
                <a:cs typeface="Museo Slab 300"/>
              </a:defRPr>
            </a:lvl2pPr>
            <a:lvl3pPr marL="1257038" indent="-342828">
              <a:buClr>
                <a:srgbClr val="00A6B6"/>
              </a:buClr>
              <a:buFontTx/>
              <a:buNone/>
              <a:defRPr sz="1571" b="0" i="0">
                <a:solidFill>
                  <a:srgbClr val="313231"/>
                </a:solidFill>
                <a:latin typeface="Museo Slab 300"/>
                <a:cs typeface="Museo Slab 300"/>
              </a:defRPr>
            </a:lvl3pPr>
            <a:lvl4pPr marL="1714142" indent="-342828">
              <a:buClr>
                <a:srgbClr val="00A6B6"/>
              </a:buClr>
              <a:buFontTx/>
              <a:buNone/>
              <a:defRPr sz="1429" b="0" i="0">
                <a:solidFill>
                  <a:srgbClr val="313231"/>
                </a:solidFill>
                <a:latin typeface="Museo Slab 300"/>
                <a:cs typeface="Museo Slab 300"/>
              </a:defRPr>
            </a:lvl4pPr>
            <a:lvl5pPr>
              <a:buClr>
                <a:srgbClr val="00A6B6"/>
              </a:buClr>
              <a:buFontTx/>
              <a:buNone/>
              <a:defRPr sz="1214" b="0" i="0">
                <a:solidFill>
                  <a:srgbClr val="313231"/>
                </a:solidFill>
                <a:latin typeface="Museo Slab 300"/>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Museo Sans 300"/>
                <a:cs typeface="Museo Sans 300"/>
              </a:defRPr>
            </a:lvl1pPr>
          </a:lstStyle>
          <a:p>
            <a:pPr algn="l"/>
            <a:fld id="{2459FD92-E8AB-4F86-BA9A-090210CAFD7B}" type="slidenum">
              <a:rPr lang="en-US" smtClean="0">
                <a:latin typeface="Arial"/>
                <a:cs typeface="Arial"/>
              </a:rPr>
              <a:pPr algn="l"/>
              <a:t>‹#›</a:t>
            </a:fld>
            <a:r>
              <a:rPr lang="en-US">
                <a:latin typeface="Arial"/>
                <a:cs typeface="Arial"/>
              </a:rPr>
              <a:t> | </a:t>
            </a:r>
            <a:r>
              <a:rPr lang="en-US" err="1">
                <a:latin typeface="Arial"/>
                <a:cs typeface="Arial"/>
              </a:rPr>
              <a:t>www.lnct.global</a:t>
            </a:r>
            <a:endParaRPr lang="en-US">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3B33E47-F1EC-9769-6F8A-B6A6A62DD8FF}"/>
              </a:ext>
            </a:extLst>
          </p:cNvPr>
          <p:cNvSpPr/>
          <p:nvPr/>
        </p:nvSpPr>
        <p:spPr>
          <a:xfrm>
            <a:off x="19997" y="962332"/>
            <a:ext cx="9123391" cy="5392191"/>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41143"/>
            <a:ext cx="8936406" cy="721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en-US" sz="2200" b="1" i="0" u="none" strike="noStrike" kern="1200" cap="none" spc="0" normalizeH="0" baseline="0" noProof="0" dirty="0">
                <a:ln>
                  <a:noFill/>
                </a:ln>
                <a:solidFill>
                  <a:srgbClr val="1070B8"/>
                </a:solidFill>
                <a:effectLst/>
                <a:uLnTx/>
                <a:uFillTx/>
                <a:latin typeface="Poppins" panose="00000500000000000000" pitchFamily="2" charset="0"/>
                <a:ea typeface="ＭＳ Ｐゴシック" charset="0"/>
                <a:cs typeface="Poppins" panose="00000500000000000000" pitchFamily="2" charset="0"/>
              </a:rPr>
              <a:t>Maldives</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en-US" sz="1100" b="1" i="0" u="none" strike="noStrike" kern="1200" cap="none" spc="0"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rPr>
              <a:t>Supporting the Prioritization of Domestic Resources for New Vaccine Introduction</a:t>
            </a:r>
          </a:p>
          <a:p>
            <a:pPr marL="0" marR="0" lvl="0" indent="0" algn="ctr" defTabSz="3135376" rtl="0" eaLnBrk="1" fontAlgn="auto" latinLnBrk="0" hangingPunct="1">
              <a:lnSpc>
                <a:spcPct val="100000"/>
              </a:lnSpc>
              <a:spcBef>
                <a:spcPts val="0"/>
              </a:spcBef>
              <a:spcAft>
                <a:spcPts val="125"/>
              </a:spcAft>
              <a:buClrTx/>
              <a:buSzTx/>
              <a:buFontTx/>
              <a:buNone/>
              <a:tabLst/>
              <a:defRPr/>
            </a:pPr>
            <a:r>
              <a:rPr kumimoji="0" lang="en-US" sz="1100" b="1" i="1" u="none" strike="noStrike" kern="1200" cap="none" spc="0"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rPr>
              <a:t>Manila, Philippines, 23-25 July 2025</a:t>
            </a:r>
            <a:endParaRPr kumimoji="0" lang="en-US" sz="1100" b="0" i="0" u="none" strike="noStrike" kern="1200" cap="none" spc="0" normalizeH="0" baseline="0" noProof="0" dirty="0">
              <a:ln>
                <a:noFill/>
              </a:ln>
              <a:solidFill>
                <a:srgbClr val="313231"/>
              </a:solidFill>
              <a:effectLst/>
              <a:uLnTx/>
              <a:uFillTx/>
              <a:latin typeface="Poppins" panose="00000500000000000000" pitchFamily="2" charset="0"/>
              <a:ea typeface="ＭＳ Ｐゴシック" charset="0"/>
              <a:cs typeface="Poppins" panose="00000500000000000000" pitchFamily="2" charset="0"/>
            </a:endParaRPr>
          </a:p>
        </p:txBody>
      </p:sp>
      <p:sp>
        <p:nvSpPr>
          <p:cNvPr id="11" name="Rectangle 10">
            <a:extLst>
              <a:ext uri="{FF2B5EF4-FFF2-40B4-BE49-F238E27FC236}">
                <a16:creationId xmlns:a16="http://schemas.microsoft.com/office/drawing/2014/main" id="{BD91C623-077D-96C3-AA66-1E77C46CEAC7}"/>
              </a:ext>
            </a:extLst>
          </p:cNvPr>
          <p:cNvSpPr/>
          <p:nvPr/>
        </p:nvSpPr>
        <p:spPr>
          <a:xfrm>
            <a:off x="-33512" y="6384597"/>
            <a:ext cx="9214087" cy="503121"/>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853" y="6397487"/>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3"/>
          <a:stretch>
            <a:fillRect/>
          </a:stretch>
        </p:blipFill>
        <p:spPr>
          <a:xfrm>
            <a:off x="7488972" y="6404510"/>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144630" y="941346"/>
            <a:ext cx="8953165" cy="1885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Introduction Status</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426164998"/>
              </p:ext>
            </p:extLst>
          </p:nvPr>
        </p:nvGraphicFramePr>
        <p:xfrm>
          <a:off x="118388" y="1110725"/>
          <a:ext cx="8979408" cy="1187895"/>
        </p:xfrm>
        <a:graphic>
          <a:graphicData uri="http://schemas.openxmlformats.org/drawingml/2006/table">
            <a:tbl>
              <a:tblPr firstRow="1" firstCol="1" bandRow="1">
                <a:tableStyleId>{0505E3EF-67EA-436B-97B2-0124C06EBD24}</a:tableStyleId>
              </a:tblPr>
              <a:tblGrid>
                <a:gridCol w="1737360">
                  <a:extLst>
                    <a:ext uri="{9D8B030D-6E8A-4147-A177-3AD203B41FA5}">
                      <a16:colId xmlns:a16="http://schemas.microsoft.com/office/drawing/2014/main" val="2441690924"/>
                    </a:ext>
                  </a:extLst>
                </a:gridCol>
                <a:gridCol w="2561269">
                  <a:extLst>
                    <a:ext uri="{9D8B030D-6E8A-4147-A177-3AD203B41FA5}">
                      <a16:colId xmlns:a16="http://schemas.microsoft.com/office/drawing/2014/main" val="4243113650"/>
                    </a:ext>
                  </a:extLst>
                </a:gridCol>
                <a:gridCol w="2206033">
                  <a:extLst>
                    <a:ext uri="{9D8B030D-6E8A-4147-A177-3AD203B41FA5}">
                      <a16:colId xmlns:a16="http://schemas.microsoft.com/office/drawing/2014/main" val="3815672779"/>
                    </a:ext>
                  </a:extLst>
                </a:gridCol>
                <a:gridCol w="2474746">
                  <a:extLst>
                    <a:ext uri="{9D8B030D-6E8A-4147-A177-3AD203B41FA5}">
                      <a16:colId xmlns:a16="http://schemas.microsoft.com/office/drawing/2014/main" val="2137277064"/>
                    </a:ext>
                  </a:extLst>
                </a:gridCol>
              </a:tblGrid>
              <a:tr h="0">
                <a:tc>
                  <a:txBody>
                    <a:bodyPr/>
                    <a:lstStyle/>
                    <a:p>
                      <a:pPr marL="0" marR="0" algn="ctr">
                        <a:lnSpc>
                          <a:spcPct val="150000"/>
                        </a:lnSpc>
                        <a:spcBef>
                          <a:spcPts val="0"/>
                        </a:spcBef>
                        <a:spcAft>
                          <a:spcPts val="0"/>
                        </a:spcAft>
                      </a:pPr>
                      <a:endParaRPr lang="en-US" sz="100" dirty="0">
                        <a:effectLst/>
                        <a:latin typeface="Poppins Medium" panose="00000600000000000000" pitchFamily="2" charset="0"/>
                        <a:cs typeface="Poppins Medium" panose="00000600000000000000" pitchFamily="2" charset="0"/>
                      </a:endParaRPr>
                    </a:p>
                  </a:txBody>
                  <a:tcPr marL="48986" marR="48986" marT="0" marB="0"/>
                </a:tc>
                <a:tc>
                  <a:txBody>
                    <a:bodyPr/>
                    <a:lstStyle/>
                    <a:p>
                      <a:pPr marL="0" marR="0" algn="ctr">
                        <a:lnSpc>
                          <a:spcPct val="100000"/>
                        </a:lnSpc>
                        <a:spcBef>
                          <a:spcPts val="0"/>
                        </a:spcBef>
                        <a:spcAft>
                          <a:spcPts val="0"/>
                        </a:spcAft>
                      </a:pPr>
                      <a:r>
                        <a:rPr lang="en-GB" sz="800" b="1" dirty="0">
                          <a:effectLst/>
                          <a:latin typeface="Poppins SemiBold" panose="00000700000000000000" pitchFamily="2" charset="0"/>
                          <a:cs typeface="Poppins SemiBold" panose="00000700000000000000" pitchFamily="2" charset="0"/>
                        </a:rPr>
                        <a:t>PCV</a:t>
                      </a:r>
                      <a:endParaRPr lang="en-US" sz="800" dirty="0">
                        <a:effectLst/>
                        <a:latin typeface="Poppins Medium" panose="00000600000000000000" pitchFamily="2" charset="0"/>
                        <a:cs typeface="Poppins Medium" panose="00000600000000000000" pitchFamily="2" charset="0"/>
                      </a:endParaRPr>
                    </a:p>
                  </a:txBody>
                  <a:tcPr marL="48986" marR="48986" marT="36000" marB="36000" anchor="ctr"/>
                </a:tc>
                <a:tc>
                  <a:txBody>
                    <a:bodyPr/>
                    <a:lstStyle/>
                    <a:p>
                      <a:pPr marL="0" marR="0" algn="ctr">
                        <a:lnSpc>
                          <a:spcPct val="100000"/>
                        </a:lnSpc>
                        <a:spcBef>
                          <a:spcPts val="0"/>
                        </a:spcBef>
                        <a:spcAft>
                          <a:spcPts val="0"/>
                        </a:spcAft>
                      </a:pPr>
                      <a:r>
                        <a:rPr lang="en-GB" sz="800" b="1" dirty="0">
                          <a:effectLst/>
                          <a:latin typeface="Poppins SemiBold" panose="00000700000000000000" pitchFamily="2" charset="0"/>
                          <a:cs typeface="Poppins SemiBold" panose="00000700000000000000" pitchFamily="2" charset="0"/>
                        </a:rPr>
                        <a:t>Rota </a:t>
                      </a:r>
                      <a:endParaRPr lang="en-US" sz="800" dirty="0">
                        <a:effectLst/>
                        <a:latin typeface="Poppins Medium" panose="00000600000000000000" pitchFamily="2" charset="0"/>
                        <a:cs typeface="Poppins Medium" panose="00000600000000000000" pitchFamily="2" charset="0"/>
                      </a:endParaRPr>
                    </a:p>
                  </a:txBody>
                  <a:tcPr marL="48986" marR="48986" marT="36000" marB="36000" anchor="ctr"/>
                </a:tc>
                <a:tc>
                  <a:txBody>
                    <a:bodyPr/>
                    <a:lstStyle/>
                    <a:p>
                      <a:pPr marL="0" marR="0" algn="ctr">
                        <a:lnSpc>
                          <a:spcPct val="100000"/>
                        </a:lnSpc>
                        <a:spcBef>
                          <a:spcPts val="0"/>
                        </a:spcBef>
                        <a:spcAft>
                          <a:spcPts val="0"/>
                        </a:spcAft>
                      </a:pPr>
                      <a:r>
                        <a:rPr lang="en-GB" sz="800" b="1" dirty="0">
                          <a:effectLst/>
                          <a:latin typeface="Poppins SemiBold" panose="00000700000000000000" pitchFamily="2" charset="0"/>
                          <a:cs typeface="Poppins SemiBold" panose="00000700000000000000" pitchFamily="2" charset="0"/>
                        </a:rPr>
                        <a:t>HPV</a:t>
                      </a:r>
                      <a:endParaRPr lang="en-US" sz="800" dirty="0">
                        <a:effectLst/>
                        <a:latin typeface="Poppins Medium" panose="00000600000000000000" pitchFamily="2" charset="0"/>
                        <a:cs typeface="Poppins Medium" panose="00000600000000000000" pitchFamily="2" charset="0"/>
                      </a:endParaRPr>
                    </a:p>
                  </a:txBody>
                  <a:tcPr marL="48986" marR="48986" marT="36000" marB="36000" anchor="ctr"/>
                </a:tc>
                <a:extLst>
                  <a:ext uri="{0D108BD9-81ED-4DB2-BD59-A6C34878D82A}">
                    <a16:rowId xmlns:a16="http://schemas.microsoft.com/office/drawing/2014/main" val="4244451803"/>
                  </a:ext>
                </a:extLst>
              </a:tr>
              <a:tr h="151243">
                <a:tc>
                  <a:txBody>
                    <a:bodyPr/>
                    <a:lstStyle/>
                    <a:p>
                      <a:pPr marL="0" marR="0" algn="ctr">
                        <a:lnSpc>
                          <a:spcPct val="100000"/>
                        </a:lnSpc>
                        <a:spcBef>
                          <a:spcPts val="0"/>
                        </a:spcBef>
                        <a:spcAft>
                          <a:spcPts val="0"/>
                        </a:spcAft>
                      </a:pPr>
                      <a:r>
                        <a:rPr lang="en-US" sz="600" dirty="0">
                          <a:effectLst/>
                          <a:latin typeface="Poppins" pitchFamily="2" charset="77"/>
                          <a:cs typeface="Poppins" pitchFamily="2" charset="77"/>
                        </a:rPr>
                        <a:t>Introduction Year</a:t>
                      </a:r>
                    </a:p>
                  </a:txBody>
                  <a:tcPr marL="48986" marR="48986" marT="36000" marB="36000" anchor="ctr"/>
                </a:tc>
                <a:tc>
                  <a:txBody>
                    <a:bodyPr/>
                    <a:lstStyle/>
                    <a:p>
                      <a:pPr marL="0" marR="0" lvl="0" indent="0" algn="ctr" defTabSz="914209" rtl="0" eaLnBrk="1" fontAlgn="auto" latinLnBrk="0" hangingPunct="1">
                        <a:lnSpc>
                          <a:spcPct val="100000"/>
                        </a:lnSpc>
                        <a:spcBef>
                          <a:spcPts val="0"/>
                        </a:spcBef>
                        <a:spcAft>
                          <a:spcPts val="0"/>
                        </a:spcAft>
                        <a:buClrTx/>
                        <a:buSzTx/>
                        <a:buFontTx/>
                        <a:buNone/>
                        <a:tabLst/>
                        <a:defRPr/>
                      </a:pPr>
                      <a:r>
                        <a:rPr lang="en-US" sz="600" b="0" dirty="0">
                          <a:effectLst/>
                          <a:latin typeface="Poppins" pitchFamily="2" charset="77"/>
                          <a:cs typeface="Poppins" pitchFamily="2" charset="77"/>
                        </a:rPr>
                        <a:t>November 2025 </a:t>
                      </a:r>
                    </a:p>
                  </a:txBody>
                  <a:tcPr marL="48986" marR="48986" marT="18000" marB="36000" anchor="ctr"/>
                </a:tc>
                <a:tc>
                  <a:txBody>
                    <a:bodyPr/>
                    <a:lstStyle/>
                    <a:p>
                      <a:pPr marL="0" marR="0" lvl="0" indent="0" algn="ctr" defTabSz="914209" rtl="0" eaLnBrk="1" fontAlgn="auto" latinLnBrk="0" hangingPunct="1">
                        <a:lnSpc>
                          <a:spcPct val="100000"/>
                        </a:lnSpc>
                        <a:spcBef>
                          <a:spcPts val="0"/>
                        </a:spcBef>
                        <a:spcAft>
                          <a:spcPts val="0"/>
                        </a:spcAft>
                        <a:buClrTx/>
                        <a:buSzTx/>
                        <a:buFontTx/>
                        <a:buNone/>
                        <a:tabLst/>
                        <a:defRPr/>
                      </a:pPr>
                      <a:r>
                        <a:rPr lang="en-US" sz="600" b="0" dirty="0">
                          <a:effectLst/>
                          <a:latin typeface="Poppins" pitchFamily="2" charset="77"/>
                          <a:cs typeface="Poppins" pitchFamily="2" charset="77"/>
                        </a:rPr>
                        <a:t>November 2025 </a:t>
                      </a:r>
                    </a:p>
                  </a:txBody>
                  <a:tcPr marL="48986" marR="48986" marT="18000" marB="36000" anchor="ctr"/>
                </a:tc>
                <a:tc>
                  <a:txBody>
                    <a:bodyPr/>
                    <a:lstStyle/>
                    <a:p>
                      <a:pPr marL="0" marR="0" algn="ctr">
                        <a:lnSpc>
                          <a:spcPct val="100000"/>
                        </a:lnSpc>
                        <a:spcBef>
                          <a:spcPts val="0"/>
                        </a:spcBef>
                        <a:spcAft>
                          <a:spcPts val="0"/>
                        </a:spcAft>
                      </a:pPr>
                      <a:r>
                        <a:rPr lang="en-US" sz="600" b="0" kern="1200" dirty="0">
                          <a:solidFill>
                            <a:schemeClr val="dk1"/>
                          </a:solidFill>
                          <a:effectLst/>
                          <a:latin typeface="Poppins" pitchFamily="2" charset="77"/>
                          <a:ea typeface="+mn-ea"/>
                          <a:cs typeface="Poppins" pitchFamily="2" charset="77"/>
                        </a:rPr>
                        <a:t>2019</a:t>
                      </a:r>
                    </a:p>
                  </a:txBody>
                  <a:tcPr marL="48986" marR="48986" marT="18000" marB="36000" anchor="ctr"/>
                </a:tc>
                <a:extLst>
                  <a:ext uri="{0D108BD9-81ED-4DB2-BD59-A6C34878D82A}">
                    <a16:rowId xmlns:a16="http://schemas.microsoft.com/office/drawing/2014/main" val="3830800114"/>
                  </a:ext>
                </a:extLst>
              </a:tr>
              <a:tr h="115736">
                <a:tc>
                  <a:txBody>
                    <a:bodyPr/>
                    <a:lstStyle/>
                    <a:p>
                      <a:pPr marL="0" marR="0" lvl="0" indent="-368205" algn="ctr">
                        <a:lnSpc>
                          <a:spcPct val="100000"/>
                        </a:lnSpc>
                        <a:spcBef>
                          <a:spcPts val="0"/>
                        </a:spcBef>
                        <a:spcAft>
                          <a:spcPts val="0"/>
                        </a:spcAft>
                        <a:tabLst/>
                      </a:pPr>
                      <a:r>
                        <a:rPr lang="en-US" sz="600" dirty="0">
                          <a:effectLst/>
                          <a:latin typeface="Poppins" pitchFamily="2" charset="77"/>
                          <a:cs typeface="Poppins" pitchFamily="2" charset="77"/>
                        </a:rPr>
                        <a:t>Introduction Status</a:t>
                      </a:r>
                    </a:p>
                  </a:txBody>
                  <a:tcPr marL="48986" marR="48986" marT="36000" marB="0" anchor="ctr"/>
                </a:tc>
                <a:tc>
                  <a:txBody>
                    <a:bodyPr/>
                    <a:lstStyle/>
                    <a:p>
                      <a:pPr marL="88900" marR="0" lvl="1" indent="0" algn="ctr">
                        <a:lnSpc>
                          <a:spcPct val="100000"/>
                        </a:lnSpc>
                        <a:spcBef>
                          <a:spcPts val="0"/>
                        </a:spcBef>
                        <a:spcAft>
                          <a:spcPts val="0"/>
                        </a:spcAft>
                        <a:tabLst/>
                      </a:pPr>
                      <a:r>
                        <a:rPr lang="en-US" sz="600" b="0" dirty="0">
                          <a:effectLst/>
                          <a:latin typeface="Poppins" pitchFamily="2" charset="77"/>
                          <a:cs typeface="Poppins" pitchFamily="2" charset="77"/>
                        </a:rPr>
                        <a:t>Nationwide</a:t>
                      </a:r>
                    </a:p>
                  </a:txBody>
                  <a:tcPr marL="48986" marR="48986" marT="18000" marB="36000" anchor="ctr"/>
                </a:tc>
                <a:tc>
                  <a:txBody>
                    <a:bodyPr/>
                    <a:lstStyle/>
                    <a:p>
                      <a:pPr marL="88900" marR="0" lvl="1" indent="0" algn="ctr">
                        <a:lnSpc>
                          <a:spcPct val="100000"/>
                        </a:lnSpc>
                        <a:spcBef>
                          <a:spcPts val="0"/>
                        </a:spcBef>
                        <a:spcAft>
                          <a:spcPts val="0"/>
                        </a:spcAft>
                        <a:tabLst/>
                      </a:pPr>
                      <a:r>
                        <a:rPr lang="en-US" sz="600" b="0" dirty="0">
                          <a:effectLst/>
                          <a:latin typeface="Poppins" pitchFamily="2" charset="77"/>
                          <a:cs typeface="Poppins" pitchFamily="2" charset="77"/>
                        </a:rPr>
                        <a:t>Nationwide</a:t>
                      </a:r>
                    </a:p>
                  </a:txBody>
                  <a:tcPr marL="48986" marR="48986" marT="18000" marB="36000" anchor="ctr"/>
                </a:tc>
                <a:tc>
                  <a:txBody>
                    <a:bodyPr/>
                    <a:lstStyle/>
                    <a:p>
                      <a:pPr marL="88900" marR="0" lvl="1" indent="0" algn="ctr">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Nationwide</a:t>
                      </a:r>
                    </a:p>
                  </a:txBody>
                  <a:tcPr marL="48986" marR="48986" marT="18000" marB="36000" anchor="ctr"/>
                </a:tc>
                <a:extLst>
                  <a:ext uri="{0D108BD9-81ED-4DB2-BD59-A6C34878D82A}">
                    <a16:rowId xmlns:a16="http://schemas.microsoft.com/office/drawing/2014/main" val="4236886848"/>
                  </a:ext>
                </a:extLst>
              </a:tr>
              <a:tr h="231637">
                <a:tc>
                  <a:txBody>
                    <a:bodyPr/>
                    <a:lstStyle/>
                    <a:p>
                      <a:pPr marL="0" marR="0" lvl="0" indent="-368205" algn="ctr">
                        <a:lnSpc>
                          <a:spcPct val="100000"/>
                        </a:lnSpc>
                        <a:spcBef>
                          <a:spcPts val="0"/>
                        </a:spcBef>
                        <a:spcAft>
                          <a:spcPts val="0"/>
                        </a:spcAft>
                        <a:tabLst/>
                      </a:pPr>
                      <a:r>
                        <a:rPr lang="en-US" sz="600" dirty="0">
                          <a:effectLst/>
                          <a:latin typeface="Poppins" pitchFamily="2" charset="77"/>
                          <a:ea typeface="Calibri"/>
                          <a:cs typeface="Poppins" pitchFamily="2" charset="77"/>
                        </a:rPr>
                        <a:t>Vaccine target group </a:t>
                      </a:r>
                      <a:endParaRPr lang="en-US" sz="600" b="1" kern="1200" dirty="0">
                        <a:solidFill>
                          <a:schemeClr val="dk1"/>
                        </a:solidFill>
                        <a:effectLst/>
                        <a:latin typeface="Poppins" pitchFamily="2" charset="77"/>
                        <a:ea typeface="+mn-ea"/>
                        <a:cs typeface="Poppins" pitchFamily="2" charset="77"/>
                      </a:endParaRPr>
                    </a:p>
                  </a:txBody>
                  <a:tcPr marL="48986" marR="48986" marT="36000" marB="0" anchor="ctr"/>
                </a:tc>
                <a:tc>
                  <a:txBody>
                    <a:bodyPr/>
                    <a:lstStyle/>
                    <a:p>
                      <a:pPr marL="88900" marR="0" lvl="1" indent="0" algn="ctr">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Both male and female Infants (population-6899)</a:t>
                      </a:r>
                    </a:p>
                  </a:txBody>
                  <a:tcPr marL="48986" marR="48986" marT="18000" marB="36000" anchor="ctr"/>
                </a:tc>
                <a:tc>
                  <a:txBody>
                    <a:bodyPr/>
                    <a:lstStyle/>
                    <a:p>
                      <a:pPr marL="88900" marR="0" lvl="1" indent="0" algn="ctr">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Both male and female Infants (population-6899)</a:t>
                      </a:r>
                    </a:p>
                  </a:txBody>
                  <a:tcPr marL="48986" marR="48986" marT="18000" marB="36000" anchor="ctr"/>
                </a:tc>
                <a:tc>
                  <a:txBody>
                    <a:bodyPr/>
                    <a:lstStyle/>
                    <a:p>
                      <a:pPr marL="88900" marR="0" lvl="1" indent="0" algn="ctr">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Girls 9-13 years (15,000 children)</a:t>
                      </a:r>
                    </a:p>
                  </a:txBody>
                  <a:tcPr marL="48986" marR="48986" marT="18000" marB="36000" anchor="ctr"/>
                </a:tc>
                <a:extLst>
                  <a:ext uri="{0D108BD9-81ED-4DB2-BD59-A6C34878D82A}">
                    <a16:rowId xmlns:a16="http://schemas.microsoft.com/office/drawing/2014/main" val="2669951412"/>
                  </a:ext>
                </a:extLst>
              </a:tr>
              <a:tr h="237838">
                <a:tc>
                  <a:txBody>
                    <a:bodyPr/>
                    <a:lstStyle/>
                    <a:p>
                      <a:pPr marL="0" marR="0" algn="ctr">
                        <a:lnSpc>
                          <a:spcPct val="107000"/>
                        </a:lnSpc>
                        <a:spcAft>
                          <a:spcPts val="800"/>
                        </a:spcAft>
                        <a:buNone/>
                      </a:pPr>
                      <a:r>
                        <a:rPr lang="en-GB" sz="600" dirty="0">
                          <a:effectLst/>
                          <a:latin typeface="Poppins" panose="00000500000000000000" pitchFamily="2" charset="0"/>
                          <a:ea typeface="Calibri" panose="020F0502020204030204" pitchFamily="34" charset="0"/>
                          <a:cs typeface="Times New Roman" panose="02020603050405020304" pitchFamily="18" charset="0"/>
                        </a:rPr>
                        <a:t>Vaccine product and # doses / Planned Introduction financial support</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88900" marR="0" lvl="1" indent="0" algn="ctr" defTabSz="914209" rtl="0" eaLnBrk="1" fontAlgn="auto" latinLnBrk="0" hangingPunct="1">
                        <a:lnSpc>
                          <a:spcPct val="100000"/>
                        </a:lnSpc>
                        <a:spcBef>
                          <a:spcPts val="0"/>
                        </a:spcBef>
                        <a:spcAft>
                          <a:spcPts val="0"/>
                        </a:spcAft>
                        <a:buClrTx/>
                        <a:buSzTx/>
                        <a:buFontTx/>
                        <a:buNone/>
                        <a:tabLst/>
                        <a:defRPr/>
                      </a:pPr>
                      <a:r>
                        <a:rPr lang="en-US" sz="600" b="0" kern="1200" dirty="0" err="1">
                          <a:solidFill>
                            <a:schemeClr val="dk1"/>
                          </a:solidFill>
                          <a:effectLst/>
                          <a:latin typeface="Poppins" pitchFamily="2" charset="77"/>
                          <a:ea typeface="+mn-ea"/>
                          <a:cs typeface="Poppins" pitchFamily="2" charset="77"/>
                        </a:rPr>
                        <a:t>Pneumosil</a:t>
                      </a:r>
                      <a:r>
                        <a:rPr lang="en-US" sz="600" b="0" kern="1200">
                          <a:solidFill>
                            <a:schemeClr val="dk1"/>
                          </a:solidFill>
                          <a:effectLst/>
                          <a:latin typeface="Poppins" pitchFamily="2" charset="77"/>
                          <a:ea typeface="+mn-ea"/>
                          <a:cs typeface="Poppins" pitchFamily="2" charset="77"/>
                        </a:rPr>
                        <a:t> (PCV 10) / Gavi</a:t>
                      </a:r>
                      <a:r>
                        <a:rPr lang="ka-GE" sz="600" b="0" kern="1200">
                          <a:solidFill>
                            <a:schemeClr val="dk1"/>
                          </a:solidFill>
                          <a:effectLst/>
                          <a:latin typeface="Poppins" pitchFamily="2" charset="77"/>
                          <a:ea typeface="+mn-ea"/>
                          <a:cs typeface="Poppins" pitchFamily="2" charset="77"/>
                        </a:rPr>
                        <a:t> (50%)</a:t>
                      </a:r>
                      <a:r>
                        <a:rPr lang="en-US" sz="600" b="0" kern="1200">
                          <a:solidFill>
                            <a:schemeClr val="dk1"/>
                          </a:solidFill>
                          <a:effectLst/>
                          <a:latin typeface="Poppins" pitchFamily="2" charset="77"/>
                          <a:ea typeface="+mn-ea"/>
                          <a:cs typeface="Poppins" pitchFamily="2" charset="77"/>
                        </a:rPr>
                        <a:t> &amp; Domestic</a:t>
                      </a:r>
                      <a:r>
                        <a:rPr lang="ka-GE" sz="600" b="0" kern="1200">
                          <a:solidFill>
                            <a:schemeClr val="dk1"/>
                          </a:solidFill>
                          <a:effectLst/>
                          <a:latin typeface="Poppins" pitchFamily="2" charset="77"/>
                          <a:ea typeface="+mn-ea"/>
                          <a:cs typeface="Poppins" pitchFamily="2" charset="77"/>
                        </a:rPr>
                        <a:t> (50%)</a:t>
                      </a:r>
                      <a:endParaRPr lang="en-US" sz="600" b="0" kern="120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defTabSz="914209" rtl="0" eaLnBrk="1" fontAlgn="auto" latinLnBrk="0" hangingPunct="1">
                        <a:lnSpc>
                          <a:spcPct val="100000"/>
                        </a:lnSpc>
                        <a:spcBef>
                          <a:spcPts val="0"/>
                        </a:spcBef>
                        <a:spcAft>
                          <a:spcPts val="0"/>
                        </a:spcAft>
                        <a:buClrTx/>
                        <a:buSzTx/>
                        <a:buFontTx/>
                        <a:buNone/>
                        <a:tabLst/>
                        <a:defRPr/>
                      </a:pPr>
                      <a:r>
                        <a:rPr lang="en-US" sz="600" b="0" kern="1200" err="1">
                          <a:solidFill>
                            <a:schemeClr val="dk1"/>
                          </a:solidFill>
                          <a:effectLst/>
                          <a:latin typeface="Poppins" pitchFamily="2" charset="77"/>
                          <a:ea typeface="+mn-ea"/>
                          <a:cs typeface="Poppins" pitchFamily="2" charset="77"/>
                        </a:rPr>
                        <a:t>Rotasil</a:t>
                      </a:r>
                      <a:r>
                        <a:rPr lang="en-US" sz="600" b="0" kern="1200">
                          <a:solidFill>
                            <a:schemeClr val="dk1"/>
                          </a:solidFill>
                          <a:effectLst/>
                          <a:latin typeface="Poppins" pitchFamily="2" charset="77"/>
                          <a:ea typeface="+mn-ea"/>
                          <a:cs typeface="Poppins" pitchFamily="2" charset="77"/>
                        </a:rPr>
                        <a:t> (RV)</a:t>
                      </a:r>
                      <a:r>
                        <a:rPr lang="ka-GE" sz="600" b="0" kern="1200">
                          <a:solidFill>
                            <a:schemeClr val="dk1"/>
                          </a:solidFill>
                          <a:effectLst/>
                          <a:latin typeface="Poppins" pitchFamily="2" charset="77"/>
                          <a:ea typeface="+mn-ea"/>
                          <a:cs typeface="Poppins" pitchFamily="2" charset="77"/>
                        </a:rPr>
                        <a:t> </a:t>
                      </a:r>
                      <a:r>
                        <a:rPr lang="en-US" sz="600" b="0" kern="1200">
                          <a:solidFill>
                            <a:schemeClr val="dk1"/>
                          </a:solidFill>
                          <a:effectLst/>
                          <a:latin typeface="Poppins" pitchFamily="2" charset="77"/>
                          <a:ea typeface="+mn-ea"/>
                          <a:cs typeface="Poppins" pitchFamily="2" charset="77"/>
                        </a:rPr>
                        <a:t>/ Gavi</a:t>
                      </a:r>
                      <a:r>
                        <a:rPr lang="ka-GE" sz="600" b="0" kern="1200">
                          <a:solidFill>
                            <a:schemeClr val="dk1"/>
                          </a:solidFill>
                          <a:effectLst/>
                          <a:latin typeface="Poppins" pitchFamily="2" charset="77"/>
                          <a:ea typeface="+mn-ea"/>
                          <a:cs typeface="Poppins" pitchFamily="2" charset="77"/>
                        </a:rPr>
                        <a:t> (50%)</a:t>
                      </a:r>
                      <a:r>
                        <a:rPr lang="en-US" sz="600" b="0" kern="1200">
                          <a:solidFill>
                            <a:schemeClr val="dk1"/>
                          </a:solidFill>
                          <a:effectLst/>
                          <a:latin typeface="Poppins" pitchFamily="2" charset="77"/>
                          <a:ea typeface="+mn-ea"/>
                          <a:cs typeface="Poppins" pitchFamily="2" charset="77"/>
                        </a:rPr>
                        <a:t> &amp; Domestic</a:t>
                      </a:r>
                      <a:r>
                        <a:rPr lang="ka-GE" sz="600" b="0" kern="1200">
                          <a:solidFill>
                            <a:schemeClr val="dk1"/>
                          </a:solidFill>
                          <a:effectLst/>
                          <a:latin typeface="Poppins" pitchFamily="2" charset="77"/>
                          <a:ea typeface="+mn-ea"/>
                          <a:cs typeface="Poppins" pitchFamily="2" charset="77"/>
                        </a:rPr>
                        <a:t> (50%)</a:t>
                      </a:r>
                      <a:endParaRPr lang="en-US" sz="600" b="0" kern="1200">
                        <a:solidFill>
                          <a:schemeClr val="dk1"/>
                        </a:solidFill>
                        <a:effectLst/>
                        <a:latin typeface="Poppins" pitchFamily="2" charset="77"/>
                        <a:ea typeface="+mn-ea"/>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en-US" sz="600" b="0" kern="1200" err="1">
                          <a:solidFill>
                            <a:schemeClr val="dk1"/>
                          </a:solidFill>
                          <a:effectLst/>
                          <a:latin typeface="Poppins" pitchFamily="2" charset="77"/>
                          <a:ea typeface="+mn-ea"/>
                          <a:cs typeface="Poppins" pitchFamily="2" charset="77"/>
                        </a:rPr>
                        <a:t>Cervarix</a:t>
                      </a:r>
                      <a:r>
                        <a:rPr lang="en-US" sz="600" b="0" kern="1200">
                          <a:solidFill>
                            <a:schemeClr val="dk1"/>
                          </a:solidFill>
                          <a:effectLst/>
                          <a:latin typeface="Poppins" pitchFamily="2" charset="77"/>
                          <a:ea typeface="+mn-ea"/>
                          <a:cs typeface="Poppins" pitchFamily="2" charset="77"/>
                        </a:rPr>
                        <a:t>, (36,766 doses)</a:t>
                      </a:r>
                    </a:p>
                  </a:txBody>
                  <a:tcPr marL="48986" marR="48986" marT="18000" marB="36000" anchor="ctr"/>
                </a:tc>
                <a:extLst>
                  <a:ext uri="{0D108BD9-81ED-4DB2-BD59-A6C34878D82A}">
                    <a16:rowId xmlns:a16="http://schemas.microsoft.com/office/drawing/2014/main" val="2870562351"/>
                  </a:ext>
                </a:extLst>
              </a:tr>
              <a:tr h="215620">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174060085"/>
              </p:ext>
            </p:extLst>
          </p:nvPr>
        </p:nvGraphicFramePr>
        <p:xfrm>
          <a:off x="118387" y="2063785"/>
          <a:ext cx="8979408" cy="1874665"/>
        </p:xfrm>
        <a:graphic>
          <a:graphicData uri="http://schemas.openxmlformats.org/drawingml/2006/table">
            <a:tbl>
              <a:tblPr firstRow="1" firstCol="1" bandRow="1">
                <a:tableStyleId>{0505E3EF-67EA-436B-97B2-0124C06EBD24}</a:tableStyleId>
              </a:tblPr>
              <a:tblGrid>
                <a:gridCol w="1431444">
                  <a:extLst>
                    <a:ext uri="{9D8B030D-6E8A-4147-A177-3AD203B41FA5}">
                      <a16:colId xmlns:a16="http://schemas.microsoft.com/office/drawing/2014/main" val="2441690924"/>
                    </a:ext>
                  </a:extLst>
                </a:gridCol>
                <a:gridCol w="2882566">
                  <a:extLst>
                    <a:ext uri="{9D8B030D-6E8A-4147-A177-3AD203B41FA5}">
                      <a16:colId xmlns:a16="http://schemas.microsoft.com/office/drawing/2014/main" val="4243113650"/>
                    </a:ext>
                  </a:extLst>
                </a:gridCol>
                <a:gridCol w="4665398">
                  <a:extLst>
                    <a:ext uri="{9D8B030D-6E8A-4147-A177-3AD203B41FA5}">
                      <a16:colId xmlns:a16="http://schemas.microsoft.com/office/drawing/2014/main" val="3319182671"/>
                    </a:ext>
                  </a:extLst>
                </a:gridCol>
              </a:tblGrid>
              <a:tr h="208260">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97760">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n-GB" sz="800">
                          <a:effectLst/>
                          <a:latin typeface="Poppins" pitchFamily="2" charset="77"/>
                          <a:cs typeface="Poppins" pitchFamily="2" charset="77"/>
                        </a:rPr>
                        <a:t>Key Challenges</a:t>
                      </a:r>
                      <a:endParaRPr lang="en-US" sz="800">
                        <a:effectLst/>
                        <a:latin typeface="Poppins" pitchFamily="2" charset="77"/>
                        <a:ea typeface="Calibri" panose="020F0502020204030204" pitchFamily="34" charset="0"/>
                        <a:cs typeface="Poppins" pitchFamily="2" charset="77"/>
                      </a:endParaRP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en-GB" sz="800" b="1" kern="1200">
                          <a:solidFill>
                            <a:schemeClr val="dk1"/>
                          </a:solidFill>
                          <a:effectLst/>
                          <a:latin typeface="Poppins" pitchFamily="2" charset="77"/>
                          <a:ea typeface="+mn-ea"/>
                          <a:cs typeface="Poppins" pitchFamily="2" charset="77"/>
                        </a:rPr>
                        <a:t>Decision-makers</a:t>
                      </a:r>
                      <a:endParaRPr lang="en-US" sz="800" b="1" kern="1200">
                        <a:solidFill>
                          <a:schemeClr val="dk1"/>
                        </a:solidFill>
                        <a:effectLst/>
                        <a:latin typeface="Poppins" pitchFamily="2" charset="77"/>
                        <a:ea typeface="+mn-ea"/>
                        <a:cs typeface="Poppins" pitchFamily="2" charset="77"/>
                      </a:endParaRPr>
                    </a:p>
                  </a:txBody>
                  <a:tcPr marL="48986" marR="48986" marT="36000" marB="36000" anchor="ctr"/>
                </a:tc>
                <a:tc>
                  <a:txBody>
                    <a:bodyPr/>
                    <a:lstStyle/>
                    <a:p>
                      <a:pPr algn="ctr"/>
                      <a:r>
                        <a:rPr lang="en-GB" sz="800" b="1" kern="1200">
                          <a:solidFill>
                            <a:schemeClr val="dk1"/>
                          </a:solidFill>
                          <a:effectLst/>
                          <a:latin typeface="Poppins" pitchFamily="2" charset="77"/>
                          <a:ea typeface="+mn-ea"/>
                          <a:cs typeface="Poppins" pitchFamily="2" charset="77"/>
                        </a:rPr>
                        <a:t>Positioning</a:t>
                      </a:r>
                      <a:endParaRPr lang="en-GE" sz="1400"/>
                    </a:p>
                  </a:txBody>
                  <a:tcPr marL="48986" marR="48986" marT="36000" marB="36000" anchor="ctr"/>
                </a:tc>
                <a:extLst>
                  <a:ext uri="{0D108BD9-81ED-4DB2-BD59-A6C34878D82A}">
                    <a16:rowId xmlns:a16="http://schemas.microsoft.com/office/drawing/2014/main" val="1053874978"/>
                  </a:ext>
                </a:extLst>
              </a:tr>
              <a:tr h="167373">
                <a:tc rowSpan="3">
                  <a:txBody>
                    <a:bodyPr/>
                    <a:lstStyle/>
                    <a:p>
                      <a:pPr marL="7938" marR="0" lvl="1" indent="0" algn="l">
                        <a:lnSpc>
                          <a:spcPct val="100000"/>
                        </a:lnSpc>
                        <a:spcBef>
                          <a:spcPts val="0"/>
                        </a:spcBef>
                        <a:spcAft>
                          <a:spcPts val="0"/>
                        </a:spcAft>
                        <a:tabLst/>
                      </a:pPr>
                      <a:r>
                        <a:rPr lang="en-US" sz="600" b="0" kern="1200">
                          <a:solidFill>
                            <a:schemeClr val="dk1"/>
                          </a:solidFill>
                          <a:effectLst/>
                          <a:latin typeface="Poppins" pitchFamily="2" charset="77"/>
                          <a:ea typeface="+mn-ea"/>
                          <a:cs typeface="Poppins" pitchFamily="2" charset="77"/>
                        </a:rPr>
                        <a:t>Limited fiscal space and competing national priorities impacting budgetary allocations for NIP expansion.</a:t>
                      </a:r>
                    </a:p>
                  </a:txBody>
                  <a:tcPr marL="48986" marR="48986" marT="18000" marB="0" anchor="ctr"/>
                </a:tc>
                <a:tc>
                  <a:txBody>
                    <a:bodyPr/>
                    <a:lstStyle/>
                    <a:p>
                      <a:pPr marL="7938" marR="0" lvl="1" indent="0" algn="l">
                        <a:lnSpc>
                          <a:spcPct val="100000"/>
                        </a:lnSpc>
                        <a:spcBef>
                          <a:spcPts val="0"/>
                        </a:spcBef>
                        <a:spcAft>
                          <a:spcPts val="200"/>
                        </a:spcAft>
                        <a:tabLst/>
                      </a:pPr>
                      <a:r>
                        <a:rPr lang="en-US" sz="550" b="0" kern="1200">
                          <a:solidFill>
                            <a:schemeClr val="dk1"/>
                          </a:solidFill>
                          <a:effectLst/>
                          <a:latin typeface="Poppins" pitchFamily="2" charset="77"/>
                          <a:ea typeface="+mn-ea"/>
                          <a:cs typeface="Poppins" pitchFamily="2" charset="77"/>
                        </a:rPr>
                        <a:t>MoF: Minister &amp; budget department officers.</a:t>
                      </a:r>
                    </a:p>
                  </a:txBody>
                  <a:tcPr marL="48986" marR="48986" marT="18000" marB="36000" anchor="ctr"/>
                </a:tc>
                <a:tc>
                  <a:txBody>
                    <a:bodyPr/>
                    <a:lstStyle/>
                    <a:p>
                      <a:pPr marL="7938" marR="0" lvl="1" indent="0" algn="l">
                        <a:lnSpc>
                          <a:spcPct val="100000"/>
                        </a:lnSpc>
                        <a:spcBef>
                          <a:spcPts val="0"/>
                        </a:spcBef>
                        <a:spcAft>
                          <a:spcPts val="200"/>
                        </a:spcAft>
                        <a:tabLst/>
                      </a:pPr>
                      <a:r>
                        <a:rPr lang="en-US" sz="550" b="0" kern="1200">
                          <a:solidFill>
                            <a:schemeClr val="dk1"/>
                          </a:solidFill>
                          <a:effectLst/>
                          <a:latin typeface="Poppins" pitchFamily="2" charset="77"/>
                          <a:ea typeface="+mn-ea"/>
                          <a:cs typeface="Poppins" pitchFamily="2" charset="77"/>
                        </a:rPr>
                        <a:t>Generally </a:t>
                      </a:r>
                      <a:r>
                        <a:rPr lang="en-US" sz="550" b="0" i="1" kern="1200">
                          <a:solidFill>
                            <a:schemeClr val="dk1"/>
                          </a:solidFill>
                          <a:effectLst/>
                          <a:latin typeface="Poppins" pitchFamily="2" charset="77"/>
                          <a:ea typeface="+mn-ea"/>
                          <a:cs typeface="Poppins" pitchFamily="2" charset="77"/>
                        </a:rPr>
                        <a:t>supportive</a:t>
                      </a:r>
                      <a:r>
                        <a:rPr lang="en-US" sz="550" b="0" kern="1200">
                          <a:solidFill>
                            <a:schemeClr val="dk1"/>
                          </a:solidFill>
                          <a:effectLst/>
                          <a:latin typeface="Poppins" pitchFamily="2" charset="77"/>
                          <a:ea typeface="+mn-ea"/>
                          <a:cs typeface="Poppins" pitchFamily="2" charset="77"/>
                        </a:rPr>
                        <a:t> of social sector investments but highly constrained by macro-fiscal limitations competing demands.</a:t>
                      </a:r>
                    </a:p>
                  </a:txBody>
                  <a:tcPr marL="48986" marR="48986" marT="18000" marB="36000" anchor="ctr"/>
                </a:tc>
                <a:extLst>
                  <a:ext uri="{0D108BD9-81ED-4DB2-BD59-A6C34878D82A}">
                    <a16:rowId xmlns:a16="http://schemas.microsoft.com/office/drawing/2014/main" val="2655716968"/>
                  </a:ext>
                </a:extLst>
              </a:tr>
              <a:tr h="0">
                <a:tc vMerge="1">
                  <a:txBody>
                    <a:bodyPr/>
                    <a:lstStyle/>
                    <a:p>
                      <a:endParaRPr lang="en-GE"/>
                    </a:p>
                  </a:txBody>
                  <a:tcPr/>
                </a:tc>
                <a:tc>
                  <a:txBody>
                    <a:bodyPr/>
                    <a:lstStyle/>
                    <a:p>
                      <a:pPr marL="7938" marR="0" lvl="1" indent="0" algn="l">
                        <a:lnSpc>
                          <a:spcPct val="100000"/>
                        </a:lnSpc>
                        <a:spcBef>
                          <a:spcPts val="0"/>
                        </a:spcBef>
                        <a:spcAft>
                          <a:spcPts val="200"/>
                        </a:spcAft>
                        <a:tabLst/>
                      </a:pPr>
                      <a:r>
                        <a:rPr lang="en-US" sz="550" b="0" kern="1200">
                          <a:solidFill>
                            <a:schemeClr val="dk1"/>
                          </a:solidFill>
                          <a:effectLst/>
                          <a:latin typeface="Poppins" pitchFamily="2" charset="77"/>
                          <a:ea typeface="+mn-ea"/>
                          <a:cs typeface="Poppins" pitchFamily="2" charset="77"/>
                        </a:rPr>
                        <a:t>MoH: Minister, Director General (DG) of Health Services,  DG of Public Health </a:t>
                      </a:r>
                    </a:p>
                  </a:txBody>
                  <a:tcPr marL="48986" marR="48986" marT="18000" marB="36000" anchor="ctr"/>
                </a:tc>
                <a:tc>
                  <a:txBody>
                    <a:bodyPr/>
                    <a:lstStyle/>
                    <a:p>
                      <a:pPr marL="7938" marR="0" lvl="1" indent="0" algn="l">
                        <a:lnSpc>
                          <a:spcPct val="100000"/>
                        </a:lnSpc>
                        <a:spcBef>
                          <a:spcPts val="0"/>
                        </a:spcBef>
                        <a:spcAft>
                          <a:spcPts val="200"/>
                        </a:spcAft>
                        <a:tabLst/>
                      </a:pPr>
                      <a:r>
                        <a:rPr lang="en-US" sz="550" b="0" i="1" kern="1200">
                          <a:solidFill>
                            <a:schemeClr val="dk1"/>
                          </a:solidFill>
                          <a:effectLst/>
                          <a:latin typeface="Poppins" pitchFamily="2" charset="77"/>
                          <a:ea typeface="+mn-ea"/>
                          <a:cs typeface="Poppins" pitchFamily="2" charset="77"/>
                        </a:rPr>
                        <a:t>Strongly supportive </a:t>
                      </a:r>
                      <a:r>
                        <a:rPr lang="en-US" sz="550" b="0" kern="1200">
                          <a:solidFill>
                            <a:schemeClr val="dk1"/>
                          </a:solidFill>
                          <a:effectLst/>
                          <a:latin typeface="Poppins" pitchFamily="2" charset="77"/>
                          <a:ea typeface="+mn-ea"/>
                          <a:cs typeface="Poppins" pitchFamily="2" charset="77"/>
                        </a:rPr>
                        <a:t>of increased domestic funding but limited by higher-level resource ceilings.</a:t>
                      </a:r>
                    </a:p>
                  </a:txBody>
                  <a:tcPr marL="48986" marR="48986" marT="18000" marB="36000" anchor="ctr"/>
                </a:tc>
                <a:extLst>
                  <a:ext uri="{0D108BD9-81ED-4DB2-BD59-A6C34878D82A}">
                    <a16:rowId xmlns:a16="http://schemas.microsoft.com/office/drawing/2014/main" val="59437931"/>
                  </a:ext>
                </a:extLst>
              </a:tr>
              <a:tr h="0">
                <a:tc vMerge="1">
                  <a:txBody>
                    <a:bodyPr/>
                    <a:lstStyle/>
                    <a:p>
                      <a:endParaRPr lang="en-GE"/>
                    </a:p>
                  </a:txBody>
                  <a:tcPr/>
                </a:tc>
                <a:tc>
                  <a:txBody>
                    <a:bodyPr/>
                    <a:lstStyle/>
                    <a:p>
                      <a:pPr marL="7938" marR="0" lvl="1" indent="0" algn="l">
                        <a:lnSpc>
                          <a:spcPct val="100000"/>
                        </a:lnSpc>
                        <a:spcBef>
                          <a:spcPts val="0"/>
                        </a:spcBef>
                        <a:spcAft>
                          <a:spcPts val="200"/>
                        </a:spcAft>
                        <a:tabLst/>
                      </a:pPr>
                      <a:r>
                        <a:rPr lang="en-US" sz="550" b="0" kern="1200">
                          <a:solidFill>
                            <a:schemeClr val="dk1"/>
                          </a:solidFill>
                          <a:effectLst/>
                          <a:latin typeface="Poppins" pitchFamily="2" charset="77"/>
                          <a:ea typeface="+mn-ea"/>
                          <a:cs typeface="Poppins" pitchFamily="2" charset="77"/>
                        </a:rPr>
                        <a:t>Parliament (People’s Majlis), Budget Review Committee</a:t>
                      </a:r>
                    </a:p>
                  </a:txBody>
                  <a:tcPr marL="48986" marR="48986" marT="18000" marB="36000" anchor="ctr"/>
                </a:tc>
                <a:tc>
                  <a:txBody>
                    <a:bodyPr/>
                    <a:lstStyle/>
                    <a:p>
                      <a:pPr marL="7938" marR="0" lvl="1" indent="0" algn="l">
                        <a:lnSpc>
                          <a:spcPct val="100000"/>
                        </a:lnSpc>
                        <a:spcBef>
                          <a:spcPts val="0"/>
                        </a:spcBef>
                        <a:spcAft>
                          <a:spcPts val="200"/>
                        </a:spcAft>
                        <a:tabLst/>
                      </a:pPr>
                      <a:r>
                        <a:rPr lang="en-US" sz="550" b="0" kern="1200">
                          <a:solidFill>
                            <a:schemeClr val="dk1"/>
                          </a:solidFill>
                          <a:effectLst/>
                          <a:latin typeface="Poppins" pitchFamily="2" charset="77"/>
                          <a:ea typeface="+mn-ea"/>
                          <a:cs typeface="Poppins" pitchFamily="2" charset="77"/>
                        </a:rPr>
                        <a:t>Members can be </a:t>
                      </a:r>
                      <a:r>
                        <a:rPr lang="en-US" sz="550" b="0" i="1" kern="1200">
                          <a:solidFill>
                            <a:schemeClr val="dk1"/>
                          </a:solidFill>
                          <a:effectLst/>
                          <a:latin typeface="Poppins" pitchFamily="2" charset="77"/>
                          <a:ea typeface="+mn-ea"/>
                          <a:cs typeface="Poppins" pitchFamily="2" charset="77"/>
                        </a:rPr>
                        <a:t>supportive</a:t>
                      </a:r>
                      <a:r>
                        <a:rPr lang="en-US" sz="550" b="0" kern="1200">
                          <a:solidFill>
                            <a:schemeClr val="dk1"/>
                          </a:solidFill>
                          <a:effectLst/>
                          <a:latin typeface="Poppins" pitchFamily="2" charset="77"/>
                          <a:ea typeface="+mn-ea"/>
                          <a:cs typeface="Poppins" pitchFamily="2" charset="77"/>
                        </a:rPr>
                        <a:t> if advocacy is strong but sometimes neutral when weighed against visible infrastructure or economic programs.</a:t>
                      </a:r>
                    </a:p>
                  </a:txBody>
                  <a:tcPr marL="48986" marR="48986" marT="18000" marB="36000" anchor="ctr"/>
                </a:tc>
                <a:extLst>
                  <a:ext uri="{0D108BD9-81ED-4DB2-BD59-A6C34878D82A}">
                    <a16:rowId xmlns:a16="http://schemas.microsoft.com/office/drawing/2014/main" val="4127252570"/>
                  </a:ext>
                </a:extLst>
              </a:tr>
              <a:tr h="158391">
                <a:tc rowSpan="3">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n-US" sz="600" b="0" kern="1200">
                          <a:solidFill>
                            <a:schemeClr val="dk1"/>
                          </a:solidFill>
                          <a:effectLst/>
                          <a:latin typeface="Poppins" pitchFamily="2" charset="77"/>
                          <a:ea typeface="+mn-ea"/>
                          <a:cs typeface="Poppins" pitchFamily="2" charset="77"/>
                        </a:rPr>
                        <a:t>Delays and procedural bottlenecks in the release and flow of allocated domestic funds to the program level (nat. &amp; </a:t>
                      </a:r>
                      <a:r>
                        <a:rPr lang="en-US" sz="600" b="0" kern="1200" err="1">
                          <a:solidFill>
                            <a:schemeClr val="dk1"/>
                          </a:solidFill>
                          <a:effectLst/>
                          <a:latin typeface="Poppins" pitchFamily="2" charset="77"/>
                          <a:ea typeface="+mn-ea"/>
                          <a:cs typeface="Poppins" pitchFamily="2" charset="77"/>
                        </a:rPr>
                        <a:t>subnat</a:t>
                      </a:r>
                      <a:r>
                        <a:rPr lang="en-US" sz="600" b="0" kern="1200">
                          <a:solidFill>
                            <a:schemeClr val="dk1"/>
                          </a:solidFill>
                          <a:effectLst/>
                          <a:latin typeface="Poppins" pitchFamily="2" charset="77"/>
                          <a:ea typeface="+mn-ea"/>
                          <a:cs typeface="Poppins" pitchFamily="2" charset="77"/>
                        </a:rPr>
                        <a:t>.)</a:t>
                      </a:r>
                    </a:p>
                  </a:txBody>
                  <a:tcPr marL="48986" marR="48986" marT="18000" marB="0" anchor="ctr">
                    <a:solidFill>
                      <a:srgbClr val="D3D3D3"/>
                    </a:solidFill>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550" b="0" kern="1200">
                          <a:solidFill>
                            <a:schemeClr val="dk1"/>
                          </a:solidFill>
                          <a:effectLst/>
                          <a:latin typeface="Poppins" pitchFamily="2" charset="77"/>
                          <a:ea typeface="+mn-ea"/>
                          <a:cs typeface="Poppins" pitchFamily="2" charset="77"/>
                        </a:rPr>
                        <a:t>Treasury Department (MoF): Budget execution and cash management staff</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550" b="0" kern="1200">
                          <a:solidFill>
                            <a:schemeClr val="dk1"/>
                          </a:solidFill>
                          <a:effectLst/>
                          <a:latin typeface="Poppins" pitchFamily="2" charset="77"/>
                          <a:ea typeface="+mn-ea"/>
                          <a:cs typeface="Poppins" pitchFamily="2" charset="77"/>
                        </a:rPr>
                        <a:t>Generally </a:t>
                      </a:r>
                      <a:r>
                        <a:rPr lang="en-US" sz="550" b="0" i="1" kern="1200">
                          <a:solidFill>
                            <a:schemeClr val="dk1"/>
                          </a:solidFill>
                          <a:effectLst/>
                          <a:latin typeface="Poppins" pitchFamily="2" charset="77"/>
                          <a:ea typeface="+mn-ea"/>
                          <a:cs typeface="Poppins" pitchFamily="2" charset="77"/>
                        </a:rPr>
                        <a:t>neutral</a:t>
                      </a:r>
                      <a:r>
                        <a:rPr lang="en-US" sz="550" b="0" kern="1200">
                          <a:solidFill>
                            <a:schemeClr val="dk1"/>
                          </a:solidFill>
                          <a:effectLst/>
                          <a:latin typeface="Poppins" pitchFamily="2" charset="77"/>
                          <a:ea typeface="+mn-ea"/>
                          <a:cs typeface="Poppins" pitchFamily="2" charset="77"/>
                        </a:rPr>
                        <a:t> as they follow strict procedures and prioritize based on cash availability.</a:t>
                      </a:r>
                    </a:p>
                  </a:txBody>
                  <a:tcPr marL="48986" marR="48986" marT="18000" marB="36000" anchor="ctr"/>
                </a:tc>
                <a:extLst>
                  <a:ext uri="{0D108BD9-81ED-4DB2-BD59-A6C34878D82A}">
                    <a16:rowId xmlns:a16="http://schemas.microsoft.com/office/drawing/2014/main" val="4272214654"/>
                  </a:ext>
                </a:extLst>
              </a:tr>
              <a:tr h="0">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550" b="0" kern="1200">
                          <a:solidFill>
                            <a:schemeClr val="dk1"/>
                          </a:solidFill>
                          <a:effectLst/>
                          <a:latin typeface="Poppins" pitchFamily="2" charset="77"/>
                          <a:ea typeface="+mn-ea"/>
                          <a:cs typeface="Poppins" pitchFamily="2" charset="77"/>
                        </a:rPr>
                        <a:t>MoH Accounts Division: Responsible for fund requests &amp; documentation</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550" b="0" kern="1200">
                          <a:solidFill>
                            <a:schemeClr val="dk1"/>
                          </a:solidFill>
                          <a:effectLst/>
                          <a:latin typeface="Poppins" pitchFamily="2" charset="77"/>
                          <a:ea typeface="+mn-ea"/>
                          <a:cs typeface="Poppins" pitchFamily="2" charset="77"/>
                        </a:rPr>
                        <a:t>Usually </a:t>
                      </a:r>
                      <a:r>
                        <a:rPr lang="en-US" sz="550" b="0" i="1" kern="1200">
                          <a:solidFill>
                            <a:schemeClr val="dk1"/>
                          </a:solidFill>
                          <a:effectLst/>
                          <a:latin typeface="Poppins" pitchFamily="2" charset="77"/>
                          <a:ea typeface="+mn-ea"/>
                          <a:cs typeface="Poppins" pitchFamily="2" charset="77"/>
                        </a:rPr>
                        <a:t>supportive</a:t>
                      </a:r>
                      <a:r>
                        <a:rPr lang="en-US" sz="550" b="0" kern="1200">
                          <a:solidFill>
                            <a:schemeClr val="dk1"/>
                          </a:solidFill>
                          <a:effectLst/>
                          <a:latin typeface="Poppins" pitchFamily="2" charset="77"/>
                          <a:ea typeface="+mn-ea"/>
                          <a:cs typeface="Poppins" pitchFamily="2" charset="77"/>
                        </a:rPr>
                        <a:t> but sometimes limited by internal capacity or competing internal priorities.</a:t>
                      </a:r>
                    </a:p>
                  </a:txBody>
                  <a:tcPr marL="48986" marR="48986" marT="18000" marB="36000" anchor="ctr"/>
                </a:tc>
                <a:extLst>
                  <a:ext uri="{0D108BD9-81ED-4DB2-BD59-A6C34878D82A}">
                    <a16:rowId xmlns:a16="http://schemas.microsoft.com/office/drawing/2014/main" val="3680670263"/>
                  </a:ext>
                </a:extLst>
              </a:tr>
              <a:tr h="0">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550" b="0" kern="1200">
                          <a:solidFill>
                            <a:schemeClr val="dk1"/>
                          </a:solidFill>
                          <a:effectLst/>
                          <a:latin typeface="Poppins" pitchFamily="2" charset="77"/>
                          <a:ea typeface="+mn-ea"/>
                          <a:cs typeface="Poppins" pitchFamily="2" charset="77"/>
                        </a:rPr>
                        <a:t>Health facilities: Play a role in local level disbursement and coordination; </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550" b="0" kern="1200">
                          <a:solidFill>
                            <a:schemeClr val="dk1"/>
                          </a:solidFill>
                          <a:effectLst/>
                          <a:latin typeface="Poppins" pitchFamily="2" charset="77"/>
                          <a:ea typeface="+mn-ea"/>
                          <a:cs typeface="Poppins" pitchFamily="2" charset="77"/>
                        </a:rPr>
                        <a:t>Often </a:t>
                      </a:r>
                      <a:r>
                        <a:rPr lang="en-US" sz="550" b="0" i="1" kern="1200">
                          <a:solidFill>
                            <a:schemeClr val="dk1"/>
                          </a:solidFill>
                          <a:effectLst/>
                          <a:latin typeface="Poppins" pitchFamily="2" charset="77"/>
                          <a:ea typeface="+mn-ea"/>
                          <a:cs typeface="Poppins" pitchFamily="2" charset="77"/>
                        </a:rPr>
                        <a:t>supportive</a:t>
                      </a:r>
                      <a:r>
                        <a:rPr lang="en-US" sz="550" b="0" kern="1200">
                          <a:solidFill>
                            <a:schemeClr val="dk1"/>
                          </a:solidFill>
                          <a:effectLst/>
                          <a:latin typeface="Poppins" pitchFamily="2" charset="77"/>
                          <a:ea typeface="+mn-ea"/>
                          <a:cs typeface="Poppins" pitchFamily="2" charset="77"/>
                        </a:rPr>
                        <a:t> but constrained by dependency on national-level transfers.</a:t>
                      </a:r>
                    </a:p>
                  </a:txBody>
                  <a:tcPr marL="48986" marR="48986" marT="18000" marB="36000" anchor="ctr"/>
                </a:tc>
                <a:extLst>
                  <a:ext uri="{0D108BD9-81ED-4DB2-BD59-A6C34878D82A}">
                    <a16:rowId xmlns:a16="http://schemas.microsoft.com/office/drawing/2014/main" val="3570119400"/>
                  </a:ext>
                </a:extLst>
              </a:tr>
              <a:tr h="148321">
                <a:tc rowSpan="3">
                  <a:txBody>
                    <a:bodyPr/>
                    <a:lstStyle/>
                    <a:p>
                      <a:pPr marL="4763" marR="0" lvl="1" indent="0" algn="l">
                        <a:lnSpc>
                          <a:spcPct val="100000"/>
                        </a:lnSpc>
                        <a:spcBef>
                          <a:spcPts val="0"/>
                        </a:spcBef>
                        <a:spcAft>
                          <a:spcPts val="0"/>
                        </a:spcAft>
                        <a:tabLst/>
                      </a:pPr>
                      <a:r>
                        <a:rPr lang="en-US" sz="600" b="0" kern="1200">
                          <a:solidFill>
                            <a:schemeClr val="dk1"/>
                          </a:solidFill>
                          <a:effectLst/>
                          <a:latin typeface="Poppins" pitchFamily="2" charset="77"/>
                          <a:ea typeface="+mn-ea"/>
                          <a:cs typeface="Poppins" pitchFamily="2" charset="77"/>
                        </a:rPr>
                        <a:t>Uncertainty/ack of medium-term financial commitments for operational costs and system strengthening related to NVI (beyond vaccine cost itself)</a:t>
                      </a:r>
                    </a:p>
                  </a:txBody>
                  <a:tcPr marL="48986" marR="48986" marT="18000" marB="0" anchor="ctr">
                    <a:solidFill>
                      <a:srgbClr val="D3D3D3"/>
                    </a:solidFill>
                  </a:tcPr>
                </a:tc>
                <a:tc>
                  <a:txBody>
                    <a:bodyPr/>
                    <a:lstStyle/>
                    <a:p>
                      <a:pPr marL="4763" marR="0" lvl="1" indent="0" algn="l">
                        <a:lnSpc>
                          <a:spcPct val="100000"/>
                        </a:lnSpc>
                        <a:spcBef>
                          <a:spcPts val="0"/>
                        </a:spcBef>
                        <a:spcAft>
                          <a:spcPts val="200"/>
                        </a:spcAft>
                        <a:tabLst/>
                      </a:pPr>
                      <a:r>
                        <a:rPr lang="en-US" sz="550" b="0" kern="1200">
                          <a:solidFill>
                            <a:schemeClr val="dk1"/>
                          </a:solidFill>
                          <a:effectLst/>
                          <a:latin typeface="Poppins" pitchFamily="2" charset="77"/>
                          <a:ea typeface="+mn-ea"/>
                          <a:cs typeface="Poppins" pitchFamily="2" charset="77"/>
                        </a:rPr>
                        <a:t>MoF(Fiscal Policy &amp; Budget Department): Responsible for preparing the MTFF </a:t>
                      </a:r>
                    </a:p>
                  </a:txBody>
                  <a:tcPr marL="48986" marR="48986" marT="18000" marB="36000" anchor="ctr"/>
                </a:tc>
                <a:tc>
                  <a:txBody>
                    <a:bodyPr/>
                    <a:lstStyle/>
                    <a:p>
                      <a:pPr marL="4763" marR="0" lvl="1" indent="0" algn="l">
                        <a:lnSpc>
                          <a:spcPct val="100000"/>
                        </a:lnSpc>
                        <a:spcBef>
                          <a:spcPts val="0"/>
                        </a:spcBef>
                        <a:spcAft>
                          <a:spcPts val="200"/>
                        </a:spcAft>
                        <a:tabLst/>
                      </a:pPr>
                      <a:r>
                        <a:rPr lang="en-US" sz="550" b="0" kern="1200" dirty="0">
                          <a:solidFill>
                            <a:schemeClr val="dk1"/>
                          </a:solidFill>
                          <a:effectLst/>
                          <a:latin typeface="Poppins" pitchFamily="2" charset="77"/>
                          <a:ea typeface="+mn-ea"/>
                          <a:cs typeface="Poppins" pitchFamily="2" charset="77"/>
                        </a:rPr>
                        <a:t>Usually supportive but constrained by overall fiscal outlook and prioritisation of other flagship programmes.</a:t>
                      </a:r>
                    </a:p>
                  </a:txBody>
                  <a:tcPr marL="48986" marR="48986" marT="18000" marB="36000" anchor="ctr"/>
                </a:tc>
                <a:extLst>
                  <a:ext uri="{0D108BD9-81ED-4DB2-BD59-A6C34878D82A}">
                    <a16:rowId xmlns:a16="http://schemas.microsoft.com/office/drawing/2014/main" val="1696002195"/>
                  </a:ext>
                </a:extLst>
              </a:tr>
              <a:tr h="0">
                <a:tc vMerge="1">
                  <a:txBody>
                    <a:bodyPr/>
                    <a:lstStyle/>
                    <a:p>
                      <a:endParaRPr lang="en-GE"/>
                    </a:p>
                  </a:txBody>
                  <a:tcPr/>
                </a:tc>
                <a:tc>
                  <a:txBody>
                    <a:bodyPr/>
                    <a:lstStyle/>
                    <a:p>
                      <a:pPr marL="4763" marR="0" lvl="1" indent="0" algn="l">
                        <a:lnSpc>
                          <a:spcPct val="100000"/>
                        </a:lnSpc>
                        <a:spcBef>
                          <a:spcPts val="0"/>
                        </a:spcBef>
                        <a:spcAft>
                          <a:spcPts val="200"/>
                        </a:spcAft>
                        <a:tabLst/>
                      </a:pPr>
                      <a:r>
                        <a:rPr lang="en-US" sz="550" b="0" kern="1200">
                          <a:solidFill>
                            <a:schemeClr val="dk1"/>
                          </a:solidFill>
                          <a:effectLst/>
                          <a:latin typeface="Poppins" pitchFamily="2" charset="77"/>
                          <a:ea typeface="+mn-ea"/>
                          <a:cs typeface="Poppins" pitchFamily="2" charset="77"/>
                        </a:rPr>
                        <a:t>MoH Planning &amp; Budget Section</a:t>
                      </a:r>
                    </a:p>
                  </a:txBody>
                  <a:tcPr marL="48986" marR="48986" marT="18000" marB="36000" anchor="ctr"/>
                </a:tc>
                <a:tc>
                  <a:txBody>
                    <a:bodyPr/>
                    <a:lstStyle/>
                    <a:p>
                      <a:pPr marL="4763" marR="0" lvl="1" indent="0" algn="l">
                        <a:lnSpc>
                          <a:spcPct val="100000"/>
                        </a:lnSpc>
                        <a:spcBef>
                          <a:spcPts val="0"/>
                        </a:spcBef>
                        <a:spcAft>
                          <a:spcPts val="200"/>
                        </a:spcAft>
                        <a:tabLst/>
                      </a:pPr>
                      <a:r>
                        <a:rPr lang="en-US" sz="550" b="0" kern="1200" dirty="0">
                          <a:solidFill>
                            <a:schemeClr val="dk1"/>
                          </a:solidFill>
                          <a:effectLst/>
                          <a:latin typeface="Poppins" pitchFamily="2" charset="77"/>
                          <a:ea typeface="+mn-ea"/>
                          <a:cs typeface="Poppins" pitchFamily="2" charset="77"/>
                        </a:rPr>
                        <a:t>Strongly supportive but need to strengthen evidence-based advocacy for sustained funding.</a:t>
                      </a:r>
                    </a:p>
                  </a:txBody>
                  <a:tcPr marL="48986" marR="48986" marT="18000" marB="36000" anchor="ctr"/>
                </a:tc>
                <a:extLst>
                  <a:ext uri="{0D108BD9-81ED-4DB2-BD59-A6C34878D82A}">
                    <a16:rowId xmlns:a16="http://schemas.microsoft.com/office/drawing/2014/main" val="2100163466"/>
                  </a:ext>
                </a:extLst>
              </a:tr>
              <a:tr h="148321">
                <a:tc vMerge="1">
                  <a:txBody>
                    <a:bodyPr/>
                    <a:lstStyle/>
                    <a:p>
                      <a:endParaRPr lang="en-GE"/>
                    </a:p>
                  </a:txBody>
                  <a:tcPr/>
                </a:tc>
                <a:tc>
                  <a:txBody>
                    <a:bodyPr/>
                    <a:lstStyle/>
                    <a:p>
                      <a:pPr marL="4763" marR="0" lvl="1" indent="0" algn="l">
                        <a:lnSpc>
                          <a:spcPct val="100000"/>
                        </a:lnSpc>
                        <a:spcBef>
                          <a:spcPts val="0"/>
                        </a:spcBef>
                        <a:spcAft>
                          <a:spcPts val="200"/>
                        </a:spcAft>
                        <a:tabLst/>
                      </a:pPr>
                      <a:r>
                        <a:rPr lang="en-US" sz="550" b="0" kern="1200">
                          <a:solidFill>
                            <a:schemeClr val="dk1"/>
                          </a:solidFill>
                          <a:effectLst/>
                          <a:latin typeface="Poppins" pitchFamily="2" charset="77"/>
                          <a:ea typeface="+mn-ea"/>
                          <a:cs typeface="Poppins" pitchFamily="2" charset="77"/>
                        </a:rPr>
                        <a:t>National Planning Council / Economic Council (chaired by President or Vice President): </a:t>
                      </a:r>
                    </a:p>
                  </a:txBody>
                  <a:tcPr marL="48986" marR="48986" marT="18000" marB="36000" anchor="ctr"/>
                </a:tc>
                <a:tc>
                  <a:txBody>
                    <a:bodyPr/>
                    <a:lstStyle/>
                    <a:p>
                      <a:pPr marL="4763" marR="0" lvl="1" indent="0" algn="l">
                        <a:lnSpc>
                          <a:spcPct val="100000"/>
                        </a:lnSpc>
                        <a:spcBef>
                          <a:spcPts val="0"/>
                        </a:spcBef>
                        <a:spcAft>
                          <a:spcPts val="200"/>
                        </a:spcAft>
                        <a:tabLst/>
                      </a:pPr>
                      <a:r>
                        <a:rPr lang="en-US" sz="550" b="0" kern="1200" dirty="0">
                          <a:solidFill>
                            <a:schemeClr val="dk1"/>
                          </a:solidFill>
                          <a:effectLst/>
                          <a:latin typeface="Poppins" pitchFamily="2" charset="77"/>
                          <a:ea typeface="+mn-ea"/>
                          <a:cs typeface="Poppins" pitchFamily="2" charset="77"/>
                        </a:rPr>
                        <a:t>May be </a:t>
                      </a:r>
                      <a:r>
                        <a:rPr lang="en-US" sz="550" b="0" i="1" kern="1200" dirty="0">
                          <a:solidFill>
                            <a:schemeClr val="dk1"/>
                          </a:solidFill>
                          <a:effectLst/>
                          <a:latin typeface="Poppins" pitchFamily="2" charset="77"/>
                          <a:ea typeface="+mn-ea"/>
                          <a:cs typeface="Poppins" pitchFamily="2" charset="77"/>
                        </a:rPr>
                        <a:t>supportive</a:t>
                      </a:r>
                      <a:r>
                        <a:rPr lang="en-US" sz="550" b="0" kern="1200" dirty="0">
                          <a:solidFill>
                            <a:schemeClr val="dk1"/>
                          </a:solidFill>
                          <a:effectLst/>
                          <a:latin typeface="Poppins" pitchFamily="2" charset="77"/>
                          <a:ea typeface="+mn-ea"/>
                          <a:cs typeface="Poppins" pitchFamily="2" charset="77"/>
                        </a:rPr>
                        <a:t> if convinced of long-term benefits, but sometimes neutral due to competing projects.</a:t>
                      </a:r>
                    </a:p>
                  </a:txBody>
                  <a:tcPr marL="48986" marR="48986" marT="18000" marB="36000" anchor="ctr"/>
                </a:tc>
                <a:extLst>
                  <a:ext uri="{0D108BD9-81ED-4DB2-BD59-A6C34878D82A}">
                    <a16:rowId xmlns:a16="http://schemas.microsoft.com/office/drawing/2014/main" val="2207055851"/>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133429" y="2077550"/>
            <a:ext cx="8987164" cy="1885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Key Challenges</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2208712908"/>
              </p:ext>
            </p:extLst>
          </p:nvPr>
        </p:nvGraphicFramePr>
        <p:xfrm>
          <a:off x="116893" y="3947609"/>
          <a:ext cx="8979410" cy="1353770"/>
        </p:xfrm>
        <a:graphic>
          <a:graphicData uri="http://schemas.openxmlformats.org/drawingml/2006/table">
            <a:tbl>
              <a:tblPr firstRow="1" firstCol="1" bandRow="1">
                <a:tableStyleId>{0505E3EF-67EA-436B-97B2-0124C06EBD24}</a:tableStyleId>
              </a:tblPr>
              <a:tblGrid>
                <a:gridCol w="1412362">
                  <a:extLst>
                    <a:ext uri="{9D8B030D-6E8A-4147-A177-3AD203B41FA5}">
                      <a16:colId xmlns:a16="http://schemas.microsoft.com/office/drawing/2014/main" val="2441690924"/>
                    </a:ext>
                  </a:extLst>
                </a:gridCol>
                <a:gridCol w="2908521">
                  <a:extLst>
                    <a:ext uri="{9D8B030D-6E8A-4147-A177-3AD203B41FA5}">
                      <a16:colId xmlns:a16="http://schemas.microsoft.com/office/drawing/2014/main" val="190957167"/>
                    </a:ext>
                  </a:extLst>
                </a:gridCol>
                <a:gridCol w="1537139">
                  <a:extLst>
                    <a:ext uri="{9D8B030D-6E8A-4147-A177-3AD203B41FA5}">
                      <a16:colId xmlns:a16="http://schemas.microsoft.com/office/drawing/2014/main" val="4243113650"/>
                    </a:ext>
                  </a:extLst>
                </a:gridCol>
                <a:gridCol w="3121388">
                  <a:extLst>
                    <a:ext uri="{9D8B030D-6E8A-4147-A177-3AD203B41FA5}">
                      <a16:colId xmlns:a16="http://schemas.microsoft.com/office/drawing/2014/main" val="3319182671"/>
                    </a:ext>
                  </a:extLst>
                </a:gridCol>
              </a:tblGrid>
              <a:tr h="196646">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297850">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n-GB" sz="700" b="1" kern="1200">
                          <a:solidFill>
                            <a:schemeClr val="dk1"/>
                          </a:solidFill>
                          <a:effectLst/>
                          <a:latin typeface="Poppins" pitchFamily="2" charset="77"/>
                          <a:ea typeface="+mn-ea"/>
                          <a:cs typeface="Poppins" pitchFamily="2" charset="77"/>
                        </a:rPr>
                        <a:t>Topic addressed </a:t>
                      </a:r>
                      <a:endParaRPr lang="en-US" sz="700" b="1">
                        <a:effectLst/>
                        <a:latin typeface="Poppins" pitchFamily="2" charset="77"/>
                        <a:ea typeface="Calibri" panose="020F0502020204030204" pitchFamily="34" charset="0"/>
                        <a:cs typeface="Poppins" pitchFamily="2" charset="77"/>
                      </a:endParaRP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en-GB" sz="700" b="1" kern="1200">
                          <a:solidFill>
                            <a:schemeClr val="dk1"/>
                          </a:solidFill>
                          <a:effectLst/>
                          <a:latin typeface="Poppins" pitchFamily="2" charset="77"/>
                          <a:ea typeface="+mn-ea"/>
                          <a:cs typeface="Poppins" pitchFamily="2" charset="77"/>
                        </a:rPr>
                        <a:t>Advocacy approaches </a:t>
                      </a:r>
                      <a:endParaRPr lang="en-US" sz="700" b="1">
                        <a:effectLst/>
                        <a:latin typeface="Poppins" pitchFamily="2" charset="77"/>
                        <a:ea typeface="Calibri" panose="020F0502020204030204" pitchFamily="34" charset="0"/>
                        <a:cs typeface="Poppins" pitchFamily="2" charset="77"/>
                      </a:endParaRP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en-GB" sz="700" b="1" kern="1200">
                          <a:solidFill>
                            <a:schemeClr val="dk1"/>
                          </a:solidFill>
                          <a:effectLst/>
                          <a:latin typeface="Poppins" pitchFamily="2" charset="77"/>
                          <a:ea typeface="+mn-ea"/>
                          <a:cs typeface="Poppins" pitchFamily="2" charset="77"/>
                        </a:rPr>
                        <a:t>Decision-makers/other stakeholders</a:t>
                      </a:r>
                      <a:endParaRPr lang="en-US" sz="700" b="1" kern="1200">
                        <a:solidFill>
                          <a:schemeClr val="dk1"/>
                        </a:solidFill>
                        <a:effectLst/>
                        <a:latin typeface="Poppins" pitchFamily="2" charset="77"/>
                        <a:ea typeface="+mn-ea"/>
                        <a:cs typeface="Poppins" pitchFamily="2" charset="77"/>
                      </a:endParaRPr>
                    </a:p>
                  </a:txBody>
                  <a:tcPr marL="48986" marR="48986" marT="36000" marB="36000" anchor="ctr"/>
                </a:tc>
                <a:tc>
                  <a:txBody>
                    <a:bodyPr/>
                    <a:lstStyle/>
                    <a:p>
                      <a:pPr algn="ctr"/>
                      <a:r>
                        <a:rPr lang="en-GB" sz="700" b="1" kern="1200">
                          <a:solidFill>
                            <a:schemeClr val="dk1"/>
                          </a:solidFill>
                          <a:effectLst/>
                          <a:latin typeface="Poppins" pitchFamily="2" charset="77"/>
                          <a:ea typeface="+mn-ea"/>
                          <a:cs typeface="Poppins" pitchFamily="2" charset="77"/>
                        </a:rPr>
                        <a:t>Outcome </a:t>
                      </a:r>
                      <a:endParaRPr lang="en-GE" sz="700" b="1">
                        <a:latin typeface="Poppins" pitchFamily="2" charset="77"/>
                        <a:cs typeface="Poppins" pitchFamily="2" charset="77"/>
                      </a:endParaRPr>
                    </a:p>
                  </a:txBody>
                  <a:tcPr marL="48986" marR="48986" marT="36000" marB="36000" anchor="ctr"/>
                </a:tc>
                <a:extLst>
                  <a:ext uri="{0D108BD9-81ED-4DB2-BD59-A6C34878D82A}">
                    <a16:rowId xmlns:a16="http://schemas.microsoft.com/office/drawing/2014/main" val="1053874978"/>
                  </a:ext>
                </a:extLst>
              </a:tr>
              <a:tr h="421141">
                <a:tc>
                  <a:txBody>
                    <a:bodyPr/>
                    <a:lstStyle/>
                    <a:p>
                      <a:pPr marL="7938" marR="0" lvl="1" indent="0" algn="l">
                        <a:lnSpc>
                          <a:spcPct val="100000"/>
                        </a:lnSpc>
                        <a:spcBef>
                          <a:spcPts val="0"/>
                        </a:spcBef>
                        <a:spcAft>
                          <a:spcPts val="0"/>
                        </a:spcAft>
                        <a:tabLst/>
                      </a:pPr>
                      <a:r>
                        <a:rPr lang="en-US" sz="600" b="0" kern="1200">
                          <a:solidFill>
                            <a:schemeClr val="dk1"/>
                          </a:solidFill>
                          <a:effectLst/>
                          <a:latin typeface="Poppins" pitchFamily="2" charset="77"/>
                          <a:ea typeface="+mn-ea"/>
                          <a:cs typeface="Poppins" pitchFamily="2" charset="77"/>
                        </a:rPr>
                        <a:t>High-level advocacy meeting with MoF &amp; National Planning Council  &amp; other policymakers (Successful)</a:t>
                      </a:r>
                    </a:p>
                  </a:txBody>
                  <a:tcPr marL="48986" marR="48986" marT="18000" marB="0" anchor="ctr"/>
                </a:tc>
                <a:tc>
                  <a:txBody>
                    <a:bodyPr/>
                    <a:lstStyle/>
                    <a:p>
                      <a:pPr marL="7938" marR="0" lvl="1" indent="0" algn="l">
                        <a:lnSpc>
                          <a:spcPct val="100000"/>
                        </a:lnSpc>
                        <a:spcBef>
                          <a:spcPts val="0"/>
                        </a:spcBef>
                        <a:spcAft>
                          <a:spcPts val="0"/>
                        </a:spcAft>
                        <a:tabLst/>
                      </a:pPr>
                      <a:r>
                        <a:rPr lang="en-US" sz="600" b="0" kern="1200" dirty="0">
                          <a:solidFill>
                            <a:schemeClr val="dk1"/>
                          </a:solidFill>
                          <a:effectLst/>
                          <a:latin typeface="Poppins" pitchFamily="2" charset="77"/>
                          <a:ea typeface="+mn-ea"/>
                          <a:cs typeface="Poppins" pitchFamily="2" charset="77"/>
                        </a:rPr>
                        <a:t>MoH (HPA Immunization Programme supported by WHO and UNICEF, organised a high-level advocacy meeting : Use of local data and cost-effectiveness analysis</a:t>
                      </a:r>
                    </a:p>
                  </a:txBody>
                  <a:tcPr marL="48986" marR="48986" marT="18000" marB="0" anchor="ctr"/>
                </a:tc>
                <a:tc>
                  <a:txBody>
                    <a:bodyPr/>
                    <a:lstStyle/>
                    <a:p>
                      <a:pPr marL="7938"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MoF(Budget Dep. and Fiscal Policy); National Planning Council; Economic Council; MoH leadership</a:t>
                      </a:r>
                    </a:p>
                  </a:txBody>
                  <a:tcPr marL="48986" marR="48986" marT="18000" marB="36000" anchor="ctr"/>
                </a:tc>
                <a:tc>
                  <a:txBody>
                    <a:bodyPr/>
                    <a:lstStyle/>
                    <a:p>
                      <a:pPr marL="7938" marR="0" lvl="1" indent="0" algn="l">
                        <a:lnSpc>
                          <a:spcPct val="100000"/>
                        </a:lnSpc>
                        <a:spcBef>
                          <a:spcPts val="0"/>
                        </a:spcBef>
                        <a:spcAft>
                          <a:spcPts val="200"/>
                        </a:spcAft>
                        <a:tabLst/>
                      </a:pPr>
                      <a:r>
                        <a:rPr lang="en-US" sz="600" b="0" kern="1200" dirty="0">
                          <a:solidFill>
                            <a:schemeClr val="dk1"/>
                          </a:solidFill>
                          <a:effectLst/>
                          <a:latin typeface="Poppins" pitchFamily="2" charset="77"/>
                          <a:ea typeface="+mn-ea"/>
                          <a:cs typeface="Poppins" pitchFamily="2" charset="77"/>
                        </a:rPr>
                        <a:t>Successfully secured increased budget allocation in the next fiscal year for preparatory operational costs (e.g., new vaccine cost); Allocation reflected in the approved Public Sector Investment </a:t>
                      </a:r>
                      <a:r>
                        <a:rPr lang="en-GB" sz="600" b="0" kern="1200" noProof="0" dirty="0">
                          <a:solidFill>
                            <a:schemeClr val="dk1"/>
                          </a:solidFill>
                          <a:effectLst/>
                          <a:latin typeface="Poppins" pitchFamily="2" charset="77"/>
                          <a:ea typeface="+mn-ea"/>
                          <a:cs typeface="Poppins" pitchFamily="2" charset="77"/>
                        </a:rPr>
                        <a:t>Programme</a:t>
                      </a:r>
                      <a:r>
                        <a:rPr lang="en-US" sz="600" b="0" kern="1200" dirty="0">
                          <a:solidFill>
                            <a:schemeClr val="dk1"/>
                          </a:solidFill>
                          <a:effectLst/>
                          <a:latin typeface="Poppins" pitchFamily="2" charset="77"/>
                          <a:ea typeface="+mn-ea"/>
                          <a:cs typeface="Poppins" pitchFamily="2" charset="77"/>
                        </a:rPr>
                        <a:t> (PSIP).</a:t>
                      </a:r>
                    </a:p>
                  </a:txBody>
                  <a:tcPr marL="48986" marR="48986" marT="18000" marB="36000" anchor="ctr"/>
                </a:tc>
                <a:extLst>
                  <a:ext uri="{0D108BD9-81ED-4DB2-BD59-A6C34878D82A}">
                    <a16:rowId xmlns:a16="http://schemas.microsoft.com/office/drawing/2014/main" val="2655716968"/>
                  </a:ext>
                </a:extLst>
              </a:tr>
              <a:tr h="438133">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n-US" sz="600" b="0" kern="1200">
                          <a:solidFill>
                            <a:schemeClr val="dk1"/>
                          </a:solidFill>
                          <a:effectLst/>
                          <a:latin typeface="Poppins" pitchFamily="2" charset="77"/>
                          <a:ea typeface="+mn-ea"/>
                          <a:cs typeface="Poppins" pitchFamily="2" charset="77"/>
                        </a:rPr>
                        <a:t>Parliamentary Health Committee briefing on NVI needs (Partially successful / limited impact)</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en-US" sz="600" b="0" kern="1200" dirty="0">
                          <a:solidFill>
                            <a:schemeClr val="dk1"/>
                          </a:solidFill>
                          <a:effectLst/>
                          <a:latin typeface="Poppins" pitchFamily="2" charset="77"/>
                          <a:ea typeface="+mn-ea"/>
                          <a:cs typeface="Poppins" pitchFamily="2" charset="77"/>
                        </a:rPr>
                        <a:t>MoH Immunization </a:t>
                      </a:r>
                      <a:r>
                        <a:rPr lang="en-GB" sz="600" b="0" kern="1200" noProof="0" dirty="0">
                          <a:solidFill>
                            <a:schemeClr val="dk1"/>
                          </a:solidFill>
                          <a:effectLst/>
                          <a:latin typeface="Poppins" pitchFamily="2" charset="77"/>
                          <a:ea typeface="+mn-ea"/>
                          <a:cs typeface="Poppins" pitchFamily="2" charset="77"/>
                        </a:rPr>
                        <a:t>Programme prepared a policy brief and shared to the Parliament’s committees: a) - Emphasised rising demand for new vaccines and benefits to child and adolescent health; b) Sought parliamentary advocacy for increasing </a:t>
                      </a:r>
                      <a:r>
                        <a:rPr lang="en-US" sz="600" b="0" kern="1200" dirty="0">
                          <a:solidFill>
                            <a:schemeClr val="dk1"/>
                          </a:solidFill>
                          <a:effectLst/>
                          <a:latin typeface="Poppins" pitchFamily="2" charset="77"/>
                          <a:ea typeface="+mn-ea"/>
                          <a:cs typeface="Poppins" pitchFamily="2" charset="77"/>
                        </a:rPr>
                        <a:t>MoH budget ceiling.</a:t>
                      </a: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600" b="0" kern="1200">
                          <a:solidFill>
                            <a:schemeClr val="dk1"/>
                          </a:solidFill>
                          <a:effectLst/>
                          <a:latin typeface="Poppins" pitchFamily="2" charset="77"/>
                          <a:ea typeface="+mn-ea"/>
                          <a:cs typeface="Poppins" pitchFamily="2" charset="77"/>
                        </a:rPr>
                        <a:t>Members of Parliament, especially those in Social Affairs and Budget Committees</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en-US" sz="600" b="0" kern="1200" dirty="0">
                          <a:solidFill>
                            <a:schemeClr val="dk1"/>
                          </a:solidFill>
                          <a:effectLst/>
                          <a:latin typeface="Poppins" pitchFamily="2" charset="77"/>
                          <a:ea typeface="+mn-ea"/>
                          <a:cs typeface="Poppins" pitchFamily="2" charset="77"/>
                        </a:rPr>
                        <a:t>Members expressed verbal support and included a recommendation to consider new vaccines in the committee report. However, final national budget did not include significant increase for NVI operational costs, as Parliament could recommend but not enforce changes without MoF agreement.</a:t>
                      </a:r>
                    </a:p>
                  </a:txBody>
                  <a:tcPr marL="48986" marR="48986" marT="18000" marB="36000" anchor="ctr"/>
                </a:tc>
                <a:extLst>
                  <a:ext uri="{0D108BD9-81ED-4DB2-BD59-A6C34878D82A}">
                    <a16:rowId xmlns:a16="http://schemas.microsoft.com/office/drawing/2014/main" val="427221465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110277" y="3944065"/>
            <a:ext cx="8953164" cy="1885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Advocacy Approaches used</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361096588"/>
              </p:ext>
            </p:extLst>
          </p:nvPr>
        </p:nvGraphicFramePr>
        <p:xfrm>
          <a:off x="112859" y="5301380"/>
          <a:ext cx="8977703" cy="829228"/>
        </p:xfrm>
        <a:graphic>
          <a:graphicData uri="http://schemas.openxmlformats.org/drawingml/2006/table">
            <a:tbl>
              <a:tblPr firstRow="1" firstCol="1" bandRow="1">
                <a:tableStyleId>{0505E3EF-67EA-436B-97B2-0124C06EBD24}</a:tableStyleId>
              </a:tblPr>
              <a:tblGrid>
                <a:gridCol w="8977703">
                  <a:extLst>
                    <a:ext uri="{9D8B030D-6E8A-4147-A177-3AD203B41FA5}">
                      <a16:colId xmlns:a16="http://schemas.microsoft.com/office/drawing/2014/main" val="2441690924"/>
                    </a:ext>
                  </a:extLst>
                </a:gridCol>
              </a:tblGrid>
              <a:tr h="153148">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518105">
                <a:tc>
                  <a:txBody>
                    <a:bodyPr/>
                    <a:lstStyle/>
                    <a:p>
                      <a:pPr marL="184150" marR="0" lvl="0" indent="-93663" algn="l" defTabSz="914209"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en-US" sz="600" b="0" kern="1200" dirty="0">
                          <a:solidFill>
                            <a:schemeClr val="dk1"/>
                          </a:solidFill>
                          <a:effectLst/>
                          <a:latin typeface="Poppins" pitchFamily="2" charset="77"/>
                          <a:ea typeface="Calibri" panose="020F0502020204030204" pitchFamily="34" charset="0"/>
                          <a:cs typeface="Poppins" pitchFamily="2" charset="77"/>
                        </a:rPr>
                        <a:t>Developing and using an investment case to influence fiscal decision-makers (Practical steps to prepare strong, locally relevant investment case; How to communicate investment cases to MoF, National Planning Councils, Budget Committees; Successful examples where investment cases have led to increased domestic budget allocations</a:t>
                      </a:r>
                    </a:p>
                    <a:p>
                      <a:pPr marL="184150" marR="0" lvl="0" indent="-93663" algn="l" defTabSz="914209"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en-US" sz="600" b="0" kern="1200" dirty="0">
                          <a:solidFill>
                            <a:schemeClr val="dk1"/>
                          </a:solidFill>
                          <a:effectLst/>
                          <a:latin typeface="Poppins" pitchFamily="2" charset="77"/>
                          <a:ea typeface="Calibri" panose="020F0502020204030204" pitchFamily="34" charset="0"/>
                          <a:cs typeface="Poppins" pitchFamily="2" charset="77"/>
                        </a:rPr>
                        <a:t>Integrating NVI operational costs into medium-term budgeting and national plans (advocacy strategies; MTFF &amp; PSIP; Techniques to align NVI priorities with broader government development plans, </a:t>
                      </a:r>
                    </a:p>
                    <a:p>
                      <a:pPr marL="184150" marR="0" lvl="0" indent="-93663" algn="l" defTabSz="914209"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en-US" sz="600" b="0" kern="1200" dirty="0">
                          <a:solidFill>
                            <a:schemeClr val="dk1"/>
                          </a:solidFill>
                          <a:effectLst/>
                          <a:latin typeface="Poppins" pitchFamily="2" charset="77"/>
                          <a:ea typeface="Calibri" panose="020F0502020204030204" pitchFamily="34" charset="0"/>
                          <a:cs typeface="Poppins" pitchFamily="2" charset="77"/>
                        </a:rPr>
                        <a:t>Engaging Parliamentarians and high-level policymakers  (mobilisation of parliamentary champions; Methods to brief parliamentarians; Approaches for keeping immunisation high on the political agenda over multiple budget cycles</a:t>
                      </a:r>
                      <a:r>
                        <a:rPr lang="ka-GE" sz="600" b="0" kern="1200" dirty="0">
                          <a:solidFill>
                            <a:schemeClr val="dk1"/>
                          </a:solidFill>
                          <a:effectLst/>
                          <a:latin typeface="Poppins" pitchFamily="2" charset="77"/>
                          <a:ea typeface="Calibri" panose="020F0502020204030204" pitchFamily="34" charset="0"/>
                          <a:cs typeface="Poppins" pitchFamily="2" charset="77"/>
                        </a:rPr>
                        <a:t>, </a:t>
                      </a:r>
                      <a:r>
                        <a:rPr lang="en-GB" sz="600" b="0" kern="1200" dirty="0">
                          <a:solidFill>
                            <a:schemeClr val="dk1"/>
                          </a:solidFill>
                          <a:effectLst/>
                          <a:latin typeface="Poppins" pitchFamily="2" charset="77"/>
                          <a:ea typeface="Calibri" panose="020F0502020204030204" pitchFamily="34" charset="0"/>
                          <a:cs typeface="Poppins" pitchFamily="2" charset="77"/>
                        </a:rPr>
                        <a:t>health sector strategies, and UHC agendas</a:t>
                      </a:r>
                      <a:r>
                        <a:rPr lang="en-US" sz="600" b="0" kern="1200" dirty="0">
                          <a:solidFill>
                            <a:schemeClr val="dk1"/>
                          </a:solidFill>
                          <a:effectLst/>
                          <a:latin typeface="Poppins" pitchFamily="2" charset="77"/>
                          <a:ea typeface="Calibri" panose="020F0502020204030204" pitchFamily="34" charset="0"/>
                          <a:cs typeface="Poppins" pitchFamily="2" charset="77"/>
                        </a:rPr>
                        <a:t>) </a:t>
                      </a:r>
                    </a:p>
                    <a:p>
                      <a:pPr marL="184150" marR="0" lvl="0" indent="-93663" algn="l" defTabSz="914209" rtl="0" eaLnBrk="1" fontAlgn="auto" latinLnBrk="0" hangingPunct="1">
                        <a:lnSpc>
                          <a:spcPct val="100000"/>
                        </a:lnSpc>
                        <a:spcBef>
                          <a:spcPts val="0"/>
                        </a:spcBef>
                        <a:spcAft>
                          <a:spcPts val="0"/>
                        </a:spcAft>
                        <a:buClrTx/>
                        <a:buSzTx/>
                        <a:buFont typeface="Arial" panose="020B0604020202020204" pitchFamily="34" charset="0"/>
                        <a:buAutoNum type="arabicPeriod"/>
                        <a:tabLst/>
                        <a:defRPr/>
                      </a:pPr>
                      <a:r>
                        <a:rPr lang="en-GB" sz="600" b="0" kern="1200" noProof="0" dirty="0">
                          <a:solidFill>
                            <a:schemeClr val="dk1"/>
                          </a:solidFill>
                          <a:effectLst/>
                          <a:latin typeface="Poppins" pitchFamily="2" charset="77"/>
                          <a:ea typeface="Calibri" panose="020F0502020204030204" pitchFamily="34" charset="0"/>
                          <a:cs typeface="Poppins" pitchFamily="2" charset="77"/>
                        </a:rPr>
                        <a:t>Using media and civil society strategically for budget advocacy (</a:t>
                      </a:r>
                      <a:r>
                        <a:rPr lang="en-GB" sz="600" b="0" kern="1200" noProof="0" dirty="0">
                          <a:solidFill>
                            <a:schemeClr val="dk1"/>
                          </a:solidFill>
                          <a:effectLst/>
                          <a:latin typeface="Poppins" pitchFamily="2" charset="77"/>
                          <a:ea typeface="+mn-ea"/>
                          <a:cs typeface="Poppins" pitchFamily="2" charset="77"/>
                        </a:rPr>
                        <a:t>Practical examples of successful coordinated media campaigns, Partnerships with NGOs, youth groups, and professional associations to advocate for vaccine financing, Lessons on timing and messaging to maximise impact)</a:t>
                      </a:r>
                      <a:endParaRPr lang="en-GB" sz="600" b="0" kern="1200" noProof="0" dirty="0">
                        <a:solidFill>
                          <a:schemeClr val="dk1"/>
                        </a:solidFill>
                        <a:effectLst/>
                        <a:latin typeface="Poppins" pitchFamily="2" charset="77"/>
                        <a:ea typeface="Calibri" panose="020F0502020204030204" pitchFamily="34" charset="0"/>
                        <a:cs typeface="Poppins" pitchFamily="2" charset="77"/>
                      </a:endParaRPr>
                    </a:p>
                  </a:txBody>
                  <a:tcPr marL="48986" marR="48986" marT="36000" marB="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88095" y="5292151"/>
            <a:ext cx="8953164" cy="1885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Learnings</a:t>
            </a:r>
          </a:p>
        </p:txBody>
      </p:sp>
      <p:pic>
        <p:nvPicPr>
          <p:cNvPr id="5" name="Picture 4" descr="A red green and white flag&#10;&#10;AI-generated content may be incorrect.">
            <a:extLst>
              <a:ext uri="{FF2B5EF4-FFF2-40B4-BE49-F238E27FC236}">
                <a16:creationId xmlns:a16="http://schemas.microsoft.com/office/drawing/2014/main" id="{5F9E030F-1C67-78A3-5CF0-13502DEE9828}"/>
              </a:ext>
            </a:extLst>
          </p:cNvPr>
          <p:cNvPicPr>
            <a:picLocks noChangeAspect="1"/>
          </p:cNvPicPr>
          <p:nvPr/>
        </p:nvPicPr>
        <p:blipFill>
          <a:blip r:embed="rId4"/>
          <a:stretch>
            <a:fillRect/>
          </a:stretch>
        </p:blipFill>
        <p:spPr>
          <a:xfrm>
            <a:off x="164287" y="130388"/>
            <a:ext cx="1083195" cy="712830"/>
          </a:xfrm>
          <a:prstGeom prst="rect">
            <a:avLst/>
          </a:prstGeom>
        </p:spPr>
      </p:pic>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bcb27da4-2e3e-416a-a040-6d0b2e3a2039">
      <Terms xmlns="http://schemas.microsoft.com/office/infopath/2007/PartnerControls"/>
    </lcf76f155ced4ddcb4097134ff3c332f>
    <TaxCatchAll xmlns="a6b7a42b-578f-4fd1-9d67-5a3066b9c5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E0A9FA-70C5-4625-8489-6DFC5040249D}">
  <ds:schemaRefs>
    <ds:schemaRef ds:uri="http://schemas.microsoft.com/sharepoint/v3/contenttype/forms"/>
  </ds:schemaRefs>
</ds:datastoreItem>
</file>

<file path=customXml/itemProps2.xml><?xml version="1.0" encoding="utf-8"?>
<ds:datastoreItem xmlns:ds="http://schemas.openxmlformats.org/officeDocument/2006/customXml" ds:itemID="{D73F97D6-9BE9-4FE7-AF9A-198E873C182A}">
  <ds:schemaRefs>
    <ds:schemaRef ds:uri="http://schemas.microsoft.com/office/2006/documentManagement/types"/>
    <ds:schemaRef ds:uri="http://purl.org/dc/dcmitype/"/>
    <ds:schemaRef ds:uri="http://schemas.microsoft.com/office/infopath/2007/PartnerControls"/>
    <ds:schemaRef ds:uri="48b06b4d-1ec9-41b0-8d15-5bb6e5667c29"/>
    <ds:schemaRef ds:uri="http://purl.org/dc/elements/1.1/"/>
    <ds:schemaRef ds:uri="http://schemas.openxmlformats.org/package/2006/metadata/core-properties"/>
    <ds:schemaRef ds:uri="http://www.w3.org/XML/1998/namespace"/>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37ADE41-35BE-42C5-8329-B992CA5E020E}"/>
</file>

<file path=docProps/app.xml><?xml version="1.0" encoding="utf-8"?>
<Properties xmlns="http://schemas.openxmlformats.org/officeDocument/2006/extended-properties" xmlns:vt="http://schemas.openxmlformats.org/officeDocument/2006/docPropsVTypes">
  <Template>Office Theme</Template>
  <TotalTime>945</TotalTime>
  <Words>775</Words>
  <Application>Microsoft Macintosh PowerPoint</Application>
  <PresentationFormat>On-screen Show (4:3)</PresentationFormat>
  <Paragraphs>66</Paragraphs>
  <Slides>1</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12" baseType="lpstr">
      <vt:lpstr>Arial</vt:lpstr>
      <vt:lpstr>Calibri</vt:lpstr>
      <vt:lpstr>Museo Sans 300</vt:lpstr>
      <vt:lpstr>Museo Slab 300</vt:lpstr>
      <vt:lpstr>Poppins</vt:lpstr>
      <vt:lpstr>Poppins ExtraBold</vt:lpstr>
      <vt:lpstr>Poppins Medium</vt:lpstr>
      <vt:lpstr>Poppins SemiBold</vt:lpstr>
      <vt:lpstr>Wingdings</vt:lpstr>
      <vt:lpstr>R4D_StandardTemplate_MAC</vt:lpstr>
      <vt:lpstr>think-cell Slide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Christina Shaw</dc:creator>
  <cp:lastModifiedBy>Ivdity Chikovani</cp:lastModifiedBy>
  <cp:revision>4</cp:revision>
  <dcterms:created xsi:type="dcterms:W3CDTF">2025-06-27T15:42:33Z</dcterms:created>
  <dcterms:modified xsi:type="dcterms:W3CDTF">2025-07-21T18:20:26Z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