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34" autoAdjust="0"/>
    <p:restoredTop sz="96126"/>
  </p:normalViewPr>
  <p:slideViewPr>
    <p:cSldViewPr snapToGrid="0">
      <p:cViewPr>
        <p:scale>
          <a:sx n="125" d="100"/>
          <a:sy n="125" d="100"/>
        </p:scale>
        <p:origin x="1987" y="-1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4516DF41-C295-F940-A23F-BB89E19BC67B}"/>
    <pc:docChg chg="modSld">
      <pc:chgData name="Ivdity Chikovani" userId="88c3af89-cfad-4844-9d52-51bd03c65758" providerId="ADAL" clId="{4516DF41-C295-F940-A23F-BB89E19BC67B}" dt="2025-07-11T11:18:41.444" v="8" actId="1035"/>
      <pc:docMkLst>
        <pc:docMk/>
      </pc:docMkLst>
      <pc:sldChg chg="modSp mod">
        <pc:chgData name="Ivdity Chikovani" userId="88c3af89-cfad-4844-9d52-51bd03c65758" providerId="ADAL" clId="{4516DF41-C295-F940-A23F-BB89E19BC67B}" dt="2025-07-11T11:18:41.444" v="8" actId="1035"/>
        <pc:sldMkLst>
          <pc:docMk/>
          <pc:sldMk cId="4072229634" sldId="290"/>
        </pc:sldMkLst>
        <pc:spChg chg="mod">
          <ac:chgData name="Ivdity Chikovani" userId="88c3af89-cfad-4844-9d52-51bd03c65758" providerId="ADAL" clId="{4516DF41-C295-F940-A23F-BB89E19BC67B}" dt="2025-07-11T11:18:41.444" v="8" actId="1035"/>
          <ac:spMkLst>
            <pc:docMk/>
            <pc:sldMk cId="4072229634" sldId="290"/>
            <ac:spMk id="7" creationId="{C1CD0FA6-C9F6-1D06-6084-8849003B6409}"/>
          </ac:spMkLst>
        </pc:spChg>
        <pc:picChg chg="mod">
          <ac:chgData name="Ivdity Chikovani" userId="88c3af89-cfad-4844-9d52-51bd03c65758" providerId="ADAL" clId="{4516DF41-C295-F940-A23F-BB89E19BC67B}" dt="2025-07-11T11:16:31.233" v="0" actId="14100"/>
          <ac:picMkLst>
            <pc:docMk/>
            <pc:sldMk cId="4072229634" sldId="290"/>
            <ac:picMk id="4" creationId="{E654579A-34AB-EBF8-4237-18B450F4012C}"/>
          </ac:picMkLst>
        </pc:picChg>
      </pc:sldChg>
    </pc:docChg>
  </pc:docChgLst>
  <pc:docChgLst>
    <pc:chgData name="Ivdity Chikovani" userId="88c3af89-cfad-4844-9d52-51bd03c65758" providerId="ADAL" clId="{1B8340B3-54EA-2348-9161-A91CC757E76E}"/>
    <pc:docChg chg="modSld">
      <pc:chgData name="Ivdity Chikovani" userId="88c3af89-cfad-4844-9d52-51bd03c65758" providerId="ADAL" clId="{1B8340B3-54EA-2348-9161-A91CC757E76E}" dt="2025-07-10T17:08:30.020" v="36" actId="1038"/>
      <pc:docMkLst>
        <pc:docMk/>
      </pc:docMkLst>
      <pc:sldChg chg="modSp mod">
        <pc:chgData name="Ivdity Chikovani" userId="88c3af89-cfad-4844-9d52-51bd03c65758" providerId="ADAL" clId="{1B8340B3-54EA-2348-9161-A91CC757E76E}" dt="2025-07-10T17:08:30.020" v="36" actId="1038"/>
        <pc:sldMkLst>
          <pc:docMk/>
          <pc:sldMk cId="4072229634" sldId="290"/>
        </pc:sldMkLst>
        <pc:graphicFrameChg chg="modGraphic">
          <ac:chgData name="Ivdity Chikovani" userId="88c3af89-cfad-4844-9d52-51bd03c65758" providerId="ADAL" clId="{1B8340B3-54EA-2348-9161-A91CC757E76E}" dt="2025-07-10T01:25:06.227" v="13" actId="20577"/>
          <ac:graphicFrameMkLst>
            <pc:docMk/>
            <pc:sldMk cId="4072229634" sldId="290"/>
            <ac:graphicFrameMk id="14" creationId="{130A9993-2563-94D2-71A0-F5F8739DCEA8}"/>
          </ac:graphicFrameMkLst>
        </pc:graphicFrameChg>
        <pc:picChg chg="mod">
          <ac:chgData name="Ivdity Chikovani" userId="88c3af89-cfad-4844-9d52-51bd03c65758" providerId="ADAL" clId="{1B8340B3-54EA-2348-9161-A91CC757E76E}" dt="2025-07-10T17:08:30.020" v="36" actId="1038"/>
          <ac:picMkLst>
            <pc:docMk/>
            <pc:sldMk cId="4072229634" sldId="290"/>
            <ac:picMk id="4" creationId="{E654579A-34AB-EBF8-4237-18B450F4012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Arial"/>
                <a:cs typeface="Museo Slab 300"/>
              </a:defRPr>
            </a:lvl2pPr>
            <a:lvl3pPr marL="1257038" indent="-342828">
              <a:buClr>
                <a:srgbClr val="00A6B6"/>
              </a:buClr>
              <a:buFontTx/>
              <a:buNone/>
              <a:defRPr sz="1571" b="0" i="0">
                <a:solidFill>
                  <a:srgbClr val="313231"/>
                </a:solidFill>
                <a:latin typeface="Arial"/>
                <a:cs typeface="Museo Slab 300"/>
              </a:defRPr>
            </a:lvl3pPr>
            <a:lvl4pPr marL="1714142" indent="-342828">
              <a:buClr>
                <a:srgbClr val="00A6B6"/>
              </a:buClr>
              <a:buFontTx/>
              <a:buNone/>
              <a:defRPr sz="1429" b="0" i="0">
                <a:solidFill>
                  <a:srgbClr val="313231"/>
                </a:solidFill>
                <a:latin typeface="Arial"/>
                <a:cs typeface="Museo Slab 300"/>
              </a:defRPr>
            </a:lvl4pPr>
            <a:lvl5pPr>
              <a:buClr>
                <a:srgbClr val="00A6B6"/>
              </a:buClr>
              <a:buFontTx/>
              <a:buNone/>
              <a:defRPr sz="1214" b="0" i="0">
                <a:solidFill>
                  <a:srgbClr val="313231"/>
                </a:solidFill>
                <a:latin typeface="Arial"/>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Arial"/>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56728"/>
            <a:ext cx="8936406" cy="721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vi-VN" sz="2200" b="1" i="0" u="none" strike="noStrike" cap="none" normalizeH="0" baseline="0" noProof="0" dirty="0">
                <a:ln>
                  <a:noFill/>
                </a:ln>
                <a:solidFill>
                  <a:srgbClr val="1070B8"/>
                </a:solidFill>
                <a:effectLst/>
                <a:uLnTx/>
                <a:uFillTx/>
                <a:latin typeface="Arial" panose="00000500000000000000" pitchFamily="2" charset="0"/>
                <a:ea typeface="ＭＳ Ｐゴシック" charset="0"/>
                <a:cs typeface="Poppins" panose="00000500000000000000" pitchFamily="2" charset="0"/>
              </a:rPr>
              <a:t>Cuba</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100" b="1" i="0" u="none" strike="noStrike" cap="none" normalizeH="0" baseline="0" noProof="0" dirty="0">
                <a:ln>
                  <a:noFill/>
                </a:ln>
                <a:solidFill>
                  <a:srgbClr val="313231"/>
                </a:solidFill>
                <a:effectLst/>
                <a:uLnTx/>
                <a:uFillTx/>
                <a:latin typeface="Arial" panose="00000500000000000000" pitchFamily="2" charset="0"/>
                <a:ea typeface="ＭＳ Ｐゴシック" charset="0"/>
                <a:cs typeface="Poppins" panose="00000500000000000000" pitchFamily="2" charset="0"/>
              </a:rPr>
              <a:t>Hỗ trợ việc ưu tiên nguồn lực trong nước cho triển khai vắc-xin mới</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100" b="1" i="1" u="none" strike="noStrike" cap="none" normalizeH="0" baseline="0" noProof="0" dirty="0">
                <a:ln>
                  <a:noFill/>
                </a:ln>
                <a:solidFill>
                  <a:srgbClr val="313231"/>
                </a:solidFill>
                <a:effectLst/>
                <a:uLnTx/>
                <a:uFillTx/>
                <a:latin typeface="Arial" panose="00000500000000000000" pitchFamily="2" charset="0"/>
                <a:ea typeface="ＭＳ Ｐゴシック" charset="0"/>
                <a:cs typeface="Poppins" panose="00000500000000000000" pitchFamily="2" charset="0"/>
              </a:rPr>
              <a:t>Manila, Philippines, ngày 23–25 tháng 7 năm 2025</a:t>
            </a:r>
          </a:p>
        </p:txBody>
      </p:sp>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16430" y="941346"/>
            <a:ext cx="8964608"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Tình hình triển khai</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594439581"/>
              </p:ext>
            </p:extLst>
          </p:nvPr>
        </p:nvGraphicFramePr>
        <p:xfrm>
          <a:off x="118388" y="1110724"/>
          <a:ext cx="8979408" cy="1213012"/>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3685884">
                  <a:extLst>
                    <a:ext uri="{9D8B030D-6E8A-4147-A177-3AD203B41FA5}">
                      <a16:colId xmlns:a16="http://schemas.microsoft.com/office/drawing/2014/main" val="4243113650"/>
                    </a:ext>
                  </a:extLst>
                </a:gridCol>
                <a:gridCol w="3556164">
                  <a:extLst>
                    <a:ext uri="{9D8B030D-6E8A-4147-A177-3AD203B41FA5}">
                      <a16:colId xmlns:a16="http://schemas.microsoft.com/office/drawing/2014/main" val="2137277064"/>
                    </a:ext>
                  </a:extLst>
                </a:gridCol>
              </a:tblGrid>
              <a:tr h="159512">
                <a:tc>
                  <a:txBody>
                    <a:bodyPr/>
                    <a:lstStyle/>
                    <a:p>
                      <a:pPr marL="0" marR="0" algn="l" rtl="0">
                        <a:lnSpc>
                          <a:spcPct val="150000"/>
                        </a:lnSpc>
                        <a:spcBef>
                          <a:spcPts val="0"/>
                        </a:spcBef>
                        <a:spcAft>
                          <a:spcPts val="0"/>
                        </a:spcAft>
                      </a:pPr>
                      <a:endParaRPr lang="en-US" sz="1000" dirty="0">
                        <a:effectLst/>
                        <a:latin typeface="Poppins Medium" panose="00000600000000000000" pitchFamily="2"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en-US" sz="800" b="1" dirty="0" err="1">
                          <a:effectLst/>
                          <a:latin typeface="Arial" panose="00000700000000000000" pitchFamily="2" charset="0"/>
                          <a:cs typeface="Poppins SemiBold" panose="00000700000000000000" pitchFamily="2" charset="0"/>
                        </a:rPr>
                        <a:t>Vắc-xin</a:t>
                      </a:r>
                      <a:r>
                        <a:rPr lang="en-US" sz="800" b="1" dirty="0">
                          <a:effectLst/>
                          <a:latin typeface="Arial" panose="00000700000000000000" pitchFamily="2" charset="0"/>
                          <a:cs typeface="Poppins SemiBold" panose="00000700000000000000" pitchFamily="2" charset="0"/>
                        </a:rPr>
                        <a:t> </a:t>
                      </a:r>
                      <a:r>
                        <a:rPr lang="en-US" sz="800" b="1" dirty="0" err="1">
                          <a:effectLst/>
                          <a:latin typeface="Arial" panose="00000700000000000000" pitchFamily="2" charset="0"/>
                          <a:cs typeface="Poppins SemiBold" panose="00000700000000000000" pitchFamily="2" charset="0"/>
                        </a:rPr>
                        <a:t>phế</a:t>
                      </a:r>
                      <a:r>
                        <a:rPr lang="en-US" sz="800" b="1" dirty="0">
                          <a:effectLst/>
                          <a:latin typeface="Arial" panose="00000700000000000000" pitchFamily="2" charset="0"/>
                          <a:cs typeface="Poppins SemiBold" panose="00000700000000000000" pitchFamily="2" charset="0"/>
                        </a:rPr>
                        <a:t> </a:t>
                      </a:r>
                      <a:r>
                        <a:rPr lang="en-US" sz="800" b="1" dirty="0" err="1">
                          <a:effectLst/>
                          <a:latin typeface="Arial" panose="00000700000000000000" pitchFamily="2" charset="0"/>
                          <a:cs typeface="Poppins SemiBold" panose="00000700000000000000" pitchFamily="2" charset="0"/>
                        </a:rPr>
                        <a:t>cầu</a:t>
                      </a:r>
                      <a:r>
                        <a:rPr lang="en-US" sz="800" b="1" dirty="0">
                          <a:effectLst/>
                          <a:latin typeface="Arial" panose="00000700000000000000" pitchFamily="2" charset="0"/>
                          <a:cs typeface="Poppins SemiBold" panose="00000700000000000000" pitchFamily="2" charset="0"/>
                        </a:rPr>
                        <a:t> (</a:t>
                      </a:r>
                      <a:r>
                        <a:rPr lang="vi-VN" sz="800" b="1" dirty="0">
                          <a:effectLst/>
                          <a:latin typeface="Arial" panose="00000700000000000000" pitchFamily="2" charset="0"/>
                          <a:cs typeface="Poppins SemiBold" panose="00000700000000000000" pitchFamily="2" charset="0"/>
                        </a:rPr>
                        <a:t>PCV</a:t>
                      </a:r>
                      <a:r>
                        <a:rPr lang="en-US" sz="800" b="1" dirty="0">
                          <a:effectLst/>
                          <a:latin typeface="Arial" panose="00000700000000000000" pitchFamily="2" charset="0"/>
                          <a:cs typeface="Poppins SemiBold" panose="00000700000000000000" pitchFamily="2" charset="0"/>
                        </a:rPr>
                        <a:t>)</a:t>
                      </a:r>
                      <a:endParaRPr lang="vi-VN" sz="800" b="1" dirty="0">
                        <a:effectLst/>
                        <a:latin typeface="Arial" panose="00000700000000000000" pitchFamily="2" charset="0"/>
                        <a:cs typeface="Poppins SemiBold" panose="00000700000000000000" pitchFamily="2" charset="0"/>
                      </a:endParaRPr>
                    </a:p>
                  </a:txBody>
                  <a:tcPr marL="48986" marR="48986" marT="36000" marB="36000" anchor="ctr"/>
                </a:tc>
                <a:tc>
                  <a:txBody>
                    <a:bodyPr/>
                    <a:lstStyle/>
                    <a:p>
                      <a:pPr marL="0" marR="0" algn="ctr">
                        <a:lnSpc>
                          <a:spcPct val="100000"/>
                        </a:lnSpc>
                        <a:spcBef>
                          <a:spcPts val="0"/>
                        </a:spcBef>
                        <a:spcAft>
                          <a:spcPts val="0"/>
                        </a:spcAft>
                      </a:pPr>
                      <a:r>
                        <a:rPr lang="en-US" sz="800" b="1" dirty="0" err="1">
                          <a:effectLst/>
                          <a:latin typeface="Arial" panose="00000700000000000000" pitchFamily="2" charset="0"/>
                          <a:cs typeface="Poppins SemiBold" panose="00000700000000000000" pitchFamily="2" charset="0"/>
                        </a:rPr>
                        <a:t>Vắc-xin</a:t>
                      </a:r>
                      <a:r>
                        <a:rPr lang="en-US" sz="800" b="1" dirty="0">
                          <a:effectLst/>
                          <a:latin typeface="Arial" panose="00000700000000000000" pitchFamily="2" charset="0"/>
                          <a:cs typeface="Poppins SemiBold" panose="00000700000000000000" pitchFamily="2" charset="0"/>
                        </a:rPr>
                        <a:t> </a:t>
                      </a:r>
                      <a:r>
                        <a:rPr lang="vi-VN" sz="800" b="1" dirty="0">
                          <a:effectLst/>
                          <a:latin typeface="Arial" panose="00000700000000000000" pitchFamily="2" charset="0"/>
                          <a:cs typeface="Poppins SemiBold" panose="00000700000000000000" pitchFamily="2" charset="0"/>
                        </a:rPr>
                        <a:t>HPV</a:t>
                      </a:r>
                    </a:p>
                  </a:txBody>
                  <a:tcPr marL="48986" marR="48986" marT="36000" marB="36000" anchor="ctr"/>
                </a:tc>
                <a:extLst>
                  <a:ext uri="{0D108BD9-81ED-4DB2-BD59-A6C34878D82A}">
                    <a16:rowId xmlns:a16="http://schemas.microsoft.com/office/drawing/2014/main" val="4244451803"/>
                  </a:ext>
                </a:extLst>
              </a:tr>
              <a:tr h="172472">
                <a:tc>
                  <a:txBody>
                    <a:bodyPr/>
                    <a:lstStyle/>
                    <a:p>
                      <a:pPr marL="0" marR="0" algn="ctr">
                        <a:lnSpc>
                          <a:spcPct val="100000"/>
                        </a:lnSpc>
                        <a:spcBef>
                          <a:spcPts val="0"/>
                        </a:spcBef>
                        <a:spcAft>
                          <a:spcPts val="0"/>
                        </a:spcAft>
                      </a:pPr>
                      <a:r>
                        <a:rPr lang="vi-VN" sz="600" dirty="0">
                          <a:effectLst/>
                          <a:latin typeface="Arial" pitchFamily="2" charset="77"/>
                          <a:cs typeface="Poppins" pitchFamily="2" charset="77"/>
                        </a:rPr>
                        <a:t>Năm triển khai</a:t>
                      </a:r>
                    </a:p>
                  </a:txBody>
                  <a:tcPr marL="48986" marR="48986" marT="36000" marB="36000" anchor="ctr"/>
                </a:tc>
                <a:tc>
                  <a:txBody>
                    <a:bodyPr/>
                    <a:lstStyle/>
                    <a:p>
                      <a:pPr marL="0" marR="0" algn="ctr">
                        <a:lnSpc>
                          <a:spcPct val="100000"/>
                        </a:lnSpc>
                        <a:spcBef>
                          <a:spcPts val="0"/>
                        </a:spcBef>
                        <a:spcAft>
                          <a:spcPts val="0"/>
                        </a:spcAft>
                      </a:pPr>
                      <a:r>
                        <a:rPr lang="vi-VN" sz="600" b="0">
                          <a:effectLst/>
                          <a:latin typeface="Arial" pitchFamily="2" charset="77"/>
                          <a:cs typeface="Poppins" pitchFamily="2" charset="77"/>
                        </a:rPr>
                        <a:t>Trên toàn quốc. Được triển khai cho người dân tại 15 tỉnh và 168 thành phố trực thuộc trên cả nước.</a:t>
                      </a:r>
                    </a:p>
                  </a:txBody>
                  <a:tcPr marL="48986" marR="48986" marT="18000" marB="36000" anchor="ctr"/>
                </a:tc>
                <a:tc>
                  <a:txBody>
                    <a:bodyPr/>
                    <a:lstStyle/>
                    <a:p>
                      <a:pPr marL="0" marR="0" algn="ctr">
                        <a:lnSpc>
                          <a:spcPct val="100000"/>
                        </a:lnSpc>
                        <a:spcBef>
                          <a:spcPts val="0"/>
                        </a:spcBef>
                        <a:spcAft>
                          <a:spcPts val="0"/>
                        </a:spcAft>
                      </a:pPr>
                      <a:r>
                        <a:rPr lang="vi-VN" sz="600" b="0">
                          <a:solidFill>
                            <a:schemeClr val="dk1"/>
                          </a:solidFill>
                          <a:effectLst/>
                          <a:latin typeface="Arial" pitchFamily="2" charset="77"/>
                          <a:ea typeface="+mn-ea"/>
                          <a:cs typeface="Poppins" pitchFamily="2" charset="77"/>
                        </a:rPr>
                        <a:t>Tháng 10 năm 2025 </a:t>
                      </a:r>
                    </a:p>
                  </a:txBody>
                  <a:tcPr marL="48986" marR="48986" marT="18000" marB="36000" anchor="ctr"/>
                </a:tc>
                <a:extLst>
                  <a:ext uri="{0D108BD9-81ED-4DB2-BD59-A6C34878D82A}">
                    <a16:rowId xmlns:a16="http://schemas.microsoft.com/office/drawing/2014/main" val="3830800114"/>
                  </a:ext>
                </a:extLst>
              </a:tr>
              <a:tr h="199622">
                <a:tc>
                  <a:txBody>
                    <a:bodyPr/>
                    <a:lstStyle/>
                    <a:p>
                      <a:pPr marL="0" marR="0" lvl="0" indent="-368205" algn="ctr">
                        <a:lnSpc>
                          <a:spcPct val="100000"/>
                        </a:lnSpc>
                        <a:spcBef>
                          <a:spcPts val="0"/>
                        </a:spcBef>
                        <a:spcAft>
                          <a:spcPts val="0"/>
                        </a:spcAft>
                        <a:tabLst/>
                      </a:pPr>
                      <a:r>
                        <a:rPr lang="vi-VN" sz="600" dirty="0">
                          <a:effectLst/>
                          <a:latin typeface="Arial" pitchFamily="2" charset="77"/>
                          <a:cs typeface="Poppins" pitchFamily="2" charset="77"/>
                        </a:rPr>
                        <a:t>Tình hình triển khai</a:t>
                      </a:r>
                    </a:p>
                  </a:txBody>
                  <a:tcPr marL="48986" marR="48986" marT="36000" marB="0" anchor="ctr"/>
                </a:tc>
                <a:tc>
                  <a:txBody>
                    <a:bodyPr/>
                    <a:lstStyle/>
                    <a:p>
                      <a:pPr marL="88900" marR="0" lvl="1" indent="0" algn="ctr">
                        <a:lnSpc>
                          <a:spcPct val="100000"/>
                        </a:lnSpc>
                        <a:spcBef>
                          <a:spcPts val="0"/>
                        </a:spcBef>
                        <a:spcAft>
                          <a:spcPts val="0"/>
                        </a:spcAft>
                        <a:tabLst/>
                      </a:pPr>
                      <a:r>
                        <a:rPr lang="vi-VN" sz="600" b="0" dirty="0">
                          <a:solidFill>
                            <a:schemeClr val="dk1"/>
                          </a:solidFill>
                          <a:effectLst/>
                          <a:latin typeface="Arial" pitchFamily="2" charset="77"/>
                          <a:ea typeface="+mn-ea"/>
                          <a:cs typeface="Poppins" pitchFamily="2" charset="77"/>
                        </a:rPr>
                        <a:t>Trẻ em dưới 1 tuổi. Số ca sinh sống năm 2024 (100%)</a:t>
                      </a:r>
                    </a:p>
                  </a:txBody>
                  <a:tcPr marL="48986" marR="48986" marT="18000" marB="36000" anchor="ctr"/>
                </a:tc>
                <a:tc>
                  <a:txBody>
                    <a:bodyPr/>
                    <a:lstStyle/>
                    <a:p>
                      <a:pPr marL="4763" marR="0" lvl="1" indent="0" algn="ctr">
                        <a:lnSpc>
                          <a:spcPct val="100000"/>
                        </a:lnSpc>
                        <a:spcBef>
                          <a:spcPts val="0"/>
                        </a:spcBef>
                        <a:spcAft>
                          <a:spcPts val="0"/>
                        </a:spcAft>
                        <a:tabLst/>
                      </a:pPr>
                      <a:r>
                        <a:rPr lang="vi-VN" sz="600" b="0">
                          <a:solidFill>
                            <a:schemeClr val="dk1"/>
                          </a:solidFill>
                          <a:effectLst/>
                          <a:latin typeface="Arial" pitchFamily="2" charset="77"/>
                          <a:ea typeface="+mn-ea"/>
                          <a:cs typeface="Poppins" pitchFamily="2" charset="77"/>
                        </a:rPr>
                        <a:t>Trên toàn quốc. Có mặt tại 15 tỉnh và 168 thành phố trực thuộc trên toàn quốc.</a:t>
                      </a:r>
                    </a:p>
                  </a:txBody>
                  <a:tcPr marL="48986" marR="48986" marT="18000" marB="36000" anchor="ctr"/>
                </a:tc>
                <a:extLst>
                  <a:ext uri="{0D108BD9-81ED-4DB2-BD59-A6C34878D82A}">
                    <a16:rowId xmlns:a16="http://schemas.microsoft.com/office/drawing/2014/main" val="4236886848"/>
                  </a:ext>
                </a:extLst>
              </a:tr>
              <a:tr h="170187">
                <a:tc>
                  <a:txBody>
                    <a:bodyPr/>
                    <a:lstStyle/>
                    <a:p>
                      <a:pPr marL="0" marR="0" lvl="0" indent="-368205" algn="ctr">
                        <a:lnSpc>
                          <a:spcPct val="100000"/>
                        </a:lnSpc>
                        <a:spcBef>
                          <a:spcPts val="0"/>
                        </a:spcBef>
                        <a:spcAft>
                          <a:spcPts val="0"/>
                        </a:spcAft>
                        <a:tabLst/>
                      </a:pPr>
                      <a:r>
                        <a:rPr lang="vi-VN" sz="600">
                          <a:effectLst/>
                          <a:latin typeface="Arial" pitchFamily="2" charset="77"/>
                          <a:ea typeface="Calibri"/>
                          <a:cs typeface="Poppins" pitchFamily="2" charset="77"/>
                        </a:rPr>
                        <a:t>Nhóm đối tượng tiêm vắc-xin </a:t>
                      </a:r>
                    </a:p>
                  </a:txBody>
                  <a:tcPr marL="48986" marR="48986" marT="36000" marB="0" anchor="ctr"/>
                </a:tc>
                <a:tc>
                  <a:txBody>
                    <a:bodyPr/>
                    <a:lstStyle/>
                    <a:p>
                      <a:pPr marL="88900" marR="0" lvl="1" indent="0" algn="l" rtl="0">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vi-VN" sz="600" b="0">
                          <a:solidFill>
                            <a:schemeClr val="dk1"/>
                          </a:solidFill>
                          <a:effectLst/>
                          <a:latin typeface="Arial" pitchFamily="2" charset="77"/>
                          <a:ea typeface="+mn-ea"/>
                          <a:cs typeface="Poppins" pitchFamily="2" charset="77"/>
                        </a:rPr>
                        <a:t>Các bé gái 9 tuổi. Dân số mục tiêu: 70.000</a:t>
                      </a:r>
                    </a:p>
                  </a:txBody>
                  <a:tcPr marL="48986" marR="48986" marT="18000" marB="36000" anchor="ctr"/>
                </a:tc>
                <a:extLst>
                  <a:ext uri="{0D108BD9-81ED-4DB2-BD59-A6C34878D82A}">
                    <a16:rowId xmlns:a16="http://schemas.microsoft.com/office/drawing/2014/main" val="2669951412"/>
                  </a:ext>
                </a:extLst>
              </a:tr>
              <a:tr h="243221">
                <a:tc>
                  <a:txBody>
                    <a:bodyPr/>
                    <a:lstStyle/>
                    <a:p>
                      <a:pPr marL="0" marR="0" algn="ctr">
                        <a:lnSpc>
                          <a:spcPct val="107000"/>
                        </a:lnSpc>
                        <a:spcAft>
                          <a:spcPts val="800"/>
                        </a:spcAft>
                        <a:buNone/>
                      </a:pPr>
                      <a:r>
                        <a:rPr lang="vi-VN" sz="600" dirty="0">
                          <a:effectLst/>
                          <a:latin typeface="Arial" panose="00000500000000000000" pitchFamily="2" charset="0"/>
                          <a:ea typeface="Calibri" panose="020F0502020204030204" pitchFamily="34" charset="0"/>
                          <a:cs typeface="Times New Roman" panose="02020603050405020304" pitchFamily="18" charset="0"/>
                        </a:rPr>
                        <a:t>Loại vắc-xin và số liều / Hỗ trợ tài chính khi triển khai </a:t>
                      </a:r>
                    </a:p>
                  </a:txBody>
                  <a:tcPr marL="68580" marR="68580" marT="0" marB="0" anchor="ctr"/>
                </a:tc>
                <a:tc>
                  <a:txBody>
                    <a:bodyPr/>
                    <a:lstStyle/>
                    <a:p>
                      <a:pPr marL="88900" marR="0" lvl="1" indent="0" algn="l" rtl="0">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vi-VN" sz="600" b="0">
                          <a:solidFill>
                            <a:schemeClr val="dk1"/>
                          </a:solidFill>
                          <a:effectLst/>
                          <a:latin typeface="Arial" pitchFamily="2" charset="77"/>
                          <a:ea typeface="+mn-ea"/>
                          <a:cs typeface="Poppins" pitchFamily="2" charset="77"/>
                        </a:rPr>
                        <a:t>Cecolin. Liều lượng: 70 704 liều / Hỗ trợ từ Gavi và Bộ Y tế Công cộng Cuba</a:t>
                      </a:r>
                    </a:p>
                  </a:txBody>
                  <a:tcPr marL="48986" marR="48986" marT="18000" marB="36000" anchor="ctr"/>
                </a:tc>
                <a:extLst>
                  <a:ext uri="{0D108BD9-81ED-4DB2-BD59-A6C34878D82A}">
                    <a16:rowId xmlns:a16="http://schemas.microsoft.com/office/drawing/2014/main" val="2870562351"/>
                  </a:ext>
                </a:extLst>
              </a:tr>
              <a:tr h="220500">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357708961"/>
              </p:ext>
            </p:extLst>
          </p:nvPr>
        </p:nvGraphicFramePr>
        <p:xfrm>
          <a:off x="118342" y="2108350"/>
          <a:ext cx="8979408" cy="1391370"/>
        </p:xfrm>
        <a:graphic>
          <a:graphicData uri="http://schemas.openxmlformats.org/drawingml/2006/table">
            <a:tbl>
              <a:tblPr firstRow="1" firstCol="1" bandRow="1">
                <a:tableStyleId>{0505E3EF-67EA-436B-97B2-0124C06EBD24}</a:tableStyleId>
              </a:tblPr>
              <a:tblGrid>
                <a:gridCol w="5421487">
                  <a:extLst>
                    <a:ext uri="{9D8B030D-6E8A-4147-A177-3AD203B41FA5}">
                      <a16:colId xmlns:a16="http://schemas.microsoft.com/office/drawing/2014/main" val="2441690924"/>
                    </a:ext>
                  </a:extLst>
                </a:gridCol>
                <a:gridCol w="1835616">
                  <a:extLst>
                    <a:ext uri="{9D8B030D-6E8A-4147-A177-3AD203B41FA5}">
                      <a16:colId xmlns:a16="http://schemas.microsoft.com/office/drawing/2014/main" val="4243113650"/>
                    </a:ext>
                  </a:extLst>
                </a:gridCol>
                <a:gridCol w="1722305">
                  <a:extLst>
                    <a:ext uri="{9D8B030D-6E8A-4147-A177-3AD203B41FA5}">
                      <a16:colId xmlns:a16="http://schemas.microsoft.com/office/drawing/2014/main" val="3319182671"/>
                    </a:ext>
                  </a:extLst>
                </a:gridCol>
              </a:tblGrid>
              <a:tr h="188056">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18000" marB="3960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821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800">
                          <a:effectLst/>
                          <a:latin typeface="Arial" pitchFamily="2" charset="77"/>
                          <a:cs typeface="Poppins" pitchFamily="2" charset="77"/>
                        </a:rPr>
                        <a:t>Những thách thức chính</a:t>
                      </a:r>
                    </a:p>
                  </a:txBody>
                  <a:tcPr marL="48986" marR="48986" marT="18000" marB="3960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800" b="1" dirty="0">
                          <a:solidFill>
                            <a:schemeClr val="dk1"/>
                          </a:solidFill>
                          <a:effectLst/>
                          <a:latin typeface="Arial" pitchFamily="2" charset="77"/>
                          <a:ea typeface="+mn-ea"/>
                          <a:cs typeface="Poppins" pitchFamily="2" charset="77"/>
                        </a:rPr>
                        <a:t>Người ra quyết định</a:t>
                      </a:r>
                    </a:p>
                  </a:txBody>
                  <a:tcPr marL="48986" marR="48986" marT="18000" marB="39600" anchor="ctr"/>
                </a:tc>
                <a:tc>
                  <a:txBody>
                    <a:bodyPr/>
                    <a:lstStyle/>
                    <a:p>
                      <a:pPr algn="ctr"/>
                      <a:r>
                        <a:rPr lang="vi-VN" sz="800" b="1">
                          <a:solidFill>
                            <a:schemeClr val="dk1"/>
                          </a:solidFill>
                          <a:effectLst/>
                          <a:latin typeface="Arial" pitchFamily="2" charset="77"/>
                          <a:ea typeface="+mn-ea"/>
                          <a:cs typeface="Poppins" pitchFamily="2" charset="77"/>
                        </a:rPr>
                        <a:t>Vị trí</a:t>
                      </a:r>
                    </a:p>
                  </a:txBody>
                  <a:tcPr marL="48986" marR="48986" marT="36000" marB="36000" anchor="ctr"/>
                </a:tc>
                <a:extLst>
                  <a:ext uri="{0D108BD9-81ED-4DB2-BD59-A6C34878D82A}">
                    <a16:rowId xmlns:a16="http://schemas.microsoft.com/office/drawing/2014/main" val="1053874978"/>
                  </a:ext>
                </a:extLst>
              </a:tr>
              <a:tr h="231223">
                <a:tc>
                  <a:txBody>
                    <a:bodyPr/>
                    <a:lstStyle/>
                    <a:p>
                      <a:pPr marL="7938" marR="0" lvl="1" indent="0" algn="l">
                        <a:lnSpc>
                          <a:spcPct val="100000"/>
                        </a:lnSpc>
                        <a:spcBef>
                          <a:spcPts val="0"/>
                        </a:spcBef>
                        <a:spcAft>
                          <a:spcPts val="0"/>
                        </a:spcAft>
                        <a:tabLst/>
                      </a:pPr>
                      <a:r>
                        <a:rPr lang="vi-VN" sz="600" b="0" dirty="0">
                          <a:solidFill>
                            <a:schemeClr val="dk1"/>
                          </a:solidFill>
                          <a:effectLst/>
                          <a:latin typeface="Arial" pitchFamily="2" charset="77"/>
                          <a:ea typeface="+mn-ea"/>
                          <a:cs typeface="Poppins" pitchFamily="2" charset="77"/>
                        </a:rPr>
                        <a:t>Các biện pháp hạn chế kinh tế nghiêm ngặt. Cuộc đại suy thoái, thêm trầm trọng bởi đại dịch và việc siết chặt lệnh cấm vận của Hoa Kỳ, đã hạn chế phần lớn nguồn lực tài khoá hiện có.</a:t>
                      </a:r>
                    </a:p>
                  </a:txBody>
                  <a:tcPr marL="48986" marR="48986" marT="18000" marB="39600" anchor="ctr"/>
                </a:tc>
                <a:tc>
                  <a:txBody>
                    <a:bodyPr/>
                    <a:lstStyle/>
                    <a:p>
                      <a:pPr marL="7938"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Chính phủ Trung ương</a:t>
                      </a:r>
                    </a:p>
                  </a:txBody>
                  <a:tcPr marL="48986" marR="48986" marT="18000" marB="39600" anchor="ctr"/>
                </a:tc>
                <a:tc>
                  <a:txBody>
                    <a:bodyPr/>
                    <a:lstStyle/>
                    <a:p>
                      <a:pPr marL="7938"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Hỗ trợ</a:t>
                      </a:r>
                    </a:p>
                  </a:txBody>
                  <a:tcPr marL="48986" marR="48986" marT="18000" marB="36000" anchor="ctr"/>
                </a:tc>
                <a:extLst>
                  <a:ext uri="{0D108BD9-81ED-4DB2-BD59-A6C34878D82A}">
                    <a16:rowId xmlns:a16="http://schemas.microsoft.com/office/drawing/2014/main" val="2655716968"/>
                  </a:ext>
                </a:extLst>
              </a:tr>
              <a:tr h="179253">
                <a:tc rowSpan="2">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600" b="0" dirty="0">
                          <a:solidFill>
                            <a:schemeClr val="dk1"/>
                          </a:solidFill>
                          <a:effectLst/>
                          <a:latin typeface="Arial" pitchFamily="2" charset="77"/>
                          <a:ea typeface="+mn-ea"/>
                          <a:cs typeface="Poppins" pitchFamily="2" charset="77"/>
                        </a:rPr>
                        <a:t>Sản xuất vắc-xin trong nước (mặc dù đã phát triển) vẫn phụ thuộc vào các thành phần nhập khẩu. Lệnh cấm vận cản trở việc tiếp cận công nghệ, nguyên liệu đầu vào đặc thù và nguồn tài chính quốc tế. Các biện pháp trừng phạt làm tăng chi phí giao dịch, buộc phải sử dụng các bên trung gian và các tuyến đường phức tạp, từ đó làm tăng đáng kể chi phí mua sắm hoặc sản xuất.</a:t>
                      </a:r>
                    </a:p>
                  </a:txBody>
                  <a:tcPr marL="48986" marR="48986" marT="18000" marB="39600" anchor="ctr"/>
                </a:tc>
                <a:tc>
                  <a:txBody>
                    <a:bodyPr/>
                    <a:lstStyle/>
                    <a:p>
                      <a:pPr marL="7938"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Chính phủ Trung ương</a:t>
                      </a:r>
                    </a:p>
                  </a:txBody>
                  <a:tcPr marL="48986" marR="48986" marT="18000" marB="39600" anchor="ctr"/>
                </a:tc>
                <a:tc>
                  <a:txBody>
                    <a:bodyPr/>
                    <a:lstStyle/>
                    <a:p>
                      <a:pPr marL="7938"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Hỗ trợ</a:t>
                      </a:r>
                    </a:p>
                  </a:txBody>
                  <a:tcPr marL="48986" marR="48986" marT="18000" marB="36000" anchor="ctr"/>
                </a:tc>
                <a:extLst>
                  <a:ext uri="{0D108BD9-81ED-4DB2-BD59-A6C34878D82A}">
                    <a16:rowId xmlns:a16="http://schemas.microsoft.com/office/drawing/2014/main" val="4272214654"/>
                  </a:ext>
                </a:extLst>
              </a:tr>
              <a:tr h="204921">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600" b="0" dirty="0">
                          <a:solidFill>
                            <a:schemeClr val="dk1"/>
                          </a:solidFill>
                          <a:effectLst/>
                          <a:latin typeface="Arial" pitchFamily="2" charset="77"/>
                          <a:ea typeface="+mn-ea"/>
                          <a:cs typeface="Poppins" pitchFamily="2" charset="77"/>
                        </a:rPr>
                        <a:t>Cục Công nghiệp Dược phẩm và Y tế</a:t>
                      </a:r>
                    </a:p>
                  </a:txBody>
                  <a:tcPr marL="48986" marR="48986" marT="18000" marB="396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600" b="0">
                          <a:solidFill>
                            <a:schemeClr val="dk1"/>
                          </a:solidFill>
                          <a:effectLst/>
                          <a:latin typeface="Arial" pitchFamily="2" charset="77"/>
                          <a:ea typeface="+mn-ea"/>
                          <a:cs typeface="Poppins" pitchFamily="2" charset="77"/>
                        </a:rPr>
                        <a:t>Hỗ trợ</a:t>
                      </a:r>
                    </a:p>
                  </a:txBody>
                  <a:tcPr marL="48986" marR="48986" marT="18000" marB="36000" anchor="ctr"/>
                </a:tc>
                <a:extLst>
                  <a:ext uri="{0D108BD9-81ED-4DB2-BD59-A6C34878D82A}">
                    <a16:rowId xmlns:a16="http://schemas.microsoft.com/office/drawing/2014/main" val="3680670263"/>
                  </a:ext>
                </a:extLst>
              </a:tr>
              <a:tr h="358506">
                <a:tc>
                  <a:txBody>
                    <a:bodyPr/>
                    <a:lstStyle/>
                    <a:p>
                      <a:pPr marL="4763" marR="0" lvl="1" indent="0" algn="l">
                        <a:lnSpc>
                          <a:spcPct val="100000"/>
                        </a:lnSpc>
                        <a:spcBef>
                          <a:spcPts val="0"/>
                        </a:spcBef>
                        <a:spcAft>
                          <a:spcPts val="0"/>
                        </a:spcAft>
                        <a:tabLst/>
                      </a:pPr>
                      <a:r>
                        <a:rPr lang="vi-VN" sz="600" b="0" dirty="0">
                          <a:solidFill>
                            <a:schemeClr val="dk1"/>
                          </a:solidFill>
                          <a:effectLst/>
                          <a:latin typeface="Arial" pitchFamily="2" charset="77"/>
                          <a:ea typeface="+mn-ea"/>
                          <a:cs typeface="Poppins" pitchFamily="2" charset="77"/>
                        </a:rPr>
                        <a:t>Việc đưa các vắc-xin mới vào Chương trình Tiêm chủng Mở rộng (EPI) đòi hỏi nguồn lực bổ sung cho các hoạt động lập kế hoạch, triển khai, giám sát và đánh giá, bao gồm cả hệ thống thông tin.</a:t>
                      </a:r>
                    </a:p>
                  </a:txBody>
                  <a:tcPr marL="48986" marR="48986" marT="18000" marB="39600" anchor="ctr"/>
                </a:tc>
                <a:tc>
                  <a:txBody>
                    <a:bodyPr/>
                    <a:lstStyle/>
                    <a:p>
                      <a:pPr marL="4763"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Bộ Y tế Công cộng</a:t>
                      </a:r>
                    </a:p>
                  </a:txBody>
                  <a:tcPr marL="48986" marR="48986" marT="18000" marB="39600" anchor="ctr"/>
                </a:tc>
                <a:tc>
                  <a:txBody>
                    <a:bodyPr/>
                    <a:lstStyle/>
                    <a:p>
                      <a:pPr marL="4763"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Hỗ trợ</a:t>
                      </a:r>
                    </a:p>
                  </a:txBody>
                  <a:tcPr marL="48986" marR="48986" marT="18000" marB="36000" anchor="ctr"/>
                </a:tc>
                <a:extLst>
                  <a:ext uri="{0D108BD9-81ED-4DB2-BD59-A6C34878D82A}">
                    <a16:rowId xmlns:a16="http://schemas.microsoft.com/office/drawing/2014/main" val="427278204"/>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16429" y="2111023"/>
            <a:ext cx="896500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thách thức chính</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738829195"/>
              </p:ext>
            </p:extLst>
          </p:nvPr>
        </p:nvGraphicFramePr>
        <p:xfrm>
          <a:off x="116429" y="4449604"/>
          <a:ext cx="8979410" cy="1337920"/>
        </p:xfrm>
        <a:graphic>
          <a:graphicData uri="http://schemas.openxmlformats.org/drawingml/2006/table">
            <a:tbl>
              <a:tblPr firstRow="1" firstCol="1" bandRow="1">
                <a:tableStyleId>{0505E3EF-67EA-436B-97B2-0124C06EBD24}</a:tableStyleId>
              </a:tblPr>
              <a:tblGrid>
                <a:gridCol w="2065689">
                  <a:extLst>
                    <a:ext uri="{9D8B030D-6E8A-4147-A177-3AD203B41FA5}">
                      <a16:colId xmlns:a16="http://schemas.microsoft.com/office/drawing/2014/main" val="2441690924"/>
                    </a:ext>
                  </a:extLst>
                </a:gridCol>
                <a:gridCol w="2648241">
                  <a:extLst>
                    <a:ext uri="{9D8B030D-6E8A-4147-A177-3AD203B41FA5}">
                      <a16:colId xmlns:a16="http://schemas.microsoft.com/office/drawing/2014/main" val="190957167"/>
                    </a:ext>
                  </a:extLst>
                </a:gridCol>
                <a:gridCol w="2543175">
                  <a:extLst>
                    <a:ext uri="{9D8B030D-6E8A-4147-A177-3AD203B41FA5}">
                      <a16:colId xmlns:a16="http://schemas.microsoft.com/office/drawing/2014/main" val="4243113650"/>
                    </a:ext>
                  </a:extLst>
                </a:gridCol>
                <a:gridCol w="1722305">
                  <a:extLst>
                    <a:ext uri="{9D8B030D-6E8A-4147-A177-3AD203B41FA5}">
                      <a16:colId xmlns:a16="http://schemas.microsoft.com/office/drawing/2014/main" val="3319182671"/>
                    </a:ext>
                  </a:extLst>
                </a:gridCol>
              </a:tblGrid>
              <a:tr h="171928">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696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800" b="1" dirty="0">
                          <a:solidFill>
                            <a:schemeClr val="dk1"/>
                          </a:solidFill>
                          <a:effectLst/>
                          <a:latin typeface="Arial" pitchFamily="2" charset="77"/>
                          <a:ea typeface="+mn-ea"/>
                          <a:cs typeface="Poppins" pitchFamily="2" charset="77"/>
                        </a:rPr>
                        <a:t>Chủ đề được đề cập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800" b="1">
                          <a:solidFill>
                            <a:schemeClr val="dk1"/>
                          </a:solidFill>
                          <a:effectLst/>
                          <a:latin typeface="Arial" pitchFamily="2" charset="77"/>
                          <a:ea typeface="+mn-ea"/>
                          <a:cs typeface="Poppins" pitchFamily="2" charset="77"/>
                        </a:rPr>
                        <a:t>Các phương pháp vận động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800" b="1" dirty="0">
                          <a:solidFill>
                            <a:schemeClr val="dk1"/>
                          </a:solidFill>
                          <a:effectLst/>
                          <a:latin typeface="Arial" pitchFamily="2" charset="77"/>
                          <a:ea typeface="+mn-ea"/>
                          <a:cs typeface="Poppins" pitchFamily="2" charset="77"/>
                        </a:rPr>
                        <a:t>Người ra quyết định/các bên liên quan khác</a:t>
                      </a:r>
                    </a:p>
                  </a:txBody>
                  <a:tcPr marL="48986" marR="48986" marT="36000" marB="36000" anchor="ctr"/>
                </a:tc>
                <a:tc>
                  <a:txBody>
                    <a:bodyPr/>
                    <a:lstStyle/>
                    <a:p>
                      <a:pPr algn="ctr"/>
                      <a:r>
                        <a:rPr lang="vi-VN" sz="800" b="1">
                          <a:solidFill>
                            <a:schemeClr val="dk1"/>
                          </a:solidFill>
                          <a:effectLst/>
                          <a:latin typeface="Arial" pitchFamily="2" charset="77"/>
                          <a:ea typeface="+mn-ea"/>
                          <a:cs typeface="Poppins" pitchFamily="2" charset="77"/>
                        </a:rPr>
                        <a:t>Kết quả </a:t>
                      </a:r>
                    </a:p>
                  </a:txBody>
                  <a:tcPr marL="48986" marR="48986" marT="36000" marB="36000" anchor="ctr"/>
                </a:tc>
                <a:extLst>
                  <a:ext uri="{0D108BD9-81ED-4DB2-BD59-A6C34878D82A}">
                    <a16:rowId xmlns:a16="http://schemas.microsoft.com/office/drawing/2014/main" val="1053874978"/>
                  </a:ext>
                </a:extLst>
              </a:tr>
              <a:tr h="281785">
                <a:tc>
                  <a:txBody>
                    <a:bodyPr/>
                    <a:lstStyle/>
                    <a:p>
                      <a:pPr marL="7938" marR="0" lvl="1" indent="0" algn="l">
                        <a:lnSpc>
                          <a:spcPct val="100000"/>
                        </a:lnSpc>
                        <a:spcBef>
                          <a:spcPts val="0"/>
                        </a:spcBef>
                        <a:spcAft>
                          <a:spcPts val="0"/>
                        </a:spcAft>
                        <a:tabLst/>
                      </a:pPr>
                      <a:r>
                        <a:rPr lang="vi-VN" sz="600" b="0" dirty="0">
                          <a:solidFill>
                            <a:schemeClr val="dk1"/>
                          </a:solidFill>
                          <a:effectLst/>
                          <a:latin typeface="Arial" pitchFamily="2" charset="77"/>
                          <a:ea typeface="+mn-ea"/>
                          <a:cs typeface="Poppins" pitchFamily="2" charset="77"/>
                        </a:rPr>
                        <a:t>Tích hợp khoa học và chính sách</a:t>
                      </a:r>
                    </a:p>
                  </a:txBody>
                  <a:tcPr marL="48986" marR="48986" marT="18000" marB="0" anchor="ctr"/>
                </a:tc>
                <a:tc>
                  <a:txBody>
                    <a:bodyPr/>
                    <a:lstStyle/>
                    <a:p>
                      <a:pPr marL="7938" marR="0" lvl="1" indent="0" algn="l">
                        <a:lnSpc>
                          <a:spcPct val="100000"/>
                        </a:lnSpc>
                        <a:spcBef>
                          <a:spcPts val="0"/>
                        </a:spcBef>
                        <a:spcAft>
                          <a:spcPts val="0"/>
                        </a:spcAft>
                        <a:tabLst/>
                      </a:pPr>
                      <a:r>
                        <a:rPr lang="vi-VN" sz="600" b="0" dirty="0">
                          <a:solidFill>
                            <a:schemeClr val="dk1"/>
                          </a:solidFill>
                          <a:effectLst/>
                          <a:latin typeface="Arial" pitchFamily="2" charset="77"/>
                          <a:ea typeface="+mn-ea"/>
                          <a:cs typeface="Poppins" pitchFamily="2" charset="77"/>
                        </a:rPr>
                        <a:t>Sự liên kết giữa hệ thống khoa học và các cơ quan y tế đã tạo điều kiện để lập kế hoạch ngân sách dựa trên cơ sở khoa học vững chắc.</a:t>
                      </a:r>
                    </a:p>
                  </a:txBody>
                  <a:tcPr marL="48986" marR="48986" marT="18000" marB="0" anchor="ctr"/>
                </a:tc>
                <a:tc>
                  <a:txBody>
                    <a:bodyPr/>
                    <a:lstStyle/>
                    <a:p>
                      <a:pPr marL="7938"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Chính phủ trung ương và địa phương / Bộ Y tế Công cộng / Các sở y tế địa phương</a:t>
                      </a:r>
                    </a:p>
                  </a:txBody>
                  <a:tcPr marL="48986" marR="48986" marT="18000" marB="36000" anchor="ctr"/>
                </a:tc>
                <a:tc>
                  <a:txBody>
                    <a:bodyPr/>
                    <a:lstStyle/>
                    <a:p>
                      <a:pPr marL="7938"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Phân bổ ngân sách cho vắc-xin mới</a:t>
                      </a:r>
                    </a:p>
                  </a:txBody>
                  <a:tcPr marL="48986" marR="48986" marT="18000" marB="36000" anchor="ctr"/>
                </a:tc>
                <a:extLst>
                  <a:ext uri="{0D108BD9-81ED-4DB2-BD59-A6C34878D82A}">
                    <a16:rowId xmlns:a16="http://schemas.microsoft.com/office/drawing/2014/main" val="2655716968"/>
                  </a:ext>
                </a:extLst>
              </a:tr>
              <a:tr h="360264">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600" b="0">
                          <a:solidFill>
                            <a:schemeClr val="dk1"/>
                          </a:solidFill>
                          <a:effectLst/>
                          <a:latin typeface="Arial" pitchFamily="2" charset="77"/>
                          <a:ea typeface="+mn-ea"/>
                          <a:cs typeface="Poppins" pitchFamily="2" charset="77"/>
                        </a:rPr>
                        <a:t>Sản xuất vắc-xin trong nước</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vi-VN" sz="600" b="0">
                          <a:solidFill>
                            <a:schemeClr val="dk1"/>
                          </a:solidFill>
                          <a:effectLst/>
                          <a:latin typeface="Arial" pitchFamily="2" charset="77"/>
                          <a:ea typeface="+mn-ea"/>
                          <a:cs typeface="Poppins" pitchFamily="2" charset="77"/>
                        </a:rPr>
                        <a:t>Đầu tư vào công nghệ sinh học nội địa nhằm giảm sự phụ thuộc vào các mặt hàng nhập khẩu đắt đỏ. </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600" b="0">
                          <a:solidFill>
                            <a:schemeClr val="dk1"/>
                          </a:solidFill>
                          <a:effectLst/>
                          <a:latin typeface="Arial" pitchFamily="2" charset="77"/>
                          <a:ea typeface="+mn-ea"/>
                          <a:cs typeface="Poppins" pitchFamily="2" charset="77"/>
                        </a:rPr>
                        <a:t>Chính phủ trung ương và địa phương / Bộ Y tế Công cộng / Các sở y tế địa phương</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600" b="0" dirty="0">
                          <a:solidFill>
                            <a:schemeClr val="dk1"/>
                          </a:solidFill>
                          <a:effectLst/>
                          <a:latin typeface="Arial" pitchFamily="2" charset="77"/>
                          <a:ea typeface="+mn-ea"/>
                          <a:cs typeface="Poppins" pitchFamily="2" charset="77"/>
                        </a:rPr>
                        <a:t>Quốc gia này sản xuất 10 loại vắc-xin được sử dụng trong Chương trình Tiêm chủng Mở rộng (EPI)</a:t>
                      </a:r>
                    </a:p>
                  </a:txBody>
                  <a:tcPr marL="48986" marR="48986" marT="18000" marB="36000" anchor="ctr"/>
                </a:tc>
                <a:extLst>
                  <a:ext uri="{0D108BD9-81ED-4DB2-BD59-A6C34878D82A}">
                    <a16:rowId xmlns:a16="http://schemas.microsoft.com/office/drawing/2014/main" val="4272214654"/>
                  </a:ext>
                </a:extLst>
              </a:tr>
              <a:tr h="313551">
                <a:tc>
                  <a:txBody>
                    <a:bodyPr/>
                    <a:lstStyle/>
                    <a:p>
                      <a:pPr marL="4763" marR="0" lvl="1" indent="0" algn="l">
                        <a:lnSpc>
                          <a:spcPct val="100000"/>
                        </a:lnSpc>
                        <a:spcBef>
                          <a:spcPts val="0"/>
                        </a:spcBef>
                        <a:spcAft>
                          <a:spcPts val="0"/>
                        </a:spcAft>
                        <a:tabLst/>
                      </a:pPr>
                      <a:r>
                        <a:rPr lang="vi-VN" sz="600" b="0">
                          <a:solidFill>
                            <a:schemeClr val="dk1"/>
                          </a:solidFill>
                          <a:effectLst/>
                          <a:latin typeface="Arial" pitchFamily="2" charset="77"/>
                          <a:ea typeface="+mn-ea"/>
                          <a:cs typeface="Poppins" pitchFamily="2" charset="77"/>
                        </a:rPr>
                        <a:t>Hợp tác quốc tế và liên minh chiến lược. </a:t>
                      </a:r>
                    </a:p>
                  </a:txBody>
                  <a:tcPr marL="48986" marR="48986" marT="18000" marB="0" anchor="ctr"/>
                </a:tc>
                <a:tc>
                  <a:txBody>
                    <a:bodyPr/>
                    <a:lstStyle/>
                    <a:p>
                      <a:pPr marL="4763" marR="0" lvl="1" indent="0" algn="l">
                        <a:lnSpc>
                          <a:spcPct val="100000"/>
                        </a:lnSpc>
                        <a:spcBef>
                          <a:spcPts val="0"/>
                        </a:spcBef>
                        <a:spcAft>
                          <a:spcPts val="0"/>
                        </a:spcAft>
                        <a:tabLst/>
                      </a:pPr>
                      <a:r>
                        <a:rPr lang="vi-VN" sz="600" b="0">
                          <a:solidFill>
                            <a:schemeClr val="dk1"/>
                          </a:solidFill>
                          <a:effectLst/>
                          <a:latin typeface="Arial" pitchFamily="2" charset="77"/>
                          <a:ea typeface="+mn-ea"/>
                          <a:cs typeface="Poppins" pitchFamily="2" charset="77"/>
                        </a:rPr>
                        <a:t>Nguồn tài trợ từ Gavi và Bộ Y tế Công cộng </a:t>
                      </a:r>
                    </a:p>
                  </a:txBody>
                  <a:tcPr marL="48986" marR="48986" marT="18000" marB="0" anchor="ctr"/>
                </a:tc>
                <a:tc>
                  <a:txBody>
                    <a:bodyPr/>
                    <a:lstStyle/>
                    <a:p>
                      <a:pPr marL="4763" marR="0" lvl="1" indent="0" algn="l">
                        <a:lnSpc>
                          <a:spcPct val="100000"/>
                        </a:lnSpc>
                        <a:spcBef>
                          <a:spcPts val="0"/>
                        </a:spcBef>
                        <a:spcAft>
                          <a:spcPts val="200"/>
                        </a:spcAft>
                        <a:tabLst/>
                      </a:pPr>
                      <a:r>
                        <a:rPr lang="vi-VN" sz="600" b="0">
                          <a:solidFill>
                            <a:schemeClr val="dk1"/>
                          </a:solidFill>
                          <a:effectLst/>
                          <a:latin typeface="Arial" pitchFamily="2" charset="77"/>
                          <a:ea typeface="+mn-ea"/>
                          <a:cs typeface="Poppins" pitchFamily="2" charset="77"/>
                        </a:rPr>
                        <a:t>Gavi/Bộ Y tế Công cộng</a:t>
                      </a:r>
                    </a:p>
                  </a:txBody>
                  <a:tcPr marL="48986" marR="48986" marT="18000" marB="36000" anchor="ctr"/>
                </a:tc>
                <a:tc>
                  <a:txBody>
                    <a:bodyPr/>
                    <a:lstStyle/>
                    <a:p>
                      <a:pPr marL="4763" marR="0" lvl="1" indent="0" algn="l">
                        <a:lnSpc>
                          <a:spcPct val="100000"/>
                        </a:lnSpc>
                        <a:spcBef>
                          <a:spcPts val="0"/>
                        </a:spcBef>
                        <a:spcAft>
                          <a:spcPts val="200"/>
                        </a:spcAft>
                        <a:tabLst/>
                      </a:pPr>
                      <a:r>
                        <a:rPr lang="vi-VN" sz="600" b="0" dirty="0">
                          <a:solidFill>
                            <a:schemeClr val="dk1"/>
                          </a:solidFill>
                          <a:effectLst/>
                          <a:latin typeface="Arial" pitchFamily="2" charset="77"/>
                          <a:ea typeface="+mn-ea"/>
                          <a:cs typeface="Poppins" pitchFamily="2" charset="77"/>
                        </a:rPr>
                        <a:t>Vắc-xin PCV đã được triển khai và vắc-xin HPV sẽ sớm được đưa vào sử dụng</a:t>
                      </a:r>
                    </a:p>
                  </a:txBody>
                  <a:tcPr marL="48986" marR="48986" marT="18000" marB="36000" anchor="ct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28269" y="4461725"/>
            <a:ext cx="896586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Các phương pháp vận động đã được sử dụng</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1436686944"/>
              </p:ext>
            </p:extLst>
          </p:nvPr>
        </p:nvGraphicFramePr>
        <p:xfrm>
          <a:off x="119239" y="5787524"/>
          <a:ext cx="8977703" cy="500135"/>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67241">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332894">
                <a:tc>
                  <a:txBody>
                    <a:bodyPr/>
                    <a:lstStyle/>
                    <a:p>
                      <a:pPr marL="271463" marR="0" lvl="0" indent="-180975"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600" b="0" dirty="0">
                          <a:solidFill>
                            <a:schemeClr val="dk1"/>
                          </a:solidFill>
                          <a:effectLst/>
                          <a:latin typeface="Arial" pitchFamily="2" charset="77"/>
                          <a:ea typeface="+mn-ea"/>
                          <a:cs typeface="Poppins" pitchFamily="2" charset="77"/>
                        </a:rPr>
                        <a:t>Hợp tác với các tổ chức quốc tế nhằm hỗ trợ việc đưa vắc-xin mới vào sử dụng.</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28699" y="5777911"/>
            <a:ext cx="895316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bài học kinh nghiệm</a:t>
            </a:r>
          </a:p>
        </p:txBody>
      </p:sp>
      <p:pic>
        <p:nvPicPr>
          <p:cNvPr id="4" name="Picture 3">
            <a:extLst>
              <a:ext uri="{FF2B5EF4-FFF2-40B4-BE49-F238E27FC236}">
                <a16:creationId xmlns:a16="http://schemas.microsoft.com/office/drawing/2014/main" id="{E654579A-34AB-EBF8-4237-18B450F4012C}"/>
              </a:ext>
            </a:extLst>
          </p:cNvPr>
          <p:cNvPicPr>
            <a:picLocks noChangeAspect="1"/>
          </p:cNvPicPr>
          <p:nvPr/>
        </p:nvPicPr>
        <p:blipFill>
          <a:blip r:embed="rId4"/>
          <a:stretch>
            <a:fillRect/>
          </a:stretch>
        </p:blipFill>
        <p:spPr>
          <a:xfrm>
            <a:off x="190579" y="246182"/>
            <a:ext cx="1169080" cy="580863"/>
          </a:xfrm>
          <a:prstGeom prst="rect">
            <a:avLst/>
          </a:prstGeom>
        </p:spPr>
      </p:pic>
      <p:graphicFrame>
        <p:nvGraphicFramePr>
          <p:cNvPr id="5" name="Table 4">
            <a:extLst>
              <a:ext uri="{FF2B5EF4-FFF2-40B4-BE49-F238E27FC236}">
                <a16:creationId xmlns:a16="http://schemas.microsoft.com/office/drawing/2014/main" id="{EAEC757E-7DFF-D9C9-116B-6C55BF65CEDF}"/>
              </a:ext>
            </a:extLst>
          </p:cNvPr>
          <p:cNvGraphicFramePr>
            <a:graphicFrameLocks noGrp="1"/>
          </p:cNvGraphicFramePr>
          <p:nvPr>
            <p:extLst>
              <p:ext uri="{D42A27DB-BD31-4B8C-83A1-F6EECF244321}">
                <p14:modId xmlns:p14="http://schemas.microsoft.com/office/powerpoint/2010/main" val="337768752"/>
              </p:ext>
            </p:extLst>
          </p:nvPr>
        </p:nvGraphicFramePr>
        <p:xfrm>
          <a:off x="116429" y="3499720"/>
          <a:ext cx="8977704" cy="949884"/>
        </p:xfrm>
        <a:graphic>
          <a:graphicData uri="http://schemas.openxmlformats.org/drawingml/2006/table">
            <a:tbl>
              <a:tblPr firstRow="1" firstCol="1" bandRow="1">
                <a:tableStyleId>{0505E3EF-67EA-436B-97B2-0124C06EBD24}</a:tableStyleId>
              </a:tblPr>
              <a:tblGrid>
                <a:gridCol w="5412750">
                  <a:extLst>
                    <a:ext uri="{9D8B030D-6E8A-4147-A177-3AD203B41FA5}">
                      <a16:colId xmlns:a16="http://schemas.microsoft.com/office/drawing/2014/main" val="2441690924"/>
                    </a:ext>
                  </a:extLst>
                </a:gridCol>
                <a:gridCol w="3564954">
                  <a:extLst>
                    <a:ext uri="{9D8B030D-6E8A-4147-A177-3AD203B41FA5}">
                      <a16:colId xmlns:a16="http://schemas.microsoft.com/office/drawing/2014/main" val="1978941595"/>
                    </a:ext>
                  </a:extLst>
                </a:gridCol>
              </a:tblGrid>
              <a:tr h="209011">
                <a:tc gridSpan="2">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extLst>
                  <a:ext uri="{0D108BD9-81ED-4DB2-BD59-A6C34878D82A}">
                    <a16:rowId xmlns:a16="http://schemas.microsoft.com/office/drawing/2014/main" val="2662487172"/>
                  </a:ext>
                </a:extLst>
              </a:tr>
              <a:tr h="740873">
                <a:tc>
                  <a:txBody>
                    <a:bodyPr/>
                    <a:lstStyle/>
                    <a:p>
                      <a:pPr marL="0"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vi-VN" sz="500" b="1" dirty="0">
                          <a:solidFill>
                            <a:schemeClr val="dk1"/>
                          </a:solidFill>
                          <a:effectLst/>
                          <a:latin typeface="Arial" pitchFamily="2" charset="77"/>
                          <a:ea typeface="Calibri" panose="020F0502020204030204" pitchFamily="34" charset="0"/>
                          <a:cs typeface="Poppins" pitchFamily="2" charset="77"/>
                        </a:rPr>
                        <a:t>Các yếu tố thuận lợi</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Tích hợp khoa học và chính sách: Sự phối hợp giữa hệ thống khoa học và các cơ quan y tế đã tạo điều kiện để lập kế hoạch ngân sách dựa trên cơ sở khoa học vững chắc.</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Sản xuất vắc-xin trong nước: Việc đầu tư vào công nghệ sinh học nội địa đã giúp giảm sự phụ thuộc vào các mặt hàng nhập khẩu đắt đỏ. Quốc gia này sản xuất 10 loại vắc-xin được sử dụng trong Chương trình Tiêm chủng Mở rộng (EPI).</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Hợp tác quốc tế và liên minh chiến lược. Thông qua nguồn tài trợ từ Gavi và Bộ Y tế Công cộng, vắc-xin PCV đã được triển khai và vắc-xin HPV sẽ sớm được đưa vào sử dụng.</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Thúc đẩy sản xuất trong nước như một chiến lược nhằm đảm bảo tính bền vững và khả năng chống chịu trước các khủng hoảng toàn cầu. Sản xuất vắc-xin COVID-19 trong nước.</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Luật Y tế Công cộng (Luật số 41) bảo đảm cơ sở pháp lý cho các can thiệp y tế và việc phân bổ nguồn lực cho vắc-xin trong các tình huống khẩn cấp.</a:t>
                      </a:r>
                    </a:p>
                    <a:p>
                      <a:pPr marL="88900" marR="0" lvl="0" indent="-841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Ưu tiên trong chi tiêu công: Vắc-xin được xem là một phần của y tế dự phòng, điều này tạo điều kiện thuận lợi để chúng được đưa vào ngân sách quốc gia như một ưu tiên chiến lược.</a:t>
                      </a:r>
                    </a:p>
                  </a:txBody>
                  <a:tcPr marL="48986" marR="48986" marT="36000" marB="0" anchor="ctr"/>
                </a:tc>
                <a:tc>
                  <a:txBody>
                    <a:bodyPr/>
                    <a:lstStyle/>
                    <a:p>
                      <a:pPr marL="0"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vi-VN" sz="500" b="1" dirty="0">
                          <a:solidFill>
                            <a:schemeClr val="dk1"/>
                          </a:solidFill>
                          <a:effectLst/>
                          <a:latin typeface="Arial" pitchFamily="2" charset="77"/>
                          <a:ea typeface="Calibri" panose="020F0502020204030204" pitchFamily="34" charset="0"/>
                          <a:cs typeface="Poppins" pitchFamily="2" charset="77"/>
                        </a:rPr>
                        <a:t>Rào cản</a:t>
                      </a:r>
                    </a:p>
                    <a:p>
                      <a:pPr marL="88900" marR="0" lvl="0" indent="-8890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Tác động của bối cảnh kinh tế vĩ mô: Nền kinh tế Cuba chịu ảnh hưởng bởi tình trạng thâm hụt ngân sách kéo dài, lạm phát cao và các lệnh cấm vận từ bên ngoài, điều này làm hạn chế khả năng đầu tư mới vào lĩnh vực y tế.</a:t>
                      </a:r>
                    </a:p>
                    <a:p>
                      <a:pPr marL="88900" marR="0" lvl="0" indent="-8890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Các biện pháp cấm vận kinh tế, tài chính và thương mại đã hạn chế khả năng tiếp cận nguồn cung, công nghệ và tài chính quốc tế, làm suy giảm năng lực ứng phó của hệ thống y tế.</a:t>
                      </a:r>
                    </a:p>
                    <a:p>
                      <a:pPr marL="88900" marR="0" lvl="0" indent="-8890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vi-VN" sz="500" b="0" dirty="0">
                          <a:solidFill>
                            <a:schemeClr val="dk1"/>
                          </a:solidFill>
                          <a:effectLst/>
                          <a:latin typeface="Arial" pitchFamily="2" charset="77"/>
                          <a:ea typeface="Calibri" panose="020F0502020204030204" pitchFamily="34" charset="0"/>
                          <a:cs typeface="Poppins" pitchFamily="2" charset="77"/>
                        </a:rPr>
                        <a:t>Việc đưa quốc gia vào danh sách các nước bảo trợ khủng bố: Hạn chế khả năng huy động nguồn lực tài chính thông qua các cơ chế kinh tế được sử dụng để thực hiện thanh toán và thu chi trên thị trường quốc tế. Các ngân hàng quốc tế từ chối thực hiện giao dịch bằng đồng tiền của Cuba. </a:t>
                      </a:r>
                    </a:p>
                  </a:txBody>
                  <a:tcPr marL="48986" marR="48986" marT="36000" marB="0" anchor="ctr"/>
                </a:tc>
                <a:extLst>
                  <a:ext uri="{0D108BD9-81ED-4DB2-BD59-A6C34878D82A}">
                    <a16:rowId xmlns:a16="http://schemas.microsoft.com/office/drawing/2014/main" val="1053874978"/>
                  </a:ext>
                </a:extLst>
              </a:tr>
            </a:tbl>
          </a:graphicData>
        </a:graphic>
      </p:graphicFrame>
      <p:sp>
        <p:nvSpPr>
          <p:cNvPr id="17" name="Text Box 49">
            <a:extLst>
              <a:ext uri="{FF2B5EF4-FFF2-40B4-BE49-F238E27FC236}">
                <a16:creationId xmlns:a16="http://schemas.microsoft.com/office/drawing/2014/main" id="{3E422D6B-FA19-EB3F-F7BE-2FDDF0E36C66}"/>
              </a:ext>
            </a:extLst>
          </p:cNvPr>
          <p:cNvSpPr txBox="1">
            <a:spLocks noChangeArrowheads="1"/>
          </p:cNvSpPr>
          <p:nvPr/>
        </p:nvSpPr>
        <p:spPr bwMode="auto">
          <a:xfrm>
            <a:off x="119239" y="3511841"/>
            <a:ext cx="8961799"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Yếu tố thuận lợi và rào cản</a:t>
            </a:r>
          </a:p>
        </p:txBody>
      </p:sp>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D60165-BFF3-4D57-A324-8EC175675BF4}"/>
</file>

<file path=customXml/itemProps2.xml><?xml version="1.0" encoding="utf-8"?>
<ds:datastoreItem xmlns:ds="http://schemas.openxmlformats.org/officeDocument/2006/customXml" ds:itemID="{D73F97D6-9BE9-4FE7-AF9A-198E873C182A}">
  <ds:schemaRefs>
    <ds:schemaRef ds:uri="http://purl.org/dc/dcmitype/"/>
    <ds:schemaRef ds:uri="http://www.w3.org/XML/1998/namespace"/>
    <ds:schemaRef ds:uri="http://schemas.microsoft.com/office/infopath/2007/PartnerControls"/>
    <ds:schemaRef ds:uri="http://schemas.openxmlformats.org/package/2006/metadata/core-properties"/>
    <ds:schemaRef ds:uri="http://purl.org/dc/elements/1.1/"/>
    <ds:schemaRef ds:uri="48b06b4d-1ec9-41b0-8d15-5bb6e5667c29"/>
    <ds:schemaRef ds:uri="http://schemas.microsoft.com/office/2006/documentManagement/typ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5E0A9FA-70C5-4625-8489-6DFC504024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186</TotalTime>
  <Words>1036</Words>
  <PresentationFormat>Ekran Gösterisi (4:3)</PresentationFormat>
  <Paragraphs>62</Paragraphs>
  <Slides>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7" baseType="lpstr">
      <vt:lpstr>Arial</vt:lpstr>
      <vt:lpstr>Poppins</vt:lpstr>
      <vt:lpstr>Poppins Medium</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