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9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A89F"/>
    <a:srgbClr val="1070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34" autoAdjust="0"/>
    <p:restoredTop sz="96137"/>
  </p:normalViewPr>
  <p:slideViewPr>
    <p:cSldViewPr snapToGrid="0">
      <p:cViewPr varScale="1">
        <p:scale>
          <a:sx n="112" d="100"/>
          <a:sy n="112" d="100"/>
        </p:scale>
        <p:origin x="212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vdity Chikovani" userId="88c3af89-cfad-4844-9d52-51bd03c65758" providerId="ADAL" clId="{9477BBF3-F2CC-2646-B526-BF78C1DAB08A}"/>
    <pc:docChg chg="modSld">
      <pc:chgData name="Ivdity Chikovani" userId="88c3af89-cfad-4844-9d52-51bd03c65758" providerId="ADAL" clId="{9477BBF3-F2CC-2646-B526-BF78C1DAB08A}" dt="2025-07-11T11:20:10.217" v="8" actId="14100"/>
      <pc:docMkLst>
        <pc:docMk/>
      </pc:docMkLst>
      <pc:sldChg chg="modSp mod">
        <pc:chgData name="Ivdity Chikovani" userId="88c3af89-cfad-4844-9d52-51bd03c65758" providerId="ADAL" clId="{9477BBF3-F2CC-2646-B526-BF78C1DAB08A}" dt="2025-07-11T11:20:10.217" v="8" actId="14100"/>
        <pc:sldMkLst>
          <pc:docMk/>
          <pc:sldMk cId="4072229634" sldId="290"/>
        </pc:sldMkLst>
        <pc:spChg chg="mod">
          <ac:chgData name="Ivdity Chikovani" userId="88c3af89-cfad-4844-9d52-51bd03c65758" providerId="ADAL" clId="{9477BBF3-F2CC-2646-B526-BF78C1DAB08A}" dt="2025-07-11T11:20:04.569" v="6" actId="1035"/>
          <ac:spMkLst>
            <pc:docMk/>
            <pc:sldMk cId="4072229634" sldId="290"/>
            <ac:spMk id="7" creationId="{C1CD0FA6-C9F6-1D06-6084-8849003B6409}"/>
          </ac:spMkLst>
        </pc:spChg>
        <pc:picChg chg="mod">
          <ac:chgData name="Ivdity Chikovani" userId="88c3af89-cfad-4844-9d52-51bd03c65758" providerId="ADAL" clId="{9477BBF3-F2CC-2646-B526-BF78C1DAB08A}" dt="2025-07-11T11:20:10.217" v="8" actId="14100"/>
          <ac:picMkLst>
            <pc:docMk/>
            <pc:sldMk cId="4072229634" sldId="290"/>
            <ac:picMk id="4" creationId="{E654579A-34AB-EBF8-4237-18B450F4012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F7F7F7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554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ith content"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90759197-19E3-48FD-8A1A-E6A71D3BDF9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11513846"/>
              </p:ext>
            </p:extLst>
          </p:nvPr>
        </p:nvGraphicFramePr>
        <p:xfrm>
          <a:off x="1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84" imgH="384" progId="TCLayout.ActiveDocument.1">
                  <p:embed/>
                </p:oleObj>
              </mc:Choice>
              <mc:Fallback>
                <p:oleObj name="think-cell Slide" r:id="rId4" imgW="384" imgH="38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90759197-19E3-48FD-8A1A-E6A71D3BDF9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 algn="l">
              <a:buFont typeface="Arial" pitchFamily="34" charset="0"/>
              <a:buNone/>
              <a:defRPr sz="2429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053038"/>
          </a:xfr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000" b="0" i="0">
                <a:solidFill>
                  <a:srgbClr val="313231"/>
                </a:solidFill>
                <a:latin typeface="Arial"/>
                <a:cs typeface="Arial"/>
              </a:defRPr>
            </a:lvl1pPr>
            <a:lvl2pPr>
              <a:buClr>
                <a:schemeClr val="accent1"/>
              </a:buClr>
              <a:buFont typeface="Wingdings" pitchFamily="2" charset="2"/>
              <a:buChar char="§"/>
              <a:defRPr sz="1786" b="0" i="0">
                <a:solidFill>
                  <a:srgbClr val="313231"/>
                </a:solidFill>
                <a:latin typeface="Arial"/>
                <a:cs typeface="Arial"/>
              </a:defRPr>
            </a:lvl2pPr>
            <a:lvl3pPr>
              <a:buClr>
                <a:schemeClr val="accent1"/>
              </a:buClr>
              <a:buFont typeface="Wingdings" pitchFamily="2" charset="2"/>
              <a:buChar char="§"/>
              <a:defRPr sz="1571" b="0" i="0">
                <a:solidFill>
                  <a:srgbClr val="313231"/>
                </a:solidFill>
                <a:latin typeface="Arial"/>
                <a:cs typeface="Arial"/>
              </a:defRPr>
            </a:lvl3pPr>
            <a:lvl4pPr>
              <a:buClr>
                <a:schemeClr val="accent1"/>
              </a:buClr>
              <a:buFont typeface="Wingdings" pitchFamily="2" charset="2"/>
              <a:buChar char="§"/>
              <a:defRPr sz="1429" b="0" i="0">
                <a:solidFill>
                  <a:srgbClr val="313231"/>
                </a:solidFill>
                <a:latin typeface="Arial"/>
                <a:cs typeface="Arial"/>
              </a:defRPr>
            </a:lvl4pPr>
            <a:lvl5pPr>
              <a:buClr>
                <a:schemeClr val="accent1"/>
              </a:buClr>
              <a:buFont typeface="Wingdings" pitchFamily="2" charset="2"/>
              <a:buChar char="§"/>
              <a:defRPr sz="1214" b="0" i="0">
                <a:solidFill>
                  <a:srgbClr val="31323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1524000"/>
            <a:ext cx="8229600" cy="609600"/>
          </a:xfrm>
        </p:spPr>
        <p:txBody>
          <a:bodyPr/>
          <a:lstStyle>
            <a:lvl1pPr>
              <a:buNone/>
              <a:defRPr sz="2214" b="1" baseline="0">
                <a:solidFill>
                  <a:srgbClr val="313231"/>
                </a:solidFill>
              </a:defRPr>
            </a:lvl1pPr>
          </a:lstStyle>
          <a:p>
            <a:pPr lvl="0"/>
            <a:r>
              <a:rPr lang="en-US" dirty="0"/>
              <a:t>Click to edit main sentence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63392" y="6008243"/>
            <a:ext cx="2133600" cy="365125"/>
          </a:xfrm>
          <a:prstGeom prst="rect">
            <a:avLst/>
          </a:prstGeom>
        </p:spPr>
        <p:txBody>
          <a:bodyPr vert="horz" lIns="127987" tIns="63993" rIns="127987" bIns="63993" rtlCol="0" anchor="ctr"/>
          <a:lstStyle>
            <a:lvl1pPr algn="r">
              <a:defRPr sz="1214" b="0" i="0">
                <a:solidFill>
                  <a:srgbClr val="636466"/>
                </a:solidFill>
                <a:latin typeface="Museo Sans 300"/>
                <a:cs typeface="Museo Sans 300"/>
              </a:defRPr>
            </a:lvl1pPr>
          </a:lstStyle>
          <a:p>
            <a:r>
              <a:rPr lang="en-US" dirty="0" err="1">
                <a:solidFill>
                  <a:schemeClr val="tx2"/>
                </a:solidFill>
                <a:latin typeface="Arial"/>
                <a:cs typeface="Arial"/>
              </a:rPr>
              <a:t>www.lnct.global</a:t>
            </a:r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‹#›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71891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able format"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5B6BE57D-9131-4AB7-B77A-14472D4B82C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33930553"/>
              </p:ext>
            </p:extLst>
          </p:nvPr>
        </p:nvGraphicFramePr>
        <p:xfrm>
          <a:off x="1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84" imgH="384" progId="TCLayout.ActiveDocument.1">
                  <p:embed/>
                </p:oleObj>
              </mc:Choice>
              <mc:Fallback>
                <p:oleObj name="think-cell Slide" r:id="rId4" imgW="384" imgH="384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5B6BE57D-9131-4AB7-B77A-14472D4B82C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t">
            <a:normAutofit/>
          </a:bodyPr>
          <a:lstStyle>
            <a:lvl1pPr algn="l">
              <a:buFont typeface="Arial" pitchFamily="34" charset="0"/>
              <a:buNone/>
              <a:defRPr sz="2429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63392" y="6008243"/>
            <a:ext cx="2133600" cy="365125"/>
          </a:xfrm>
          <a:prstGeom prst="rect">
            <a:avLst/>
          </a:prstGeom>
        </p:spPr>
        <p:txBody>
          <a:bodyPr vert="horz" lIns="127987" tIns="63993" rIns="127987" bIns="63993" rtlCol="0" anchor="ctr"/>
          <a:lstStyle>
            <a:lvl1pPr algn="r">
              <a:defRPr sz="1214" b="0" i="0">
                <a:solidFill>
                  <a:srgbClr val="636466"/>
                </a:solidFill>
                <a:latin typeface="Museo Sans 300"/>
                <a:cs typeface="Museo Sans 300"/>
              </a:defRPr>
            </a:lvl1pPr>
          </a:lstStyle>
          <a:p>
            <a:r>
              <a:rPr lang="en-US" dirty="0" err="1">
                <a:solidFill>
                  <a:schemeClr val="tx2"/>
                </a:solidFill>
                <a:latin typeface="Arial"/>
                <a:cs typeface="Arial"/>
              </a:rPr>
              <a:t>www.lnct.global</a:t>
            </a:r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‹#›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2870640"/>
            <a:ext cx="8229600" cy="2352364"/>
          </a:xfrm>
        </p:spPr>
        <p:txBody>
          <a:bodyPr/>
          <a:lstStyle>
            <a:lvl1pPr marL="457105" indent="-457105">
              <a:buClr>
                <a:schemeClr val="accent1"/>
              </a:buClr>
              <a:buFont typeface="Wingdings" charset="2"/>
              <a:buChar char="§"/>
              <a:defRPr sz="2000" b="0" i="0">
                <a:solidFill>
                  <a:srgbClr val="313231"/>
                </a:solidFill>
                <a:latin typeface="Arial"/>
                <a:cs typeface="Arial"/>
              </a:defRPr>
            </a:lvl1pPr>
            <a:lvl2pPr marL="799933" indent="-342828">
              <a:buClr>
                <a:schemeClr val="accent1"/>
              </a:buClr>
              <a:buFont typeface="Wingdings" charset="2"/>
              <a:buChar char="§"/>
              <a:defRPr sz="1786" b="0" i="0">
                <a:solidFill>
                  <a:srgbClr val="313231"/>
                </a:solidFill>
                <a:latin typeface="Arial"/>
                <a:cs typeface="Arial"/>
              </a:defRPr>
            </a:lvl2pPr>
            <a:lvl3pPr marL="1257038" indent="-342828">
              <a:buClr>
                <a:schemeClr val="accent1"/>
              </a:buClr>
              <a:buFont typeface="Wingdings" charset="2"/>
              <a:buChar char="§"/>
              <a:defRPr sz="1571" b="0" i="0">
                <a:solidFill>
                  <a:srgbClr val="313231"/>
                </a:solidFill>
                <a:latin typeface="Arial"/>
                <a:cs typeface="Arial"/>
              </a:defRPr>
            </a:lvl3pPr>
            <a:lvl4pPr marL="1714142" indent="-342828">
              <a:buClr>
                <a:schemeClr val="accent1"/>
              </a:buClr>
              <a:buFont typeface="Wingdings" charset="2"/>
              <a:buChar char="§"/>
              <a:defRPr sz="1429" b="0" i="0">
                <a:solidFill>
                  <a:srgbClr val="313231"/>
                </a:solidFill>
                <a:latin typeface="Arial"/>
                <a:cs typeface="Arial"/>
              </a:defRPr>
            </a:lvl4pPr>
            <a:lvl5pPr>
              <a:buClr>
                <a:schemeClr val="accent1"/>
              </a:buClr>
              <a:buFont typeface="Wingdings" charset="2"/>
              <a:buChar char="§"/>
              <a:defRPr sz="1214" b="0" i="0">
                <a:solidFill>
                  <a:srgbClr val="31323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57200" y="1539706"/>
            <a:ext cx="8229600" cy="1174353"/>
          </a:xfrm>
          <a:solidFill>
            <a:schemeClr val="tx2">
              <a:lumMod val="40000"/>
              <a:lumOff val="60000"/>
              <a:alpha val="50000"/>
            </a:schemeClr>
          </a:solidFill>
          <a:ln>
            <a:noFill/>
          </a:ln>
        </p:spPr>
        <p:txBody>
          <a:bodyPr anchor="ctr"/>
          <a:lstStyle>
            <a:lvl1pPr marL="457105" indent="-457105">
              <a:buClr>
                <a:srgbClr val="00A6B6"/>
              </a:buClr>
              <a:buFontTx/>
              <a:buNone/>
              <a:defRPr sz="2000" b="0" i="0" baseline="0">
                <a:solidFill>
                  <a:schemeClr val="accent2"/>
                </a:solidFill>
                <a:latin typeface="Arial"/>
                <a:cs typeface="Arial"/>
              </a:defRPr>
            </a:lvl1pPr>
            <a:lvl2pPr marL="799933" indent="-342828">
              <a:buClr>
                <a:srgbClr val="00A6B6"/>
              </a:buClr>
              <a:buFontTx/>
              <a:buNone/>
              <a:defRPr sz="1786" b="0" i="0">
                <a:solidFill>
                  <a:srgbClr val="313231"/>
                </a:solidFill>
                <a:latin typeface="Museo Slab 300"/>
                <a:cs typeface="Museo Slab 300"/>
              </a:defRPr>
            </a:lvl2pPr>
            <a:lvl3pPr marL="1257038" indent="-342828">
              <a:buClr>
                <a:srgbClr val="00A6B6"/>
              </a:buClr>
              <a:buFontTx/>
              <a:buNone/>
              <a:defRPr sz="1571" b="0" i="0">
                <a:solidFill>
                  <a:srgbClr val="313231"/>
                </a:solidFill>
                <a:latin typeface="Museo Slab 300"/>
                <a:cs typeface="Museo Slab 300"/>
              </a:defRPr>
            </a:lvl3pPr>
            <a:lvl4pPr marL="1714142" indent="-342828">
              <a:buClr>
                <a:srgbClr val="00A6B6"/>
              </a:buClr>
              <a:buFontTx/>
              <a:buNone/>
              <a:defRPr sz="1429" b="0" i="0">
                <a:solidFill>
                  <a:srgbClr val="313231"/>
                </a:solidFill>
                <a:latin typeface="Museo Slab 300"/>
                <a:cs typeface="Museo Slab 300"/>
              </a:defRPr>
            </a:lvl4pPr>
            <a:lvl5pPr>
              <a:buClr>
                <a:srgbClr val="00A6B6"/>
              </a:buClr>
              <a:buFontTx/>
              <a:buNone/>
              <a:defRPr sz="1214" b="0" i="0">
                <a:solidFill>
                  <a:srgbClr val="313231"/>
                </a:solidFill>
                <a:latin typeface="Museo Slab 300"/>
                <a:cs typeface="Museo Slab 300"/>
              </a:defRPr>
            </a:lvl5pPr>
          </a:lstStyle>
          <a:p>
            <a:pPr lvl="0"/>
            <a:r>
              <a:rPr lang="en-US" dirty="0"/>
              <a:t>“Pull Quote Style”</a:t>
            </a:r>
          </a:p>
        </p:txBody>
      </p:sp>
    </p:spTree>
    <p:extLst>
      <p:ext uri="{BB962C8B-B14F-4D97-AF65-F5344CB8AC3E}">
        <p14:creationId xmlns:p14="http://schemas.microsoft.com/office/powerpoint/2010/main" val="1559695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able forma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3269040"/>
            <a:ext cx="8229600" cy="1143000"/>
          </a:xfrm>
        </p:spPr>
        <p:txBody>
          <a:bodyPr anchor="b" anchorCtr="0">
            <a:normAutofit/>
          </a:bodyPr>
          <a:lstStyle>
            <a:lvl1pPr algn="l">
              <a:buFont typeface="Arial" pitchFamily="34" charset="0"/>
              <a:buNone/>
              <a:defRPr sz="3214" b="0" i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Section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06" y="6354599"/>
            <a:ext cx="2133600" cy="365125"/>
          </a:xfrm>
          <a:prstGeom prst="rect">
            <a:avLst/>
          </a:prstGeom>
        </p:spPr>
        <p:txBody>
          <a:bodyPr vert="horz" lIns="127987" tIns="63993" rIns="127987" bIns="63993" rtlCol="0" anchor="ctr"/>
          <a:lstStyle>
            <a:lvl1pPr algn="r">
              <a:defRPr sz="1214" b="0" i="0">
                <a:solidFill>
                  <a:schemeClr val="bg1"/>
                </a:solidFill>
                <a:latin typeface="Museo Sans 300"/>
                <a:cs typeface="Museo Sans 300"/>
              </a:defRPr>
            </a:lvl1pPr>
          </a:lstStyle>
          <a:p>
            <a:pPr algn="l"/>
            <a:fld id="{2459FD92-E8AB-4F86-BA9A-090210CAFD7B}" type="slidenum">
              <a:rPr lang="en-US" smtClean="0">
                <a:latin typeface="Arial"/>
                <a:cs typeface="Arial"/>
              </a:rPr>
              <a:pPr algn="l"/>
              <a:t>‹#›</a:t>
            </a:fld>
            <a:r>
              <a:rPr lang="en-US" dirty="0">
                <a:latin typeface="Arial"/>
                <a:cs typeface="Arial"/>
              </a:rPr>
              <a:t> | </a:t>
            </a:r>
            <a:r>
              <a:rPr lang="en-US" dirty="0" err="1">
                <a:latin typeface="Arial"/>
                <a:cs typeface="Arial"/>
              </a:rPr>
              <a:t>www.lnct.global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56811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0F9CD11A-8958-49A4-BA8F-D12AA7D63CD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900172538"/>
              </p:ext>
            </p:extLst>
          </p:nvPr>
        </p:nvGraphicFramePr>
        <p:xfrm>
          <a:off x="1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384" imgH="384" progId="TCLayout.ActiveDocument.1">
                  <p:embed/>
                </p:oleObj>
              </mc:Choice>
              <mc:Fallback>
                <p:oleObj name="think-cell Slide" r:id="rId7" imgW="384" imgH="38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0F9CD11A-8958-49A4-BA8F-D12AA7D63C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127987" tIns="63993" rIns="127987" bIns="63993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127987" tIns="63993" rIns="127987" bIns="63993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127987" tIns="63993" rIns="127987" bIns="63993" rtlCol="0" anchor="ctr"/>
          <a:lstStyle>
            <a:lvl1pPr algn="l">
              <a:defRPr sz="12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6E6553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127987" tIns="63993" rIns="127987" bIns="63993" rtlCol="0" anchor="ctr"/>
          <a:lstStyle>
            <a:lvl1pPr algn="ctr">
              <a:defRPr sz="12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rgbClr val="6E6553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73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hf hdr="0" ftr="0" dt="0"/>
  <p:txStyles>
    <p:titleStyle>
      <a:lvl1pPr algn="ctr" defTabSz="914209" rtl="0" eaLnBrk="1" latinLnBrk="0" hangingPunct="1">
        <a:spcBef>
          <a:spcPct val="0"/>
        </a:spcBef>
        <a:buNone/>
        <a:defRPr sz="4429" b="0" i="0" kern="1200">
          <a:solidFill>
            <a:schemeClr val="accent1"/>
          </a:solidFill>
          <a:latin typeface="Arial"/>
          <a:ea typeface="+mj-ea"/>
          <a:cs typeface="Arial"/>
        </a:defRPr>
      </a:lvl1pPr>
    </p:titleStyle>
    <p:bodyStyle>
      <a:lvl1pPr marL="342828" indent="-342828" algn="l" defTabSz="914209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3214" b="0" i="0" kern="1200">
          <a:solidFill>
            <a:schemeClr val="accent3"/>
          </a:solidFill>
          <a:latin typeface="Arial"/>
          <a:ea typeface="+mn-ea"/>
          <a:cs typeface="Arial"/>
        </a:defRPr>
      </a:lvl1pPr>
      <a:lvl2pPr marL="742795" indent="-285691" algn="l" defTabSz="914209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2786" b="0" i="0" kern="1200">
          <a:solidFill>
            <a:schemeClr val="accent3"/>
          </a:solidFill>
          <a:latin typeface="Arial"/>
          <a:ea typeface="+mn-ea"/>
          <a:cs typeface="Arial"/>
        </a:defRPr>
      </a:lvl2pPr>
      <a:lvl3pPr marL="1142761" indent="-228552" algn="l" defTabSz="914209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lang="en-US" sz="4429" b="0" i="0" kern="1200" dirty="0">
          <a:solidFill>
            <a:schemeClr val="accent3"/>
          </a:solidFill>
          <a:latin typeface="Arial"/>
          <a:ea typeface="+mj-ea"/>
          <a:cs typeface="Arial"/>
        </a:defRPr>
      </a:lvl3pPr>
      <a:lvl4pPr marL="1599866" indent="-228552" algn="l" defTabSz="914209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2000" b="0" i="0" kern="1200">
          <a:solidFill>
            <a:schemeClr val="accent3"/>
          </a:solidFill>
          <a:latin typeface="Arial"/>
          <a:ea typeface="+mn-ea"/>
          <a:cs typeface="Arial"/>
        </a:defRPr>
      </a:lvl4pPr>
      <a:lvl5pPr marL="2056971" indent="-228552" algn="l" defTabSz="914209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2000" b="0" i="0" kern="1200">
          <a:solidFill>
            <a:schemeClr val="accent3"/>
          </a:solidFill>
          <a:latin typeface="Arial"/>
          <a:ea typeface="+mn-ea"/>
          <a:cs typeface="Arial"/>
        </a:defRPr>
      </a:lvl5pPr>
      <a:lvl6pPr marL="2514075" indent="-228552" algn="l" defTabSz="9142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80" indent="-228552" algn="l" defTabSz="9142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285" indent="-228552" algn="l" defTabSz="9142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389" indent="-228552" algn="l" defTabSz="9142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09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1pPr>
      <a:lvl2pPr marL="457105" algn="l" defTabSz="914209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2pPr>
      <a:lvl3pPr marL="914209" algn="l" defTabSz="914209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3pPr>
      <a:lvl4pPr marL="1371314" algn="l" defTabSz="914209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4pPr>
      <a:lvl5pPr marL="1828419" algn="l" defTabSz="914209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5pPr>
      <a:lvl6pPr marL="2285523" algn="l" defTabSz="914209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6pPr>
      <a:lvl7pPr marL="2742628" algn="l" defTabSz="914209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7pPr>
      <a:lvl8pPr marL="3199733" algn="l" defTabSz="914209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8pPr>
      <a:lvl9pPr marL="3656837" algn="l" defTabSz="914209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C697145-4621-F6DF-6634-77E854FF70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3B33E47-F1EC-9769-6F8A-B6A6A62DD8FF}"/>
              </a:ext>
            </a:extLst>
          </p:cNvPr>
          <p:cNvSpPr/>
          <p:nvPr/>
        </p:nvSpPr>
        <p:spPr>
          <a:xfrm>
            <a:off x="19997" y="962332"/>
            <a:ext cx="9123391" cy="5392191"/>
          </a:xfrm>
          <a:prstGeom prst="rect">
            <a:avLst/>
          </a:prstGeom>
          <a:solidFill>
            <a:srgbClr val="17A89F"/>
          </a:solidFill>
          <a:ln w="76200">
            <a:solidFill>
              <a:srgbClr val="17A8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2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786" b="0" i="0" u="none" strike="noStrike" kern="1200" cap="none" spc="0" normalizeH="0" baseline="0" noProof="0" dirty="0">
              <a:ln>
                <a:noFill/>
              </a:ln>
              <a:solidFill>
                <a:srgbClr val="F7F7F7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Text Box 14">
            <a:extLst>
              <a:ext uri="{FF2B5EF4-FFF2-40B4-BE49-F238E27FC236}">
                <a16:creationId xmlns:a16="http://schemas.microsoft.com/office/drawing/2014/main" id="{C1CD0FA6-C9F6-1D06-6084-8849003B64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853" y="145298"/>
            <a:ext cx="8936406" cy="72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046" tIns="9523" rIns="19046" bIns="9523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ctr" defTabSz="3135376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125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1070B8"/>
                </a:solidFill>
                <a:effectLst/>
                <a:uLnTx/>
                <a:uFillTx/>
                <a:latin typeface="Poppins" panose="00000500000000000000" pitchFamily="2" charset="0"/>
                <a:ea typeface="ＭＳ Ｐゴシック" charset="0"/>
                <a:cs typeface="Poppins" panose="00000500000000000000" pitchFamily="2" charset="0"/>
              </a:rPr>
              <a:t>Cuba</a:t>
            </a:r>
          </a:p>
          <a:p>
            <a:pPr marL="0" marR="0" lvl="0" indent="0" algn="ctr" defTabSz="31353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5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313231"/>
                </a:solidFill>
                <a:effectLst/>
                <a:uLnTx/>
                <a:uFillTx/>
                <a:latin typeface="Poppins" panose="00000500000000000000" pitchFamily="2" charset="0"/>
                <a:ea typeface="ＭＳ Ｐゴシック" charset="0"/>
                <a:cs typeface="Poppins" panose="00000500000000000000" pitchFamily="2" charset="0"/>
              </a:rPr>
              <a:t>Supporting the Prioritization of Domestic Resources for New Vaccine Introduction</a:t>
            </a:r>
          </a:p>
          <a:p>
            <a:pPr marL="0" marR="0" lvl="0" indent="0" algn="ctr" defTabSz="31353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5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1" u="none" strike="noStrike" kern="1200" cap="none" spc="0" normalizeH="0" baseline="0" noProof="0" dirty="0">
                <a:ln>
                  <a:noFill/>
                </a:ln>
                <a:solidFill>
                  <a:srgbClr val="313231"/>
                </a:solidFill>
                <a:effectLst/>
                <a:uLnTx/>
                <a:uFillTx/>
                <a:latin typeface="Poppins" panose="00000500000000000000" pitchFamily="2" charset="0"/>
                <a:ea typeface="ＭＳ Ｐゴシック" charset="0"/>
                <a:cs typeface="Poppins" panose="00000500000000000000" pitchFamily="2" charset="0"/>
              </a:rPr>
              <a:t>Manila, Philippines, 23-25 July 2025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313231"/>
              </a:solidFill>
              <a:effectLst/>
              <a:uLnTx/>
              <a:uFillTx/>
              <a:latin typeface="Poppins" panose="00000500000000000000" pitchFamily="2" charset="0"/>
              <a:ea typeface="ＭＳ Ｐゴシック" charset="0"/>
              <a:cs typeface="Poppins" panose="00000500000000000000" pitchFamily="2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D91C623-077D-96C3-AA66-1E77C46CEAC7}"/>
              </a:ext>
            </a:extLst>
          </p:cNvPr>
          <p:cNvSpPr/>
          <p:nvPr/>
        </p:nvSpPr>
        <p:spPr>
          <a:xfrm>
            <a:off x="-33512" y="6384597"/>
            <a:ext cx="9214087" cy="50312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9046" tIns="9523" rIns="19046" bIns="9523" rtlCol="0" anchor="ctr"/>
          <a:lstStyle/>
          <a:p>
            <a:pPr marL="0" marR="0" lvl="0" indent="0" algn="ctr" defTabSz="9142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786" b="0" i="0" u="none" strike="noStrike" kern="1200" cap="none" spc="0" normalizeH="0" baseline="0" noProof="0" dirty="0">
              <a:ln>
                <a:noFill/>
              </a:ln>
              <a:solidFill>
                <a:srgbClr val="F7F7F7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pic>
        <p:nvPicPr>
          <p:cNvPr id="12" name="Picture 11" descr="GAVI_Alliance_Colour_Logo.jpg">
            <a:extLst>
              <a:ext uri="{FF2B5EF4-FFF2-40B4-BE49-F238E27FC236}">
                <a16:creationId xmlns:a16="http://schemas.microsoft.com/office/drawing/2014/main" id="{DAED03C6-382C-BEF0-8386-2AF257BD47F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53" y="6397487"/>
            <a:ext cx="1142629" cy="43800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4A61F43-0444-08FC-C8CB-68774E5203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8972" y="6404510"/>
            <a:ext cx="1623729" cy="453134"/>
          </a:xfrm>
          <a:prstGeom prst="rect">
            <a:avLst/>
          </a:prstGeom>
        </p:spPr>
      </p:pic>
      <p:sp>
        <p:nvSpPr>
          <p:cNvPr id="31" name="Text Box 49">
            <a:extLst>
              <a:ext uri="{FF2B5EF4-FFF2-40B4-BE49-F238E27FC236}">
                <a16:creationId xmlns:a16="http://schemas.microsoft.com/office/drawing/2014/main" id="{29E28327-D3BB-28E3-75D4-E4314C631E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630" y="941346"/>
            <a:ext cx="8953165" cy="188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046" tIns="9523" rIns="19046" bIns="9523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ctr" defTabSz="3135376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 ExtraBold" panose="00000900000000000000" pitchFamily="2" charset="0"/>
                <a:ea typeface="ＭＳ Ｐゴシック" charset="0"/>
                <a:cs typeface="Poppins ExtraBold" panose="00000900000000000000" pitchFamily="2" charset="0"/>
              </a:rPr>
              <a:t>Estado de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 ExtraBold" panose="00000900000000000000" pitchFamily="2" charset="0"/>
                <a:ea typeface="ＭＳ Ｐゴシック" charset="0"/>
                <a:cs typeface="Poppins ExtraBold" panose="00000900000000000000" pitchFamily="2" charset="0"/>
              </a:rPr>
              <a:t>introducción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oppins ExtraBold" panose="00000900000000000000" pitchFamily="2" charset="0"/>
              <a:ea typeface="ＭＳ Ｐゴシック" charset="0"/>
              <a:cs typeface="Poppins ExtraBold" panose="00000900000000000000" pitchFamily="2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EAC3E47-9569-F769-F8FF-52AD7651C1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115715"/>
              </p:ext>
            </p:extLst>
          </p:nvPr>
        </p:nvGraphicFramePr>
        <p:xfrm>
          <a:off x="118388" y="1110724"/>
          <a:ext cx="8979408" cy="1215552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1737360">
                  <a:extLst>
                    <a:ext uri="{9D8B030D-6E8A-4147-A177-3AD203B41FA5}">
                      <a16:colId xmlns:a16="http://schemas.microsoft.com/office/drawing/2014/main" val="2441690924"/>
                    </a:ext>
                  </a:extLst>
                </a:gridCol>
                <a:gridCol w="3685884">
                  <a:extLst>
                    <a:ext uri="{9D8B030D-6E8A-4147-A177-3AD203B41FA5}">
                      <a16:colId xmlns:a16="http://schemas.microsoft.com/office/drawing/2014/main" val="4243113650"/>
                    </a:ext>
                  </a:extLst>
                </a:gridCol>
                <a:gridCol w="3556164">
                  <a:extLst>
                    <a:ext uri="{9D8B030D-6E8A-4147-A177-3AD203B41FA5}">
                      <a16:colId xmlns:a16="http://schemas.microsoft.com/office/drawing/2014/main" val="2137277064"/>
                    </a:ext>
                  </a:extLst>
                </a:gridCol>
              </a:tblGrid>
              <a:tr h="1595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Poppins Medium" panose="00000600000000000000" pitchFamily="2" charset="0"/>
                        <a:cs typeface="Poppins Medium" panose="00000600000000000000" pitchFamily="2" charset="0"/>
                      </a:endParaRPr>
                    </a:p>
                  </a:txBody>
                  <a:tcPr marL="48986" marR="4898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Poppins SemiBold" panose="00000700000000000000" pitchFamily="2" charset="0"/>
                          <a:cs typeface="Poppins SemiBold" panose="00000700000000000000" pitchFamily="2" charset="0"/>
                        </a:rPr>
                        <a:t>PCV</a:t>
                      </a:r>
                    </a:p>
                  </a:txBody>
                  <a:tcPr marL="48986" marR="48986" marT="36000" marB="360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Poppins SemiBold" panose="00000700000000000000" pitchFamily="2" charset="0"/>
                          <a:cs typeface="Poppins SemiBold" panose="00000700000000000000" pitchFamily="2" charset="0"/>
                        </a:rPr>
                        <a:t>HPV</a:t>
                      </a:r>
                      <a:endParaRPr lang="en-US" sz="800" dirty="0">
                        <a:effectLst/>
                        <a:latin typeface="Poppins Medium" panose="00000600000000000000" pitchFamily="2" charset="0"/>
                        <a:cs typeface="Poppins Medium" panose="00000600000000000000" pitchFamily="2" charset="0"/>
                      </a:endParaRPr>
                    </a:p>
                  </a:txBody>
                  <a:tcPr marL="48986" marR="48986" marT="36000" marB="36000" anchor="ctr"/>
                </a:tc>
                <a:extLst>
                  <a:ext uri="{0D108BD9-81ED-4DB2-BD59-A6C34878D82A}">
                    <a16:rowId xmlns:a16="http://schemas.microsoft.com/office/drawing/2014/main" val="4244451803"/>
                  </a:ext>
                </a:extLst>
              </a:tr>
              <a:tr h="1724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Año de </a:t>
                      </a:r>
                      <a:r>
                        <a:rPr lang="en-US" sz="600" dirty="0" err="1">
                          <a:effectLst/>
                          <a:latin typeface="Poppins" pitchFamily="2" charset="77"/>
                          <a:cs typeface="Poppins" pitchFamily="2" charset="77"/>
                        </a:rPr>
                        <a:t>introducción</a:t>
                      </a:r>
                      <a:endParaRPr lang="en-US" sz="600" dirty="0">
                        <a:effectLst/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marL="48986" marR="48986" marT="36000" marB="360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A </a:t>
                      </a:r>
                      <a:r>
                        <a:rPr lang="en-US" sz="600" b="0" dirty="0" err="1">
                          <a:effectLst/>
                          <a:latin typeface="Poppins" pitchFamily="2" charset="77"/>
                          <a:cs typeface="Poppins" pitchFamily="2" charset="77"/>
                        </a:rPr>
                        <a:t>nivel</a:t>
                      </a:r>
                      <a:r>
                        <a:rPr lang="en-US" sz="600" b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 </a:t>
                      </a:r>
                      <a:r>
                        <a:rPr lang="en-US" sz="600" b="0" dirty="0" err="1">
                          <a:effectLst/>
                          <a:latin typeface="Poppins" pitchFamily="2" charset="77"/>
                          <a:cs typeface="Poppins" pitchFamily="2" charset="77"/>
                        </a:rPr>
                        <a:t>nacional</a:t>
                      </a:r>
                      <a:r>
                        <a:rPr lang="en-US" sz="600" b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. </a:t>
                      </a:r>
                      <a:r>
                        <a:rPr lang="en-US" sz="600" b="0" dirty="0" err="1">
                          <a:effectLst/>
                          <a:latin typeface="Poppins" pitchFamily="2" charset="77"/>
                          <a:cs typeface="Poppins" pitchFamily="2" charset="77"/>
                        </a:rPr>
                        <a:t>Accecible</a:t>
                      </a:r>
                      <a:r>
                        <a:rPr lang="en-US" sz="600" b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 a la población de las 15 </a:t>
                      </a:r>
                      <a:r>
                        <a:rPr lang="en-US" sz="600" b="0" dirty="0" err="1">
                          <a:effectLst/>
                          <a:latin typeface="Poppins" pitchFamily="2" charset="77"/>
                          <a:cs typeface="Poppins" pitchFamily="2" charset="77"/>
                        </a:rPr>
                        <a:t>provincias</a:t>
                      </a:r>
                      <a:r>
                        <a:rPr lang="en-US" sz="600" b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 y 168 municipios del </a:t>
                      </a:r>
                      <a:r>
                        <a:rPr lang="en-US" sz="600" b="0" dirty="0" err="1">
                          <a:effectLst/>
                          <a:latin typeface="Poppins" pitchFamily="2" charset="77"/>
                          <a:cs typeface="Poppins" pitchFamily="2" charset="77"/>
                        </a:rPr>
                        <a:t>país</a:t>
                      </a:r>
                      <a:r>
                        <a:rPr lang="en-US" sz="600" b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.</a:t>
                      </a:r>
                    </a:p>
                  </a:txBody>
                  <a:tcPr marL="48986" marR="48986" marT="18000" marB="360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Octubre</a:t>
                      </a:r>
                      <a:r>
                        <a:rPr lang="en-GB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2025</a:t>
                      </a:r>
                      <a:r>
                        <a:rPr lang="en-GE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</a:t>
                      </a:r>
                      <a:endParaRPr lang="en-US" sz="600" b="0" kern="1200" dirty="0">
                        <a:solidFill>
                          <a:schemeClr val="dk1"/>
                        </a:solidFill>
                        <a:effectLst/>
                        <a:latin typeface="Poppins" pitchFamily="2" charset="77"/>
                        <a:ea typeface="+mn-ea"/>
                        <a:cs typeface="Poppins" pitchFamily="2" charset="77"/>
                      </a:endParaRPr>
                    </a:p>
                  </a:txBody>
                  <a:tcPr marL="48986" marR="48986" marT="18000" marB="36000" anchor="ctr"/>
                </a:tc>
                <a:extLst>
                  <a:ext uri="{0D108BD9-81ED-4DB2-BD59-A6C34878D82A}">
                    <a16:rowId xmlns:a16="http://schemas.microsoft.com/office/drawing/2014/main" val="3830800114"/>
                  </a:ext>
                </a:extLst>
              </a:tr>
              <a:tr h="199622">
                <a:tc>
                  <a:txBody>
                    <a:bodyPr/>
                    <a:lstStyle/>
                    <a:p>
                      <a:pPr marL="0" marR="0" lvl="0" indent="-36820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60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Estado de la </a:t>
                      </a:r>
                      <a:r>
                        <a:rPr lang="en-US" sz="600" dirty="0" err="1">
                          <a:effectLst/>
                          <a:latin typeface="Poppins" pitchFamily="2" charset="77"/>
                          <a:cs typeface="Poppins" pitchFamily="2" charset="77"/>
                        </a:rPr>
                        <a:t>introducción</a:t>
                      </a:r>
                      <a:r>
                        <a:rPr lang="en-US" sz="60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 de la </a:t>
                      </a:r>
                      <a:r>
                        <a:rPr lang="en-US" sz="600" dirty="0" err="1">
                          <a:effectLst/>
                          <a:latin typeface="Poppins" pitchFamily="2" charset="77"/>
                          <a:cs typeface="Poppins" pitchFamily="2" charset="77"/>
                        </a:rPr>
                        <a:t>vacuna</a:t>
                      </a:r>
                      <a:r>
                        <a:rPr lang="en-US" sz="60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: </a:t>
                      </a:r>
                    </a:p>
                  </a:txBody>
                  <a:tcPr marL="48986" marR="48986" marT="36000" marB="0" anchor="ctr"/>
                </a:tc>
                <a:tc>
                  <a:txBody>
                    <a:bodyPr/>
                    <a:lstStyle/>
                    <a:p>
                      <a:pPr marL="88900" marR="0" lvl="1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600" b="0" dirty="0" err="1">
                          <a:effectLst/>
                          <a:latin typeface="Poppins" pitchFamily="2" charset="77"/>
                          <a:cs typeface="Poppins" pitchFamily="2" charset="77"/>
                        </a:rPr>
                        <a:t>Menores</a:t>
                      </a:r>
                      <a:r>
                        <a:rPr lang="en-US" sz="600" b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 de 1 </a:t>
                      </a:r>
                      <a:r>
                        <a:rPr lang="en-US" sz="600" b="0" dirty="0" err="1">
                          <a:effectLst/>
                          <a:latin typeface="Poppins" pitchFamily="2" charset="77"/>
                          <a:cs typeface="Poppins" pitchFamily="2" charset="77"/>
                        </a:rPr>
                        <a:t>año</a:t>
                      </a:r>
                      <a:r>
                        <a:rPr lang="en-US" sz="600" b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. </a:t>
                      </a:r>
                      <a:r>
                        <a:rPr lang="en-US" sz="600" b="0" dirty="0" err="1">
                          <a:effectLst/>
                          <a:latin typeface="Poppins" pitchFamily="2" charset="77"/>
                          <a:cs typeface="Poppins" pitchFamily="2" charset="77"/>
                        </a:rPr>
                        <a:t>Nacidos</a:t>
                      </a:r>
                      <a:r>
                        <a:rPr lang="en-US" sz="600" b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 </a:t>
                      </a:r>
                      <a:r>
                        <a:rPr lang="en-US" sz="600" b="0" dirty="0" err="1">
                          <a:effectLst/>
                          <a:latin typeface="Poppins" pitchFamily="2" charset="77"/>
                          <a:cs typeface="Poppins" pitchFamily="2" charset="77"/>
                        </a:rPr>
                        <a:t>vivos</a:t>
                      </a:r>
                      <a:r>
                        <a:rPr lang="en-US" sz="600" b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 </a:t>
                      </a:r>
                      <a:r>
                        <a:rPr lang="en-US" sz="600" b="0" dirty="0" err="1">
                          <a:effectLst/>
                          <a:latin typeface="Poppins" pitchFamily="2" charset="77"/>
                          <a:cs typeface="Poppins" pitchFamily="2" charset="77"/>
                        </a:rPr>
                        <a:t>en</a:t>
                      </a:r>
                      <a:r>
                        <a:rPr lang="en-US" sz="600" b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 2024 (100%)</a:t>
                      </a:r>
                    </a:p>
                  </a:txBody>
                  <a:tcPr marL="48986" marR="48986" marT="18000" marB="36000" anchor="ctr"/>
                </a:tc>
                <a:tc>
                  <a:txBody>
                    <a:bodyPr/>
                    <a:lstStyle/>
                    <a:p>
                      <a:pPr marL="4763" marR="0" lvl="1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A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nivel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nacional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.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Accecible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a la población de las 15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provincias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y 168 municipios del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país</a:t>
                      </a:r>
                      <a:endParaRPr lang="en-US" sz="600" b="0" kern="1200" dirty="0">
                        <a:solidFill>
                          <a:schemeClr val="dk1"/>
                        </a:solidFill>
                        <a:effectLst/>
                        <a:latin typeface="Poppins" pitchFamily="2" charset="77"/>
                        <a:ea typeface="+mn-ea"/>
                        <a:cs typeface="Poppins" pitchFamily="2" charset="77"/>
                      </a:endParaRPr>
                    </a:p>
                  </a:txBody>
                  <a:tcPr marL="48986" marR="48986" marT="18000" marB="36000" anchor="ctr"/>
                </a:tc>
                <a:extLst>
                  <a:ext uri="{0D108BD9-81ED-4DB2-BD59-A6C34878D82A}">
                    <a16:rowId xmlns:a16="http://schemas.microsoft.com/office/drawing/2014/main" val="4236886848"/>
                  </a:ext>
                </a:extLst>
              </a:tr>
              <a:tr h="170187">
                <a:tc>
                  <a:txBody>
                    <a:bodyPr/>
                    <a:lstStyle/>
                    <a:p>
                      <a:pPr marL="0" marR="0" lvl="0" indent="-36820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600" dirty="0">
                          <a:effectLst/>
                          <a:latin typeface="Poppins" pitchFamily="2" charset="77"/>
                          <a:ea typeface="Calibri"/>
                          <a:cs typeface="Poppins" pitchFamily="2" charset="77"/>
                        </a:rPr>
                        <a:t>Vaccine target group </a:t>
                      </a:r>
                    </a:p>
                  </a:txBody>
                  <a:tcPr marL="48986" marR="48986" marT="36000" marB="0" anchor="ctr"/>
                </a:tc>
                <a:tc>
                  <a:txBody>
                    <a:bodyPr/>
                    <a:lstStyle/>
                    <a:p>
                      <a:pPr marL="88900" marR="0" lvl="1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en-US" sz="600" b="0" kern="1200" dirty="0">
                        <a:solidFill>
                          <a:schemeClr val="dk1"/>
                        </a:solidFill>
                        <a:effectLst/>
                        <a:latin typeface="Poppins" pitchFamily="2" charset="77"/>
                        <a:ea typeface="+mn-ea"/>
                        <a:cs typeface="Poppins" pitchFamily="2" charset="77"/>
                      </a:endParaRPr>
                    </a:p>
                  </a:txBody>
                  <a:tcPr marL="48986" marR="48986" marT="18000" marB="36000" anchor="ctr"/>
                </a:tc>
                <a:tc>
                  <a:txBody>
                    <a:bodyPr/>
                    <a:lstStyle/>
                    <a:p>
                      <a:pPr marL="88900" marR="0" lvl="1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Niñas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de 9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años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. Universo: 70 000</a:t>
                      </a:r>
                    </a:p>
                  </a:txBody>
                  <a:tcPr marL="48986" marR="48986" marT="18000" marB="36000" anchor="ctr"/>
                </a:tc>
                <a:extLst>
                  <a:ext uri="{0D108BD9-81ED-4DB2-BD59-A6C34878D82A}">
                    <a16:rowId xmlns:a16="http://schemas.microsoft.com/office/drawing/2014/main" val="2669951412"/>
                  </a:ext>
                </a:extLst>
              </a:tr>
              <a:tr h="2432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600" dirty="0"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Vaccine product and # doses / </a:t>
                      </a:r>
                      <a:r>
                        <a:rPr lang="en-GB" sz="600" dirty="0" err="1"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Apoyo</a:t>
                      </a:r>
                      <a:r>
                        <a:rPr lang="en-GB" sz="600" dirty="0"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600" dirty="0" err="1"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financiero</a:t>
                      </a:r>
                      <a:r>
                        <a:rPr lang="en-GB" sz="600" dirty="0"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para la </a:t>
                      </a:r>
                      <a:r>
                        <a:rPr lang="en-GB" sz="600" dirty="0" err="1"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introducción</a:t>
                      </a:r>
                      <a:r>
                        <a:rPr lang="en-GB" sz="600" dirty="0"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88900" marR="0" lvl="1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en-US" sz="600" b="0" kern="1200" dirty="0">
                        <a:solidFill>
                          <a:schemeClr val="dk1"/>
                        </a:solidFill>
                        <a:effectLst/>
                        <a:latin typeface="Poppins" pitchFamily="2" charset="77"/>
                        <a:ea typeface="+mn-ea"/>
                        <a:cs typeface="Poppins" pitchFamily="2" charset="77"/>
                      </a:endParaRPr>
                    </a:p>
                  </a:txBody>
                  <a:tcPr marL="48986" marR="48986" marT="18000" marB="36000" anchor="ctr"/>
                </a:tc>
                <a:tc>
                  <a:txBody>
                    <a:bodyPr/>
                    <a:lstStyle/>
                    <a:p>
                      <a:pPr marL="88900" marR="0" lvl="1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Cecolin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.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Dosis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: 70 704/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Apoyo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Gavi y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Ministerio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de Salud Pública de Cuba</a:t>
                      </a:r>
                    </a:p>
                  </a:txBody>
                  <a:tcPr marL="48986" marR="48986" marT="18000" marB="36000" anchor="ctr"/>
                </a:tc>
                <a:extLst>
                  <a:ext uri="{0D108BD9-81ED-4DB2-BD59-A6C34878D82A}">
                    <a16:rowId xmlns:a16="http://schemas.microsoft.com/office/drawing/2014/main" val="2870562351"/>
                  </a:ext>
                </a:extLst>
              </a:tr>
              <a:tr h="220500">
                <a:tc gridSpan="3">
                  <a:txBody>
                    <a:bodyPr/>
                    <a:lstStyle/>
                    <a:p>
                      <a:pPr marL="0" marR="0" lvl="0" indent="-188817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>
                        <a:effectLst/>
                        <a:latin typeface="Poppins" pitchFamily="2" charset="77"/>
                        <a:ea typeface="Calibri" panose="020F0502020204030204" pitchFamily="34" charset="0"/>
                        <a:cs typeface="Poppins" pitchFamily="2" charset="77"/>
                      </a:endParaRPr>
                    </a:p>
                  </a:txBody>
                  <a:tcPr marL="48986" marR="48986" marT="36000" marB="0">
                    <a:solidFill>
                      <a:srgbClr val="17A89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2487172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E29CAC3-1071-EDE2-E5E5-671832C835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601945"/>
              </p:ext>
            </p:extLst>
          </p:nvPr>
        </p:nvGraphicFramePr>
        <p:xfrm>
          <a:off x="118387" y="2120462"/>
          <a:ext cx="8979408" cy="1364736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5421487">
                  <a:extLst>
                    <a:ext uri="{9D8B030D-6E8A-4147-A177-3AD203B41FA5}">
                      <a16:colId xmlns:a16="http://schemas.microsoft.com/office/drawing/2014/main" val="2441690924"/>
                    </a:ext>
                  </a:extLst>
                </a:gridCol>
                <a:gridCol w="1835616">
                  <a:extLst>
                    <a:ext uri="{9D8B030D-6E8A-4147-A177-3AD203B41FA5}">
                      <a16:colId xmlns:a16="http://schemas.microsoft.com/office/drawing/2014/main" val="4243113650"/>
                    </a:ext>
                  </a:extLst>
                </a:gridCol>
                <a:gridCol w="1722305">
                  <a:extLst>
                    <a:ext uri="{9D8B030D-6E8A-4147-A177-3AD203B41FA5}">
                      <a16:colId xmlns:a16="http://schemas.microsoft.com/office/drawing/2014/main" val="3319182671"/>
                    </a:ext>
                  </a:extLst>
                </a:gridCol>
              </a:tblGrid>
              <a:tr h="198294">
                <a:tc gridSpan="3">
                  <a:txBody>
                    <a:bodyPr/>
                    <a:lstStyle/>
                    <a:p>
                      <a:pPr marL="0" marR="0" lvl="0" indent="-188817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effectLst/>
                        <a:latin typeface="Poppins" pitchFamily="2" charset="77"/>
                        <a:ea typeface="Calibri" panose="020F0502020204030204" pitchFamily="34" charset="0"/>
                        <a:cs typeface="Poppins" pitchFamily="2" charset="77"/>
                      </a:endParaRPr>
                    </a:p>
                  </a:txBody>
                  <a:tcPr marL="48986" marR="48986" marT="18000" marB="39600">
                    <a:solidFill>
                      <a:srgbClr val="17A89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2487172"/>
                  </a:ext>
                </a:extLst>
              </a:tr>
              <a:tr h="183110">
                <a:tc>
                  <a:txBody>
                    <a:bodyPr/>
                    <a:lstStyle/>
                    <a:p>
                      <a:pPr marL="0" marR="0" lvl="0" indent="-188817" algn="ctr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>
                          <a:effectLst/>
                          <a:latin typeface="Poppins" pitchFamily="2" charset="77"/>
                          <a:cs typeface="Poppins" pitchFamily="2" charset="77"/>
                        </a:rPr>
                        <a:t>Desafíos</a:t>
                      </a:r>
                      <a:r>
                        <a:rPr lang="en-GB" sz="80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 clave</a:t>
                      </a:r>
                      <a:endParaRPr lang="en-US" sz="800" dirty="0">
                        <a:effectLst/>
                        <a:latin typeface="Poppins" pitchFamily="2" charset="77"/>
                        <a:ea typeface="Calibri" panose="020F0502020204030204" pitchFamily="34" charset="0"/>
                        <a:cs typeface="Poppins" pitchFamily="2" charset="77"/>
                      </a:endParaRPr>
                    </a:p>
                  </a:txBody>
                  <a:tcPr marL="48986" marR="48986" marT="18000" marB="39600" anchor="ctr"/>
                </a:tc>
                <a:tc>
                  <a:txBody>
                    <a:bodyPr/>
                    <a:lstStyle/>
                    <a:p>
                      <a:pPr marL="0" marR="0" lvl="0" indent="-188817" algn="ctr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Tomadores</a:t>
                      </a:r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de </a:t>
                      </a:r>
                      <a:r>
                        <a:rPr lang="en-GB" sz="800" b="1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decisiones</a:t>
                      </a:r>
                      <a:endParaRPr lang="en-US" sz="800" b="1" kern="1200" dirty="0">
                        <a:solidFill>
                          <a:schemeClr val="dk1"/>
                        </a:solidFill>
                        <a:effectLst/>
                        <a:latin typeface="Poppins" pitchFamily="2" charset="77"/>
                        <a:ea typeface="+mn-ea"/>
                        <a:cs typeface="Poppins" pitchFamily="2" charset="77"/>
                      </a:endParaRPr>
                    </a:p>
                  </a:txBody>
                  <a:tcPr marL="48986" marR="48986" marT="18000" marB="396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Postura</a:t>
                      </a:r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</a:t>
                      </a:r>
                      <a:r>
                        <a:rPr lang="en-GB" sz="800" b="1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frente</a:t>
                      </a:r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al </a:t>
                      </a:r>
                      <a:r>
                        <a:rPr lang="en-GB" sz="800" b="1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tema</a:t>
                      </a:r>
                      <a:endParaRPr lang="en-GE" sz="1400" dirty="0"/>
                    </a:p>
                  </a:txBody>
                  <a:tcPr marL="48986" marR="48986" marT="36000" marB="36000" anchor="ctr"/>
                </a:tc>
                <a:extLst>
                  <a:ext uri="{0D108BD9-81ED-4DB2-BD59-A6C34878D82A}">
                    <a16:rowId xmlns:a16="http://schemas.microsoft.com/office/drawing/2014/main" val="1053874978"/>
                  </a:ext>
                </a:extLst>
              </a:tr>
              <a:tr h="227075">
                <a:tc>
                  <a:txBody>
                    <a:bodyPr/>
                    <a:lstStyle/>
                    <a:p>
                      <a:pPr marL="7938" marR="0" lvl="1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Restricciones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Económicas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Severa. La profunda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recesión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,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agravada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por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la pandemia,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el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endurecimiento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del embargo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estadounidense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,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limita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drásticamente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los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recursos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fiscales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disponibles</a:t>
                      </a:r>
                      <a:endParaRPr lang="en-US" sz="600" b="0" kern="1200" dirty="0">
                        <a:solidFill>
                          <a:schemeClr val="dk1"/>
                        </a:solidFill>
                        <a:effectLst/>
                        <a:latin typeface="Poppins" pitchFamily="2" charset="77"/>
                        <a:ea typeface="+mn-ea"/>
                        <a:cs typeface="Poppins" pitchFamily="2" charset="77"/>
                      </a:endParaRPr>
                    </a:p>
                  </a:txBody>
                  <a:tcPr marL="48986" marR="48986" marT="18000" marB="39600" anchor="ctr"/>
                </a:tc>
                <a:tc>
                  <a:txBody>
                    <a:bodyPr/>
                    <a:lstStyle/>
                    <a:p>
                      <a:pPr marL="7938" marR="0" lvl="1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tabLst/>
                      </a:pP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Gobierno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Nacional</a:t>
                      </a:r>
                    </a:p>
                  </a:txBody>
                  <a:tcPr marL="48986" marR="48986" marT="18000" marB="39600" anchor="ctr"/>
                </a:tc>
                <a:tc>
                  <a:txBody>
                    <a:bodyPr/>
                    <a:lstStyle/>
                    <a:p>
                      <a:pPr marL="7938" marR="0" lvl="1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tabLst/>
                      </a:pP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De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apoyo</a:t>
                      </a:r>
                      <a:endParaRPr lang="en-US" sz="600" b="0" kern="1200" dirty="0">
                        <a:solidFill>
                          <a:schemeClr val="dk1"/>
                        </a:solidFill>
                        <a:effectLst/>
                        <a:latin typeface="Poppins" pitchFamily="2" charset="77"/>
                        <a:ea typeface="+mn-ea"/>
                        <a:cs typeface="Poppins" pitchFamily="2" charset="77"/>
                      </a:endParaRPr>
                    </a:p>
                  </a:txBody>
                  <a:tcPr marL="48986" marR="48986" marT="18000" marB="36000" anchor="ctr"/>
                </a:tc>
                <a:extLst>
                  <a:ext uri="{0D108BD9-81ED-4DB2-BD59-A6C34878D82A}">
                    <a16:rowId xmlns:a16="http://schemas.microsoft.com/office/drawing/2014/main" val="2655716968"/>
                  </a:ext>
                </a:extLst>
              </a:tr>
              <a:tr h="159952">
                <a:tc rowSpan="2">
                  <a:txBody>
                    <a:bodyPr/>
                    <a:lstStyle/>
                    <a:p>
                      <a:pPr marL="4763" marR="0" lvl="1" indent="0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La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producción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nacional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de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vacunas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(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aunque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avanzada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)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depende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de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componentes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importados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. El embargo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obstaculiza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el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acceso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a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tecnologías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,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materias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primas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específicas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y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financiamiento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internacional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. Las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sanciones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encarecen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las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transacciones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,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obligan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a usar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intermediarios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y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rutas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complejas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,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aumentando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significativamente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los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costos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de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adquisición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o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producción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.</a:t>
                      </a:r>
                    </a:p>
                  </a:txBody>
                  <a:tcPr marL="48986" marR="48986" marT="18000" marB="39600" anchor="ctr"/>
                </a:tc>
                <a:tc>
                  <a:txBody>
                    <a:bodyPr/>
                    <a:lstStyle/>
                    <a:p>
                      <a:pPr marL="4763" marR="0" lvl="1" indent="0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Gobierno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Nacional</a:t>
                      </a:r>
                    </a:p>
                  </a:txBody>
                  <a:tcPr marL="48986" marR="48986" marT="18000" marB="39600" anchor="ctr"/>
                </a:tc>
                <a:tc>
                  <a:txBody>
                    <a:bodyPr/>
                    <a:lstStyle/>
                    <a:p>
                      <a:pPr marL="4763" marR="0" lvl="1" indent="0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De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apoyo</a:t>
                      </a:r>
                      <a:endParaRPr lang="en-US" sz="600" b="0" kern="1200" dirty="0">
                        <a:solidFill>
                          <a:schemeClr val="dk1"/>
                        </a:solidFill>
                        <a:effectLst/>
                        <a:latin typeface="Poppins" pitchFamily="2" charset="77"/>
                        <a:ea typeface="+mn-ea"/>
                        <a:cs typeface="Poppins" pitchFamily="2" charset="77"/>
                      </a:endParaRPr>
                    </a:p>
                  </a:txBody>
                  <a:tcPr marL="48986" marR="48986" marT="18000" marB="36000" anchor="ctr"/>
                </a:tc>
                <a:extLst>
                  <a:ext uri="{0D108BD9-81ED-4DB2-BD59-A6C34878D82A}">
                    <a16:rowId xmlns:a16="http://schemas.microsoft.com/office/drawing/2014/main" val="4272214654"/>
                  </a:ext>
                </a:extLst>
              </a:tr>
              <a:tr h="227075">
                <a:tc v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763" marR="0" lvl="1" indent="0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Dirección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de la Industria Médico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Farmaceutica</a:t>
                      </a:r>
                      <a:endParaRPr lang="en-US" sz="600" b="0" kern="1200" dirty="0">
                        <a:solidFill>
                          <a:schemeClr val="dk1"/>
                        </a:solidFill>
                        <a:effectLst/>
                        <a:latin typeface="Poppins" pitchFamily="2" charset="77"/>
                        <a:ea typeface="+mn-ea"/>
                        <a:cs typeface="Poppins" pitchFamily="2" charset="77"/>
                      </a:endParaRPr>
                    </a:p>
                  </a:txBody>
                  <a:tcPr marL="48986" marR="48986" marT="18000" marB="39600" anchor="ctr"/>
                </a:tc>
                <a:tc>
                  <a:txBody>
                    <a:bodyPr/>
                    <a:lstStyle/>
                    <a:p>
                      <a:pPr marL="4763" marR="0" lvl="1" indent="0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De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apoyo</a:t>
                      </a:r>
                      <a:endParaRPr lang="en-US" sz="600" b="0" kern="1200" dirty="0">
                        <a:solidFill>
                          <a:schemeClr val="dk1"/>
                        </a:solidFill>
                        <a:effectLst/>
                        <a:latin typeface="Poppins" pitchFamily="2" charset="77"/>
                        <a:ea typeface="+mn-ea"/>
                        <a:cs typeface="Poppins" pitchFamily="2" charset="77"/>
                      </a:endParaRPr>
                    </a:p>
                  </a:txBody>
                  <a:tcPr marL="48986" marR="48986" marT="18000" marB="36000" anchor="ctr"/>
                </a:tc>
                <a:extLst>
                  <a:ext uri="{0D108BD9-81ED-4DB2-BD59-A6C34878D82A}">
                    <a16:rowId xmlns:a16="http://schemas.microsoft.com/office/drawing/2014/main" val="3680670263"/>
                  </a:ext>
                </a:extLst>
              </a:tr>
              <a:tr h="319904">
                <a:tc>
                  <a:txBody>
                    <a:bodyPr/>
                    <a:lstStyle/>
                    <a:p>
                      <a:pPr marL="4763" marR="0" lvl="1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encarecen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las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transacciones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,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obligan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a usar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intermediarios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y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rutas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complejas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,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aumentando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significativamente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los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costos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de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adquisición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o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producción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.</a:t>
                      </a:r>
                    </a:p>
                  </a:txBody>
                  <a:tcPr marL="48986" marR="48986" marT="18000" marB="39600" anchor="ctr"/>
                </a:tc>
                <a:tc>
                  <a:txBody>
                    <a:bodyPr/>
                    <a:lstStyle/>
                    <a:p>
                      <a:pPr marL="4763" marR="0" lvl="1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tabLst/>
                      </a:pP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MINSAP</a:t>
                      </a:r>
                    </a:p>
                  </a:txBody>
                  <a:tcPr marL="48986" marR="48986" marT="18000" marB="39600" anchor="ctr"/>
                </a:tc>
                <a:tc>
                  <a:txBody>
                    <a:bodyPr/>
                    <a:lstStyle/>
                    <a:p>
                      <a:pPr marL="4763" marR="0" lvl="1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tabLst/>
                      </a:pP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De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apoyo</a:t>
                      </a:r>
                      <a:endParaRPr lang="en-US" sz="600" b="0" kern="1200" dirty="0">
                        <a:solidFill>
                          <a:schemeClr val="dk1"/>
                        </a:solidFill>
                        <a:effectLst/>
                        <a:latin typeface="Poppins" pitchFamily="2" charset="77"/>
                        <a:ea typeface="+mn-ea"/>
                        <a:cs typeface="Poppins" pitchFamily="2" charset="77"/>
                      </a:endParaRPr>
                    </a:p>
                  </a:txBody>
                  <a:tcPr marL="48986" marR="48986" marT="18000" marB="36000" anchor="ctr"/>
                </a:tc>
                <a:extLst>
                  <a:ext uri="{0D108BD9-81ED-4DB2-BD59-A6C34878D82A}">
                    <a16:rowId xmlns:a16="http://schemas.microsoft.com/office/drawing/2014/main" val="427278204"/>
                  </a:ext>
                </a:extLst>
              </a:tr>
            </a:tbl>
          </a:graphicData>
        </a:graphic>
      </p:graphicFrame>
      <p:sp>
        <p:nvSpPr>
          <p:cNvPr id="10" name="Text Box 49">
            <a:extLst>
              <a:ext uri="{FF2B5EF4-FFF2-40B4-BE49-F238E27FC236}">
                <a16:creationId xmlns:a16="http://schemas.microsoft.com/office/drawing/2014/main" id="{F4CF794E-0799-C721-9842-E50C379AC4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429" y="2145653"/>
            <a:ext cx="8987164" cy="188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046" tIns="9523" rIns="19046" bIns="9523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ctr" defTabSz="3135376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 ExtraBold" panose="00000900000000000000" pitchFamily="2" charset="0"/>
                <a:ea typeface="ＭＳ Ｐゴシック" charset="0"/>
                <a:cs typeface="Poppins ExtraBold" panose="00000900000000000000" pitchFamily="2" charset="0"/>
              </a:rPr>
              <a:t>Desafíos</a:t>
            </a: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 ExtraBold" panose="00000900000000000000" pitchFamily="2" charset="0"/>
                <a:ea typeface="ＭＳ Ｐゴシック" charset="0"/>
                <a:cs typeface="Poppins ExtraBold" panose="00000900000000000000" pitchFamily="2" charset="0"/>
              </a:rPr>
              <a:t> clave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130A9993-2563-94D2-71A0-F5F8739DCE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775298"/>
              </p:ext>
            </p:extLst>
          </p:nvPr>
        </p:nvGraphicFramePr>
        <p:xfrm>
          <a:off x="118387" y="4557822"/>
          <a:ext cx="8979410" cy="1348455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2065689">
                  <a:extLst>
                    <a:ext uri="{9D8B030D-6E8A-4147-A177-3AD203B41FA5}">
                      <a16:colId xmlns:a16="http://schemas.microsoft.com/office/drawing/2014/main" val="2441690924"/>
                    </a:ext>
                  </a:extLst>
                </a:gridCol>
                <a:gridCol w="2648241">
                  <a:extLst>
                    <a:ext uri="{9D8B030D-6E8A-4147-A177-3AD203B41FA5}">
                      <a16:colId xmlns:a16="http://schemas.microsoft.com/office/drawing/2014/main" val="190957167"/>
                    </a:ext>
                  </a:extLst>
                </a:gridCol>
                <a:gridCol w="2543175">
                  <a:extLst>
                    <a:ext uri="{9D8B030D-6E8A-4147-A177-3AD203B41FA5}">
                      <a16:colId xmlns:a16="http://schemas.microsoft.com/office/drawing/2014/main" val="4243113650"/>
                    </a:ext>
                  </a:extLst>
                </a:gridCol>
                <a:gridCol w="1722305">
                  <a:extLst>
                    <a:ext uri="{9D8B030D-6E8A-4147-A177-3AD203B41FA5}">
                      <a16:colId xmlns:a16="http://schemas.microsoft.com/office/drawing/2014/main" val="3319182671"/>
                    </a:ext>
                  </a:extLst>
                </a:gridCol>
              </a:tblGrid>
              <a:tr h="171928">
                <a:tc gridSpan="4">
                  <a:txBody>
                    <a:bodyPr/>
                    <a:lstStyle/>
                    <a:p>
                      <a:pPr marL="0" marR="0" lvl="0" indent="-188817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effectLst/>
                        <a:latin typeface="Poppins" pitchFamily="2" charset="77"/>
                        <a:ea typeface="Calibri" panose="020F0502020204030204" pitchFamily="34" charset="0"/>
                        <a:cs typeface="Poppins" pitchFamily="2" charset="77"/>
                      </a:endParaRPr>
                    </a:p>
                  </a:txBody>
                  <a:tcPr marL="48986" marR="48986" marT="36000" marB="0">
                    <a:solidFill>
                      <a:srgbClr val="17A89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2487172"/>
                  </a:ext>
                </a:extLst>
              </a:tr>
              <a:tr h="176966">
                <a:tc>
                  <a:txBody>
                    <a:bodyPr/>
                    <a:lstStyle/>
                    <a:p>
                      <a:pPr marL="0" marR="0" lvl="0" indent="-188817" algn="ctr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Tema </a:t>
                      </a:r>
                      <a:r>
                        <a:rPr lang="en-GB" sz="800" b="1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abordado</a:t>
                      </a:r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</a:t>
                      </a:r>
                      <a:endParaRPr lang="en-US" sz="800" b="1" dirty="0">
                        <a:effectLst/>
                        <a:latin typeface="Poppins" pitchFamily="2" charset="77"/>
                        <a:ea typeface="Calibri" panose="020F0502020204030204" pitchFamily="34" charset="0"/>
                        <a:cs typeface="Poppins" pitchFamily="2" charset="77"/>
                      </a:endParaRPr>
                    </a:p>
                  </a:txBody>
                  <a:tcPr marL="48986" marR="48986" marT="36000" marB="0" anchor="ctr"/>
                </a:tc>
                <a:tc>
                  <a:txBody>
                    <a:bodyPr/>
                    <a:lstStyle/>
                    <a:p>
                      <a:pPr marL="0" marR="0" lvl="0" indent="-188817" algn="ctr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Estrategia</a:t>
                      </a:r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de </a:t>
                      </a:r>
                      <a:r>
                        <a:rPr lang="en-GB" sz="800" b="1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abogacía</a:t>
                      </a:r>
                      <a:endParaRPr lang="en-US" sz="800" b="1" dirty="0">
                        <a:effectLst/>
                        <a:latin typeface="Poppins" pitchFamily="2" charset="77"/>
                        <a:ea typeface="Calibri" panose="020F0502020204030204" pitchFamily="34" charset="0"/>
                        <a:cs typeface="Poppins" pitchFamily="2" charset="77"/>
                      </a:endParaRPr>
                    </a:p>
                  </a:txBody>
                  <a:tcPr marL="48986" marR="48986" marT="36000" marB="0" anchor="ctr"/>
                </a:tc>
                <a:tc>
                  <a:txBody>
                    <a:bodyPr/>
                    <a:lstStyle/>
                    <a:p>
                      <a:pPr marL="0" marR="0" lvl="0" indent="-188817" algn="ctr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Tomadores</a:t>
                      </a:r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de </a:t>
                      </a:r>
                      <a:r>
                        <a:rPr lang="en-GB" sz="800" b="1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decisiones</a:t>
                      </a:r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/ </a:t>
                      </a:r>
                      <a:r>
                        <a:rPr lang="en-GB" sz="800" b="1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actores</a:t>
                      </a:r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clave</a:t>
                      </a:r>
                      <a:endParaRPr lang="en-US" sz="800" b="1" kern="1200" dirty="0">
                        <a:solidFill>
                          <a:schemeClr val="dk1"/>
                        </a:solidFill>
                        <a:effectLst/>
                        <a:latin typeface="Poppins" pitchFamily="2" charset="77"/>
                        <a:ea typeface="+mn-ea"/>
                        <a:cs typeface="Poppins" pitchFamily="2" charset="77"/>
                      </a:endParaRPr>
                    </a:p>
                  </a:txBody>
                  <a:tcPr marL="48986" marR="48986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Resultado</a:t>
                      </a:r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 </a:t>
                      </a:r>
                      <a:endParaRPr lang="en-GE" sz="800" b="1" dirty="0"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marL="48986" marR="48986" marT="36000" marB="36000" anchor="ctr"/>
                </a:tc>
                <a:extLst>
                  <a:ext uri="{0D108BD9-81ED-4DB2-BD59-A6C34878D82A}">
                    <a16:rowId xmlns:a16="http://schemas.microsoft.com/office/drawing/2014/main" val="1053874978"/>
                  </a:ext>
                </a:extLst>
              </a:tr>
              <a:tr h="281785">
                <a:tc>
                  <a:txBody>
                    <a:bodyPr/>
                    <a:lstStyle/>
                    <a:p>
                      <a:pPr marL="7938" marR="0" lvl="1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Integración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ciencia-política</a:t>
                      </a:r>
                      <a:endParaRPr lang="en-US" sz="600" b="0" kern="1200" dirty="0">
                        <a:solidFill>
                          <a:schemeClr val="dk1"/>
                        </a:solidFill>
                        <a:effectLst/>
                        <a:latin typeface="Poppins" pitchFamily="2" charset="77"/>
                        <a:ea typeface="+mn-ea"/>
                        <a:cs typeface="Poppins" pitchFamily="2" charset="77"/>
                      </a:endParaRPr>
                    </a:p>
                  </a:txBody>
                  <a:tcPr marL="48986" marR="48986" marT="18000" marB="0" anchor="ctr"/>
                </a:tc>
                <a:tc>
                  <a:txBody>
                    <a:bodyPr/>
                    <a:lstStyle/>
                    <a:p>
                      <a:pPr marL="7938" marR="0" lvl="1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La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articulación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entre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el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sistema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científico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y las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autoridades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sanitarias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ha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permitido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justificar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presupuestos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con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evidencia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sólida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.</a:t>
                      </a:r>
                    </a:p>
                  </a:txBody>
                  <a:tcPr marL="48986" marR="48986" marT="18000" marB="0" anchor="ctr"/>
                </a:tc>
                <a:tc>
                  <a:txBody>
                    <a:bodyPr/>
                    <a:lstStyle/>
                    <a:p>
                      <a:pPr marL="7938" marR="0" lvl="1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tabLst/>
                      </a:pP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Gobierno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Nacional y Locales / MINSAP/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Direcciones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de Salud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Territorioales</a:t>
                      </a:r>
                      <a:endParaRPr lang="en-US" sz="600" b="0" kern="1200" dirty="0">
                        <a:solidFill>
                          <a:schemeClr val="dk1"/>
                        </a:solidFill>
                        <a:effectLst/>
                        <a:latin typeface="Poppins" pitchFamily="2" charset="77"/>
                        <a:ea typeface="+mn-ea"/>
                        <a:cs typeface="Poppins" pitchFamily="2" charset="77"/>
                      </a:endParaRPr>
                    </a:p>
                  </a:txBody>
                  <a:tcPr marL="48986" marR="48986" marT="18000" marB="36000" anchor="ctr"/>
                </a:tc>
                <a:tc>
                  <a:txBody>
                    <a:bodyPr/>
                    <a:lstStyle/>
                    <a:p>
                      <a:pPr marL="7938" marR="0" lvl="1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tabLst/>
                      </a:pP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Asignación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de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presupuesto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para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nuevas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vacunas</a:t>
                      </a:r>
                      <a:endParaRPr lang="en-US" sz="600" b="0" kern="1200" dirty="0">
                        <a:solidFill>
                          <a:schemeClr val="dk1"/>
                        </a:solidFill>
                        <a:effectLst/>
                        <a:latin typeface="Poppins" pitchFamily="2" charset="77"/>
                        <a:ea typeface="+mn-ea"/>
                        <a:cs typeface="Poppins" pitchFamily="2" charset="77"/>
                      </a:endParaRPr>
                    </a:p>
                  </a:txBody>
                  <a:tcPr marL="48986" marR="48986" marT="18000" marB="36000" anchor="ctr"/>
                </a:tc>
                <a:extLst>
                  <a:ext uri="{0D108BD9-81ED-4DB2-BD59-A6C34878D82A}">
                    <a16:rowId xmlns:a16="http://schemas.microsoft.com/office/drawing/2014/main" val="2655716968"/>
                  </a:ext>
                </a:extLst>
              </a:tr>
              <a:tr h="360264">
                <a:tc>
                  <a:txBody>
                    <a:bodyPr/>
                    <a:lstStyle/>
                    <a:p>
                      <a:pPr marL="4763" marR="0" lvl="1" indent="0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Producción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nacional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de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vacunas</a:t>
                      </a:r>
                      <a:endParaRPr lang="en-US" sz="600" b="0" kern="1200" dirty="0">
                        <a:solidFill>
                          <a:schemeClr val="dk1"/>
                        </a:solidFill>
                        <a:effectLst/>
                        <a:latin typeface="Poppins" pitchFamily="2" charset="77"/>
                        <a:ea typeface="+mn-ea"/>
                        <a:cs typeface="Poppins" pitchFamily="2" charset="77"/>
                      </a:endParaRPr>
                    </a:p>
                  </a:txBody>
                  <a:tcPr marL="48986" marR="48986" marT="18000" marB="0" anchor="ctr"/>
                </a:tc>
                <a:tc>
                  <a:txBody>
                    <a:bodyPr/>
                    <a:lstStyle/>
                    <a:p>
                      <a:pPr marL="4763" marR="0" lvl="1" indent="0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Invertir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en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biotecnología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propia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para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reducir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la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dependencia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de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importaciones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costosas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. </a:t>
                      </a:r>
                    </a:p>
                  </a:txBody>
                  <a:tcPr marL="48986" marR="48986" marT="18000" marB="0" anchor="ctr"/>
                </a:tc>
                <a:tc>
                  <a:txBody>
                    <a:bodyPr/>
                    <a:lstStyle/>
                    <a:p>
                      <a:pPr marL="4763" marR="0" lvl="1" indent="0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Gobierno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Nacional y Locales / MINSAP/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Direcciones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de Salud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Territorioales</a:t>
                      </a:r>
                      <a:endParaRPr lang="en-US" sz="600" b="0" kern="1200" dirty="0">
                        <a:solidFill>
                          <a:schemeClr val="dk1"/>
                        </a:solidFill>
                        <a:effectLst/>
                        <a:latin typeface="Poppins" pitchFamily="2" charset="77"/>
                        <a:ea typeface="+mn-ea"/>
                        <a:cs typeface="Poppins" pitchFamily="2" charset="77"/>
                      </a:endParaRPr>
                    </a:p>
                  </a:txBody>
                  <a:tcPr marL="48986" marR="48986" marT="18000" marB="36000" anchor="ctr"/>
                </a:tc>
                <a:tc>
                  <a:txBody>
                    <a:bodyPr/>
                    <a:lstStyle/>
                    <a:p>
                      <a:pPr marL="4763" marR="0" lvl="1" indent="0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El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país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produce 10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vacunas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que se 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aplican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en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el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PNI.</a:t>
                      </a:r>
                    </a:p>
                  </a:txBody>
                  <a:tcPr marL="48986" marR="48986" marT="18000" marB="36000" anchor="ctr"/>
                </a:tc>
                <a:extLst>
                  <a:ext uri="{0D108BD9-81ED-4DB2-BD59-A6C34878D82A}">
                    <a16:rowId xmlns:a16="http://schemas.microsoft.com/office/drawing/2014/main" val="4272214654"/>
                  </a:ext>
                </a:extLst>
              </a:tr>
              <a:tr h="313551">
                <a:tc>
                  <a:txBody>
                    <a:bodyPr/>
                    <a:lstStyle/>
                    <a:p>
                      <a:pPr marL="4763" marR="0" lvl="1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Cooperación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internacional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y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alianzas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estratégicas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. </a:t>
                      </a:r>
                    </a:p>
                  </a:txBody>
                  <a:tcPr marL="48986" marR="48986" marT="18000" marB="0" anchor="ctr"/>
                </a:tc>
                <a:tc>
                  <a:txBody>
                    <a:bodyPr/>
                    <a:lstStyle/>
                    <a:p>
                      <a:pPr marL="4763" marR="0" lvl="1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Financiación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de Gavi y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el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MINSAP </a:t>
                      </a:r>
                    </a:p>
                  </a:txBody>
                  <a:tcPr marL="48986" marR="48986" marT="18000" marB="0" anchor="ctr"/>
                </a:tc>
                <a:tc>
                  <a:txBody>
                    <a:bodyPr/>
                    <a:lstStyle/>
                    <a:p>
                      <a:pPr marL="4763" marR="0" lvl="1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tabLst/>
                      </a:pP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Gavi/MINSAP</a:t>
                      </a:r>
                    </a:p>
                  </a:txBody>
                  <a:tcPr marL="48986" marR="48986" marT="18000" marB="36000" anchor="ctr"/>
                </a:tc>
                <a:tc>
                  <a:txBody>
                    <a:bodyPr/>
                    <a:lstStyle/>
                    <a:p>
                      <a:pPr marL="4763" marR="0" lvl="1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tabLst/>
                      </a:pP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Se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logró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introducir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la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vacuna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PCV y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próximamente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se </a:t>
                      </a:r>
                      <a:r>
                        <a:rPr lang="en-US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introducirá</a:t>
                      </a:r>
                      <a:r>
                        <a:rPr lang="en-US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la VPH.</a:t>
                      </a:r>
                    </a:p>
                  </a:txBody>
                  <a:tcPr marL="48986" marR="48986" marT="18000" marB="36000" anchor="ctr"/>
                </a:tc>
                <a:extLst>
                  <a:ext uri="{0D108BD9-81ED-4DB2-BD59-A6C34878D82A}">
                    <a16:rowId xmlns:a16="http://schemas.microsoft.com/office/drawing/2014/main" val="427278204"/>
                  </a:ext>
                </a:extLst>
              </a:tr>
            </a:tbl>
          </a:graphicData>
        </a:graphic>
      </p:graphicFrame>
      <p:sp>
        <p:nvSpPr>
          <p:cNvPr id="3" name="Text Box 49">
            <a:extLst>
              <a:ext uri="{FF2B5EF4-FFF2-40B4-BE49-F238E27FC236}">
                <a16:creationId xmlns:a16="http://schemas.microsoft.com/office/drawing/2014/main" id="{CD743A8F-DD39-E0C9-7592-0BD94BA53C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429" y="4555837"/>
            <a:ext cx="8953164" cy="188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046" tIns="9523" rIns="19046" bIns="9523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ctr" defTabSz="3135376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 ExtraBold" panose="00000900000000000000" pitchFamily="2" charset="0"/>
                <a:ea typeface="ＭＳ Ｐゴシック" charset="0"/>
                <a:cs typeface="Poppins ExtraBold" panose="00000900000000000000" pitchFamily="2" charset="0"/>
              </a:rPr>
              <a:t>Enfoques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 ExtraBold" panose="00000900000000000000" pitchFamily="2" charset="0"/>
                <a:ea typeface="ＭＳ Ｐゴシック" charset="0"/>
                <a:cs typeface="Poppins ExtraBold" panose="00000900000000000000" pitchFamily="2" charset="0"/>
              </a:rPr>
              <a:t> de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 ExtraBold" panose="00000900000000000000" pitchFamily="2" charset="0"/>
                <a:ea typeface="ＭＳ Ｐゴシック" charset="0"/>
                <a:cs typeface="Poppins ExtraBold" panose="00000900000000000000" pitchFamily="2" charset="0"/>
              </a:rPr>
              <a:t>promoción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 ExtraBold" panose="00000900000000000000" pitchFamily="2" charset="0"/>
                <a:ea typeface="ＭＳ Ｐゴシック" charset="0"/>
                <a:cs typeface="Poppins ExtraBold" panose="00000900000000000000" pitchFamily="2" charset="0"/>
              </a:rPr>
              <a:t>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 ExtraBold" panose="00000900000000000000" pitchFamily="2" charset="0"/>
                <a:ea typeface="ＭＳ Ｐゴシック" charset="0"/>
                <a:cs typeface="Poppins ExtraBold" panose="00000900000000000000" pitchFamily="2" charset="0"/>
              </a:rPr>
              <a:t>utilizados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oppins ExtraBold" panose="00000900000000000000" pitchFamily="2" charset="0"/>
              <a:ea typeface="ＭＳ Ｐゴシック" charset="0"/>
              <a:cs typeface="Poppins ExtraBold" panose="00000900000000000000" pitchFamily="2" charset="0"/>
            </a:endParaRP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FF755A87-CA92-2637-98A6-C5B75B38A8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071614"/>
              </p:ext>
            </p:extLst>
          </p:nvPr>
        </p:nvGraphicFramePr>
        <p:xfrm>
          <a:off x="119239" y="5860974"/>
          <a:ext cx="8977703" cy="426685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8977703">
                  <a:extLst>
                    <a:ext uri="{9D8B030D-6E8A-4147-A177-3AD203B41FA5}">
                      <a16:colId xmlns:a16="http://schemas.microsoft.com/office/drawing/2014/main" val="2441690924"/>
                    </a:ext>
                  </a:extLst>
                </a:gridCol>
              </a:tblGrid>
              <a:tr h="135316">
                <a:tc>
                  <a:txBody>
                    <a:bodyPr/>
                    <a:lstStyle/>
                    <a:p>
                      <a:pPr marL="0" marR="0" lvl="0" indent="-188817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>
                        <a:effectLst/>
                        <a:latin typeface="Poppins" pitchFamily="2" charset="77"/>
                        <a:ea typeface="Calibri" panose="020F0502020204030204" pitchFamily="34" charset="0"/>
                        <a:cs typeface="Poppins" pitchFamily="2" charset="77"/>
                      </a:endParaRPr>
                    </a:p>
                  </a:txBody>
                  <a:tcPr marL="48986" marR="48986" marT="36000" marB="0">
                    <a:solidFill>
                      <a:srgbClr val="17A8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487172"/>
                  </a:ext>
                </a:extLst>
              </a:tr>
              <a:tr h="284005">
                <a:tc>
                  <a:txBody>
                    <a:bodyPr/>
                    <a:lstStyle/>
                    <a:p>
                      <a:pPr marL="90488" marR="0" lvl="0" indent="0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Cooperación con </a:t>
                      </a:r>
                      <a:r>
                        <a:rPr lang="en-GB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entidades</a:t>
                      </a:r>
                      <a:r>
                        <a:rPr lang="en-GB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</a:t>
                      </a:r>
                      <a:r>
                        <a:rPr lang="en-GB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internacionales</a:t>
                      </a:r>
                      <a:r>
                        <a:rPr lang="en-GB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para la </a:t>
                      </a:r>
                      <a:r>
                        <a:rPr lang="en-GB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ayuda</a:t>
                      </a:r>
                      <a:r>
                        <a:rPr lang="en-GB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a la </a:t>
                      </a:r>
                      <a:r>
                        <a:rPr lang="en-GB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introducción</a:t>
                      </a:r>
                      <a:r>
                        <a:rPr lang="en-GB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de </a:t>
                      </a:r>
                      <a:r>
                        <a:rPr lang="en-GB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nuevas</a:t>
                      </a:r>
                      <a:r>
                        <a:rPr lang="en-GB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 </a:t>
                      </a:r>
                      <a:r>
                        <a:rPr lang="en-GB" sz="6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vacunas</a:t>
                      </a:r>
                      <a:r>
                        <a:rPr lang="en-GB" sz="6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.</a:t>
                      </a:r>
                      <a:endParaRPr lang="en-US" sz="600" b="0" kern="1200" dirty="0">
                        <a:solidFill>
                          <a:schemeClr val="dk1"/>
                        </a:solidFill>
                        <a:effectLst/>
                        <a:latin typeface="Poppins" pitchFamily="2" charset="77"/>
                        <a:ea typeface="Calibri" panose="020F0502020204030204" pitchFamily="34" charset="0"/>
                        <a:cs typeface="Poppins" pitchFamily="2" charset="77"/>
                      </a:endParaRPr>
                    </a:p>
                  </a:txBody>
                  <a:tcPr marL="48986" marR="48986" marT="36000" marB="0" anchor="ctr"/>
                </a:tc>
                <a:extLst>
                  <a:ext uri="{0D108BD9-81ED-4DB2-BD59-A6C34878D82A}">
                    <a16:rowId xmlns:a16="http://schemas.microsoft.com/office/drawing/2014/main" val="1053874978"/>
                  </a:ext>
                </a:extLst>
              </a:tr>
            </a:tbl>
          </a:graphicData>
        </a:graphic>
      </p:graphicFrame>
      <p:sp>
        <p:nvSpPr>
          <p:cNvPr id="16" name="Text Box 49">
            <a:extLst>
              <a:ext uri="{FF2B5EF4-FFF2-40B4-BE49-F238E27FC236}">
                <a16:creationId xmlns:a16="http://schemas.microsoft.com/office/drawing/2014/main" id="{05B715B8-46F4-D630-D152-33BEE6B83B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969" y="5826137"/>
            <a:ext cx="8953164" cy="188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046" tIns="9523" rIns="19046" bIns="9523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ctr" defTabSz="3135376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 ExtraBold" panose="00000900000000000000" pitchFamily="2" charset="0"/>
                <a:ea typeface="ＭＳ Ｐゴシック" charset="0"/>
                <a:cs typeface="Poppins ExtraBold" panose="00000900000000000000" pitchFamily="2" charset="0"/>
              </a:rPr>
              <a:t>Aprendizajes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oppins ExtraBold" panose="00000900000000000000" pitchFamily="2" charset="0"/>
              <a:ea typeface="ＭＳ Ｐゴシック" charset="0"/>
              <a:cs typeface="Poppins ExtraBold" panose="00000900000000000000" pitchFamily="2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654579A-34AB-EBF8-4237-18B450F401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429" y="281502"/>
            <a:ext cx="1114053" cy="553523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AEC757E-7DFF-D9C9-116B-6C55BF65CE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347450"/>
              </p:ext>
            </p:extLst>
          </p:nvPr>
        </p:nvGraphicFramePr>
        <p:xfrm>
          <a:off x="117710" y="3474046"/>
          <a:ext cx="8977704" cy="1092943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5412750">
                  <a:extLst>
                    <a:ext uri="{9D8B030D-6E8A-4147-A177-3AD203B41FA5}">
                      <a16:colId xmlns:a16="http://schemas.microsoft.com/office/drawing/2014/main" val="2441690924"/>
                    </a:ext>
                  </a:extLst>
                </a:gridCol>
                <a:gridCol w="3564954">
                  <a:extLst>
                    <a:ext uri="{9D8B030D-6E8A-4147-A177-3AD203B41FA5}">
                      <a16:colId xmlns:a16="http://schemas.microsoft.com/office/drawing/2014/main" val="1978941595"/>
                    </a:ext>
                  </a:extLst>
                </a:gridCol>
              </a:tblGrid>
              <a:tr h="171976">
                <a:tc gridSpan="2">
                  <a:txBody>
                    <a:bodyPr/>
                    <a:lstStyle/>
                    <a:p>
                      <a:pPr marL="0" marR="0" lvl="0" indent="-188817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>
                        <a:effectLst/>
                        <a:latin typeface="Poppins" pitchFamily="2" charset="77"/>
                        <a:ea typeface="Calibri" panose="020F0502020204030204" pitchFamily="34" charset="0"/>
                        <a:cs typeface="Poppins" pitchFamily="2" charset="77"/>
                      </a:endParaRPr>
                    </a:p>
                  </a:txBody>
                  <a:tcPr marL="48986" marR="48986" marT="36000" marB="0">
                    <a:solidFill>
                      <a:srgbClr val="17A89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2487172"/>
                  </a:ext>
                </a:extLst>
              </a:tr>
              <a:tr h="920967">
                <a:tc>
                  <a:txBody>
                    <a:bodyPr/>
                    <a:lstStyle/>
                    <a:p>
                      <a:pPr marL="0" marR="0" lvl="0" indent="0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500" b="1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Facilitadores</a:t>
                      </a:r>
                      <a:endParaRPr lang="en-US" sz="500" b="1" kern="1200" dirty="0">
                        <a:solidFill>
                          <a:schemeClr val="dk1"/>
                        </a:solidFill>
                        <a:effectLst/>
                        <a:latin typeface="Poppins" pitchFamily="2" charset="77"/>
                        <a:ea typeface="Calibri" panose="020F0502020204030204" pitchFamily="34" charset="0"/>
                        <a:cs typeface="Poppins" pitchFamily="2" charset="77"/>
                      </a:endParaRPr>
                    </a:p>
                    <a:p>
                      <a:pPr marL="88900" marR="0" lvl="0" indent="-84138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Integración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ciencia-política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:  La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articulación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entre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el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sistema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científico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y las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autoridades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sanitarias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ha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permitido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justificar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presupuestos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con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evidencia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sólida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.</a:t>
                      </a:r>
                    </a:p>
                    <a:p>
                      <a:pPr marL="88900" marR="0" lvl="0" indent="-84138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Producción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nacional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de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vacunas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: 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Invertir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en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biotecnología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propia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ha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reducido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la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dependencia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de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importaciones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costosas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. El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país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produce 10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vacunas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que se 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aplican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en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el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PNI.</a:t>
                      </a:r>
                    </a:p>
                    <a:p>
                      <a:pPr marL="88900" marR="0" lvl="0" indent="-84138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Cooperación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internacional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y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alianzas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estratégicas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. Mediante la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financiación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de GAVI y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el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MINSAP se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logró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introducir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la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vacuna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PCV y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próximamente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se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introducirá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la VPH.</a:t>
                      </a:r>
                    </a:p>
                    <a:p>
                      <a:pPr marL="88900" marR="0" lvl="0" indent="-84138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Promocion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de la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producción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local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como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estrategia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de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sostenibilidad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y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resiliencia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ante crisis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globales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.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Produccion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nacional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de las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vacunas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contra la COVID-19</a:t>
                      </a:r>
                    </a:p>
                    <a:p>
                      <a:pPr marL="88900" marR="0" lvl="0" indent="-84138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La Ley de Salud Pública (Ley 41)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respalda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legalmente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la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intervención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sanitaria y la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asignación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de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recursos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para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vacunas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en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situaciones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de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emergencia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.</a:t>
                      </a:r>
                    </a:p>
                    <a:p>
                      <a:pPr marL="88900" marR="0" lvl="0" indent="-84138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Priorización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en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el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gasto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público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:  Las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vacunas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se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consideran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parte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del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enfoque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preventivo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de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salud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, lo que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facilita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su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inclusión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en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el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presupuesto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nacional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como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prioridad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estratégica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.</a:t>
                      </a:r>
                    </a:p>
                    <a:p>
                      <a:pPr marL="88900" marR="0" lvl="0" indent="-84138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500" b="0" kern="1200" dirty="0">
                        <a:solidFill>
                          <a:schemeClr val="dk1"/>
                        </a:solidFill>
                        <a:effectLst/>
                        <a:latin typeface="Poppins" pitchFamily="2" charset="77"/>
                        <a:ea typeface="Calibri" panose="020F0502020204030204" pitchFamily="34" charset="0"/>
                        <a:cs typeface="Poppins" pitchFamily="2" charset="77"/>
                      </a:endParaRPr>
                    </a:p>
                  </a:txBody>
                  <a:tcPr marL="48986" marR="48986" marT="3600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500" b="1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Barreras</a:t>
                      </a:r>
                    </a:p>
                    <a:p>
                      <a:pPr marL="88900" marR="0" lvl="0" indent="-88900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Impacto del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contexto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macroeconómico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: La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economía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cubana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ha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estado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marcada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por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déficits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fiscales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persistentes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,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alta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inflación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y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restricciones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externas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, lo que reduce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el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margen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para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nuevas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inversiones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en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salud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.</a:t>
                      </a:r>
                    </a:p>
                    <a:p>
                      <a:pPr marL="88900" marR="0" lvl="0" indent="-88900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Bloqueo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económico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financiero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y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comercial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, ha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limitado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el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acceso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a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insumos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,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tecnologías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y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financiamiento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internacional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,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afectando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la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capacidad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de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respuesta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del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sistema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de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salud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.</a:t>
                      </a:r>
                    </a:p>
                    <a:p>
                      <a:pPr marL="88900" marR="0" lvl="0" indent="-88900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Inclución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del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país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en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la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lista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de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países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patrocinadores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del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terrorismo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: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Limita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la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movilización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de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recursos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financieros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mediante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los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mecanismos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económicos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a traves de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los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que se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realizan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los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pagos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y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cobros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en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el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mercado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internacional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. Los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bancos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internacionales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se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niegan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a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realizar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transacciones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 con dinero </a:t>
                      </a:r>
                      <a:r>
                        <a:rPr lang="en-US" sz="500" b="0" kern="1200" dirty="0" err="1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cubano</a:t>
                      </a:r>
                      <a:r>
                        <a:rPr lang="en-US" sz="500" b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. </a:t>
                      </a:r>
                    </a:p>
                  </a:txBody>
                  <a:tcPr marL="48986" marR="48986" marT="36000" marB="0" anchor="ctr"/>
                </a:tc>
                <a:extLst>
                  <a:ext uri="{0D108BD9-81ED-4DB2-BD59-A6C34878D82A}">
                    <a16:rowId xmlns:a16="http://schemas.microsoft.com/office/drawing/2014/main" val="1053874978"/>
                  </a:ext>
                </a:extLst>
              </a:tr>
            </a:tbl>
          </a:graphicData>
        </a:graphic>
      </p:graphicFrame>
      <p:sp>
        <p:nvSpPr>
          <p:cNvPr id="17" name="Text Box 49">
            <a:extLst>
              <a:ext uri="{FF2B5EF4-FFF2-40B4-BE49-F238E27FC236}">
                <a16:creationId xmlns:a16="http://schemas.microsoft.com/office/drawing/2014/main" id="{3E422D6B-FA19-EB3F-F7BE-2FDDF0E36C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732" y="3479500"/>
            <a:ext cx="8953164" cy="188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046" tIns="9523" rIns="19046" bIns="9523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ctr" defTabSz="3135376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 ExtraBold" panose="00000900000000000000" pitchFamily="2" charset="0"/>
                <a:ea typeface="ＭＳ Ｐゴシック" charset="0"/>
                <a:cs typeface="Poppins ExtraBold" panose="00000900000000000000" pitchFamily="2" charset="0"/>
              </a:rPr>
              <a:t>Facilitadoras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 ExtraBold" panose="00000900000000000000" pitchFamily="2" charset="0"/>
                <a:ea typeface="ＭＳ Ｐゴシック" charset="0"/>
                <a:cs typeface="Poppins ExtraBold" panose="00000900000000000000" pitchFamily="2" charset="0"/>
              </a:rPr>
              <a:t> y barreras</a:t>
            </a:r>
          </a:p>
        </p:txBody>
      </p:sp>
    </p:spTree>
    <p:extLst>
      <p:ext uri="{BB962C8B-B14F-4D97-AF65-F5344CB8AC3E}">
        <p14:creationId xmlns:p14="http://schemas.microsoft.com/office/powerpoint/2010/main" val="407222963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R4D_StandardTemplate_MAC">
  <a:themeElements>
    <a:clrScheme name="LNCT Theme">
      <a:dk1>
        <a:srgbClr val="313231"/>
      </a:dk1>
      <a:lt1>
        <a:srgbClr val="F7F7F7"/>
      </a:lt1>
      <a:dk2>
        <a:srgbClr val="BFBFBF"/>
      </a:dk2>
      <a:lt2>
        <a:srgbClr val="FFFFFF"/>
      </a:lt2>
      <a:accent1>
        <a:srgbClr val="A80A4B"/>
      </a:accent1>
      <a:accent2>
        <a:srgbClr val="E47D25"/>
      </a:accent2>
      <a:accent3>
        <a:srgbClr val="636466"/>
      </a:accent3>
      <a:accent4>
        <a:srgbClr val="313231"/>
      </a:accent4>
      <a:accent5>
        <a:srgbClr val="FC000B"/>
      </a:accent5>
      <a:accent6>
        <a:srgbClr val="BDC5C7"/>
      </a:accent6>
      <a:hlink>
        <a:srgbClr val="E47D25"/>
      </a:hlink>
      <a:folHlink>
        <a:srgbClr val="A75E1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6FE10225DE664B90ECA796EE42F5B4" ma:contentTypeVersion="19" ma:contentTypeDescription="Create a new document." ma:contentTypeScope="" ma:versionID="11c98c7be4b19e814abce4ccf5389628">
  <xsd:schema xmlns:xsd="http://www.w3.org/2001/XMLSchema" xmlns:xs="http://www.w3.org/2001/XMLSchema" xmlns:p="http://schemas.microsoft.com/office/2006/metadata/properties" xmlns:ns2="bcb27da4-2e3e-416a-a040-6d0b2e3a2039" xmlns:ns3="a6b7a42b-578f-4fd1-9d67-5a3066b9c5a5" targetNamespace="http://schemas.microsoft.com/office/2006/metadata/properties" ma:root="true" ma:fieldsID="74ffbbad23b780b7928ca1a27605d123" ns2:_="" ns3:_="">
    <xsd:import namespace="bcb27da4-2e3e-416a-a040-6d0b2e3a2039"/>
    <xsd:import namespace="a6b7a42b-578f-4fd1-9d67-5a3066b9c5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SearchProperties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b27da4-2e3e-416a-a040-6d0b2e3a20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99a65aa6-ac8d-46e4-9aa8-b40f8e8101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b7a42b-578f-4fd1-9d67-5a3066b9c5a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3851e4de-f63a-4e75-992f-a8dbd26a3671}" ma:internalName="TaxCatchAll" ma:showField="CatchAllData" ma:web="a6b7a42b-578f-4fd1-9d67-5a3066b9c5a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cb27da4-2e3e-416a-a040-6d0b2e3a2039">
      <Terms xmlns="http://schemas.microsoft.com/office/infopath/2007/PartnerControls"/>
    </lcf76f155ced4ddcb4097134ff3c332f>
    <TaxCatchAll xmlns="a6b7a42b-578f-4fd1-9d67-5a3066b9c5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F596FE4-A6A5-475A-96F9-EF60EFA3ECCF}"/>
</file>

<file path=customXml/itemProps2.xml><?xml version="1.0" encoding="utf-8"?>
<ds:datastoreItem xmlns:ds="http://schemas.openxmlformats.org/officeDocument/2006/customXml" ds:itemID="{D73F97D6-9BE9-4FE7-AF9A-198E873C182A}">
  <ds:schemaRefs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48b06b4d-1ec9-41b0-8d15-5bb6e5667c29"/>
  </ds:schemaRefs>
</ds:datastoreItem>
</file>

<file path=customXml/itemProps3.xml><?xml version="1.0" encoding="utf-8"?>
<ds:datastoreItem xmlns:ds="http://schemas.openxmlformats.org/officeDocument/2006/customXml" ds:itemID="{A5E0A9FA-70C5-4625-8489-6DFC5040249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</TotalTime>
  <Words>657</Words>
  <Application>Microsoft Macintosh PowerPoint</Application>
  <PresentationFormat>On-screen Show (4:3)</PresentationFormat>
  <Paragraphs>62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Arial</vt:lpstr>
      <vt:lpstr>Calibri</vt:lpstr>
      <vt:lpstr>Museo Sans 300</vt:lpstr>
      <vt:lpstr>Museo Slab 300</vt:lpstr>
      <vt:lpstr>Poppins</vt:lpstr>
      <vt:lpstr>Poppins ExtraBold</vt:lpstr>
      <vt:lpstr>Poppins Medium</vt:lpstr>
      <vt:lpstr>Poppins SemiBold</vt:lpstr>
      <vt:lpstr>Wingdings</vt:lpstr>
      <vt:lpstr>R4D_StandardTemplate_MAC</vt:lpstr>
      <vt:lpstr>think-cell Slide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Christina Shaw</dc:creator>
  <cp:lastModifiedBy>Ivdity Chikovani</cp:lastModifiedBy>
  <cp:revision>4</cp:revision>
  <dcterms:created xsi:type="dcterms:W3CDTF">2025-06-27T15:42:33Z</dcterms:created>
  <dcterms:modified xsi:type="dcterms:W3CDTF">2025-07-11T11:20:10Z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0x010100836FE10225DE664B90ECA796EE42F5B4</vt:lpwstr>
  </property>
</Properties>
</file>