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834" autoAdjust="0"/>
    <p:restoredTop sz="96126"/>
  </p:normalViewPr>
  <p:slideViewPr>
    <p:cSldViewPr snapToGrid="0">
      <p:cViewPr>
        <p:scale>
          <a:sx n="150" d="100"/>
          <a:sy n="150" d="100"/>
        </p:scale>
        <p:origin x="1267" y="-8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4516DF41-C295-F940-A23F-BB89E19BC67B}"/>
    <pc:docChg chg="modSld">
      <pc:chgData name="Ivdity Chikovani" userId="88c3af89-cfad-4844-9d52-51bd03c65758" providerId="ADAL" clId="{4516DF41-C295-F940-A23F-BB89E19BC67B}" dt="2025-07-11T11:18:41.444" v="8" actId="1035"/>
      <pc:docMkLst>
        <pc:docMk/>
      </pc:docMkLst>
      <pc:sldChg chg="modSp mod">
        <pc:chgData name="Ivdity Chikovani" userId="88c3af89-cfad-4844-9d52-51bd03c65758" providerId="ADAL" clId="{4516DF41-C295-F940-A23F-BB89E19BC67B}" dt="2025-07-11T11:18:41.444" v="8" actId="1035"/>
        <pc:sldMkLst>
          <pc:docMk/>
          <pc:sldMk cId="4072229634" sldId="290"/>
        </pc:sldMkLst>
        <pc:spChg chg="mod">
          <ac:chgData name="Ivdity Chikovani" userId="88c3af89-cfad-4844-9d52-51bd03c65758" providerId="ADAL" clId="{4516DF41-C295-F940-A23F-BB89E19BC67B}" dt="2025-07-11T11:18:41.444" v="8" actId="1035"/>
          <ac:spMkLst>
            <pc:docMk/>
            <pc:sldMk cId="4072229634" sldId="290"/>
            <ac:spMk id="7" creationId="{C1CD0FA6-C9F6-1D06-6084-8849003B6409}"/>
          </ac:spMkLst>
        </pc:spChg>
        <pc:picChg chg="mod">
          <ac:chgData name="Ivdity Chikovani" userId="88c3af89-cfad-4844-9d52-51bd03c65758" providerId="ADAL" clId="{4516DF41-C295-F940-A23F-BB89E19BC67B}" dt="2025-07-11T11:16:31.233" v="0" actId="14100"/>
          <ac:picMkLst>
            <pc:docMk/>
            <pc:sldMk cId="4072229634" sldId="290"/>
            <ac:picMk id="4" creationId="{E654579A-34AB-EBF8-4237-18B450F4012C}"/>
          </ac:picMkLst>
        </pc:picChg>
      </pc:sldChg>
    </pc:docChg>
  </pc:docChgLst>
  <pc:docChgLst>
    <pc:chgData name="Ivdity Chikovani" userId="88c3af89-cfad-4844-9d52-51bd03c65758" providerId="ADAL" clId="{1B8340B3-54EA-2348-9161-A91CC757E76E}"/>
    <pc:docChg chg="modSld">
      <pc:chgData name="Ivdity Chikovani" userId="88c3af89-cfad-4844-9d52-51bd03c65758" providerId="ADAL" clId="{1B8340B3-54EA-2348-9161-A91CC757E76E}" dt="2025-07-10T17:08:30.020" v="36" actId="1038"/>
      <pc:docMkLst>
        <pc:docMk/>
      </pc:docMkLst>
      <pc:sldChg chg="modSp mod">
        <pc:chgData name="Ivdity Chikovani" userId="88c3af89-cfad-4844-9d52-51bd03c65758" providerId="ADAL" clId="{1B8340B3-54EA-2348-9161-A91CC757E76E}" dt="2025-07-10T17:08:30.020" v="36" actId="1038"/>
        <pc:sldMkLst>
          <pc:docMk/>
          <pc:sldMk cId="4072229634" sldId="290"/>
        </pc:sldMkLst>
        <pc:graphicFrameChg chg="modGraphic">
          <ac:chgData name="Ivdity Chikovani" userId="88c3af89-cfad-4844-9d52-51bd03c65758" providerId="ADAL" clId="{1B8340B3-54EA-2348-9161-A91CC757E76E}" dt="2025-07-10T01:25:06.227" v="13" actId="20577"/>
          <ac:graphicFrameMkLst>
            <pc:docMk/>
            <pc:sldMk cId="4072229634" sldId="290"/>
            <ac:graphicFrameMk id="14" creationId="{130A9993-2563-94D2-71A0-F5F8739DCEA8}"/>
          </ac:graphicFrameMkLst>
        </pc:graphicFrameChg>
        <pc:picChg chg="mod">
          <ac:chgData name="Ivdity Chikovani" userId="88c3af89-cfad-4844-9d52-51bd03c65758" providerId="ADAL" clId="{1B8340B3-54EA-2348-9161-A91CC757E76E}" dt="2025-07-10T17:08:30.020" v="36" actId="1038"/>
          <ac:picMkLst>
            <pc:docMk/>
            <pc:sldMk cId="4072229634" sldId="290"/>
            <ac:picMk id="4" creationId="{E654579A-34AB-EBF8-4237-18B450F4012C}"/>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mn-MN"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442178"/>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mn-MN"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56728"/>
            <a:ext cx="8936406" cy="734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mn-MN" sz="2200" b="1" i="0" u="none" strike="noStrike" cap="none" normalizeH="0" baseline="0" noProof="0" dirty="0">
                <a:ln>
                  <a:noFill/>
                </a:ln>
                <a:solidFill>
                  <a:srgbClr val="1070B8"/>
                </a:solidFill>
                <a:effectLst/>
                <a:uLnTx/>
                <a:uFillTx/>
                <a:latin typeface="Poppins" panose="00000500000000000000" pitchFamily="2" charset="0"/>
                <a:ea typeface="ＭＳ Ｐゴシック" charset="0"/>
                <a:cs typeface="Poppins" panose="00000500000000000000" pitchFamily="2" charset="0"/>
              </a:rPr>
              <a:t>Куб</a:t>
            </a:r>
          </a:p>
          <a:p>
            <a:pPr lvl="0">
              <a:spcBef>
                <a:spcPts val="125"/>
              </a:spcBef>
              <a:buClr>
                <a:srgbClr val="313231"/>
              </a:buClr>
              <a:buSzPts val="1100"/>
            </a:pPr>
            <a:r>
              <a:rPr lang="mn-MN" sz="1100" b="1" noProof="0" dirty="0">
                <a:solidFill>
                  <a:srgbClr val="313231"/>
                </a:solidFill>
                <a:latin typeface="Poppins"/>
                <a:ea typeface="Poppins"/>
                <a:cs typeface="Poppins"/>
                <a:sym typeface="Poppins"/>
              </a:rPr>
              <a:t>Шинэ вакцин нэвтрүүлэхэд дотоодын нөөцийг тэргүүлэх чиглэл болгохыг дэмжих</a:t>
            </a:r>
            <a:endParaRPr lang="mn-MN" sz="1100" noProof="0" dirty="0"/>
          </a:p>
          <a:p>
            <a:pPr lvl="0">
              <a:spcBef>
                <a:spcPts val="125"/>
              </a:spcBef>
              <a:buClr>
                <a:srgbClr val="313231"/>
              </a:buClr>
              <a:buSzPts val="1100"/>
            </a:pPr>
            <a:r>
              <a:rPr lang="mn-MN" sz="1100" b="1" i="1" noProof="0" dirty="0">
                <a:solidFill>
                  <a:srgbClr val="313231"/>
                </a:solidFill>
                <a:latin typeface="Poppins"/>
                <a:ea typeface="Poppins"/>
                <a:cs typeface="Poppins"/>
                <a:sym typeface="Poppins"/>
              </a:rPr>
              <a:t>Филиппин, Манила, 2025 оны 7 дугаар сарын 23-25-ны өдөр</a:t>
            </a:r>
            <a:endParaRPr lang="mn-MN" sz="1100" noProof="0" dirty="0"/>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736" y="6449711"/>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44710" y="6434584"/>
            <a:ext cx="1623729" cy="453134"/>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04854" y="941346"/>
            <a:ext cx="8967791"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Нэвтрүүлэлтийн байдал</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1507747115"/>
              </p:ext>
            </p:extLst>
          </p:nvPr>
        </p:nvGraphicFramePr>
        <p:xfrm>
          <a:off x="93237" y="1111837"/>
          <a:ext cx="8979408" cy="1206345"/>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3685884">
                  <a:extLst>
                    <a:ext uri="{9D8B030D-6E8A-4147-A177-3AD203B41FA5}">
                      <a16:colId xmlns:a16="http://schemas.microsoft.com/office/drawing/2014/main" val="4243113650"/>
                    </a:ext>
                  </a:extLst>
                </a:gridCol>
                <a:gridCol w="3556164">
                  <a:extLst>
                    <a:ext uri="{9D8B030D-6E8A-4147-A177-3AD203B41FA5}">
                      <a16:colId xmlns:a16="http://schemas.microsoft.com/office/drawing/2014/main" val="2137277064"/>
                    </a:ext>
                  </a:extLst>
                </a:gridCol>
              </a:tblGrid>
              <a:tr h="159512">
                <a:tc>
                  <a:txBody>
                    <a:bodyPr/>
                    <a:lstStyle/>
                    <a:p>
                      <a:pPr marL="0" marR="0" algn="l" rtl="0">
                        <a:lnSpc>
                          <a:spcPct val="150000"/>
                        </a:lnSpc>
                        <a:spcBef>
                          <a:spcPts val="0"/>
                        </a:spcBef>
                        <a:spcAft>
                          <a:spcPts val="0"/>
                        </a:spcAft>
                      </a:pPr>
                      <a:endParaRPr lang="mn-MN" sz="1000" noProof="0" dirty="0">
                        <a:effectLst/>
                        <a:latin typeface="Cambria" panose="02040503050406030204" pitchFamily="18" charset="0"/>
                        <a:ea typeface="Cambria" panose="02040503050406030204" pitchFamily="18" charset="0"/>
                        <a:cs typeface="Poppins Medium" panose="00000600000000000000" pitchFamily="2" charset="0"/>
                      </a:endParaRPr>
                    </a:p>
                  </a:txBody>
                  <a:tcPr marL="48986" marR="48986" marT="0" marB="0" anchor="ctr"/>
                </a:tc>
                <a:tc>
                  <a:txBody>
                    <a:bodyPr/>
                    <a:lstStyle/>
                    <a:p>
                      <a:pPr marL="0" marR="0" algn="ctr">
                        <a:lnSpc>
                          <a:spcPct val="100000"/>
                        </a:lnSpc>
                        <a:spcBef>
                          <a:spcPts val="0"/>
                        </a:spcBef>
                        <a:spcAft>
                          <a:spcPts val="0"/>
                        </a:spcAft>
                      </a:pPr>
                      <a:r>
                        <a:rPr lang="mn-MN" sz="700" b="1" baseline="0" noProof="0" dirty="0">
                          <a:effectLst/>
                          <a:latin typeface="Cambria" panose="02040503050406030204" pitchFamily="18" charset="0"/>
                          <a:ea typeface="Cambria" panose="02040503050406030204" pitchFamily="18" charset="0"/>
                          <a:cs typeface="Poppins Medium" panose="00000600000000000000" pitchFamily="2" charset="-94"/>
                        </a:rPr>
                        <a:t>ПНЕВМОКОККЫН</a:t>
                      </a:r>
                      <a:r>
                        <a:rPr lang="mn-MN" sz="700" b="1" baseline="0" noProof="0" dirty="0">
                          <a:effectLst/>
                          <a:latin typeface="Cambria" panose="02040503050406030204" pitchFamily="18" charset="0"/>
                          <a:ea typeface="Cambria" panose="02040503050406030204" pitchFamily="18" charset="0"/>
                          <a:cs typeface="Poppins SemiBold" panose="00000700000000000000" pitchFamily="2" charset="0"/>
                        </a:rPr>
                        <a:t> ВАКЦИН (PCV)</a:t>
                      </a:r>
                    </a:p>
                  </a:txBody>
                  <a:tcPr marL="48986" marR="48986" marT="36000" marB="36000" anchor="ctr"/>
                </a:tc>
                <a:tc>
                  <a:txBody>
                    <a:bodyPr/>
                    <a:lstStyle/>
                    <a:p>
                      <a:pPr marL="0" marR="0" algn="ctr">
                        <a:lnSpc>
                          <a:spcPct val="100000"/>
                        </a:lnSpc>
                        <a:spcBef>
                          <a:spcPts val="0"/>
                        </a:spcBef>
                        <a:spcAft>
                          <a:spcPts val="0"/>
                        </a:spcAft>
                      </a:pPr>
                      <a:r>
                        <a:rPr lang="mn-MN" sz="700" b="1" noProof="0" dirty="0">
                          <a:effectLst/>
                          <a:latin typeface="Cambria" panose="02040503050406030204" pitchFamily="18" charset="0"/>
                          <a:ea typeface="Cambria" panose="02040503050406030204" pitchFamily="18" charset="0"/>
                          <a:cs typeface="Poppins SemiBold" panose="00000700000000000000" pitchFamily="2" charset="0"/>
                        </a:rPr>
                        <a:t>Хүний хөхөнцөр вирусын эсрэг вакцин (HPV)</a:t>
                      </a:r>
                    </a:p>
                  </a:txBody>
                  <a:tcPr marL="48986" marR="48986" marT="36000" marB="36000" anchor="ctr"/>
                </a:tc>
                <a:extLst>
                  <a:ext uri="{0D108BD9-81ED-4DB2-BD59-A6C34878D82A}">
                    <a16:rowId xmlns:a16="http://schemas.microsoft.com/office/drawing/2014/main" val="4244451803"/>
                  </a:ext>
                </a:extLst>
              </a:tr>
              <a:tr h="172472">
                <a:tc>
                  <a:txBody>
                    <a:bodyPr/>
                    <a:lstStyle/>
                    <a:p>
                      <a:pPr marL="0" marR="0" algn="ctr">
                        <a:lnSpc>
                          <a:spcPct val="100000"/>
                        </a:lnSpc>
                        <a:spcBef>
                          <a:spcPts val="0"/>
                        </a:spcBef>
                        <a:spcAft>
                          <a:spcPts val="0"/>
                        </a:spcAft>
                      </a:pPr>
                      <a:r>
                        <a:rPr lang="mn-MN" sz="600" noProof="0" dirty="0">
                          <a:effectLst/>
                          <a:latin typeface="Cambria" panose="02040503050406030204" pitchFamily="18" charset="0"/>
                          <a:ea typeface="Cambria" panose="02040503050406030204" pitchFamily="18" charset="0"/>
                          <a:cs typeface="Poppins" pitchFamily="2" charset="77"/>
                        </a:rPr>
                        <a:t>Нэвтрүүлэлтийн жил</a:t>
                      </a:r>
                    </a:p>
                  </a:txBody>
                  <a:tcPr marL="48986" marR="48986" marT="36000" marB="36000" anchor="ctr"/>
                </a:tc>
                <a:tc>
                  <a:txBody>
                    <a:bodyPr/>
                    <a:lstStyle/>
                    <a:p>
                      <a:pPr marL="0" marR="0" algn="ctr">
                        <a:lnSpc>
                          <a:spcPct val="100000"/>
                        </a:lnSpc>
                        <a:spcBef>
                          <a:spcPts val="0"/>
                        </a:spcBef>
                        <a:spcAft>
                          <a:spcPts val="0"/>
                        </a:spcAft>
                      </a:pPr>
                      <a:r>
                        <a:rPr lang="mn-MN" sz="600" b="0" noProof="0" dirty="0">
                          <a:effectLst/>
                          <a:latin typeface="Cambria" panose="02040503050406030204" pitchFamily="18" charset="0"/>
                          <a:ea typeface="Cambria" panose="02040503050406030204" pitchFamily="18" charset="0"/>
                          <a:cs typeface="Poppins" pitchFamily="2" charset="77"/>
                        </a:rPr>
                        <a:t>Улсын хэмжээнд. 15 аймаг, 168 сумын хүн амын хэмжээнд ашиглах боломжтой.</a:t>
                      </a:r>
                    </a:p>
                  </a:txBody>
                  <a:tcPr marL="48986" marR="48986" marT="18000" marB="36000" anchor="ctr"/>
                </a:tc>
                <a:tc>
                  <a:txBody>
                    <a:bodyPr/>
                    <a:lstStyle/>
                    <a:p>
                      <a:pPr marL="0" marR="0" algn="ctr">
                        <a:lnSpc>
                          <a:spcPct val="100000"/>
                        </a:lnSpc>
                        <a:spcBef>
                          <a:spcPts val="0"/>
                        </a:spcBef>
                        <a:spcAft>
                          <a:spcPts val="0"/>
                        </a:spcAf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2025 оны 10-р сар</a:t>
                      </a:r>
                    </a:p>
                  </a:txBody>
                  <a:tcPr marL="48986" marR="48986" marT="18000" marB="36000" anchor="ctr"/>
                </a:tc>
                <a:extLst>
                  <a:ext uri="{0D108BD9-81ED-4DB2-BD59-A6C34878D82A}">
                    <a16:rowId xmlns:a16="http://schemas.microsoft.com/office/drawing/2014/main" val="3830800114"/>
                  </a:ext>
                </a:extLst>
              </a:tr>
              <a:tr h="199622">
                <a:tc>
                  <a:txBody>
                    <a:bodyPr/>
                    <a:lstStyle/>
                    <a:p>
                      <a:pPr marL="0" marR="0" lvl="0" indent="-368205" algn="ctr">
                        <a:lnSpc>
                          <a:spcPct val="100000"/>
                        </a:lnSpc>
                        <a:spcBef>
                          <a:spcPts val="0"/>
                        </a:spcBef>
                        <a:spcAft>
                          <a:spcPts val="0"/>
                        </a:spcAft>
                        <a:tabLst/>
                      </a:pPr>
                      <a:r>
                        <a:rPr lang="mn-MN" sz="600" noProof="0" dirty="0">
                          <a:effectLst/>
                          <a:latin typeface="Cambria" panose="02040503050406030204" pitchFamily="18" charset="0"/>
                          <a:ea typeface="Cambria" panose="02040503050406030204" pitchFamily="18" charset="0"/>
                          <a:cs typeface="Poppins" pitchFamily="2" charset="77"/>
                        </a:rPr>
                        <a:t>Нэвтрүүлэлтийн байдал</a:t>
                      </a:r>
                    </a:p>
                  </a:txBody>
                  <a:tcPr marL="48986" marR="48986" marT="36000" marB="0" anchor="ctr"/>
                </a:tc>
                <a:tc>
                  <a:txBody>
                    <a:bodyPr/>
                    <a:lstStyle/>
                    <a:p>
                      <a:pPr marL="88900" marR="0" lvl="1" indent="0" algn="ctr">
                        <a:lnSpc>
                          <a:spcPct val="100000"/>
                        </a:lnSpc>
                        <a:spcBef>
                          <a:spcPts val="0"/>
                        </a:spcBef>
                        <a:spcAft>
                          <a:spcPts val="0"/>
                        </a:spcAft>
                        <a:tabLst/>
                      </a:pPr>
                      <a:r>
                        <a:rPr lang="mn-MN" sz="600" b="0" noProof="0" dirty="0">
                          <a:solidFill>
                            <a:schemeClr val="dk1"/>
                          </a:solidFill>
                          <a:effectLst/>
                          <a:latin typeface="Cambria" panose="02040503050406030204" pitchFamily="18" charset="0"/>
                          <a:ea typeface="Cambria" panose="02040503050406030204" pitchFamily="18" charset="0"/>
                          <a:cs typeface="Poppins Medium" panose="00000600000000000000" pitchFamily="2" charset="-94"/>
                        </a:rPr>
                        <a:t>1 болон түүнээс доош насны хүүхдүүд. 2024 оны төрөлтүүд (100%)</a:t>
                      </a:r>
                    </a:p>
                  </a:txBody>
                  <a:tcPr marL="48986" marR="48986" marT="18000" marB="36000" anchor="ctr"/>
                </a:tc>
                <a:tc>
                  <a:txBody>
                    <a:bodyPr/>
                    <a:lstStyle/>
                    <a:p>
                      <a:pPr marL="4763" marR="0" lvl="1" indent="0" algn="ctr">
                        <a:lnSpc>
                          <a:spcPct val="100000"/>
                        </a:lnSpc>
                        <a:spcBef>
                          <a:spcPts val="0"/>
                        </a:spcBef>
                        <a:spcAft>
                          <a:spcPts val="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Улсын хэмжээнд. 15 аймаг, 168 сумын хэмжээнд ашиглах боломжтой.</a:t>
                      </a:r>
                    </a:p>
                  </a:txBody>
                  <a:tcPr marL="48986" marR="48986" marT="18000" marB="36000" anchor="ctr"/>
                </a:tc>
                <a:extLst>
                  <a:ext uri="{0D108BD9-81ED-4DB2-BD59-A6C34878D82A}">
                    <a16:rowId xmlns:a16="http://schemas.microsoft.com/office/drawing/2014/main" val="4236886848"/>
                  </a:ext>
                </a:extLst>
              </a:tr>
              <a:tr h="170187">
                <a:tc>
                  <a:txBody>
                    <a:bodyPr/>
                    <a:lstStyle/>
                    <a:p>
                      <a:pPr marL="0" marR="0" lvl="0" indent="-368205" algn="ctr">
                        <a:lnSpc>
                          <a:spcPct val="100000"/>
                        </a:lnSpc>
                        <a:spcBef>
                          <a:spcPts val="0"/>
                        </a:spcBef>
                        <a:spcAft>
                          <a:spcPts val="0"/>
                        </a:spcAft>
                        <a:tabLst/>
                      </a:pPr>
                      <a:r>
                        <a:rPr lang="mn-MN" sz="600" noProof="0" dirty="0">
                          <a:effectLst/>
                          <a:latin typeface="Cambria" panose="02040503050406030204" pitchFamily="18" charset="0"/>
                          <a:ea typeface="Cambria" panose="02040503050406030204" pitchFamily="18" charset="0"/>
                          <a:cs typeface="Poppins" pitchFamily="2" charset="77"/>
                        </a:rPr>
                        <a:t>Вакцины зорилтот бүлэг </a:t>
                      </a:r>
                    </a:p>
                  </a:txBody>
                  <a:tcPr marL="48986" marR="48986" marT="36000" marB="0" anchor="ctr"/>
                </a:tc>
                <a:tc>
                  <a:txBody>
                    <a:bodyPr/>
                    <a:lstStyle/>
                    <a:p>
                      <a:pPr marL="88900" marR="0" lvl="1" indent="0" algn="l" rtl="0">
                        <a:lnSpc>
                          <a:spcPct val="100000"/>
                        </a:lnSpc>
                        <a:spcBef>
                          <a:spcPts val="0"/>
                        </a:spcBef>
                        <a:spcAft>
                          <a:spcPts val="0"/>
                        </a:spcAft>
                        <a:tabLst/>
                      </a:pPr>
                      <a:endParaRPr lang="mn-MN" sz="600" b="0" kern="1200" noProof="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9 настай охид. Зорилтот хүн ам: 70,000</a:t>
                      </a:r>
                    </a:p>
                  </a:txBody>
                  <a:tcPr marL="48986" marR="48986" marT="18000" marB="36000" anchor="ctr"/>
                </a:tc>
                <a:extLst>
                  <a:ext uri="{0D108BD9-81ED-4DB2-BD59-A6C34878D82A}">
                    <a16:rowId xmlns:a16="http://schemas.microsoft.com/office/drawing/2014/main" val="2669951412"/>
                  </a:ext>
                </a:extLst>
              </a:tr>
              <a:tr h="243221">
                <a:tc>
                  <a:txBody>
                    <a:bodyPr/>
                    <a:lstStyle/>
                    <a:p>
                      <a:pPr marL="0" marR="0" algn="ctr">
                        <a:lnSpc>
                          <a:spcPct val="107000"/>
                        </a:lnSpc>
                        <a:spcAft>
                          <a:spcPts val="800"/>
                        </a:spcAft>
                        <a:buNone/>
                      </a:pPr>
                      <a:r>
                        <a:rPr lang="mn-MN" sz="600" noProof="0" dirty="0">
                          <a:effectLst/>
                          <a:latin typeface="Cambria" panose="02040503050406030204" pitchFamily="18" charset="0"/>
                          <a:ea typeface="Cambria" panose="02040503050406030204" pitchFamily="18" charset="0"/>
                          <a:cs typeface="Times New Roman" panose="02020603050405020304" pitchFamily="18" charset="0"/>
                        </a:rPr>
                        <a:t>Вакцин ба тунгийн тоо / Нэвтрүүлэлтийн санхүүгийн дэмжлэг </a:t>
                      </a:r>
                    </a:p>
                  </a:txBody>
                  <a:tcPr marL="68580" marR="68580" marT="0" marB="0" anchor="ctr"/>
                </a:tc>
                <a:tc>
                  <a:txBody>
                    <a:bodyPr/>
                    <a:lstStyle/>
                    <a:p>
                      <a:pPr marL="88900" marR="0" lvl="1" indent="0" algn="l" rtl="0">
                        <a:lnSpc>
                          <a:spcPct val="100000"/>
                        </a:lnSpc>
                        <a:spcBef>
                          <a:spcPts val="0"/>
                        </a:spcBef>
                        <a:spcAft>
                          <a:spcPts val="0"/>
                        </a:spcAft>
                        <a:tabLst/>
                      </a:pPr>
                      <a:endParaRPr lang="mn-MN" sz="600" b="0" kern="1200" noProof="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18000" marB="36000" anchor="ctr"/>
                </a:tc>
                <a:tc>
                  <a:txBody>
                    <a:bodyPr/>
                    <a:lstStyle/>
                    <a:p>
                      <a:pPr marL="88900" marR="0" lvl="1" indent="0" algn="ctr">
                        <a:lnSpc>
                          <a:spcPct val="100000"/>
                        </a:lnSpc>
                        <a:spcBef>
                          <a:spcPts val="0"/>
                        </a:spcBef>
                        <a:spcAft>
                          <a:spcPts val="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Сэколин. Тун: 70 704/ Гави болон Кубийн Эрүүл мэндийн яамыг дэмжих</a:t>
                      </a:r>
                    </a:p>
                  </a:txBody>
                  <a:tcPr marL="48986" marR="48986" marT="18000" marB="36000" anchor="ctr"/>
                </a:tc>
                <a:extLst>
                  <a:ext uri="{0D108BD9-81ED-4DB2-BD59-A6C34878D82A}">
                    <a16:rowId xmlns:a16="http://schemas.microsoft.com/office/drawing/2014/main" val="2870562351"/>
                  </a:ext>
                </a:extLst>
              </a:tr>
              <a:tr h="220500">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mn-MN" sz="700" noProof="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3753795006"/>
              </p:ext>
            </p:extLst>
          </p:nvPr>
        </p:nvGraphicFramePr>
        <p:xfrm>
          <a:off x="94324" y="2100145"/>
          <a:ext cx="8979408" cy="1310162"/>
        </p:xfrm>
        <a:graphic>
          <a:graphicData uri="http://schemas.openxmlformats.org/drawingml/2006/table">
            <a:tbl>
              <a:tblPr firstRow="1" firstCol="1" bandRow="1">
                <a:tableStyleId>{0505E3EF-67EA-436B-97B2-0124C06EBD24}</a:tableStyleId>
              </a:tblPr>
              <a:tblGrid>
                <a:gridCol w="5421487">
                  <a:extLst>
                    <a:ext uri="{9D8B030D-6E8A-4147-A177-3AD203B41FA5}">
                      <a16:colId xmlns:a16="http://schemas.microsoft.com/office/drawing/2014/main" val="2441690924"/>
                    </a:ext>
                  </a:extLst>
                </a:gridCol>
                <a:gridCol w="1835616">
                  <a:extLst>
                    <a:ext uri="{9D8B030D-6E8A-4147-A177-3AD203B41FA5}">
                      <a16:colId xmlns:a16="http://schemas.microsoft.com/office/drawing/2014/main" val="4243113650"/>
                    </a:ext>
                  </a:extLst>
                </a:gridCol>
                <a:gridCol w="1722305">
                  <a:extLst>
                    <a:ext uri="{9D8B030D-6E8A-4147-A177-3AD203B41FA5}">
                      <a16:colId xmlns:a16="http://schemas.microsoft.com/office/drawing/2014/main" val="3319182671"/>
                    </a:ext>
                  </a:extLst>
                </a:gridCol>
              </a:tblGrid>
              <a:tr h="202215">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mn-MN" sz="1000" noProof="0" dirty="0">
                        <a:effectLst/>
                        <a:latin typeface="Poppins" pitchFamily="2" charset="77"/>
                        <a:ea typeface="Calibri" panose="020F0502020204030204" pitchFamily="34" charset="0"/>
                        <a:cs typeface="Poppins" pitchFamily="2" charset="77"/>
                      </a:endParaRPr>
                    </a:p>
                  </a:txBody>
                  <a:tcPr marL="48986" marR="48986" marT="18000" marB="3960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81102">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noProof="0" dirty="0">
                          <a:effectLst/>
                          <a:latin typeface="Cambria" panose="02040503050406030204" pitchFamily="18" charset="0"/>
                          <a:ea typeface="Cambria" panose="02040503050406030204" pitchFamily="18" charset="0"/>
                          <a:cs typeface="Poppins" pitchFamily="2" charset="77"/>
                        </a:rPr>
                        <a:t>Гол сорилтууд</a:t>
                      </a:r>
                    </a:p>
                  </a:txBody>
                  <a:tcPr marL="48986" marR="48986" marT="18000" marB="3960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mn-MN" sz="700" b="1" noProof="0" dirty="0">
                          <a:solidFill>
                            <a:schemeClr val="dk1"/>
                          </a:solidFill>
                          <a:effectLst/>
                          <a:latin typeface="Cambria" panose="02040503050406030204" pitchFamily="18" charset="0"/>
                          <a:ea typeface="Cambria" panose="02040503050406030204" pitchFamily="18" charset="0"/>
                          <a:cs typeface="Poppins" pitchFamily="2" charset="77"/>
                        </a:rPr>
                        <a:t>Шийдвэр гаргагчид</a:t>
                      </a:r>
                    </a:p>
                  </a:txBody>
                  <a:tcPr marL="48986" marR="48986" marT="18000" marB="39600" anchor="ctr"/>
                </a:tc>
                <a:tc>
                  <a:txBody>
                    <a:bodyPr/>
                    <a:lstStyle/>
                    <a:p>
                      <a:pPr algn="ctr"/>
                      <a:r>
                        <a:rPr lang="mn-MN" sz="700" b="1" noProof="0" dirty="0">
                          <a:solidFill>
                            <a:schemeClr val="dk1"/>
                          </a:solidFill>
                          <a:effectLst/>
                          <a:latin typeface="Cambria" panose="02040503050406030204" pitchFamily="18" charset="0"/>
                          <a:ea typeface="Cambria" panose="02040503050406030204" pitchFamily="18" charset="0"/>
                          <a:cs typeface="Poppins" pitchFamily="2" charset="77"/>
                        </a:rPr>
                        <a:t>Байр суурь</a:t>
                      </a:r>
                    </a:p>
                  </a:txBody>
                  <a:tcPr marL="48986" marR="48986" marT="36000" marB="36000" anchor="ctr"/>
                </a:tc>
                <a:extLst>
                  <a:ext uri="{0D108BD9-81ED-4DB2-BD59-A6C34878D82A}">
                    <a16:rowId xmlns:a16="http://schemas.microsoft.com/office/drawing/2014/main" val="1053874978"/>
                  </a:ext>
                </a:extLst>
              </a:tr>
              <a:tr h="231565">
                <a:tc>
                  <a:txBody>
                    <a:bodyPr/>
                    <a:lstStyle/>
                    <a:p>
                      <a:pPr marL="7938" marR="0" lvl="1" indent="0" algn="l">
                        <a:lnSpc>
                          <a:spcPct val="100000"/>
                        </a:lnSpc>
                        <a:spcBef>
                          <a:spcPts val="0"/>
                        </a:spcBef>
                        <a:spcAft>
                          <a:spcPts val="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Эдийн засгийн хатуу хязгаарлалтууд. Гүн хямрал, цар тахлын нөлөөгөөр улам хүндрэн, АНУ-ын хоригоос үүдэлтэй шахалт нэмэгдсэн нь улсын санхүүгийн боломжит нөөцийг ноцтойгоор хязгаарлаж байна.</a:t>
                      </a:r>
                    </a:p>
                  </a:txBody>
                  <a:tcPr marL="48986" marR="48986" marT="18000" marB="39600" anchor="ctr"/>
                </a:tc>
                <a:tc>
                  <a:txBody>
                    <a:bodyPr/>
                    <a:lstStyle/>
                    <a:p>
                      <a:pPr marL="7938" marR="0" lvl="1" indent="0" algn="l">
                        <a:lnSpc>
                          <a:spcPct val="100000"/>
                        </a:lnSpc>
                        <a:spcBef>
                          <a:spcPts val="0"/>
                        </a:spcBef>
                        <a:spcAft>
                          <a:spcPts val="20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Засгийн газар</a:t>
                      </a:r>
                    </a:p>
                  </a:txBody>
                  <a:tcPr marL="48986" marR="48986" marT="18000" marB="39600" anchor="ctr"/>
                </a:tc>
                <a:tc>
                  <a:txBody>
                    <a:bodyPr/>
                    <a:lstStyle/>
                    <a:p>
                      <a:pPr marL="7938" marR="0" lvl="1" indent="0" algn="l">
                        <a:lnSpc>
                          <a:spcPct val="100000"/>
                        </a:lnSpc>
                        <a:spcBef>
                          <a:spcPts val="0"/>
                        </a:spcBef>
                        <a:spcAft>
                          <a:spcPts val="20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Дэмжих</a:t>
                      </a:r>
                    </a:p>
                  </a:txBody>
                  <a:tcPr marL="48986" marR="48986" marT="18000" marB="36000" anchor="ctr"/>
                </a:tc>
                <a:extLst>
                  <a:ext uri="{0D108BD9-81ED-4DB2-BD59-A6C34878D82A}">
                    <a16:rowId xmlns:a16="http://schemas.microsoft.com/office/drawing/2014/main" val="2655716968"/>
                  </a:ext>
                </a:extLst>
              </a:tr>
              <a:tr h="163782">
                <a:tc rowSpan="2">
                  <a:txBody>
                    <a:bodyPr/>
                    <a:lstStyle/>
                    <a:p>
                      <a:pPr marL="4763" marR="0" lvl="1" indent="0" algn="l" defTabSz="914209" rtl="0" eaLnBrk="1" fontAlgn="auto" latinLnBrk="0" hangingPunct="1">
                        <a:lnSpc>
                          <a:spcPct val="100000"/>
                        </a:lnSpc>
                        <a:spcBef>
                          <a:spcPts val="0"/>
                        </a:spcBef>
                        <a:spcAft>
                          <a:spcPts val="0"/>
                        </a:spcAft>
                        <a:buClrTx/>
                        <a:buSzTx/>
                        <a:buFontTx/>
                        <a:buNone/>
                        <a:tabLst/>
                        <a:defRPr/>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Үндэсний вакцин үйлдвэрлэл (хэдий хөгжингүй ч) гадаадаас импортолдог бүрэлдэхүүн хэсгүүдээс хамааралтай. Хориг арга хэмжээ нь технологи, тодорхой түүхий эд, олон улсын санхүүжилтэд нэвтрэх боломжийг хязгаарлаж байна. Хориг арга хэмжээ нь гүйлгээг илүү өндөр зардалтай болгож, зуучлагчид болон төвөгтэй зам ашиглахад хүргэдэг бөгөөд энэ нь худалдан авалт эсвэл үйлдвэрлэлийн өртгийг мэдэгдэхүйц нэмэгдүүлдэг.</a:t>
                      </a:r>
                    </a:p>
                  </a:txBody>
                  <a:tcPr marL="48986" marR="48986" marT="18000" marB="39600" anchor="ctr"/>
                </a:tc>
                <a:tc>
                  <a:txBody>
                    <a:bodyPr/>
                    <a:lstStyle/>
                    <a:p>
                      <a:pPr marL="7938" marR="0" lvl="1" indent="0" algn="l">
                        <a:lnSpc>
                          <a:spcPct val="100000"/>
                        </a:lnSpc>
                        <a:spcBef>
                          <a:spcPts val="0"/>
                        </a:spcBef>
                        <a:spcAft>
                          <a:spcPts val="20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Засгийн газар</a:t>
                      </a:r>
                    </a:p>
                  </a:txBody>
                  <a:tcPr marL="48986" marR="48986" marT="18000" marB="39600" anchor="ctr"/>
                </a:tc>
                <a:tc>
                  <a:txBody>
                    <a:bodyPr/>
                    <a:lstStyle/>
                    <a:p>
                      <a:pPr marL="7938" marR="0" lvl="1" indent="0" algn="l">
                        <a:lnSpc>
                          <a:spcPct val="100000"/>
                        </a:lnSpc>
                        <a:spcBef>
                          <a:spcPts val="0"/>
                        </a:spcBef>
                        <a:spcAft>
                          <a:spcPts val="20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Дэмжих</a:t>
                      </a:r>
                    </a:p>
                  </a:txBody>
                  <a:tcPr marL="48986" marR="48986" marT="18000" marB="36000" anchor="ctr"/>
                </a:tc>
                <a:extLst>
                  <a:ext uri="{0D108BD9-81ED-4DB2-BD59-A6C34878D82A}">
                    <a16:rowId xmlns:a16="http://schemas.microsoft.com/office/drawing/2014/main" val="4272214654"/>
                  </a:ext>
                </a:extLst>
              </a:tr>
              <a:tr h="187234">
                <a:tc vMerge="1">
                  <a:txBody>
                    <a:bodyPr/>
                    <a:lstStyle/>
                    <a:p>
                      <a:endParaRPr lang="en-GE"/>
                    </a:p>
                  </a:txBody>
                  <a:tcP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Эмийн болон эмнэлгийн үйлдвэрлэлийн газар</a:t>
                      </a:r>
                    </a:p>
                  </a:txBody>
                  <a:tcPr marL="48986" marR="48986" marT="18000" marB="396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Дэмжих</a:t>
                      </a:r>
                    </a:p>
                  </a:txBody>
                  <a:tcPr marL="48986" marR="48986" marT="18000" marB="36000" anchor="ctr"/>
                </a:tc>
                <a:extLst>
                  <a:ext uri="{0D108BD9-81ED-4DB2-BD59-A6C34878D82A}">
                    <a16:rowId xmlns:a16="http://schemas.microsoft.com/office/drawing/2014/main" val="3680670263"/>
                  </a:ext>
                </a:extLst>
              </a:tr>
              <a:tr h="327564">
                <a:tc>
                  <a:txBody>
                    <a:bodyPr/>
                    <a:lstStyle/>
                    <a:p>
                      <a:pPr marL="4763" marR="0" lvl="1" indent="0" algn="l">
                        <a:lnSpc>
                          <a:spcPct val="100000"/>
                        </a:lnSpc>
                        <a:spcBef>
                          <a:spcPts val="0"/>
                        </a:spcBef>
                        <a:spcAft>
                          <a:spcPts val="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Шинэ вакцинуудыг Үндэсний дархлаажуулалтын хөтөлбөрт (ҮДХ) нэгтгэхэд төлөвлөлт, хэрэгжилт, хяналт, үнэлгээ болон мэдээллийн систем зэрэгт зориулсан нэмэлт нөөц шаардагддаг.</a:t>
                      </a:r>
                    </a:p>
                  </a:txBody>
                  <a:tcPr marL="48986" marR="48986" marT="18000" marB="39600" anchor="ctr"/>
                </a:tc>
                <a:tc>
                  <a:txBody>
                    <a:bodyPr/>
                    <a:lstStyle/>
                    <a:p>
                      <a:pPr marL="4763" marR="0" lvl="1" indent="0" algn="l">
                        <a:lnSpc>
                          <a:spcPct val="100000"/>
                        </a:lnSpc>
                        <a:spcBef>
                          <a:spcPts val="0"/>
                        </a:spcBef>
                        <a:spcAft>
                          <a:spcPts val="20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Кубын Эрүүл мэндийн яам</a:t>
                      </a:r>
                    </a:p>
                  </a:txBody>
                  <a:tcPr marL="48986" marR="48986" marT="18000" marB="39600" anchor="ctr"/>
                </a:tc>
                <a:tc>
                  <a:txBody>
                    <a:bodyPr/>
                    <a:lstStyle/>
                    <a:p>
                      <a:pPr marL="4763" marR="0" lvl="1" indent="0" algn="l">
                        <a:lnSpc>
                          <a:spcPct val="100000"/>
                        </a:lnSpc>
                        <a:spcBef>
                          <a:spcPts val="0"/>
                        </a:spcBef>
                        <a:spcAft>
                          <a:spcPts val="200"/>
                        </a:spcAft>
                        <a:tabLst/>
                      </a:pPr>
                      <a:r>
                        <a:rPr lang="mn-MN" sz="600" b="0" noProof="0" dirty="0">
                          <a:solidFill>
                            <a:schemeClr val="dk1"/>
                          </a:solidFill>
                          <a:effectLst/>
                          <a:latin typeface="Cambria" panose="02040503050406030204" pitchFamily="18" charset="0"/>
                          <a:ea typeface="Cambria" panose="02040503050406030204" pitchFamily="18" charset="0"/>
                          <a:cs typeface="Poppins" pitchFamily="2" charset="77"/>
                        </a:rPr>
                        <a:t>Дэмжих</a:t>
                      </a:r>
                    </a:p>
                  </a:txBody>
                  <a:tcPr marL="48986" marR="48986" marT="18000" marB="36000" anchor="ctr"/>
                </a:tc>
                <a:extLst>
                  <a:ext uri="{0D108BD9-81ED-4DB2-BD59-A6C34878D82A}">
                    <a16:rowId xmlns:a16="http://schemas.microsoft.com/office/drawing/2014/main" val="427278204"/>
                  </a:ext>
                </a:extLst>
              </a:tr>
            </a:tbl>
          </a:graphicData>
        </a:graphic>
      </p:graphicFrame>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2471786605"/>
              </p:ext>
            </p:extLst>
          </p:nvPr>
        </p:nvGraphicFramePr>
        <p:xfrm>
          <a:off x="94322" y="4624138"/>
          <a:ext cx="8979410" cy="1347984"/>
        </p:xfrm>
        <a:graphic>
          <a:graphicData uri="http://schemas.openxmlformats.org/drawingml/2006/table">
            <a:tbl>
              <a:tblPr firstRow="1" firstCol="1" bandRow="1">
                <a:tableStyleId>{0505E3EF-67EA-436B-97B2-0124C06EBD24}</a:tableStyleId>
              </a:tblPr>
              <a:tblGrid>
                <a:gridCol w="2065689">
                  <a:extLst>
                    <a:ext uri="{9D8B030D-6E8A-4147-A177-3AD203B41FA5}">
                      <a16:colId xmlns:a16="http://schemas.microsoft.com/office/drawing/2014/main" val="2441690924"/>
                    </a:ext>
                  </a:extLst>
                </a:gridCol>
                <a:gridCol w="2648241">
                  <a:extLst>
                    <a:ext uri="{9D8B030D-6E8A-4147-A177-3AD203B41FA5}">
                      <a16:colId xmlns:a16="http://schemas.microsoft.com/office/drawing/2014/main" val="190957167"/>
                    </a:ext>
                  </a:extLst>
                </a:gridCol>
                <a:gridCol w="2543175">
                  <a:extLst>
                    <a:ext uri="{9D8B030D-6E8A-4147-A177-3AD203B41FA5}">
                      <a16:colId xmlns:a16="http://schemas.microsoft.com/office/drawing/2014/main" val="4243113650"/>
                    </a:ext>
                  </a:extLst>
                </a:gridCol>
                <a:gridCol w="1722305">
                  <a:extLst>
                    <a:ext uri="{9D8B030D-6E8A-4147-A177-3AD203B41FA5}">
                      <a16:colId xmlns:a16="http://schemas.microsoft.com/office/drawing/2014/main" val="3319182671"/>
                    </a:ext>
                  </a:extLst>
                </a:gridCol>
              </a:tblGrid>
              <a:tr h="171928">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mn-MN" sz="1000" noProof="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696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b="1" kern="1200" baseline="0" noProof="0" dirty="0">
                          <a:solidFill>
                            <a:schemeClr val="dk1"/>
                          </a:solidFill>
                          <a:effectLst/>
                          <a:latin typeface="Cambria" panose="02040503050406030204" pitchFamily="18" charset="0"/>
                          <a:ea typeface="Cambria" panose="02040503050406030204" pitchFamily="18" charset="0"/>
                          <a:cs typeface="Poppins" pitchFamily="2" charset="77"/>
                        </a:rPr>
                        <a:t>Хэлэлцсэн сэдэв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b="1" kern="1200" baseline="0" noProof="0" dirty="0">
                          <a:solidFill>
                            <a:schemeClr val="dk1"/>
                          </a:solidFill>
                          <a:effectLst/>
                          <a:latin typeface="Cambria" panose="02040503050406030204" pitchFamily="18" charset="0"/>
                          <a:ea typeface="Cambria" panose="02040503050406030204" pitchFamily="18" charset="0"/>
                          <a:cs typeface="Poppins" pitchFamily="2" charset="77"/>
                        </a:rPr>
                        <a:t>Дэмжлэгийн арга барилууд </a:t>
                      </a:r>
                    </a:p>
                  </a:txBody>
                  <a:tcPr marL="48986" marR="48986" marT="36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mn-MN" sz="700" b="1" kern="1200" baseline="0" noProof="0" dirty="0">
                          <a:solidFill>
                            <a:schemeClr val="dk1"/>
                          </a:solidFill>
                          <a:effectLst/>
                          <a:latin typeface="Cambria" panose="02040503050406030204" pitchFamily="18" charset="0"/>
                          <a:ea typeface="Cambria" panose="02040503050406030204" pitchFamily="18" charset="0"/>
                          <a:cs typeface="Poppins" pitchFamily="2" charset="77"/>
                        </a:rPr>
                        <a:t>Шийдвэр гаргагчид/бусад оролцогч талууд</a:t>
                      </a:r>
                    </a:p>
                  </a:txBody>
                  <a:tcPr marL="48986" marR="48986" marT="36000" marB="36000" anchor="ctr"/>
                </a:tc>
                <a:tc>
                  <a:txBody>
                    <a:bodyPr/>
                    <a:lstStyle/>
                    <a:p>
                      <a:pPr algn="ctr"/>
                      <a:r>
                        <a:rPr lang="mn-MN" sz="700" b="1" kern="1200" baseline="0" noProof="0" dirty="0">
                          <a:solidFill>
                            <a:schemeClr val="dk1"/>
                          </a:solidFill>
                          <a:effectLst/>
                          <a:latin typeface="Cambria" panose="02040503050406030204" pitchFamily="18" charset="0"/>
                          <a:ea typeface="Cambria" panose="02040503050406030204" pitchFamily="18" charset="0"/>
                          <a:cs typeface="Poppins" pitchFamily="2" charset="77"/>
                        </a:rPr>
                        <a:t>Үр дүн </a:t>
                      </a:r>
                    </a:p>
                  </a:txBody>
                  <a:tcPr marL="48986" marR="48986" marT="36000" marB="36000" anchor="ctr"/>
                </a:tc>
                <a:extLst>
                  <a:ext uri="{0D108BD9-81ED-4DB2-BD59-A6C34878D82A}">
                    <a16:rowId xmlns:a16="http://schemas.microsoft.com/office/drawing/2014/main" val="1053874978"/>
                  </a:ext>
                </a:extLst>
              </a:tr>
              <a:tr h="281785">
                <a:tc>
                  <a:txBody>
                    <a:bodyPr/>
                    <a:lstStyle/>
                    <a:p>
                      <a:pPr marL="7938" marR="0" lvl="1" indent="0" algn="l">
                        <a:lnSpc>
                          <a:spcPct val="100000"/>
                        </a:lnSpc>
                        <a:spcBef>
                          <a:spcPts val="0"/>
                        </a:spcBef>
                        <a:spcAft>
                          <a:spcPts val="0"/>
                        </a:spcAft>
                        <a:tabLst/>
                      </a:pPr>
                      <a:r>
                        <a:rPr kumimoji="0" lang="mn-MN" sz="600" b="0" i="0" u="none" strike="noStrike" kern="120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panose="00000500000000000000" pitchFamily="2" charset="-94"/>
                        </a:rPr>
                        <a:t>Шинжлэх ухаан, </a:t>
                      </a:r>
                      <a:r>
                        <a:rPr kumimoji="0" lang="mn-MN" sz="600" b="0" i="0" u="none" strike="noStrike" kern="120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Medium" panose="00000600000000000000" pitchFamily="2" charset="-94"/>
                        </a:rPr>
                        <a:t>бодлогын</a:t>
                      </a:r>
                      <a:r>
                        <a:rPr kumimoji="0" lang="mn-MN" sz="600" b="0" i="0" u="none" strike="noStrike" kern="120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panose="00000500000000000000" pitchFamily="2" charset="-94"/>
                        </a:rPr>
                        <a:t> уялдаа</a:t>
                      </a:r>
                    </a:p>
                  </a:txBody>
                  <a:tcPr marL="48986" marR="48986" marT="18000" marB="0" anchor="ctr"/>
                </a:tc>
                <a:tc>
                  <a:txBody>
                    <a:bodyPr/>
                    <a:lstStyle/>
                    <a:p>
                      <a:pPr marL="7938" marR="0" lvl="1" indent="0" algn="l" rtl="0">
                        <a:lnSpc>
                          <a:spcPct val="100000"/>
                        </a:lnSpc>
                        <a:spcBef>
                          <a:spcPts val="0"/>
                        </a:spcBef>
                        <a:spcAft>
                          <a:spcPts val="0"/>
                        </a:spcAft>
                        <a:buNone/>
                      </a:pPr>
                      <a:r>
                        <a:rPr lang="mn-MN" sz="600" b="0" u="none" strike="noStrike" kern="1200" cap="none" baseline="0" noProof="0" dirty="0">
                          <a:solidFill>
                            <a:schemeClr val="dk1"/>
                          </a:solidFill>
                          <a:latin typeface="Cambria" panose="02040503050406030204" pitchFamily="18" charset="0"/>
                          <a:ea typeface="Cambria" panose="02040503050406030204" pitchFamily="18" charset="0"/>
                          <a:cs typeface="Arial"/>
                          <a:sym typeface="Arial"/>
                        </a:rPr>
                        <a:t>Шинжлэх ухааны байгууллага болон эрүүл мэндийн байгууллагуудын уялдаа холбоо нь төсөвлөлтийг баттай нотлох баримтаар үндэслэх боломжийг бүрдүүлсэн.</a:t>
                      </a:r>
                      <a:endParaRPr lang="mn-MN" sz="600" kern="1200" baseline="0" noProof="0" dirty="0">
                        <a:latin typeface="Cambria" panose="02040503050406030204" pitchFamily="18" charset="0"/>
                        <a:ea typeface="Cambria" panose="02040503050406030204" pitchFamily="18" charset="0"/>
                      </a:endParaRPr>
                    </a:p>
                  </a:txBody>
                  <a:tcPr marL="48986" marR="48986" marT="18000" marB="0" anchor="ctr"/>
                </a:tc>
                <a:tc>
                  <a:txBody>
                    <a:bodyPr/>
                    <a:lstStyle/>
                    <a:p>
                      <a:pPr marL="7938" marR="0" lvl="1" indent="0" algn="l">
                        <a:lnSpc>
                          <a:spcPct val="100000"/>
                        </a:lnSpc>
                        <a:spcBef>
                          <a:spcPts val="0"/>
                        </a:spcBef>
                        <a:spcAft>
                          <a:spcPts val="200"/>
                        </a:spcAft>
                        <a:tabLst/>
                      </a:pPr>
                      <a:r>
                        <a:rPr lang="mn-MN" sz="600" b="0" kern="1200" baseline="0" noProof="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Улсын болон орон нутгийн засгийн газар / Кубын Эрүүл мэндийн яам /Орон нутгийн эрүүл мэндийн газрын дарга нар</a:t>
                      </a:r>
                    </a:p>
                  </a:txBody>
                  <a:tcPr marL="48986" marR="48986" marT="18000" marB="36000" anchor="ctr"/>
                </a:tc>
                <a:tc>
                  <a:txBody>
                    <a:bodyPr/>
                    <a:lstStyle/>
                    <a:p>
                      <a:pPr marL="7938" marR="0" lvl="1" indent="0" algn="l">
                        <a:lnSpc>
                          <a:spcPct val="100000"/>
                        </a:lnSpc>
                        <a:spcBef>
                          <a:spcPts val="0"/>
                        </a:spcBef>
                        <a:spcAft>
                          <a:spcPts val="200"/>
                        </a:spcAft>
                        <a:tabLst/>
                      </a:pPr>
                      <a:r>
                        <a:rPr lang="mn-MN" sz="600" b="0" kern="1200" baseline="0" noProof="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Шинэ вакцинуудад төсвийн хуваарилалт</a:t>
                      </a:r>
                    </a:p>
                  </a:txBody>
                  <a:tcPr marL="48986" marR="48986" marT="18000" marB="36000" anchor="ctr"/>
                </a:tc>
                <a:extLst>
                  <a:ext uri="{0D108BD9-81ED-4DB2-BD59-A6C34878D82A}">
                    <a16:rowId xmlns:a16="http://schemas.microsoft.com/office/drawing/2014/main" val="2655716968"/>
                  </a:ext>
                </a:extLst>
              </a:tr>
              <a:tr h="360264">
                <a:tc>
                  <a:txBody>
                    <a:bodyPr/>
                    <a:lstStyle/>
                    <a:p>
                      <a:pPr marL="4763" marR="0" lvl="1" indent="0" algn="l" rtl="0">
                        <a:lnSpc>
                          <a:spcPct val="100000"/>
                        </a:lnSpc>
                        <a:spcBef>
                          <a:spcPts val="0"/>
                        </a:spcBef>
                        <a:spcAft>
                          <a:spcPts val="0"/>
                        </a:spcAft>
                        <a:buClr>
                          <a:schemeClr val="dk1"/>
                        </a:buClr>
                        <a:buSzPts val="600"/>
                        <a:buFont typeface="Arial"/>
                        <a:buNone/>
                      </a:pPr>
                      <a:r>
                        <a:rPr lang="mn-MN" sz="600" b="0" u="none" strike="noStrike" kern="1200" cap="none" baseline="0" noProof="0" dirty="0">
                          <a:solidFill>
                            <a:schemeClr val="dk1"/>
                          </a:solidFill>
                          <a:latin typeface="Cambria" panose="02040503050406030204" pitchFamily="18" charset="0"/>
                          <a:ea typeface="Cambria" panose="02040503050406030204" pitchFamily="18" charset="0"/>
                          <a:cs typeface="Arial"/>
                          <a:sym typeface="Arial"/>
                        </a:rPr>
                        <a:t>Вакцины үндэсний үйлдвэрлэл</a:t>
                      </a:r>
                      <a:endParaRPr lang="mn-MN" sz="600" kern="1200" baseline="0" noProof="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600"/>
                        <a:buFont typeface="Arial"/>
                        <a:buNone/>
                      </a:pPr>
                      <a:r>
                        <a:rPr lang="mn-MN" sz="600" b="0" u="none" strike="noStrike" kern="1200" cap="none" baseline="0" noProof="0" dirty="0">
                          <a:solidFill>
                            <a:schemeClr val="dk1"/>
                          </a:solidFill>
                          <a:latin typeface="Cambria" panose="02040503050406030204" pitchFamily="18" charset="0"/>
                          <a:ea typeface="Cambria" panose="02040503050406030204" pitchFamily="18" charset="0"/>
                          <a:cs typeface="Arial"/>
                          <a:sym typeface="Arial"/>
                        </a:rPr>
                        <a:t>Сайн чанарын импортын хамаарлыг бууруулахын тулд дотоодын биотехнологид хөрөнгө оруулалт хийх.</a:t>
                      </a:r>
                      <a:endParaRPr lang="mn-MN" sz="600" kern="1200" baseline="0" noProof="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600" b="0" kern="1200" baseline="0" noProof="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Улсын болон орон нутгийн засгийн газар / Кубын Эрүүл мэндийн яам /Орон нутгийн эрүүл мэндийн газрын дарга нар</a:t>
                      </a:r>
                    </a:p>
                  </a:txBody>
                  <a:tcPr marL="48986" marR="48986" marT="18000" marB="36000" anchor="ctr"/>
                </a:tc>
                <a:tc>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r>
                        <a:rPr lang="mn-MN" sz="600" b="0" kern="1200" baseline="0" noProof="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Улс Үндэсний дархлаажуулалтын хөтөлбөрт хэрэглэгддэг 10 төрлийн вакциныг дотооддоо үйлдвэрлэдэг.</a:t>
                      </a:r>
                    </a:p>
                  </a:txBody>
                  <a:tcPr marL="48986" marR="48986" marT="18000" marB="36000" anchor="ctr"/>
                </a:tc>
                <a:extLst>
                  <a:ext uri="{0D108BD9-81ED-4DB2-BD59-A6C34878D82A}">
                    <a16:rowId xmlns:a16="http://schemas.microsoft.com/office/drawing/2014/main" val="4272214654"/>
                  </a:ext>
                </a:extLst>
              </a:tr>
              <a:tr h="313551">
                <a:tc>
                  <a:txBody>
                    <a:bodyPr/>
                    <a:lstStyle/>
                    <a:p>
                      <a:pPr marL="4763" marR="0" lvl="1" indent="0" algn="l" rtl="0">
                        <a:lnSpc>
                          <a:spcPct val="100000"/>
                        </a:lnSpc>
                        <a:spcBef>
                          <a:spcPts val="0"/>
                        </a:spcBef>
                        <a:spcAft>
                          <a:spcPts val="0"/>
                        </a:spcAft>
                        <a:buNone/>
                      </a:pPr>
                      <a:r>
                        <a:rPr lang="mn-MN" sz="600" b="0" u="none" strike="noStrike" kern="1200" cap="none" baseline="0" noProof="0" dirty="0">
                          <a:solidFill>
                            <a:schemeClr val="dk1"/>
                          </a:solidFill>
                          <a:latin typeface="Cambria" panose="02040503050406030204" pitchFamily="18" charset="0"/>
                          <a:ea typeface="Cambria" panose="02040503050406030204" pitchFamily="18" charset="0"/>
                          <a:cs typeface="Arial"/>
                          <a:sym typeface="Arial"/>
                        </a:rPr>
                        <a:t>Олон улсын хамтын ажиллагаа ба стратегийн холбоо.</a:t>
                      </a:r>
                      <a:endParaRPr lang="mn-MN" sz="600" kern="1200" baseline="0" noProof="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None/>
                      </a:pPr>
                      <a:r>
                        <a:rPr lang="mn-MN" sz="600" b="0" u="none" strike="noStrike" kern="1200" cap="none" baseline="0" noProof="0" dirty="0">
                          <a:solidFill>
                            <a:schemeClr val="dk1"/>
                          </a:solidFill>
                          <a:latin typeface="Cambria" panose="02040503050406030204" pitchFamily="18" charset="0"/>
                          <a:ea typeface="Cambria" panose="02040503050406030204" pitchFamily="18" charset="0"/>
                          <a:cs typeface="Arial"/>
                          <a:sym typeface="Arial"/>
                        </a:rPr>
                        <a:t>Гави болон Кубын Эрүүл мэндийн яамны санхүүжилт</a:t>
                      </a:r>
                      <a:endParaRPr lang="mn-MN" sz="600" kern="1200" baseline="0" noProof="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a:lnSpc>
                          <a:spcPct val="100000"/>
                        </a:lnSpc>
                        <a:spcBef>
                          <a:spcPts val="0"/>
                        </a:spcBef>
                        <a:spcAft>
                          <a:spcPts val="200"/>
                        </a:spcAft>
                        <a:tabLst/>
                      </a:pPr>
                      <a:r>
                        <a:rPr lang="mn-MN" sz="600" b="0" kern="1200" baseline="0" noProof="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Гави/Кубын Эрүүл мэндийн яам</a:t>
                      </a:r>
                    </a:p>
                  </a:txBody>
                  <a:tcPr marL="48986" marR="48986" marT="18000" marB="36000" anchor="ctr"/>
                </a:tc>
                <a:tc>
                  <a:txBody>
                    <a:bodyPr/>
                    <a:lstStyle/>
                    <a:p>
                      <a:pPr marL="4763" marR="0" lvl="1" indent="0" algn="l">
                        <a:lnSpc>
                          <a:spcPct val="100000"/>
                        </a:lnSpc>
                        <a:spcBef>
                          <a:spcPts val="0"/>
                        </a:spcBef>
                        <a:spcAft>
                          <a:spcPts val="200"/>
                        </a:spcAft>
                        <a:tabLst/>
                      </a:pPr>
                      <a:r>
                        <a:rPr lang="mn-MN" sz="600" b="0" kern="1200" baseline="0" noProof="0" dirty="0">
                          <a:solidFill>
                            <a:schemeClr val="dk1"/>
                          </a:solidFill>
                          <a:effectLst/>
                          <a:latin typeface="Cambria" panose="02040503050406030204" pitchFamily="18" charset="0"/>
                          <a:ea typeface="Cambria" panose="02040503050406030204" pitchFamily="18" charset="0"/>
                          <a:cs typeface="Poppins" panose="00000500000000000000" pitchFamily="2" charset="-94"/>
                        </a:rPr>
                        <a:t>Пневмококкын Вакцин (PCV) вакциныг нэвтрүүлсэн бөгөөд Хүний Хөхөнцөр Вирусын Эсрэг Вакцин (HPV) удахгүй нэвтрүүлнэ</a:t>
                      </a:r>
                    </a:p>
                  </a:txBody>
                  <a:tcPr marL="48986" marR="48986" marT="18000" marB="36000" anchor="ctr"/>
                </a:tc>
                <a:extLst>
                  <a:ext uri="{0D108BD9-81ED-4DB2-BD59-A6C34878D82A}">
                    <a16:rowId xmlns:a16="http://schemas.microsoft.com/office/drawing/2014/main" val="427278204"/>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88632" y="2120986"/>
            <a:ext cx="8962132"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Гол сорилтууд</a:t>
            </a:r>
          </a:p>
        </p:txBody>
      </p:sp>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00645" y="4637772"/>
            <a:ext cx="8965690"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Хэрэгжүүлсэн ухуулга, нөлөөллийн арга барилууд</a:t>
            </a: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090142756"/>
              </p:ext>
            </p:extLst>
          </p:nvPr>
        </p:nvGraphicFramePr>
        <p:xfrm>
          <a:off x="96029" y="5971279"/>
          <a:ext cx="8977703" cy="426685"/>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35316">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mn-MN" sz="700" noProof="0" dirty="0">
                        <a:effectLst/>
                        <a:latin typeface="Cambria" panose="02040503050406030204" pitchFamily="18" charset="0"/>
                        <a:ea typeface="Cambria" panose="02040503050406030204" pitchFamily="18"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284005">
                <a:tc>
                  <a:txBody>
                    <a:bodyPr/>
                    <a:lstStyle/>
                    <a:p>
                      <a:pPr marL="271463" marR="0" lvl="0" indent="-180975" algn="l" rtl="0">
                        <a:lnSpc>
                          <a:spcPct val="100000"/>
                        </a:lnSpc>
                        <a:spcBef>
                          <a:spcPts val="0"/>
                        </a:spcBef>
                        <a:spcAft>
                          <a:spcPts val="0"/>
                        </a:spcAft>
                        <a:buClr>
                          <a:schemeClr val="dk1"/>
                        </a:buClr>
                        <a:buSzPts val="600"/>
                        <a:buFont typeface="Arial"/>
                        <a:buChar char="•"/>
                      </a:pPr>
                      <a:r>
                        <a:rPr lang="mn-MN" sz="600" b="0" u="none" strike="noStrike" cap="none" noProof="0" dirty="0">
                          <a:solidFill>
                            <a:schemeClr val="dk1"/>
                          </a:solidFill>
                          <a:latin typeface="Cambria" panose="02040503050406030204" pitchFamily="18" charset="0"/>
                          <a:ea typeface="Cambria" panose="02040503050406030204" pitchFamily="18" charset="0"/>
                          <a:cs typeface="Poppins"/>
                          <a:sym typeface="Poppins"/>
                        </a:rPr>
                        <a:t>Шинэ вакцин нэвтрүүлэхэд олон улсын байгууллагуудтай хамтран ажиллах.</a:t>
                      </a:r>
                      <a:endParaRPr lang="mn-MN" sz="800" noProof="0" dirty="0">
                        <a:latin typeface="Cambria" panose="02040503050406030204" pitchFamily="18" charset="0"/>
                        <a:ea typeface="Cambria" panose="02040503050406030204" pitchFamily="18" charset="0"/>
                      </a:endParaRP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88632" y="5945018"/>
            <a:ext cx="8977703"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Сургамж авсан зүйлс</a:t>
            </a:r>
          </a:p>
        </p:txBody>
      </p:sp>
      <p:pic>
        <p:nvPicPr>
          <p:cNvPr id="4" name="Picture 3">
            <a:extLst>
              <a:ext uri="{FF2B5EF4-FFF2-40B4-BE49-F238E27FC236}">
                <a16:creationId xmlns:a16="http://schemas.microsoft.com/office/drawing/2014/main" id="{E654579A-34AB-EBF8-4237-18B450F4012C}"/>
              </a:ext>
            </a:extLst>
          </p:cNvPr>
          <p:cNvPicPr>
            <a:picLocks noChangeAspect="1"/>
          </p:cNvPicPr>
          <p:nvPr/>
        </p:nvPicPr>
        <p:blipFill>
          <a:blip r:embed="rId4"/>
          <a:stretch>
            <a:fillRect/>
          </a:stretch>
        </p:blipFill>
        <p:spPr>
          <a:xfrm>
            <a:off x="190579" y="246182"/>
            <a:ext cx="1169080" cy="580863"/>
          </a:xfrm>
          <a:prstGeom prst="rect">
            <a:avLst/>
          </a:prstGeom>
        </p:spPr>
      </p:pic>
      <p:graphicFrame>
        <p:nvGraphicFramePr>
          <p:cNvPr id="5" name="Table 4">
            <a:extLst>
              <a:ext uri="{FF2B5EF4-FFF2-40B4-BE49-F238E27FC236}">
                <a16:creationId xmlns:a16="http://schemas.microsoft.com/office/drawing/2014/main" id="{EAEC757E-7DFF-D9C9-116B-6C55BF65CEDF}"/>
              </a:ext>
            </a:extLst>
          </p:cNvPr>
          <p:cNvGraphicFramePr>
            <a:graphicFrameLocks noGrp="1"/>
          </p:cNvGraphicFramePr>
          <p:nvPr>
            <p:extLst>
              <p:ext uri="{D42A27DB-BD31-4B8C-83A1-F6EECF244321}">
                <p14:modId xmlns:p14="http://schemas.microsoft.com/office/powerpoint/2010/main" val="127706380"/>
              </p:ext>
            </p:extLst>
          </p:nvPr>
        </p:nvGraphicFramePr>
        <p:xfrm>
          <a:off x="94201" y="3416390"/>
          <a:ext cx="8977704" cy="1206345"/>
        </p:xfrm>
        <a:graphic>
          <a:graphicData uri="http://schemas.openxmlformats.org/drawingml/2006/table">
            <a:tbl>
              <a:tblPr firstRow="1" firstCol="1" bandRow="1">
                <a:tableStyleId>{0505E3EF-67EA-436B-97B2-0124C06EBD24}</a:tableStyleId>
              </a:tblPr>
              <a:tblGrid>
                <a:gridCol w="5412750">
                  <a:extLst>
                    <a:ext uri="{9D8B030D-6E8A-4147-A177-3AD203B41FA5}">
                      <a16:colId xmlns:a16="http://schemas.microsoft.com/office/drawing/2014/main" val="2441690924"/>
                    </a:ext>
                  </a:extLst>
                </a:gridCol>
                <a:gridCol w="3564954">
                  <a:extLst>
                    <a:ext uri="{9D8B030D-6E8A-4147-A177-3AD203B41FA5}">
                      <a16:colId xmlns:a16="http://schemas.microsoft.com/office/drawing/2014/main" val="1978941595"/>
                    </a:ext>
                  </a:extLst>
                </a:gridCol>
              </a:tblGrid>
              <a:tr h="157464">
                <a:tc gridSpan="2">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mn-MN" sz="700" noProof="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extLst>
                  <a:ext uri="{0D108BD9-81ED-4DB2-BD59-A6C34878D82A}">
                    <a16:rowId xmlns:a16="http://schemas.microsoft.com/office/drawing/2014/main" val="2662487172"/>
                  </a:ext>
                </a:extLst>
              </a:tr>
              <a:tr h="1048881">
                <a:tc>
                  <a:txBody>
                    <a:bodyPr/>
                    <a:lstStyle/>
                    <a:p>
                      <a:pPr marL="0" marR="0" lvl="0" indent="0" algn="l" defTabSz="914400" rtl="0" eaLnBrk="1" fontAlgn="auto" latinLnBrk="0" hangingPunct="1">
                        <a:lnSpc>
                          <a:spcPct val="100000"/>
                        </a:lnSpc>
                        <a:spcBef>
                          <a:spcPts val="0"/>
                        </a:spcBef>
                        <a:spcAft>
                          <a:spcPts val="0"/>
                        </a:spcAft>
                        <a:buClr>
                          <a:srgbClr val="313231"/>
                        </a:buClr>
                        <a:buSzPts val="500"/>
                        <a:buFont typeface="Arial"/>
                        <a:buNone/>
                        <a:tabLst/>
                        <a:defRPr/>
                      </a:pPr>
                      <a:r>
                        <a:rPr kumimoji="0" lang="mn-MN" sz="500" b="1"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Дэмжигч хүчин зүйлс</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4138"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Шинжлэх ухаан, бодлогын уялдаа холбоо: Шинжлэх ухааны тогтолцоо болон эрүүл мэндийн байгууллагуудын уялдаа холбоо нь төсвийг баталгаатай нотолгоонд тулгуурлан үндэслэх боломжийг бүрдүүлсэн.</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4138"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Дотоодын вакцин үйлдвэрлэл: Дотоодын биотехнологид хөрөнгө оруулснаар өндөр өртөгтэй импортоос хамаарах хамаарал буурсан. Улс Үндэсний дархлаажуулалтын хөтөлбөрт ашиглагддаг 10 төрлийн вакциныг дотооддоо үйлдвэрлэдэг.</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4138"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Олон улсын хамтын ажиллагаа ба стратегийн холбоо. Гави болон Кубын Эрүүл мэндийн яамны санхүүжилтээр Пневмококкын Вакцин (PCV)-ыг нэвтрүүлсэн бөгөөд Хүний Хөхөнцөр Вирусын Эсрэг Вакцин (HPV)-ыг удахгүй нэвтрүүлэх болно.</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4138"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Орон нутгийн үйлдвэрлэлийг дэмжих нь тогтвортой байдал болон дэлхийн хямралд тэсвэртэй байдлыг хангах стратеги юм. COVID-19 вакцины үндэсний үйлдвэрлэл.</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4138"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Нийтийн эрүүл мэндийн тухай хууль (41 дүгээр хууль) нь эрүүл мэндийн арга хэмжээг хэрэгжүүлэх болон онцгой нөхцөлд вакцинд зориулан нөөц хуваарилахыг хууль ёсоор дэмждэг.</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4138"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Нийтийн зардалд давуу эрх олгох: Вакцин нь урьдчилан сэргийлэх эрүүл мэндийн хэсэг гэж тооцогддог тул тэдгээрийг үндэсний төсөвт стратегийн тэргүүлэх чиглэл болгон оруулахад дэмжлэг үзүүлдэг.</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txBody>
                  <a:tcPr marL="48986" marR="48986" marT="36000" marB="0" anchor="ctr"/>
                </a:tc>
                <a:tc>
                  <a:txBody>
                    <a:bodyPr/>
                    <a:lstStyle/>
                    <a:p>
                      <a:pPr marL="0" marR="0" lvl="0" indent="0" algn="l" defTabSz="914400" rtl="0" eaLnBrk="1" fontAlgn="auto" latinLnBrk="0" hangingPunct="1">
                        <a:lnSpc>
                          <a:spcPct val="100000"/>
                        </a:lnSpc>
                        <a:spcBef>
                          <a:spcPts val="0"/>
                        </a:spcBef>
                        <a:spcAft>
                          <a:spcPts val="0"/>
                        </a:spcAft>
                        <a:buClr>
                          <a:srgbClr val="313231"/>
                        </a:buClr>
                        <a:buSzPts val="500"/>
                        <a:buFont typeface="Arial"/>
                        <a:buNone/>
                        <a:tabLst/>
                        <a:defRPr/>
                      </a:pPr>
                      <a:r>
                        <a:rPr kumimoji="0" lang="mn-MN" sz="500" b="1"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Саад бэрхшээлүүд</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8900"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Макро эдийн засгийн нөхцөл байдлын нөлөө: Кубын эдийн засагт тогтмол төсвийн алдагдал, өндөр инфляци, гадаад орчны хязгаарлалт давамгайлж байгаа нь эрүүл мэндийн шинэ хөрөнгө оруулалтын боломжийг хязгаарлаж байна.</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8900"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Эдийн засгийн, санхүүгийн болон худалдааны хориг нь ханган нийлүүлэлт, технологи, олон улсын санхүүжилтэд хязгаарлалт тавьж, эрүүл мэндийн системийн хариу арга хэмжээ авах чадварыг бууруулж байна.</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p>
                      <a:pPr marL="88900" marR="0" lvl="0" indent="-88900" algn="l" defTabSz="914400" rtl="0" eaLnBrk="1" fontAlgn="auto" latinLnBrk="0" hangingPunct="1">
                        <a:lnSpc>
                          <a:spcPct val="100000"/>
                        </a:lnSpc>
                        <a:spcBef>
                          <a:spcPts val="0"/>
                        </a:spcBef>
                        <a:spcAft>
                          <a:spcPts val="0"/>
                        </a:spcAft>
                        <a:buClr>
                          <a:srgbClr val="313231"/>
                        </a:buClr>
                        <a:buSzPts val="500"/>
                        <a:buFont typeface="Arial"/>
                        <a:buChar char="•"/>
                        <a:tabLst/>
                        <a:defRPr/>
                      </a:pPr>
                      <a:r>
                        <a:rPr kumimoji="0" lang="mn-MN" sz="500" b="0" i="0" u="none" strike="noStrike" kern="0" cap="none" spc="0" normalizeH="0" baseline="0" noProof="0" dirty="0">
                          <a:ln>
                            <a:noFill/>
                          </a:ln>
                          <a:solidFill>
                            <a:srgbClr val="313231"/>
                          </a:solidFill>
                          <a:effectLst/>
                          <a:uLnTx/>
                          <a:uFillTx/>
                          <a:latin typeface="Cambria" panose="02040503050406030204" pitchFamily="18" charset="0"/>
                          <a:ea typeface="Cambria" panose="02040503050406030204" pitchFamily="18" charset="0"/>
                          <a:cs typeface="Poppins"/>
                          <a:sym typeface="Poppins"/>
                        </a:rPr>
                        <a:t>Улсыг терроризмийг санхүүжүүлэгч орнуудын жагсаалтад оруулах Олон улсын зах зээл дээр төлбөр, цуглуулга хийгддэг эдийн засгийн механизмуудаар дамжуулан санхүүгийн нөөцийг татан төвлөрүүлэх боломжийг хязгаарладаг. Олон улсын банкууд Кубын мөнгөөр гүйлгээ хийхээс татгалзаж байна. </a:t>
                      </a:r>
                      <a:endParaRPr kumimoji="0" lang="mn-MN" sz="14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Arial"/>
                        <a:sym typeface="Arial"/>
                      </a:endParaRPr>
                    </a:p>
                  </a:txBody>
                  <a:tcPr marL="48986" marR="48986" marT="36000" marB="0" anchor="ctr"/>
                </a:tc>
                <a:extLst>
                  <a:ext uri="{0D108BD9-81ED-4DB2-BD59-A6C34878D82A}">
                    <a16:rowId xmlns:a16="http://schemas.microsoft.com/office/drawing/2014/main" val="1053874978"/>
                  </a:ext>
                </a:extLst>
              </a:tr>
            </a:tbl>
          </a:graphicData>
        </a:graphic>
      </p:graphicFrame>
      <p:sp>
        <p:nvSpPr>
          <p:cNvPr id="17" name="Text Box 49">
            <a:extLst>
              <a:ext uri="{FF2B5EF4-FFF2-40B4-BE49-F238E27FC236}">
                <a16:creationId xmlns:a16="http://schemas.microsoft.com/office/drawing/2014/main" id="{3E422D6B-FA19-EB3F-F7BE-2FDDF0E36C66}"/>
              </a:ext>
            </a:extLst>
          </p:cNvPr>
          <p:cNvSpPr txBox="1">
            <a:spLocks noChangeArrowheads="1"/>
          </p:cNvSpPr>
          <p:nvPr/>
        </p:nvSpPr>
        <p:spPr bwMode="auto">
          <a:xfrm>
            <a:off x="104853" y="3393610"/>
            <a:ext cx="8965690"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Poppins ExtraBold" panose="00000900000000000000" pitchFamily="2" charset="0"/>
                <a:ea typeface="ＭＳ Ｐゴシック" charset="0"/>
                <a:cs typeface="Poppins ExtraBold" panose="00000900000000000000" pitchFamily="2" charset="0"/>
              </a:rPr>
              <a:t>Дэмжигч хүчин зүйлс ба саад бэрхшээлүүд</a:t>
            </a:r>
          </a:p>
        </p:txBody>
      </p:sp>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DC9CB69-E252-455A-8CE2-B7568B47B20E}"/>
</file>

<file path=customXml/itemProps2.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3.xml><?xml version="1.0" encoding="utf-8"?>
<ds:datastoreItem xmlns:ds="http://schemas.openxmlformats.org/officeDocument/2006/customXml" ds:itemID="{D73F97D6-9BE9-4FE7-AF9A-198E873C182A}">
  <ds:schemaRefs>
    <ds:schemaRef ds:uri="48b06b4d-1ec9-41b0-8d15-5bb6e5667c29"/>
    <ds:schemaRef ds:uri="http://schemas.microsoft.com/office/2006/metadata/properties"/>
    <ds:schemaRef ds:uri="http://www.w3.org/XML/1998/namespace"/>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Office Theme</Template>
  <TotalTime>275</TotalTime>
  <Words>686</Words>
  <PresentationFormat>Ekran Gösterisi (4:3)</PresentationFormat>
  <Paragraphs>62</Paragraphs>
  <Slides>1</Slides>
  <Notes>0</Notes>
  <HiddenSlides>0</HiddenSlides>
  <MMClips>0</MMClips>
  <ScaleCrop>false</ScaleCrop>
  <HeadingPairs>
    <vt:vector size="8" baseType="variant">
      <vt:variant>
        <vt:lpstr>Kullanılan Yazı Tipleri</vt:lpstr>
      </vt:variant>
      <vt:variant>
        <vt:i4>7</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10" baseType="lpstr">
      <vt:lpstr>Museo Sans 300</vt:lpstr>
      <vt:lpstr>Museo Slab 300</vt:lpstr>
      <vt:lpstr>Arial</vt:lpstr>
      <vt:lpstr>Cambria</vt:lpstr>
      <vt:lpstr>Poppins</vt:lpstr>
      <vt:lpstr>Poppins ExtraBold</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2025-07-16T15:08:41Z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