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6DF41-C295-F940-A23F-BB89E19BC67B}" v="6" dt="2025-07-21T17:52:34.2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738" autoAdjust="0"/>
    <p:restoredTop sz="96126"/>
  </p:normalViewPr>
  <p:slideViewPr>
    <p:cSldViewPr snapToGrid="0">
      <p:cViewPr>
        <p:scale>
          <a:sx n="267" d="100"/>
          <a:sy n="267" d="100"/>
        </p:scale>
        <p:origin x="-4776" y="-5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516DF41-C295-F940-A23F-BB89E19BC67B}"/>
    <pc:docChg chg="custSel modSld modMainMaster">
      <pc:chgData name="Ivdity Chikovani" userId="88c3af89-cfad-4844-9d52-51bd03c65758" providerId="ADAL" clId="{4516DF41-C295-F940-A23F-BB89E19BC67B}" dt="2025-07-21T17:53:09.138" v="60" actId="20577"/>
      <pc:docMkLst>
        <pc:docMk/>
      </pc:docMkLst>
      <pc:sldChg chg="addSp delSp modSp mod">
        <pc:chgData name="Ivdity Chikovani" userId="88c3af89-cfad-4844-9d52-51bd03c65758" providerId="ADAL" clId="{4516DF41-C295-F940-A23F-BB89E19BC67B}" dt="2025-07-21T17:53:09.138" v="60" actId="20577"/>
        <pc:sldMkLst>
          <pc:docMk/>
          <pc:sldMk cId="4072229634" sldId="290"/>
        </pc:sldMkLst>
        <pc:spChg chg="mod">
          <ac:chgData name="Ivdity Chikovani" userId="88c3af89-cfad-4844-9d52-51bd03c65758" providerId="ADAL" clId="{4516DF41-C295-F940-A23F-BB89E19BC67B}" dt="2025-07-11T11:18:41.444" v="8" actId="1035"/>
          <ac:spMkLst>
            <pc:docMk/>
            <pc:sldMk cId="4072229634" sldId="290"/>
            <ac:spMk id="7" creationId="{C1CD0FA6-C9F6-1D06-6084-8849003B6409}"/>
          </ac:spMkLst>
        </pc:spChg>
        <pc:spChg chg="add del mod">
          <ac:chgData name="Ivdity Chikovani" userId="88c3af89-cfad-4844-9d52-51bd03c65758" providerId="ADAL" clId="{4516DF41-C295-F940-A23F-BB89E19BC67B}" dt="2025-07-21T17:48:12.530" v="12"/>
          <ac:spMkLst>
            <pc:docMk/>
            <pc:sldMk cId="4072229634" sldId="290"/>
            <ac:spMk id="8" creationId="{295BFC3A-B53B-783D-B62B-8387612A256E}"/>
          </ac:spMkLst>
        </pc:spChg>
        <pc:graphicFrameChg chg="mod modGraphic">
          <ac:chgData name="Ivdity Chikovani" userId="88c3af89-cfad-4844-9d52-51bd03c65758" providerId="ADAL" clId="{4516DF41-C295-F940-A23F-BB89E19BC67B}" dt="2025-07-21T17:53:02.828" v="59" actId="33524"/>
          <ac:graphicFrameMkLst>
            <pc:docMk/>
            <pc:sldMk cId="4072229634" sldId="290"/>
            <ac:graphicFrameMk id="5" creationId="{EAEC757E-7DFF-D9C9-116B-6C55BF65CEDF}"/>
          </ac:graphicFrameMkLst>
        </pc:graphicFrameChg>
        <pc:graphicFrameChg chg="modGraphic">
          <ac:chgData name="Ivdity Chikovani" userId="88c3af89-cfad-4844-9d52-51bd03c65758" providerId="ADAL" clId="{4516DF41-C295-F940-A23F-BB89E19BC67B}" dt="2025-07-21T17:51:31.120" v="42" actId="790"/>
          <ac:graphicFrameMkLst>
            <pc:docMk/>
            <pc:sldMk cId="4072229634" sldId="290"/>
            <ac:graphicFrameMk id="6" creationId="{1EAC3E47-9569-F769-F8FF-52AD7651C189}"/>
          </ac:graphicFrameMkLst>
        </pc:graphicFrameChg>
        <pc:graphicFrameChg chg="modGraphic">
          <ac:chgData name="Ivdity Chikovani" userId="88c3af89-cfad-4844-9d52-51bd03c65758" providerId="ADAL" clId="{4516DF41-C295-F940-A23F-BB89E19BC67B}" dt="2025-07-21T17:53:09.138" v="60" actId="20577"/>
          <ac:graphicFrameMkLst>
            <pc:docMk/>
            <pc:sldMk cId="4072229634" sldId="290"/>
            <ac:graphicFrameMk id="14" creationId="{130A9993-2563-94D2-71A0-F5F8739DCEA8}"/>
          </ac:graphicFrameMkLst>
        </pc:graphicFrameChg>
        <pc:picChg chg="mod">
          <ac:chgData name="Ivdity Chikovani" userId="88c3af89-cfad-4844-9d52-51bd03c65758" providerId="ADAL" clId="{4516DF41-C295-F940-A23F-BB89E19BC67B}" dt="2025-07-11T11:16:31.233" v="0" actId="14100"/>
          <ac:picMkLst>
            <pc:docMk/>
            <pc:sldMk cId="4072229634" sldId="290"/>
            <ac:picMk id="4" creationId="{E654579A-34AB-EBF8-4237-18B450F4012C}"/>
          </ac:picMkLst>
        </pc:picChg>
      </pc:sldChg>
      <pc:sldMasterChg chg="modSldLayout">
        <pc:chgData name="Ivdity Chikovani" userId="88c3af89-cfad-4844-9d52-51bd03c65758" providerId="ADAL" clId="{4516DF41-C295-F940-A23F-BB89E19BC67B}" dt="2025-07-21T17:50:49.864" v="39" actId="2"/>
        <pc:sldMasterMkLst>
          <pc:docMk/>
          <pc:sldMasterMk cId="327973870" sldId="2147483672"/>
        </pc:sldMasterMkLst>
        <pc:sldLayoutChg chg="modSp mod">
          <pc:chgData name="Ivdity Chikovani" userId="88c3af89-cfad-4844-9d52-51bd03c65758" providerId="ADAL" clId="{4516DF41-C295-F940-A23F-BB89E19BC67B}" dt="2025-07-21T17:50:48.018" v="37" actId="2"/>
          <pc:sldLayoutMkLst>
            <pc:docMk/>
            <pc:sldMasterMk cId="327973870" sldId="2147483672"/>
            <pc:sldLayoutMk cId="2171891142" sldId="2147483674"/>
          </pc:sldLayoutMkLst>
          <pc:spChg chg="mod">
            <ac:chgData name="Ivdity Chikovani" userId="88c3af89-cfad-4844-9d52-51bd03c65758" providerId="ADAL" clId="{4516DF41-C295-F940-A23F-BB89E19BC67B}" dt="2025-07-21T17:50:48.018" v="37" actId="2"/>
            <ac:spMkLst>
              <pc:docMk/>
              <pc:sldMasterMk cId="327973870" sldId="2147483672"/>
              <pc:sldLayoutMk cId="2171891142" sldId="2147483674"/>
              <ac:spMk id="8" creationId="{00000000-0000-0000-0000-000000000000}"/>
            </ac:spMkLst>
          </pc:spChg>
        </pc:sldLayoutChg>
        <pc:sldLayoutChg chg="modSp mod">
          <pc:chgData name="Ivdity Chikovani" userId="88c3af89-cfad-4844-9d52-51bd03c65758" providerId="ADAL" clId="{4516DF41-C295-F940-A23F-BB89E19BC67B}" dt="2025-07-21T17:50:49.080" v="38" actId="2"/>
          <pc:sldLayoutMkLst>
            <pc:docMk/>
            <pc:sldMasterMk cId="327973870" sldId="2147483672"/>
            <pc:sldLayoutMk cId="1559695861" sldId="2147483675"/>
          </pc:sldLayoutMkLst>
          <pc:spChg chg="mod">
            <ac:chgData name="Ivdity Chikovani" userId="88c3af89-cfad-4844-9d52-51bd03c65758" providerId="ADAL" clId="{4516DF41-C295-F940-A23F-BB89E19BC67B}" dt="2025-07-21T17:50:49.080" v="38" actId="2"/>
            <ac:spMkLst>
              <pc:docMk/>
              <pc:sldMasterMk cId="327973870" sldId="2147483672"/>
              <pc:sldLayoutMk cId="1559695861" sldId="2147483675"/>
              <ac:spMk id="6" creationId="{00000000-0000-0000-0000-000000000000}"/>
            </ac:spMkLst>
          </pc:spChg>
        </pc:sldLayoutChg>
        <pc:sldLayoutChg chg="modSp mod">
          <pc:chgData name="Ivdity Chikovani" userId="88c3af89-cfad-4844-9d52-51bd03c65758" providerId="ADAL" clId="{4516DF41-C295-F940-A23F-BB89E19BC67B}" dt="2025-07-21T17:50:49.864" v="39" actId="2"/>
          <pc:sldLayoutMkLst>
            <pc:docMk/>
            <pc:sldMasterMk cId="327973870" sldId="2147483672"/>
            <pc:sldLayoutMk cId="2656811118" sldId="2147483676"/>
          </pc:sldLayoutMkLst>
          <pc:spChg chg="mod">
            <ac:chgData name="Ivdity Chikovani" userId="88c3af89-cfad-4844-9d52-51bd03c65758" providerId="ADAL" clId="{4516DF41-C295-F940-A23F-BB89E19BC67B}" dt="2025-07-21T17:50:49.864" v="39" actId="2"/>
            <ac:spMkLst>
              <pc:docMk/>
              <pc:sldMasterMk cId="327973870" sldId="2147483672"/>
              <pc:sldLayoutMk cId="2656811118" sldId="2147483676"/>
              <ac:spMk id="6" creationId="{00000000-0000-0000-0000-000000000000}"/>
            </ac:spMkLst>
          </pc:spChg>
        </pc:sldLayoutChg>
      </pc:sldMasterChg>
    </pc:docChg>
  </pc:docChgLst>
  <pc:docChgLst>
    <pc:chgData name="Ivdity Chikovani" userId="88c3af89-cfad-4844-9d52-51bd03c65758" providerId="ADAL" clId="{1B8340B3-54EA-2348-9161-A91CC757E76E}"/>
    <pc:docChg chg="modSld">
      <pc:chgData name="Ivdity Chikovani" userId="88c3af89-cfad-4844-9d52-51bd03c65758" providerId="ADAL" clId="{1B8340B3-54EA-2348-9161-A91CC757E76E}" dt="2025-07-10T17:08:30.020" v="36" actId="1038"/>
      <pc:docMkLst>
        <pc:docMk/>
      </pc:docMkLst>
      <pc:sldChg chg="modSp mod">
        <pc:chgData name="Ivdity Chikovani" userId="88c3af89-cfad-4844-9d52-51bd03c65758" providerId="ADAL" clId="{1B8340B3-54EA-2348-9161-A91CC757E76E}" dt="2025-07-10T17:08:30.020" v="36" actId="1038"/>
        <pc:sldMkLst>
          <pc:docMk/>
          <pc:sldMk cId="4072229634" sldId="290"/>
        </pc:sldMkLst>
        <pc:graphicFrameChg chg="modGraphic">
          <ac:chgData name="Ivdity Chikovani" userId="88c3af89-cfad-4844-9d52-51bd03c65758" providerId="ADAL" clId="{1B8340B3-54EA-2348-9161-A91CC757E76E}" dt="2025-07-10T01:25:06.227" v="13" actId="20577"/>
          <ac:graphicFrameMkLst>
            <pc:docMk/>
            <pc:sldMk cId="4072229634" sldId="290"/>
            <ac:graphicFrameMk id="14" creationId="{130A9993-2563-94D2-71A0-F5F8739DCEA8}"/>
          </ac:graphicFrameMkLst>
        </pc:graphicFrameChg>
        <pc:picChg chg="mod">
          <ac:chgData name="Ivdity Chikovani" userId="88c3af89-cfad-4844-9d52-51bd03c65758" providerId="ADAL" clId="{1B8340B3-54EA-2348-9161-A91CC757E76E}" dt="2025-07-10T17:08:30.020" v="36" actId="1038"/>
          <ac:picMkLst>
            <pc:docMk/>
            <pc:sldMk cId="4072229634" sldId="290"/>
            <ac:picMk id="4" creationId="{E654579A-34AB-EBF8-4237-18B450F4012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www.lnct.global</a:t>
            </a: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dirty="0">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56728"/>
            <a:ext cx="8936406" cy="721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n-US" sz="2200" b="1" i="0" u="none" strike="noStrike" kern="1200" cap="none" spc="0"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Cuba</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Supporting the Prioritization of Domestic Resources for New Vaccine Introduction</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1"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Philippines, 23-25 July 2025</a:t>
            </a:r>
            <a:endParaRPr kumimoji="0" lang="en-US" sz="1100" b="0"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Introduction Status</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1948323239"/>
              </p:ext>
            </p:extLst>
          </p:nvPr>
        </p:nvGraphicFramePr>
        <p:xfrm>
          <a:off x="118388" y="1110724"/>
          <a:ext cx="8979408" cy="1279960"/>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3685884">
                  <a:extLst>
                    <a:ext uri="{9D8B030D-6E8A-4147-A177-3AD203B41FA5}">
                      <a16:colId xmlns:a16="http://schemas.microsoft.com/office/drawing/2014/main" val="4243113650"/>
                    </a:ext>
                  </a:extLst>
                </a:gridCol>
                <a:gridCol w="3556164">
                  <a:extLst>
                    <a:ext uri="{9D8B030D-6E8A-4147-A177-3AD203B41FA5}">
                      <a16:colId xmlns:a16="http://schemas.microsoft.com/office/drawing/2014/main" val="2137277064"/>
                    </a:ext>
                  </a:extLst>
                </a:gridCol>
              </a:tblGrid>
              <a:tr h="159512">
                <a:tc>
                  <a:txBody>
                    <a:bodyPr/>
                    <a:lstStyle/>
                    <a:p>
                      <a:pPr marL="0" marR="0" algn="ctr">
                        <a:lnSpc>
                          <a:spcPct val="150000"/>
                        </a:lnSpc>
                        <a:spcBef>
                          <a:spcPts val="0"/>
                        </a:spcBef>
                        <a:spcAft>
                          <a:spcPts val="0"/>
                        </a:spcAft>
                      </a:pPr>
                      <a:endParaRPr lang="en-US" sz="10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PCV</a:t>
                      </a:r>
                    </a:p>
                  </a:txBody>
                  <a:tcPr marL="48986" marR="48986" marT="36000" marB="36000" anchor="ct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HPV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extLst>
                  <a:ext uri="{0D108BD9-81ED-4DB2-BD59-A6C34878D82A}">
                    <a16:rowId xmlns:a16="http://schemas.microsoft.com/office/drawing/2014/main" val="4244451803"/>
                  </a:ext>
                </a:extLst>
              </a:tr>
              <a:tr h="172472">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Introduction Year</a:t>
                      </a:r>
                    </a:p>
                  </a:txBody>
                  <a:tcPr marL="48986" marR="48986" marT="36000" marB="36000" anchor="ctr"/>
                </a:tc>
                <a:tc>
                  <a:txBody>
                    <a:bodyPr/>
                    <a:lstStyle/>
                    <a:p>
                      <a:pPr marL="0" marR="0" algn="ctr">
                        <a:lnSpc>
                          <a:spcPct val="100000"/>
                        </a:lnSpc>
                        <a:spcBef>
                          <a:spcPts val="0"/>
                        </a:spcBef>
                        <a:spcAft>
                          <a:spcPts val="0"/>
                        </a:spcAft>
                      </a:pPr>
                      <a:r>
                        <a:rPr lang="en-US" sz="600" b="0" dirty="0">
                          <a:effectLst/>
                          <a:latin typeface="Poppins" pitchFamily="2" charset="77"/>
                          <a:cs typeface="Poppins" pitchFamily="2" charset="77"/>
                        </a:rPr>
                        <a:t>Nationwide. Available to the population of the 15 provinces and 168 municipalities of the country.</a:t>
                      </a:r>
                    </a:p>
                  </a:txBody>
                  <a:tcPr marL="48986" marR="48986" marT="18000" marB="36000" anchor="ctr"/>
                </a:tc>
                <a:tc>
                  <a:txBody>
                    <a:bodyPr/>
                    <a:lstStyle/>
                    <a:p>
                      <a:pPr marL="0" marR="0" algn="ctr">
                        <a:lnSpc>
                          <a:spcPct val="100000"/>
                        </a:lnSpc>
                        <a:spcBef>
                          <a:spcPts val="0"/>
                        </a:spcBef>
                        <a:spcAft>
                          <a:spcPts val="0"/>
                        </a:spcAft>
                      </a:pPr>
                      <a:r>
                        <a:rPr lang="en-GB" sz="600" b="0" kern="1200" dirty="0">
                          <a:solidFill>
                            <a:schemeClr val="dk1"/>
                          </a:solidFill>
                          <a:effectLst/>
                          <a:latin typeface="Poppins" pitchFamily="2" charset="77"/>
                          <a:ea typeface="+mn-ea"/>
                          <a:cs typeface="Poppins" pitchFamily="2" charset="77"/>
                        </a:rPr>
                        <a:t>October 2025</a:t>
                      </a:r>
                      <a:r>
                        <a:rPr lang="en-GE" sz="600" b="0" kern="1200">
                          <a:solidFill>
                            <a:schemeClr val="dk1"/>
                          </a:solidFill>
                          <a:effectLst/>
                          <a:latin typeface="Poppins" pitchFamily="2" charset="77"/>
                          <a:ea typeface="+mn-ea"/>
                          <a:cs typeface="Poppins" pitchFamily="2" charset="77"/>
                        </a:rPr>
                        <a:t> </a:t>
                      </a: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extLst>
                  <a:ext uri="{0D108BD9-81ED-4DB2-BD59-A6C34878D82A}">
                    <a16:rowId xmlns:a16="http://schemas.microsoft.com/office/drawing/2014/main" val="3830800114"/>
                  </a:ext>
                </a:extLst>
              </a:tr>
              <a:tr h="199622">
                <a:tc>
                  <a:txBody>
                    <a:bodyPr/>
                    <a:lstStyle/>
                    <a:p>
                      <a:pPr marL="0" marR="0" lvl="0" indent="-368205" algn="ctr">
                        <a:lnSpc>
                          <a:spcPct val="100000"/>
                        </a:lnSpc>
                        <a:spcBef>
                          <a:spcPts val="0"/>
                        </a:spcBef>
                        <a:spcAft>
                          <a:spcPts val="0"/>
                        </a:spcAft>
                        <a:tabLst/>
                      </a:pPr>
                      <a:r>
                        <a:rPr lang="en-US" sz="600" dirty="0">
                          <a:effectLst/>
                          <a:latin typeface="Poppins" pitchFamily="2" charset="77"/>
                          <a:cs typeface="Poppins" pitchFamily="2" charset="77"/>
                        </a:rPr>
                        <a:t>Introduction Status</a:t>
                      </a:r>
                    </a:p>
                  </a:txBody>
                  <a:tcPr marL="48986" marR="48986" marT="36000" marB="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Children under 1 year. Live births in 2024 (100%)</a:t>
                      </a:r>
                    </a:p>
                  </a:txBody>
                  <a:tcPr marL="48986" marR="48986" marT="18000" marB="36000" anchor="ctr"/>
                </a:tc>
                <a:tc>
                  <a:txBody>
                    <a:bodyPr/>
                    <a:lstStyle/>
                    <a:p>
                      <a:pPr marL="4763"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Nationwide. Available in 15 provinces and 168 municipalities of the country.</a:t>
                      </a:r>
                    </a:p>
                  </a:txBody>
                  <a:tcPr marL="48986" marR="48986" marT="18000" marB="36000" anchor="ctr"/>
                </a:tc>
                <a:extLst>
                  <a:ext uri="{0D108BD9-81ED-4DB2-BD59-A6C34878D82A}">
                    <a16:rowId xmlns:a16="http://schemas.microsoft.com/office/drawing/2014/main" val="4236886848"/>
                  </a:ext>
                </a:extLst>
              </a:tr>
              <a:tr h="170187">
                <a:tc>
                  <a:txBody>
                    <a:bodyPr/>
                    <a:lstStyle/>
                    <a:p>
                      <a:pPr marL="0" marR="0" lvl="0" indent="-368205" algn="ctr">
                        <a:lnSpc>
                          <a:spcPct val="100000"/>
                        </a:lnSpc>
                        <a:spcBef>
                          <a:spcPts val="0"/>
                        </a:spcBef>
                        <a:spcAft>
                          <a:spcPts val="0"/>
                        </a:spcAft>
                        <a:tabLst/>
                      </a:pPr>
                      <a:r>
                        <a:rPr lang="en-US" sz="600" dirty="0">
                          <a:effectLst/>
                          <a:latin typeface="Poppins" pitchFamily="2" charset="77"/>
                          <a:ea typeface="Calibri"/>
                          <a:cs typeface="Poppins" pitchFamily="2" charset="77"/>
                        </a:rPr>
                        <a:t>Vaccine target group </a:t>
                      </a:r>
                      <a:endParaRPr lang="en-US" sz="600" b="1" kern="1200" dirty="0">
                        <a:solidFill>
                          <a:schemeClr val="dk1"/>
                        </a:solidFill>
                        <a:effectLst/>
                        <a:latin typeface="Poppins" pitchFamily="2" charset="77"/>
                        <a:ea typeface="+mn-ea"/>
                        <a:cs typeface="Poppins" pitchFamily="2" charset="77"/>
                      </a:endParaRPr>
                    </a:p>
                  </a:txBody>
                  <a:tcPr marL="48986" marR="48986" marT="36000" marB="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9-year-old girls. Target pop: 70,000</a:t>
                      </a:r>
                    </a:p>
                  </a:txBody>
                  <a:tcPr marL="48986" marR="48986" marT="18000" marB="36000" anchor="ctr"/>
                </a:tc>
                <a:extLst>
                  <a:ext uri="{0D108BD9-81ED-4DB2-BD59-A6C34878D82A}">
                    <a16:rowId xmlns:a16="http://schemas.microsoft.com/office/drawing/2014/main" val="2669951412"/>
                  </a:ext>
                </a:extLst>
              </a:tr>
              <a:tr h="243221">
                <a:tc>
                  <a:txBody>
                    <a:bodyPr/>
                    <a:lstStyle/>
                    <a:p>
                      <a:pPr marL="0" marR="0" algn="ctr">
                        <a:lnSpc>
                          <a:spcPct val="107000"/>
                        </a:lnSpc>
                        <a:spcAft>
                          <a:spcPts val="800"/>
                        </a:spcAft>
                        <a:buNone/>
                      </a:pPr>
                      <a:r>
                        <a:rPr lang="en-GB" sz="600" dirty="0">
                          <a:effectLst/>
                          <a:latin typeface="Poppins" panose="00000500000000000000" pitchFamily="2" charset="0"/>
                          <a:ea typeface="Calibri" panose="020F0502020204030204" pitchFamily="34" charset="0"/>
                          <a:cs typeface="Times New Roman" panose="02020603050405020304" pitchFamily="18" charset="0"/>
                        </a:rPr>
                        <a:t>Vaccine product and # doses / Introduction financial support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GB" sz="600" b="0" kern="1200" noProof="0" dirty="0">
                          <a:solidFill>
                            <a:schemeClr val="dk1"/>
                          </a:solidFill>
                          <a:effectLst/>
                          <a:latin typeface="Poppins" pitchFamily="2" charset="77"/>
                          <a:ea typeface="+mn-ea"/>
                          <a:cs typeface="Poppins" pitchFamily="2" charset="77"/>
                        </a:rPr>
                        <a:t>Cecolin</a:t>
                      </a:r>
                      <a:r>
                        <a:rPr lang="en-US" sz="600" b="0" kern="1200" dirty="0">
                          <a:solidFill>
                            <a:schemeClr val="dk1"/>
                          </a:solidFill>
                          <a:effectLst/>
                          <a:latin typeface="Poppins" pitchFamily="2" charset="77"/>
                          <a:ea typeface="+mn-ea"/>
                          <a:cs typeface="Poppins" pitchFamily="2" charset="77"/>
                        </a:rPr>
                        <a:t>. Doses: 70 704/ Support Gavi and the Ministry of Public Health of Cuba</a:t>
                      </a:r>
                    </a:p>
                  </a:txBody>
                  <a:tcPr marL="48986" marR="48986" marT="18000" marB="36000" anchor="ctr"/>
                </a:tc>
                <a:extLst>
                  <a:ext uri="{0D108BD9-81ED-4DB2-BD59-A6C34878D82A}">
                    <a16:rowId xmlns:a16="http://schemas.microsoft.com/office/drawing/2014/main" val="2870562351"/>
                  </a:ext>
                </a:extLst>
              </a:tr>
              <a:tr h="22050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2261723815"/>
              </p:ext>
            </p:extLst>
          </p:nvPr>
        </p:nvGraphicFramePr>
        <p:xfrm>
          <a:off x="118387" y="2184402"/>
          <a:ext cx="8979408" cy="1426929"/>
        </p:xfrm>
        <a:graphic>
          <a:graphicData uri="http://schemas.openxmlformats.org/drawingml/2006/table">
            <a:tbl>
              <a:tblPr firstRow="1" firstCol="1" bandRow="1">
                <a:tableStyleId>{0505E3EF-67EA-436B-97B2-0124C06EBD24}</a:tableStyleId>
              </a:tblPr>
              <a:tblGrid>
                <a:gridCol w="5421487">
                  <a:extLst>
                    <a:ext uri="{9D8B030D-6E8A-4147-A177-3AD203B41FA5}">
                      <a16:colId xmlns:a16="http://schemas.microsoft.com/office/drawing/2014/main" val="2441690924"/>
                    </a:ext>
                  </a:extLst>
                </a:gridCol>
                <a:gridCol w="1835616">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188056">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3960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821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dirty="0">
                          <a:effectLst/>
                          <a:latin typeface="Poppins" pitchFamily="2" charset="77"/>
                          <a:cs typeface="Poppins" pitchFamily="2" charset="77"/>
                        </a:rPr>
                        <a:t>Key Challenges</a:t>
                      </a:r>
                      <a:endParaRPr lang="en-US" sz="800" dirty="0">
                        <a:effectLst/>
                        <a:latin typeface="Poppins" pitchFamily="2" charset="77"/>
                        <a:ea typeface="Calibri" panose="020F0502020204030204" pitchFamily="34" charset="0"/>
                        <a:cs typeface="Poppins" pitchFamily="2" charset="77"/>
                      </a:endParaRPr>
                    </a:p>
                  </a:txBody>
                  <a:tcPr marL="48986" marR="48986" marT="18000" marB="3960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dirty="0">
                          <a:solidFill>
                            <a:schemeClr val="dk1"/>
                          </a:solidFill>
                          <a:effectLst/>
                          <a:latin typeface="Poppins" pitchFamily="2" charset="77"/>
                          <a:ea typeface="+mn-ea"/>
                          <a:cs typeface="Poppins" pitchFamily="2" charset="77"/>
                        </a:rPr>
                        <a:t>Decision-makers</a:t>
                      </a:r>
                      <a:endParaRPr lang="en-US" sz="800" b="1" kern="1200" dirty="0">
                        <a:solidFill>
                          <a:schemeClr val="dk1"/>
                        </a:solidFill>
                        <a:effectLst/>
                        <a:latin typeface="Poppins" pitchFamily="2" charset="77"/>
                        <a:ea typeface="+mn-ea"/>
                        <a:cs typeface="Poppins" pitchFamily="2" charset="77"/>
                      </a:endParaRPr>
                    </a:p>
                  </a:txBody>
                  <a:tcPr marL="48986" marR="48986" marT="18000" marB="39600" anchor="ctr"/>
                </a:tc>
                <a:tc>
                  <a:txBody>
                    <a:bodyPr/>
                    <a:lstStyle/>
                    <a:p>
                      <a:pPr algn="ctr"/>
                      <a:r>
                        <a:rPr lang="en-GB" sz="800" b="1" kern="1200" dirty="0">
                          <a:solidFill>
                            <a:schemeClr val="dk1"/>
                          </a:solidFill>
                          <a:effectLst/>
                          <a:latin typeface="Poppins" pitchFamily="2" charset="77"/>
                          <a:ea typeface="+mn-ea"/>
                          <a:cs typeface="Poppins" pitchFamily="2" charset="77"/>
                        </a:rPr>
                        <a:t>Positioning</a:t>
                      </a:r>
                      <a:endParaRPr lang="en-GE" sz="1400"/>
                    </a:p>
                  </a:txBody>
                  <a:tcPr marL="48986" marR="48986" marT="36000" marB="36000" anchor="ctr"/>
                </a:tc>
                <a:extLst>
                  <a:ext uri="{0D108BD9-81ED-4DB2-BD59-A6C34878D82A}">
                    <a16:rowId xmlns:a16="http://schemas.microsoft.com/office/drawing/2014/main" val="1053874978"/>
                  </a:ext>
                </a:extLst>
              </a:tr>
              <a:tr h="231223">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Severe economic restrictions. The deep recession, aggravated by the pandemic, the tightening of the US embargo, drastically limits the available fiscal resources.</a:t>
                      </a:r>
                    </a:p>
                  </a:txBody>
                  <a:tcPr marL="48986" marR="48986" marT="18000" marB="396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National Government</a:t>
                      </a:r>
                    </a:p>
                  </a:txBody>
                  <a:tcPr marL="48986" marR="48986" marT="18000" marB="396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Supporting</a:t>
                      </a:r>
                    </a:p>
                  </a:txBody>
                  <a:tcPr marL="48986" marR="48986" marT="18000" marB="36000" anchor="ctr"/>
                </a:tc>
                <a:extLst>
                  <a:ext uri="{0D108BD9-81ED-4DB2-BD59-A6C34878D82A}">
                    <a16:rowId xmlns:a16="http://schemas.microsoft.com/office/drawing/2014/main" val="2655716968"/>
                  </a:ext>
                </a:extLst>
              </a:tr>
              <a:tr h="179253">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The national production of vaccines (although advanced) depends on imported components. The embargo hinders access to technologies, specific raw materials and international financing. Sanctions make transactions more expensive, force the use of intermediaries and complex routes, significantly increasing acquisition or production costs.</a:t>
                      </a:r>
                    </a:p>
                  </a:txBody>
                  <a:tcPr marL="48986" marR="48986" marT="18000" marB="396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National Government</a:t>
                      </a:r>
                    </a:p>
                  </a:txBody>
                  <a:tcPr marL="48986" marR="48986" marT="18000" marB="396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Supporting</a:t>
                      </a:r>
                    </a:p>
                  </a:txBody>
                  <a:tcPr marL="48986" marR="48986" marT="18000" marB="36000" anchor="ctr"/>
                </a:tc>
                <a:extLst>
                  <a:ext uri="{0D108BD9-81ED-4DB2-BD59-A6C34878D82A}">
                    <a16:rowId xmlns:a16="http://schemas.microsoft.com/office/drawing/2014/main" val="4272214654"/>
                  </a:ext>
                </a:extLst>
              </a:tr>
              <a:tr h="204921">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Directorate of the Medical Pharmaceutical Industry</a:t>
                      </a:r>
                    </a:p>
                  </a:txBody>
                  <a:tcPr marL="48986" marR="48986" marT="18000" marB="396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Supporting</a:t>
                      </a:r>
                    </a:p>
                  </a:txBody>
                  <a:tcPr marL="48986" marR="48986" marT="18000" marB="36000" anchor="ctr"/>
                </a:tc>
                <a:extLst>
                  <a:ext uri="{0D108BD9-81ED-4DB2-BD59-A6C34878D82A}">
                    <a16:rowId xmlns:a16="http://schemas.microsoft.com/office/drawing/2014/main" val="3680670263"/>
                  </a:ext>
                </a:extLst>
              </a:tr>
              <a:tr h="358506">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Incorporating new vaccines into the EPI requires additional resources for planning, execution, monitoring and evaluation, including the information system.</a:t>
                      </a:r>
                    </a:p>
                  </a:txBody>
                  <a:tcPr marL="48986" marR="48986" marT="18000" marB="396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MINSAP</a:t>
                      </a:r>
                    </a:p>
                  </a:txBody>
                  <a:tcPr marL="48986" marR="48986" marT="18000" marB="396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Supporting</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33429" y="2203199"/>
            <a:ext cx="8987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Key Challenges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506878489"/>
              </p:ext>
            </p:extLst>
          </p:nvPr>
        </p:nvGraphicFramePr>
        <p:xfrm>
          <a:off x="118387" y="4557822"/>
          <a:ext cx="8979410" cy="1348455"/>
        </p:xfrm>
        <a:graphic>
          <a:graphicData uri="http://schemas.openxmlformats.org/drawingml/2006/table">
            <a:tbl>
              <a:tblPr firstRow="1" firstCol="1" bandRow="1">
                <a:tableStyleId>{0505E3EF-67EA-436B-97B2-0124C06EBD24}</a:tableStyleId>
              </a:tblPr>
              <a:tblGrid>
                <a:gridCol w="2065689">
                  <a:extLst>
                    <a:ext uri="{9D8B030D-6E8A-4147-A177-3AD203B41FA5}">
                      <a16:colId xmlns:a16="http://schemas.microsoft.com/office/drawing/2014/main" val="2441690924"/>
                    </a:ext>
                  </a:extLst>
                </a:gridCol>
                <a:gridCol w="2648241">
                  <a:extLst>
                    <a:ext uri="{9D8B030D-6E8A-4147-A177-3AD203B41FA5}">
                      <a16:colId xmlns:a16="http://schemas.microsoft.com/office/drawing/2014/main" val="190957167"/>
                    </a:ext>
                  </a:extLst>
                </a:gridCol>
                <a:gridCol w="2543175">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171928">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696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b="1" kern="1200" dirty="0">
                          <a:solidFill>
                            <a:schemeClr val="dk1"/>
                          </a:solidFill>
                          <a:effectLst/>
                          <a:latin typeface="Poppins" pitchFamily="2" charset="77"/>
                          <a:ea typeface="+mn-ea"/>
                          <a:cs typeface="Poppins" pitchFamily="2" charset="77"/>
                        </a:rPr>
                        <a:t>Topic addressed </a:t>
                      </a:r>
                      <a:endParaRPr lang="en-US" sz="800" b="1"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b="1" kern="1200" dirty="0">
                          <a:solidFill>
                            <a:schemeClr val="dk1"/>
                          </a:solidFill>
                          <a:effectLst/>
                          <a:latin typeface="Poppins" pitchFamily="2" charset="77"/>
                          <a:ea typeface="+mn-ea"/>
                          <a:cs typeface="Poppins" pitchFamily="2" charset="77"/>
                        </a:rPr>
                        <a:t>Advocacy approaches </a:t>
                      </a:r>
                      <a:endParaRPr lang="en-US" sz="800" b="1"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dirty="0">
                          <a:solidFill>
                            <a:schemeClr val="dk1"/>
                          </a:solidFill>
                          <a:effectLst/>
                          <a:latin typeface="Poppins" pitchFamily="2" charset="77"/>
                          <a:ea typeface="+mn-ea"/>
                          <a:cs typeface="Poppins" pitchFamily="2" charset="77"/>
                        </a:rPr>
                        <a:t>Decision-makers/other stakeholders</a:t>
                      </a:r>
                      <a:endParaRPr lang="en-US" sz="8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800" b="1" kern="1200" dirty="0">
                          <a:solidFill>
                            <a:schemeClr val="dk1"/>
                          </a:solidFill>
                          <a:effectLst/>
                          <a:latin typeface="Poppins" pitchFamily="2" charset="77"/>
                          <a:ea typeface="+mn-ea"/>
                          <a:cs typeface="Poppins" pitchFamily="2" charset="77"/>
                        </a:rPr>
                        <a:t>Outcome </a:t>
                      </a:r>
                      <a:endParaRPr lang="en-GE" sz="800" b="1">
                        <a:latin typeface="Poppins" pitchFamily="2" charset="77"/>
                        <a:cs typeface="Poppins" pitchFamily="2" charset="77"/>
                      </a:endParaRPr>
                    </a:p>
                  </a:txBody>
                  <a:tcPr marL="48986" marR="48986" marT="36000" marB="36000" anchor="ctr"/>
                </a:tc>
                <a:extLst>
                  <a:ext uri="{0D108BD9-81ED-4DB2-BD59-A6C34878D82A}">
                    <a16:rowId xmlns:a16="http://schemas.microsoft.com/office/drawing/2014/main" val="1053874978"/>
                  </a:ext>
                </a:extLst>
              </a:tr>
              <a:tr h="281785">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Science-policy integration</a:t>
                      </a:r>
                    </a:p>
                  </a:txBody>
                  <a:tcPr marL="48986" marR="48986" marT="18000" marB="0" anchor="ctr"/>
                </a:tc>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The articulation between the scientific system and the health authorities has made it possible to justify budgets with solid evidence.</a:t>
                      </a:r>
                    </a:p>
                  </a:txBody>
                  <a:tcPr marL="48986" marR="48986" marT="18000" marB="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National and Local Government / MINSAP/Territorial Health Directorates</a:t>
                      </a:r>
                    </a:p>
                  </a:txBody>
                  <a:tcPr marL="48986" marR="48986" marT="18000" marB="360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Budget allocation for new vaccines</a:t>
                      </a:r>
                    </a:p>
                  </a:txBody>
                  <a:tcPr marL="48986" marR="48986" marT="18000" marB="36000" anchor="ctr"/>
                </a:tc>
                <a:extLst>
                  <a:ext uri="{0D108BD9-81ED-4DB2-BD59-A6C34878D82A}">
                    <a16:rowId xmlns:a16="http://schemas.microsoft.com/office/drawing/2014/main" val="2655716968"/>
                  </a:ext>
                </a:extLst>
              </a:tr>
              <a:tr h="360264">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National production of vaccines</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Invest in in-house biotechnology to reduce dependence on expensive imports. </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National and Local Government / MINSAP/Territorial Health Directorates</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The country produces 10 vaccines that are applied in the EPI</a:t>
                      </a:r>
                    </a:p>
                  </a:txBody>
                  <a:tcPr marL="48986" marR="48986" marT="18000" marB="36000" anchor="ctr"/>
                </a:tc>
                <a:extLst>
                  <a:ext uri="{0D108BD9-81ED-4DB2-BD59-A6C34878D82A}">
                    <a16:rowId xmlns:a16="http://schemas.microsoft.com/office/drawing/2014/main" val="4272214654"/>
                  </a:ext>
                </a:extLst>
              </a:tr>
              <a:tr h="313551">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International cooperation and strategic alliances. </a:t>
                      </a:r>
                    </a:p>
                  </a:txBody>
                  <a:tcPr marL="48986" marR="48986" marT="18000" marB="0" anchor="ctr"/>
                </a:tc>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Financing of Gavi and MINSAP </a:t>
                      </a:r>
                    </a:p>
                  </a:txBody>
                  <a:tcPr marL="48986" marR="48986" marT="18000" marB="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Gavi/MINSAP</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The PCV vaccine </a:t>
                      </a:r>
                      <a:r>
                        <a:rPr lang="en-US" sz="600" b="0" kern="1200">
                          <a:solidFill>
                            <a:schemeClr val="dk1"/>
                          </a:solidFill>
                          <a:effectLst/>
                          <a:latin typeface="Poppins" pitchFamily="2" charset="77"/>
                          <a:ea typeface="+mn-ea"/>
                          <a:cs typeface="Poppins" pitchFamily="2" charset="77"/>
                        </a:rPr>
                        <a:t>was introduced, </a:t>
                      </a:r>
                      <a:r>
                        <a:rPr lang="en-US" sz="600" b="0" kern="1200" dirty="0">
                          <a:solidFill>
                            <a:schemeClr val="dk1"/>
                          </a:solidFill>
                          <a:effectLst/>
                          <a:latin typeface="Poppins" pitchFamily="2" charset="77"/>
                          <a:ea typeface="+mn-ea"/>
                          <a:cs typeface="Poppins" pitchFamily="2" charset="77"/>
                        </a:rPr>
                        <a:t>and HPV will be introduced soon</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50429" y="4555837"/>
            <a:ext cx="8953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Advocacy Approaches used</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72071967"/>
              </p:ext>
            </p:extLst>
          </p:nvPr>
        </p:nvGraphicFramePr>
        <p:xfrm>
          <a:off x="119239" y="5860974"/>
          <a:ext cx="8977703" cy="426685"/>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35316">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284005">
                <a:tc>
                  <a:txBody>
                    <a:bodyPr/>
                    <a:lstStyle/>
                    <a:p>
                      <a:pPr marL="271463" marR="0" lvl="0" indent="-180975"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600" b="0" kern="1200" dirty="0">
                          <a:solidFill>
                            <a:schemeClr val="dk1"/>
                          </a:solidFill>
                          <a:effectLst/>
                          <a:latin typeface="Poppins" pitchFamily="2" charset="77"/>
                          <a:ea typeface="+mn-ea"/>
                          <a:cs typeface="Poppins" pitchFamily="2" charset="77"/>
                        </a:rPr>
                        <a:t>Cooperation with international entities to help introduce new vaccines.</a:t>
                      </a:r>
                      <a:endParaRPr lang="en-US" sz="600" b="0" kern="1200" dirty="0">
                        <a:solidFill>
                          <a:schemeClr val="dk1"/>
                        </a:solidFill>
                        <a:effectLst/>
                        <a:latin typeface="Poppins" pitchFamily="2" charset="77"/>
                        <a:ea typeface="Calibri" panose="020F0502020204030204" pitchFamily="34" charset="0"/>
                        <a:cs typeface="Poppins" pitchFamily="2" charset="77"/>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40969" y="5826137"/>
            <a:ext cx="8953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Learnings</a:t>
            </a:r>
          </a:p>
        </p:txBody>
      </p:sp>
      <p:pic>
        <p:nvPicPr>
          <p:cNvPr id="4" name="Picture 3">
            <a:extLst>
              <a:ext uri="{FF2B5EF4-FFF2-40B4-BE49-F238E27FC236}">
                <a16:creationId xmlns:a16="http://schemas.microsoft.com/office/drawing/2014/main" id="{E654579A-34AB-EBF8-4237-18B450F4012C}"/>
              </a:ext>
            </a:extLst>
          </p:cNvPr>
          <p:cNvPicPr>
            <a:picLocks noChangeAspect="1"/>
          </p:cNvPicPr>
          <p:nvPr/>
        </p:nvPicPr>
        <p:blipFill>
          <a:blip r:embed="rId4"/>
          <a:stretch>
            <a:fillRect/>
          </a:stretch>
        </p:blipFill>
        <p:spPr>
          <a:xfrm>
            <a:off x="190579" y="246182"/>
            <a:ext cx="1169080" cy="580863"/>
          </a:xfrm>
          <a:prstGeom prst="rect">
            <a:avLst/>
          </a:prstGeom>
        </p:spPr>
      </p:pic>
      <p:graphicFrame>
        <p:nvGraphicFramePr>
          <p:cNvPr id="5" name="Table 4">
            <a:extLst>
              <a:ext uri="{FF2B5EF4-FFF2-40B4-BE49-F238E27FC236}">
                <a16:creationId xmlns:a16="http://schemas.microsoft.com/office/drawing/2014/main" id="{EAEC757E-7DFF-D9C9-116B-6C55BF65CEDF}"/>
              </a:ext>
            </a:extLst>
          </p:cNvPr>
          <p:cNvGraphicFramePr>
            <a:graphicFrameLocks noGrp="1"/>
          </p:cNvGraphicFramePr>
          <p:nvPr>
            <p:extLst>
              <p:ext uri="{D42A27DB-BD31-4B8C-83A1-F6EECF244321}">
                <p14:modId xmlns:p14="http://schemas.microsoft.com/office/powerpoint/2010/main" val="97925526"/>
              </p:ext>
            </p:extLst>
          </p:nvPr>
        </p:nvGraphicFramePr>
        <p:xfrm>
          <a:off x="116429" y="3605953"/>
          <a:ext cx="8977704" cy="949884"/>
        </p:xfrm>
        <a:graphic>
          <a:graphicData uri="http://schemas.openxmlformats.org/drawingml/2006/table">
            <a:tbl>
              <a:tblPr firstRow="1" firstCol="1" bandRow="1">
                <a:tableStyleId>{0505E3EF-67EA-436B-97B2-0124C06EBD24}</a:tableStyleId>
              </a:tblPr>
              <a:tblGrid>
                <a:gridCol w="5412750">
                  <a:extLst>
                    <a:ext uri="{9D8B030D-6E8A-4147-A177-3AD203B41FA5}">
                      <a16:colId xmlns:a16="http://schemas.microsoft.com/office/drawing/2014/main" val="2441690924"/>
                    </a:ext>
                  </a:extLst>
                </a:gridCol>
                <a:gridCol w="3564954">
                  <a:extLst>
                    <a:ext uri="{9D8B030D-6E8A-4147-A177-3AD203B41FA5}">
                      <a16:colId xmlns:a16="http://schemas.microsoft.com/office/drawing/2014/main" val="1978941595"/>
                    </a:ext>
                  </a:extLst>
                </a:gridCol>
              </a:tblGrid>
              <a:tr h="209011">
                <a:tc gridSpan="2">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extLst>
                  <a:ext uri="{0D108BD9-81ED-4DB2-BD59-A6C34878D82A}">
                    <a16:rowId xmlns:a16="http://schemas.microsoft.com/office/drawing/2014/main" val="2662487172"/>
                  </a:ext>
                </a:extLst>
              </a:tr>
              <a:tr h="740873">
                <a:tc>
                  <a:txBody>
                    <a:bodyPr/>
                    <a:lstStyle/>
                    <a:p>
                      <a:pPr marL="0"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500" b="1" kern="1200" dirty="0">
                          <a:solidFill>
                            <a:schemeClr val="dk1"/>
                          </a:solidFill>
                          <a:effectLst/>
                          <a:latin typeface="Poppins" pitchFamily="2" charset="77"/>
                          <a:ea typeface="Calibri" panose="020F0502020204030204" pitchFamily="34" charset="0"/>
                          <a:cs typeface="Poppins" pitchFamily="2" charset="77"/>
                        </a:rPr>
                        <a:t>Enablers</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Science-policy integration: The coordination between the scientific system and health authorities has made it possible to justify budgets with solid evidence.</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Domestic vaccine production: Investing in in-house biotechnology has reduced reliance on expensive imports. The country produces 10 vaccines used in the EPI.</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International cooperation and strategic alliances. Through funding from Gavi and MINSAP, the PCV vaccine was introduced, and HPV will be introduced soon.</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Promotion of local production as a strategy for sustainability and resilience to global crises. National production of COVID-19 vaccines.</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The Public Health Law (Law 41) legally supports health intervention and the allocation of resources for vaccines in emergency situations.</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Prioritization in public spending: Vaccines are considered part of the preventive health, which facilitates their inclusion in the national budget as a strategic priority.</a:t>
                      </a:r>
                    </a:p>
                  </a:txBody>
                  <a:tcPr marL="48986" marR="48986" marT="36000" marB="0" anchor="ctr"/>
                </a:tc>
                <a:tc>
                  <a:txBody>
                    <a:bodyPr/>
                    <a:lstStyle/>
                    <a:p>
                      <a:pPr marL="0"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500" b="1" kern="1200" dirty="0">
                          <a:solidFill>
                            <a:schemeClr val="dk1"/>
                          </a:solidFill>
                          <a:effectLst/>
                          <a:latin typeface="Poppins" pitchFamily="2" charset="77"/>
                          <a:ea typeface="Calibri" panose="020F0502020204030204" pitchFamily="34" charset="0"/>
                          <a:cs typeface="Poppins" pitchFamily="2" charset="77"/>
                        </a:rPr>
                        <a:t>Barriers</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Impact of the macroeconomic context: The Cuban economy has been marked by persistent fiscal deficits, high inflation, and external restrictions, which reduces the scope for new investments in health.</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Economic, financial and commercial blockade has limited access to supplies, technologies and international financing, affecting the response capacity of the health system.</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 b="0" kern="1200" dirty="0">
                          <a:solidFill>
                            <a:schemeClr val="dk1"/>
                          </a:solidFill>
                          <a:effectLst/>
                          <a:latin typeface="Poppins" pitchFamily="2" charset="77"/>
                          <a:ea typeface="Calibri" panose="020F0502020204030204" pitchFamily="34" charset="0"/>
                          <a:cs typeface="Poppins" pitchFamily="2" charset="77"/>
                        </a:rPr>
                        <a:t>Inclusion of the country in the list of countries sponsoring terrorism: Limits the mobilization of financial resources through the economic mechanisms through which payments and collections are made in the international market. International banks refuse to transact with Cuban money. </a:t>
                      </a:r>
                    </a:p>
                  </a:txBody>
                  <a:tcPr marL="48986" marR="48986" marT="36000" marB="0" anchor="ctr"/>
                </a:tc>
                <a:extLst>
                  <a:ext uri="{0D108BD9-81ED-4DB2-BD59-A6C34878D82A}">
                    <a16:rowId xmlns:a16="http://schemas.microsoft.com/office/drawing/2014/main" val="1053874978"/>
                  </a:ext>
                </a:extLst>
              </a:tr>
            </a:tbl>
          </a:graphicData>
        </a:graphic>
      </p:graphicFrame>
      <p:sp>
        <p:nvSpPr>
          <p:cNvPr id="17" name="Text Box 49">
            <a:extLst>
              <a:ext uri="{FF2B5EF4-FFF2-40B4-BE49-F238E27FC236}">
                <a16:creationId xmlns:a16="http://schemas.microsoft.com/office/drawing/2014/main" id="{3E422D6B-FA19-EB3F-F7BE-2FDDF0E36C66}"/>
              </a:ext>
            </a:extLst>
          </p:cNvPr>
          <p:cNvSpPr txBox="1">
            <a:spLocks noChangeArrowheads="1"/>
          </p:cNvSpPr>
          <p:nvPr/>
        </p:nvSpPr>
        <p:spPr bwMode="auto">
          <a:xfrm>
            <a:off x="165597" y="3624221"/>
            <a:ext cx="8953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Enablers and Barriers</a:t>
            </a:r>
          </a:p>
        </p:txBody>
      </p:sp>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cb27da4-2e3e-416a-a040-6d0b2e3a2039">
      <Terms xmlns="http://schemas.microsoft.com/office/infopath/2007/PartnerControls"/>
    </lcf76f155ced4ddcb4097134ff3c332f>
    <TaxCatchAll xmlns="a6b7a42b-578f-4fd1-9d67-5a3066b9c5a5" xsi:nil="true"/>
  </documentManagement>
</p:properties>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04A9EC6D-44DE-4176-90EF-73A9938580C8}"/>
</file>

<file path=customXml/itemProps3.xml><?xml version="1.0" encoding="utf-8"?>
<ds:datastoreItem xmlns:ds="http://schemas.openxmlformats.org/officeDocument/2006/customXml" ds:itemID="{D73F97D6-9BE9-4FE7-AF9A-198E873C182A}">
  <ds:schemaRefs>
    <ds:schemaRef ds:uri="http://schemas.microsoft.com/office/2006/documentManagement/types"/>
    <ds:schemaRef ds:uri="http://www.w3.org/XML/1998/namespace"/>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 ds:uri="48b06b4d-1ec9-41b0-8d15-5bb6e5667c2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198</TotalTime>
  <Words>603</Words>
  <Application>Microsoft Macintosh PowerPoint</Application>
  <PresentationFormat>On-screen Show (4:3)</PresentationFormat>
  <Paragraphs>62</Paragraphs>
  <Slides>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2" baseType="lpstr">
      <vt:lpstr>Arial</vt:lpstr>
      <vt:lpstr>Calibri</vt:lpstr>
      <vt:lpstr>Museo Sans 300</vt:lpstr>
      <vt:lpstr>Museo Slab 300</vt:lpstr>
      <vt:lpstr>Poppins</vt:lpstr>
      <vt:lpstr>Poppins ExtraBold</vt:lpstr>
      <vt:lpstr>Poppins Medium</vt:lpstr>
      <vt:lpstr>Poppins SemiBold</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Shaw</dc:creator>
  <cp:lastModifiedBy>Ivdity Chikovani</cp:lastModifiedBy>
  <cp:revision>4</cp:revision>
  <dcterms:created xsi:type="dcterms:W3CDTF">2025-06-27T15:42:33Z</dcterms:created>
  <dcterms:modified xsi:type="dcterms:W3CDTF">2025-07-21T17:53:10Z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