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420600" cy="7086600"/>
  <p:notesSz cx="12420600" cy="70866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Helvetica Neue Light" panose="020B0604020202020204" charset="0"/>
      <p:regular r:id="rId34"/>
      <p:bold r:id="rId35"/>
      <p:italic r:id="rId36"/>
      <p:bold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  <p:embeddedFont>
      <p:font typeface="Work Sans" panose="020B0604020202020204" charset="0"/>
      <p:regular r:id="rId42"/>
      <p:bold r:id="rId43"/>
      <p:italic r:id="rId44"/>
      <p:boldItalic r:id="rId45"/>
    </p:embeddedFont>
    <p:embeddedFont>
      <p:font typeface="Work Sans Regular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10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customXml" Target="../customXml/item3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70500" y="531475"/>
            <a:ext cx="8280800" cy="2657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42050" y="3366125"/>
            <a:ext cx="9936475" cy="31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1100647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1100761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1242050" y="3366125"/>
            <a:ext cx="9936475" cy="31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0500" y="531475"/>
            <a:ext cx="8280800" cy="2657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7e4ce19dc_1_336:notes"/>
          <p:cNvSpPr txBox="1">
            <a:spLocks noGrp="1"/>
          </p:cNvSpPr>
          <p:nvPr>
            <p:ph type="body" idx="1"/>
          </p:nvPr>
        </p:nvSpPr>
        <p:spPr>
          <a:xfrm>
            <a:off x="1242050" y="336612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b7e4ce19dc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0500" y="531475"/>
            <a:ext cx="82809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c87deb48ca_0_233:notes"/>
          <p:cNvSpPr txBox="1">
            <a:spLocks noGrp="1"/>
          </p:cNvSpPr>
          <p:nvPr>
            <p:ph type="body" idx="1"/>
          </p:nvPr>
        </p:nvSpPr>
        <p:spPr>
          <a:xfrm>
            <a:off x="1242050" y="336612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to put into the chat: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https://vimeo.com/511006479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Password yenbai </a:t>
            </a:r>
            <a:endParaRPr/>
          </a:p>
        </p:txBody>
      </p:sp>
      <p:sp>
        <p:nvSpPr>
          <p:cNvPr id="311" name="Google Shape;311;gc87deb48c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0500" y="531475"/>
            <a:ext cx="82809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b7e4ce19dc_1_1:notes"/>
          <p:cNvSpPr txBox="1">
            <a:spLocks noGrp="1"/>
          </p:cNvSpPr>
          <p:nvPr>
            <p:ph type="body" idx="1"/>
          </p:nvPr>
        </p:nvSpPr>
        <p:spPr>
          <a:xfrm>
            <a:off x="1242050" y="336612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b7e4ce19d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0500" y="531475"/>
            <a:ext cx="82809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87deb48ca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484" y="531495"/>
            <a:ext cx="108846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c87deb48ca_0_442:notes"/>
          <p:cNvSpPr txBox="1">
            <a:spLocks noGrp="1"/>
          </p:cNvSpPr>
          <p:nvPr>
            <p:ph type="body" idx="1"/>
          </p:nvPr>
        </p:nvSpPr>
        <p:spPr>
          <a:xfrm>
            <a:off x="1242060" y="336613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87deb48ca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484" y="531495"/>
            <a:ext cx="108846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c87deb48ca_0_447:notes"/>
          <p:cNvSpPr txBox="1">
            <a:spLocks noGrp="1"/>
          </p:cNvSpPr>
          <p:nvPr>
            <p:ph type="body" idx="1"/>
          </p:nvPr>
        </p:nvSpPr>
        <p:spPr>
          <a:xfrm>
            <a:off x="1242060" y="336613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The model shows that demand side factors—such as knowledge about the immunization schedule—and supply side factors—such as people’s experience at the health clinic—can work together either to encourage—or discourage—full vaccination. 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c87deb48c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484" y="531495"/>
            <a:ext cx="108846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c87deb48ca_0_93:notes"/>
          <p:cNvSpPr txBox="1">
            <a:spLocks noGrp="1"/>
          </p:cNvSpPr>
          <p:nvPr>
            <p:ph type="body" idx="1"/>
          </p:nvPr>
        </p:nvSpPr>
        <p:spPr>
          <a:xfrm>
            <a:off x="1242060" y="336613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c87deb48c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484" y="531495"/>
            <a:ext cx="108846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c87deb48ca_0_213:notes"/>
          <p:cNvSpPr txBox="1">
            <a:spLocks noGrp="1"/>
          </p:cNvSpPr>
          <p:nvPr>
            <p:ph type="body" idx="1"/>
          </p:nvPr>
        </p:nvSpPr>
        <p:spPr>
          <a:xfrm>
            <a:off x="1242060" y="336613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c87deb48ca_0_247:notes"/>
          <p:cNvSpPr txBox="1">
            <a:spLocks noGrp="1"/>
          </p:cNvSpPr>
          <p:nvPr>
            <p:ph type="body" idx="1"/>
          </p:nvPr>
        </p:nvSpPr>
        <p:spPr>
          <a:xfrm>
            <a:off x="1242050" y="336612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to put in the chat: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https://vimeo.com/511007616</a:t>
            </a:r>
            <a:r>
              <a:rPr lang="en-US"/>
              <a:t> </a:t>
            </a:r>
            <a:endParaRPr/>
          </a:p>
        </p:txBody>
      </p:sp>
      <p:sp>
        <p:nvSpPr>
          <p:cNvPr id="387" name="Google Shape;387;gc87deb48ca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0500" y="531475"/>
            <a:ext cx="82809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c67bb90054_1_0:notes"/>
          <p:cNvSpPr txBox="1">
            <a:spLocks noGrp="1"/>
          </p:cNvSpPr>
          <p:nvPr>
            <p:ph type="body" idx="1"/>
          </p:nvPr>
        </p:nvSpPr>
        <p:spPr>
          <a:xfrm>
            <a:off x="1242050" y="336612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c67bb9005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0500" y="531475"/>
            <a:ext cx="82809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87deb48ca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484" y="531495"/>
            <a:ext cx="108846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87deb48ca_0_527:notes"/>
          <p:cNvSpPr txBox="1">
            <a:spLocks noGrp="1"/>
          </p:cNvSpPr>
          <p:nvPr>
            <p:ph type="body" idx="1"/>
          </p:nvPr>
        </p:nvSpPr>
        <p:spPr>
          <a:xfrm>
            <a:off x="1242060" y="336613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87deb48ca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484" y="531495"/>
            <a:ext cx="108846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87deb48ca_0_463:notes"/>
          <p:cNvSpPr txBox="1">
            <a:spLocks noGrp="1"/>
          </p:cNvSpPr>
          <p:nvPr>
            <p:ph type="body" idx="1"/>
          </p:nvPr>
        </p:nvSpPr>
        <p:spPr>
          <a:xfrm>
            <a:off x="1242060" y="336613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c87deb48ca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484" y="531495"/>
            <a:ext cx="108846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c87deb48ca_0_178:notes"/>
          <p:cNvSpPr txBox="1">
            <a:spLocks noGrp="1"/>
          </p:cNvSpPr>
          <p:nvPr>
            <p:ph type="body" idx="1"/>
          </p:nvPr>
        </p:nvSpPr>
        <p:spPr>
          <a:xfrm>
            <a:off x="1242060" y="336613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c677bb09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0500" y="531475"/>
            <a:ext cx="82809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c677bb0906_0_0:notes"/>
          <p:cNvSpPr txBox="1">
            <a:spLocks noGrp="1"/>
          </p:cNvSpPr>
          <p:nvPr>
            <p:ph type="body" idx="1"/>
          </p:nvPr>
        </p:nvSpPr>
        <p:spPr>
          <a:xfrm>
            <a:off x="1242050" y="336612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1:notes"/>
          <p:cNvSpPr txBox="1">
            <a:spLocks noGrp="1"/>
          </p:cNvSpPr>
          <p:nvPr>
            <p:ph type="body" idx="1"/>
          </p:nvPr>
        </p:nvSpPr>
        <p:spPr>
          <a:xfrm>
            <a:off x="1242050" y="3366125"/>
            <a:ext cx="9936475" cy="31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0500" y="531475"/>
            <a:ext cx="8280800" cy="2657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87deb48ca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484" y="531495"/>
            <a:ext cx="108846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87deb48ca_0_482:notes"/>
          <p:cNvSpPr txBox="1">
            <a:spLocks noGrp="1"/>
          </p:cNvSpPr>
          <p:nvPr>
            <p:ph type="body" idx="1"/>
          </p:nvPr>
        </p:nvSpPr>
        <p:spPr>
          <a:xfrm>
            <a:off x="1242060" y="336613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 txBox="1">
            <a:spLocks noGrp="1"/>
          </p:cNvSpPr>
          <p:nvPr>
            <p:ph type="body" idx="1"/>
          </p:nvPr>
        </p:nvSpPr>
        <p:spPr>
          <a:xfrm>
            <a:off x="1242050" y="3366125"/>
            <a:ext cx="9936475" cy="31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0500" y="531475"/>
            <a:ext cx="8280800" cy="2657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 txBox="1">
            <a:spLocks noGrp="1"/>
          </p:cNvSpPr>
          <p:nvPr>
            <p:ph type="body" idx="1"/>
          </p:nvPr>
        </p:nvSpPr>
        <p:spPr>
          <a:xfrm>
            <a:off x="1242050" y="3366125"/>
            <a:ext cx="9936475" cy="31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0500" y="531475"/>
            <a:ext cx="8280800" cy="2657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a4740ea7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484" y="531495"/>
            <a:ext cx="108846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ca4740ea76_0_6:notes"/>
          <p:cNvSpPr txBox="1">
            <a:spLocks noGrp="1"/>
          </p:cNvSpPr>
          <p:nvPr>
            <p:ph type="body" idx="1"/>
          </p:nvPr>
        </p:nvSpPr>
        <p:spPr>
          <a:xfrm>
            <a:off x="1242060" y="336613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87deb48ca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484" y="531495"/>
            <a:ext cx="108846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c87deb48ca_0_532:notes"/>
          <p:cNvSpPr txBox="1">
            <a:spLocks noGrp="1"/>
          </p:cNvSpPr>
          <p:nvPr>
            <p:ph type="body" idx="1"/>
          </p:nvPr>
        </p:nvSpPr>
        <p:spPr>
          <a:xfrm>
            <a:off x="1242060" y="336613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a4740ea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484" y="531495"/>
            <a:ext cx="108846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ca4740ea76_0_0:notes"/>
          <p:cNvSpPr txBox="1">
            <a:spLocks noGrp="1"/>
          </p:cNvSpPr>
          <p:nvPr>
            <p:ph type="body" idx="1"/>
          </p:nvPr>
        </p:nvSpPr>
        <p:spPr>
          <a:xfrm>
            <a:off x="1242060" y="336613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87deb48ca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484" y="531495"/>
            <a:ext cx="10884600" cy="26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c87deb48ca_0_537:notes"/>
          <p:cNvSpPr txBox="1">
            <a:spLocks noGrp="1"/>
          </p:cNvSpPr>
          <p:nvPr>
            <p:ph type="body" idx="1"/>
          </p:nvPr>
        </p:nvSpPr>
        <p:spPr>
          <a:xfrm>
            <a:off x="1242060" y="3366135"/>
            <a:ext cx="9936600" cy="31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want to show that they are multi-dimensional, human, have different needs for health services, information and engagement.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Designing health services that meet people’s unique needs is the most effective way to build demand.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commonthread.com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529590" y="505024"/>
            <a:ext cx="1136141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>
                <a:solidFill>
                  <a:srgbClr val="1654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21030" y="1629918"/>
            <a:ext cx="11178540" cy="467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223004" y="6590538"/>
            <a:ext cx="3974592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21030" y="6590538"/>
            <a:ext cx="2856738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942832" y="6590538"/>
            <a:ext cx="2856738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pink 1">
  <p:cSld name="SECTION_HEADER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614069" y="2963393"/>
            <a:ext cx="11007000" cy="11598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68" name="Google Shape;68;p12"/>
          <p:cNvSpPr txBox="1"/>
          <p:nvPr/>
        </p:nvSpPr>
        <p:spPr>
          <a:xfrm>
            <a:off x="614069" y="636154"/>
            <a:ext cx="75747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DISCOVERY DECK</a:t>
            </a:r>
            <a:endParaRPr sz="1600" b="1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pink 1 1">
  <p:cSld name="SECTION_HEADER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614069" y="2963393"/>
            <a:ext cx="11007000" cy="11598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614069" y="636154"/>
            <a:ext cx="75747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DISCOVERY DECK</a:t>
            </a:r>
            <a:endParaRPr sz="1600" b="1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06258" y="638256"/>
            <a:ext cx="3222000" cy="55875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4005725" y="638256"/>
            <a:ext cx="7827000" cy="56490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marL="457200" lvl="0" indent="-400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700">
                <a:solidFill>
                  <a:schemeClr val="dk1"/>
                </a:solidFill>
              </a:defRPr>
            </a:lvl1pPr>
            <a:lvl2pPr marL="914400" lvl="1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 sz="2700">
                <a:solidFill>
                  <a:schemeClr val="dk1"/>
                </a:solidFill>
              </a:defRPr>
            </a:lvl2pPr>
            <a:lvl3pPr marL="1371600" lvl="2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 sz="2700">
                <a:solidFill>
                  <a:schemeClr val="dk1"/>
                </a:solidFill>
              </a:defRPr>
            </a:lvl3pPr>
            <a:lvl4pPr marL="1828800" lvl="3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700">
                <a:solidFill>
                  <a:schemeClr val="dk1"/>
                </a:solidFill>
              </a:defRPr>
            </a:lvl4pPr>
            <a:lvl5pPr marL="2286000" lvl="4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 sz="2700">
                <a:solidFill>
                  <a:schemeClr val="dk1"/>
                </a:solidFill>
              </a:defRPr>
            </a:lvl5pPr>
            <a:lvl6pPr marL="2743200" lvl="5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 sz="2700">
                <a:solidFill>
                  <a:schemeClr val="dk1"/>
                </a:solidFill>
              </a:defRPr>
            </a:lvl6pPr>
            <a:lvl7pPr marL="3200400" lvl="6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700">
                <a:solidFill>
                  <a:schemeClr val="dk1"/>
                </a:solidFill>
              </a:defRPr>
            </a:lvl7pPr>
            <a:lvl8pPr marL="3657600" lvl="7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 sz="2700">
                <a:solidFill>
                  <a:schemeClr val="dk1"/>
                </a:solidFill>
              </a:defRPr>
            </a:lvl8pPr>
            <a:lvl9pPr marL="4114800" lvl="8" indent="-400050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2700"/>
              <a:buChar char="■"/>
              <a:defRPr sz="2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r body, space on R for diagram / image">
  <p:cSld name="TITLE_AND_BODY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06258" y="638256"/>
            <a:ext cx="5193600" cy="19083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674107" y="3029010"/>
            <a:ext cx="5058000" cy="32583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marL="457200" lvl="0" indent="-400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700">
                <a:solidFill>
                  <a:schemeClr val="dk1"/>
                </a:solidFill>
              </a:defRPr>
            </a:lvl1pPr>
            <a:lvl2pPr marL="914400" lvl="1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 sz="2700">
                <a:solidFill>
                  <a:schemeClr val="dk1"/>
                </a:solidFill>
              </a:defRPr>
            </a:lvl2pPr>
            <a:lvl3pPr marL="1371600" lvl="2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 sz="2700">
                <a:solidFill>
                  <a:schemeClr val="dk1"/>
                </a:solidFill>
              </a:defRPr>
            </a:lvl3pPr>
            <a:lvl4pPr marL="1828800" lvl="3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700">
                <a:solidFill>
                  <a:schemeClr val="dk1"/>
                </a:solidFill>
              </a:defRPr>
            </a:lvl4pPr>
            <a:lvl5pPr marL="2286000" lvl="4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 sz="2700">
                <a:solidFill>
                  <a:schemeClr val="dk1"/>
                </a:solidFill>
              </a:defRPr>
            </a:lvl5pPr>
            <a:lvl6pPr marL="2743200" lvl="5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 sz="2700">
                <a:solidFill>
                  <a:schemeClr val="dk1"/>
                </a:solidFill>
              </a:defRPr>
            </a:lvl6pPr>
            <a:lvl7pPr marL="3200400" lvl="6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700">
                <a:solidFill>
                  <a:schemeClr val="dk1"/>
                </a:solidFill>
              </a:defRPr>
            </a:lvl7pPr>
            <a:lvl8pPr marL="3657600" lvl="7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 sz="2700">
                <a:solidFill>
                  <a:schemeClr val="dk1"/>
                </a:solidFill>
              </a:defRPr>
            </a:lvl8pPr>
            <a:lvl9pPr marL="4114800" lvl="8" indent="-400050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2700"/>
              <a:buChar char="■"/>
              <a:defRPr sz="2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912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r body, space on L for diagram / image 1">
  <p:cSld name="TITLE_AND_BODY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549985" y="638256"/>
            <a:ext cx="5193600" cy="19083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549985" y="3029010"/>
            <a:ext cx="5058000" cy="32583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marL="457200" lvl="0" indent="-400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700">
                <a:solidFill>
                  <a:schemeClr val="dk1"/>
                </a:solidFill>
              </a:defRPr>
            </a:lvl1pPr>
            <a:lvl2pPr marL="914400" lvl="1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 sz="2700">
                <a:solidFill>
                  <a:schemeClr val="dk1"/>
                </a:solidFill>
              </a:defRPr>
            </a:lvl2pPr>
            <a:lvl3pPr marL="1371600" lvl="2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 sz="2700">
                <a:solidFill>
                  <a:schemeClr val="dk1"/>
                </a:solidFill>
              </a:defRPr>
            </a:lvl3pPr>
            <a:lvl4pPr marL="1828800" lvl="3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700">
                <a:solidFill>
                  <a:schemeClr val="dk1"/>
                </a:solidFill>
              </a:defRPr>
            </a:lvl4pPr>
            <a:lvl5pPr marL="2286000" lvl="4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 sz="2700">
                <a:solidFill>
                  <a:schemeClr val="dk1"/>
                </a:solidFill>
              </a:defRPr>
            </a:lvl5pPr>
            <a:lvl6pPr marL="2743200" lvl="5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 sz="2700">
                <a:solidFill>
                  <a:schemeClr val="dk1"/>
                </a:solidFill>
              </a:defRPr>
            </a:lvl6pPr>
            <a:lvl7pPr marL="3200400" lvl="6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700">
                <a:solidFill>
                  <a:schemeClr val="dk1"/>
                </a:solidFill>
              </a:defRPr>
            </a:lvl7pPr>
            <a:lvl8pPr marL="3657600" lvl="7" indent="-4000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 sz="2700">
                <a:solidFill>
                  <a:schemeClr val="dk1"/>
                </a:solidFill>
              </a:defRPr>
            </a:lvl8pPr>
            <a:lvl9pPr marL="4114800" lvl="8" indent="-400050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2700"/>
              <a:buChar char="■"/>
              <a:defRPr sz="2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912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 of text" type="twoColTx">
  <p:cSld name="TITLE_AND_TWO_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618789" y="755987"/>
            <a:ext cx="2775000" cy="5744400"/>
          </a:xfrm>
          <a:prstGeom prst="rect">
            <a:avLst/>
          </a:prstGeom>
        </p:spPr>
        <p:txBody>
          <a:bodyPr spcFirstLastPara="1" wrap="square" lIns="124775" tIns="0" rIns="124775" bIns="124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393970" y="651000"/>
            <a:ext cx="2775000" cy="58590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2"/>
          </p:nvPr>
        </p:nvSpPr>
        <p:spPr>
          <a:xfrm>
            <a:off x="6169150" y="651000"/>
            <a:ext cx="2775000" cy="58590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3"/>
          </p:nvPr>
        </p:nvSpPr>
        <p:spPr>
          <a:xfrm>
            <a:off x="8944331" y="651000"/>
            <a:ext cx="2775000" cy="58590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734722" y="613146"/>
            <a:ext cx="11395800" cy="7890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747015" y="613146"/>
            <a:ext cx="11007000" cy="17802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6289219" y="2820759"/>
            <a:ext cx="5117400" cy="36633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>
                <a:solidFill>
                  <a:schemeClr val="dk1"/>
                </a:solidFill>
              </a:defRPr>
            </a:lvl1pPr>
            <a:lvl2pPr marL="914400" lvl="1" indent="-36830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>
                <a:solidFill>
                  <a:schemeClr val="dk1"/>
                </a:solidFill>
              </a:defRPr>
            </a:lvl2pPr>
            <a:lvl3pPr marL="1371600" lvl="2" indent="-36830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>
                <a:solidFill>
                  <a:schemeClr val="dk1"/>
                </a:solidFill>
              </a:defRPr>
            </a:lvl3pPr>
            <a:lvl4pPr marL="1828800" lvl="3" indent="-36830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>
                <a:solidFill>
                  <a:schemeClr val="dk1"/>
                </a:solidFill>
              </a:defRPr>
            </a:lvl4pPr>
            <a:lvl5pPr marL="2286000" lvl="4" indent="-36830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>
                <a:solidFill>
                  <a:schemeClr val="dk1"/>
                </a:solidFill>
              </a:defRPr>
            </a:lvl5pPr>
            <a:lvl6pPr marL="2743200" lvl="5" indent="-36830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>
                <a:solidFill>
                  <a:schemeClr val="dk1"/>
                </a:solidFill>
              </a:defRPr>
            </a:lvl6pPr>
            <a:lvl7pPr marL="3200400" lvl="6" indent="-36830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>
                <a:solidFill>
                  <a:schemeClr val="dk1"/>
                </a:solidFill>
              </a:defRPr>
            </a:lvl7pPr>
            <a:lvl8pPr marL="3657600" lvl="7" indent="-36830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>
                <a:solidFill>
                  <a:schemeClr val="dk1"/>
                </a:solidFill>
              </a:defRPr>
            </a:lvl8pPr>
            <a:lvl9pPr marL="4114800" lvl="8" indent="-368300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2200"/>
              <a:buChar char="■"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2"/>
          </p:nvPr>
        </p:nvSpPr>
        <p:spPr>
          <a:xfrm>
            <a:off x="747015" y="2820759"/>
            <a:ext cx="5117400" cy="36633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>
                <a:solidFill>
                  <a:schemeClr val="dk1"/>
                </a:solidFill>
              </a:defRPr>
            </a:lvl1pPr>
            <a:lvl2pPr marL="914400" lvl="1" indent="-36830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>
                <a:solidFill>
                  <a:schemeClr val="dk1"/>
                </a:solidFill>
              </a:defRPr>
            </a:lvl2pPr>
            <a:lvl3pPr marL="1371600" lvl="2" indent="-36830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>
                <a:solidFill>
                  <a:schemeClr val="dk1"/>
                </a:solidFill>
              </a:defRPr>
            </a:lvl3pPr>
            <a:lvl4pPr marL="1828800" lvl="3" indent="-36830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>
                <a:solidFill>
                  <a:schemeClr val="dk1"/>
                </a:solidFill>
              </a:defRPr>
            </a:lvl4pPr>
            <a:lvl5pPr marL="2286000" lvl="4" indent="-36830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>
                <a:solidFill>
                  <a:schemeClr val="dk1"/>
                </a:solidFill>
              </a:defRPr>
            </a:lvl5pPr>
            <a:lvl6pPr marL="2743200" lvl="5" indent="-36830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>
                <a:solidFill>
                  <a:schemeClr val="dk1"/>
                </a:solidFill>
              </a:defRPr>
            </a:lvl6pPr>
            <a:lvl7pPr marL="3200400" lvl="6" indent="-36830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>
                <a:solidFill>
                  <a:schemeClr val="dk1"/>
                </a:solidFill>
              </a:defRPr>
            </a:lvl7pPr>
            <a:lvl8pPr marL="3657600" lvl="7" indent="-36830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>
                <a:solidFill>
                  <a:schemeClr val="dk1"/>
                </a:solidFill>
              </a:defRPr>
            </a:lvl8pPr>
            <a:lvl9pPr marL="4114800" lvl="8" indent="-368300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2200"/>
              <a:buChar char="■"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665923" y="620207"/>
            <a:ext cx="8649600" cy="56361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12" name="Google Shape;112;p21"/>
          <p:cNvSpPr/>
          <p:nvPr/>
        </p:nvSpPr>
        <p:spPr>
          <a:xfrm>
            <a:off x="290140" y="307313"/>
            <a:ext cx="5917200" cy="647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618789" y="619173"/>
            <a:ext cx="5377500" cy="31860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1"/>
          </p:nvPr>
        </p:nvSpPr>
        <p:spPr>
          <a:xfrm>
            <a:off x="618789" y="3862014"/>
            <a:ext cx="5098500" cy="17016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6496229" y="752749"/>
            <a:ext cx="4928700" cy="57312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529590" y="505024"/>
            <a:ext cx="1136141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>
                <a:solidFill>
                  <a:srgbClr val="1654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21030" y="1629918"/>
            <a:ext cx="5402961" cy="467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6396609" y="1629918"/>
            <a:ext cx="5402961" cy="467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223004" y="6590538"/>
            <a:ext cx="3974592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1030" y="6590538"/>
            <a:ext cx="2856738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942832" y="6590538"/>
            <a:ext cx="2856738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19" name="Google Shape;119;p22"/>
          <p:cNvSpPr/>
          <p:nvPr/>
        </p:nvSpPr>
        <p:spPr>
          <a:xfrm>
            <a:off x="290140" y="307313"/>
            <a:ext cx="5917200" cy="647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18789" y="619173"/>
            <a:ext cx="5377500" cy="31860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618789" y="3862014"/>
            <a:ext cx="5098500" cy="17016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6496229" y="752749"/>
            <a:ext cx="4928700" cy="57312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>
  <p:cSld name="SECTION_TITLE_AND_DESCRIPTION_1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26" name="Google Shape;126;p23"/>
          <p:cNvSpPr/>
          <p:nvPr/>
        </p:nvSpPr>
        <p:spPr>
          <a:xfrm>
            <a:off x="290140" y="307313"/>
            <a:ext cx="5917200" cy="647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618789" y="619173"/>
            <a:ext cx="5377500" cy="31860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1"/>
          </p:nvPr>
        </p:nvSpPr>
        <p:spPr>
          <a:xfrm>
            <a:off x="618789" y="3862014"/>
            <a:ext cx="5098500" cy="17016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2"/>
          </p:nvPr>
        </p:nvSpPr>
        <p:spPr>
          <a:xfrm>
            <a:off x="6496229" y="752749"/>
            <a:ext cx="4928700" cy="57312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24"/>
          <p:cNvSpPr txBox="1"/>
          <p:nvPr/>
        </p:nvSpPr>
        <p:spPr>
          <a:xfrm>
            <a:off x="324098" y="2407908"/>
            <a:ext cx="1605600" cy="1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00">
                <a:solidFill>
                  <a:schemeClr val="accent2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“</a:t>
            </a:r>
            <a:endParaRPr sz="16900">
              <a:solidFill>
                <a:schemeClr val="accent2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061038" y="725193"/>
            <a:ext cx="8649600" cy="56361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Font typeface="Work Sans Regular"/>
              <a:buNone/>
              <a:defRPr sz="4900" b="0"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 2 - space on R for image">
  <p:cSld name="CAPTION_ONLY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5"/>
          <p:cNvSpPr txBox="1"/>
          <p:nvPr/>
        </p:nvSpPr>
        <p:spPr>
          <a:xfrm>
            <a:off x="531108" y="307313"/>
            <a:ext cx="1605600" cy="1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00">
                <a:solidFill>
                  <a:schemeClr val="accent5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“</a:t>
            </a:r>
            <a:endParaRPr sz="16900">
              <a:solidFill>
                <a:schemeClr val="accent5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521464" y="2292140"/>
            <a:ext cx="5026200" cy="49683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Font typeface="Work Sans Regular"/>
              <a:buNone/>
              <a:defRPr sz="4900" b="0"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A7B17"/>
          </p15:clr>
        </p15:guide>
        <p15:guide id="2" orient="horz" pos="4464">
          <p15:clr>
            <a:srgbClr val="FA7B17"/>
          </p15:clr>
        </p15:guide>
        <p15:guide id="3" pos="3912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 2 - space on L for image">
  <p:cSld name="CAPTION_ONLY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26"/>
          <p:cNvSpPr txBox="1"/>
          <p:nvPr/>
        </p:nvSpPr>
        <p:spPr>
          <a:xfrm>
            <a:off x="6669349" y="307313"/>
            <a:ext cx="1605600" cy="1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00">
                <a:solidFill>
                  <a:schemeClr val="accent6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“</a:t>
            </a:r>
            <a:endParaRPr sz="16900">
              <a:solidFill>
                <a:schemeClr val="accent6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6659705" y="2292140"/>
            <a:ext cx="5026200" cy="49683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Font typeface="Work Sans Regular"/>
              <a:buNone/>
              <a:defRPr sz="4900" b="0"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A7B17"/>
          </p15:clr>
        </p15:guide>
        <p15:guide id="2" orient="horz" pos="4464">
          <p15:clr>
            <a:srgbClr val="FA7B17"/>
          </p15:clr>
        </p15:guide>
        <p15:guide id="3" pos="3912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-stat pink">
  <p:cSld name="BIG_NUMB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/>
          <p:nvPr/>
        </p:nvSpPr>
        <p:spPr>
          <a:xfrm>
            <a:off x="74199" y="102300"/>
            <a:ext cx="12248700" cy="6882900"/>
          </a:xfrm>
          <a:prstGeom prst="rect">
            <a:avLst/>
          </a:prstGeom>
          <a:noFill/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47" name="Google Shape;147;p27"/>
          <p:cNvSpPr txBox="1">
            <a:spLocks noGrp="1"/>
          </p:cNvSpPr>
          <p:nvPr>
            <p:ph type="title" hasCustomPrompt="1"/>
          </p:nvPr>
        </p:nvSpPr>
        <p:spPr>
          <a:xfrm>
            <a:off x="657467" y="1576453"/>
            <a:ext cx="11389200" cy="3934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9pPr>
          </a:lstStyle>
          <a:p>
            <a:r>
              <a:t>xx%</a:t>
            </a:r>
          </a:p>
        </p:txBody>
      </p:sp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6339545" y="637016"/>
            <a:ext cx="5437800" cy="5737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49250" rtl="0">
              <a:spcBef>
                <a:spcPts val="14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14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14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14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14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14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14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1400"/>
              </a:spcBef>
              <a:spcAft>
                <a:spcPts val="14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" name="Google Shape;150;p27"/>
          <p:cNvCxnSpPr/>
          <p:nvPr/>
        </p:nvCxnSpPr>
        <p:spPr>
          <a:xfrm>
            <a:off x="6210300" y="585693"/>
            <a:ext cx="0" cy="5973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-stat pink 1">
  <p:cSld name="BIG_NUMBER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/>
          <p:nvPr/>
        </p:nvSpPr>
        <p:spPr>
          <a:xfrm>
            <a:off x="74199" y="102300"/>
            <a:ext cx="12248700" cy="6882900"/>
          </a:xfrm>
          <a:prstGeom prst="rect">
            <a:avLst/>
          </a:prstGeom>
          <a:noFill/>
          <a:ln w="2286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53" name="Google Shape;153;p28"/>
          <p:cNvSpPr txBox="1">
            <a:spLocks noGrp="1"/>
          </p:cNvSpPr>
          <p:nvPr>
            <p:ph type="title" hasCustomPrompt="1"/>
          </p:nvPr>
        </p:nvSpPr>
        <p:spPr>
          <a:xfrm>
            <a:off x="657467" y="1576453"/>
            <a:ext cx="11389200" cy="3934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9pPr>
          </a:lstStyle>
          <a:p>
            <a:r>
              <a:t>xx%</a:t>
            </a:r>
          </a:p>
        </p:txBody>
      </p:sp>
      <p:sp>
        <p:nvSpPr>
          <p:cNvPr id="154" name="Google Shape;154;p28"/>
          <p:cNvSpPr txBox="1">
            <a:spLocks noGrp="1"/>
          </p:cNvSpPr>
          <p:nvPr>
            <p:ph type="body" idx="1"/>
          </p:nvPr>
        </p:nvSpPr>
        <p:spPr>
          <a:xfrm>
            <a:off x="6339545" y="637016"/>
            <a:ext cx="5437800" cy="5737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49250" rtl="0">
              <a:spcBef>
                <a:spcPts val="14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14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14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14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14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14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14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1400"/>
              </a:spcBef>
              <a:spcAft>
                <a:spcPts val="14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6" name="Google Shape;156;p28"/>
          <p:cNvCxnSpPr/>
          <p:nvPr/>
        </p:nvCxnSpPr>
        <p:spPr>
          <a:xfrm>
            <a:off x="6210300" y="585693"/>
            <a:ext cx="0" cy="5973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931545" y="2196846"/>
            <a:ext cx="10557510" cy="148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863090" y="3968496"/>
            <a:ext cx="8694420" cy="177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223004" y="6590538"/>
            <a:ext cx="3974592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1030" y="6590538"/>
            <a:ext cx="2856738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942832" y="6590538"/>
            <a:ext cx="2856738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29590" y="505024"/>
            <a:ext cx="1136141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>
                <a:solidFill>
                  <a:srgbClr val="1654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223004" y="6590538"/>
            <a:ext cx="3974592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21030" y="6590538"/>
            <a:ext cx="2856738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942832" y="6590538"/>
            <a:ext cx="2856738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223004" y="6590538"/>
            <a:ext cx="3974592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21030" y="6590538"/>
            <a:ext cx="2856738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942832" y="6590538"/>
            <a:ext cx="2856738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28218" y="115354"/>
            <a:ext cx="423000" cy="29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buNone/>
              <a:defRPr sz="8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buNone/>
              <a:defRPr sz="8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buNone/>
              <a:defRPr sz="8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buNone/>
              <a:defRPr sz="8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buNone/>
              <a:defRPr sz="8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buNone/>
              <a:defRPr sz="8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buNone/>
              <a:defRPr sz="8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buNone/>
              <a:defRPr sz="8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buNone/>
              <a:defRPr sz="800"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168807" y="410061"/>
            <a:ext cx="141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TH: blank page">
  <p:cSld name="PATH: blank page">
    <p:bg>
      <p:bgPr>
        <a:solidFill>
          <a:srgbClr val="FFFFF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1747818" y="703166"/>
            <a:ext cx="135900" cy="1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F61"/>
              </a:buClr>
              <a:buSzPts val="900"/>
              <a:buFont typeface="Helvetica Neue"/>
              <a:buNone/>
              <a:defRPr b="1">
                <a:solidFill>
                  <a:srgbClr val="464F61"/>
                </a:solidFill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F61"/>
              </a:buClr>
              <a:buSzPts val="900"/>
              <a:buFont typeface="Helvetica Neue"/>
              <a:buNone/>
              <a:defRPr b="1">
                <a:solidFill>
                  <a:srgbClr val="464F61"/>
                </a:solidFill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F61"/>
              </a:buClr>
              <a:buSzPts val="900"/>
              <a:buFont typeface="Helvetica Neue"/>
              <a:buNone/>
              <a:defRPr b="1">
                <a:solidFill>
                  <a:srgbClr val="464F61"/>
                </a:solidFill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F61"/>
              </a:buClr>
              <a:buSzPts val="900"/>
              <a:buFont typeface="Helvetica Neue"/>
              <a:buNone/>
              <a:defRPr b="1">
                <a:solidFill>
                  <a:srgbClr val="464F61"/>
                </a:solidFill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F61"/>
              </a:buClr>
              <a:buSzPts val="900"/>
              <a:buFont typeface="Helvetica Neue"/>
              <a:buNone/>
              <a:defRPr b="1">
                <a:solidFill>
                  <a:srgbClr val="464F61"/>
                </a:solidFill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F61"/>
              </a:buClr>
              <a:buSzPts val="900"/>
              <a:buFont typeface="Helvetica Neue"/>
              <a:buNone/>
              <a:defRPr b="1">
                <a:solidFill>
                  <a:srgbClr val="464F61"/>
                </a:solidFill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F61"/>
              </a:buClr>
              <a:buSzPts val="900"/>
              <a:buFont typeface="Helvetica Neue"/>
              <a:buNone/>
              <a:defRPr b="1">
                <a:solidFill>
                  <a:srgbClr val="464F61"/>
                </a:solidFill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F61"/>
              </a:buClr>
              <a:buSzPts val="900"/>
              <a:buFont typeface="Helvetica Neue"/>
              <a:buNone/>
              <a:defRPr b="1">
                <a:solidFill>
                  <a:srgbClr val="464F61"/>
                </a:solidFill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F61"/>
              </a:buClr>
              <a:buSzPts val="900"/>
              <a:buFont typeface="Helvetica Neue"/>
              <a:buNone/>
              <a:defRPr b="1">
                <a:solidFill>
                  <a:srgbClr val="464F6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lide" type="title">
  <p:cSld name="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2" name="Google Shape;52;p10"/>
          <p:cNvSpPr txBox="1">
            <a:spLocks noGrp="1"/>
          </p:cNvSpPr>
          <p:nvPr>
            <p:ph type="ctrTitle"/>
          </p:nvPr>
        </p:nvSpPr>
        <p:spPr>
          <a:xfrm>
            <a:off x="540549" y="1841021"/>
            <a:ext cx="10218900" cy="2083200"/>
          </a:xfrm>
          <a:prstGeom prst="rect">
            <a:avLst/>
          </a:prstGeom>
        </p:spPr>
        <p:txBody>
          <a:bodyPr spcFirstLastPara="1" wrap="square" lIns="124775" tIns="124775" rIns="124775" bIns="12477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Work Sans"/>
              <a:buNone/>
              <a:defRPr sz="7100" b="1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100"/>
              <a:buFont typeface="Helvetica Neue Light"/>
              <a:buNone/>
              <a:defRPr sz="71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100"/>
              <a:buFont typeface="Helvetica Neue Light"/>
              <a:buNone/>
              <a:defRPr sz="71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100"/>
              <a:buFont typeface="Helvetica Neue Light"/>
              <a:buNone/>
              <a:defRPr sz="71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100"/>
              <a:buFont typeface="Helvetica Neue Light"/>
              <a:buNone/>
              <a:defRPr sz="71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100"/>
              <a:buFont typeface="Helvetica Neue Light"/>
              <a:buNone/>
              <a:defRPr sz="71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100"/>
              <a:buFont typeface="Helvetica Neue Light"/>
              <a:buNone/>
              <a:defRPr sz="71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100"/>
              <a:buFont typeface="Helvetica Neue Light"/>
              <a:buNone/>
              <a:defRPr sz="71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100"/>
              <a:buFont typeface="Helvetica Neue Light"/>
              <a:buNone/>
              <a:defRPr sz="71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1"/>
          </p:nvPr>
        </p:nvSpPr>
        <p:spPr>
          <a:xfrm>
            <a:off x="540558" y="3973458"/>
            <a:ext cx="10218900" cy="1422000"/>
          </a:xfrm>
          <a:prstGeom prst="rect">
            <a:avLst/>
          </a:prstGeom>
        </p:spPr>
        <p:txBody>
          <a:bodyPr spcFirstLastPara="1" wrap="square" lIns="124775" tIns="124775" rIns="124775" bIns="1247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800"/>
              <a:buFont typeface="Work Sans Regular"/>
              <a:buNone/>
              <a:defRPr sz="3800">
                <a:solidFill>
                  <a:srgbClr val="22222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54" name="Google Shape;54;p10"/>
          <p:cNvSpPr txBox="1"/>
          <p:nvPr/>
        </p:nvSpPr>
        <p:spPr>
          <a:xfrm>
            <a:off x="11197907" y="6214903"/>
            <a:ext cx="7452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sz="11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5" name="Google Shape;55;p10"/>
          <p:cNvSpPr txBox="1"/>
          <p:nvPr/>
        </p:nvSpPr>
        <p:spPr>
          <a:xfrm>
            <a:off x="540549" y="6214914"/>
            <a:ext cx="21411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May 6th, 2019</a:t>
            </a:r>
            <a:endParaRPr sz="11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" name="Google Shape;56;p10"/>
          <p:cNvSpPr txBox="1"/>
          <p:nvPr/>
        </p:nvSpPr>
        <p:spPr>
          <a:xfrm>
            <a:off x="5139797" y="6214914"/>
            <a:ext cx="21411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Summary Version 1.0</a:t>
            </a:r>
            <a:endParaRPr sz="11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7" name="Google Shape;57;p10"/>
          <p:cNvSpPr txBox="1"/>
          <p:nvPr/>
        </p:nvSpPr>
        <p:spPr>
          <a:xfrm>
            <a:off x="8685964" y="6214914"/>
            <a:ext cx="23457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www.gocommonthread.com</a:t>
            </a:r>
            <a:endParaRPr sz="11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t="38256" b="38253"/>
          <a:stretch/>
        </p:blipFill>
        <p:spPr>
          <a:xfrm>
            <a:off x="10368902" y="485371"/>
            <a:ext cx="1570335" cy="14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1278" y="6214914"/>
            <a:ext cx="535352" cy="534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pink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290140" y="307313"/>
            <a:ext cx="11840400" cy="647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614069" y="2963393"/>
            <a:ext cx="11007000" cy="11598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14300" y="114300"/>
            <a:ext cx="12192000" cy="5943600"/>
          </a:xfrm>
          <a:custGeom>
            <a:avLst/>
            <a:gdLst/>
            <a:ahLst/>
            <a:cxnLst/>
            <a:rect l="l" t="t" r="r" b="b"/>
            <a:pathLst>
              <a:path w="12192000" h="5943600" extrusionOk="0">
                <a:moveTo>
                  <a:pt x="0" y="5943600"/>
                </a:moveTo>
                <a:lnTo>
                  <a:pt x="12192000" y="5943600"/>
                </a:lnTo>
                <a:lnTo>
                  <a:pt x="121920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14300" y="605790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 extrusionOk="0">
                <a:moveTo>
                  <a:pt x="0" y="0"/>
                </a:moveTo>
                <a:lnTo>
                  <a:pt x="12192000" y="0"/>
                </a:lnTo>
                <a:lnTo>
                  <a:pt x="1219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529590" y="505024"/>
            <a:ext cx="1136141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 u="none" strike="noStrike" cap="none">
                <a:solidFill>
                  <a:srgbClr val="16543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621030" y="1629918"/>
            <a:ext cx="11178540" cy="467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223004" y="6590538"/>
            <a:ext cx="3974592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621030" y="6590538"/>
            <a:ext cx="2856738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942832" y="6590538"/>
            <a:ext cx="2856738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23393" y="613146"/>
            <a:ext cx="115737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 Regular"/>
              <a:buNone/>
              <a:defRPr sz="3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 Regular"/>
              <a:buNone/>
              <a:defRPr sz="3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 Regular"/>
              <a:buNone/>
              <a:defRPr sz="3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 Regular"/>
              <a:buNone/>
              <a:defRPr sz="3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 Regular"/>
              <a:buNone/>
              <a:defRPr sz="3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 Regular"/>
              <a:buNone/>
              <a:defRPr sz="3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 Regular"/>
              <a:buNone/>
              <a:defRPr sz="3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 Regular"/>
              <a:buNone/>
              <a:defRPr sz="38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423393" y="1587854"/>
            <a:ext cx="115737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>
            <a:lvl1pPr marL="457200" lvl="0" indent="-3873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ork Sans Regular"/>
              <a:buChar char="●"/>
              <a:defRPr sz="25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925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 Regular"/>
              <a:buChar char="○"/>
              <a:defRPr sz="19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4925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 Regular"/>
              <a:buChar char="■"/>
              <a:defRPr sz="19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4925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 Regular"/>
              <a:buChar char="●"/>
              <a:defRPr sz="19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4925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 Regular"/>
              <a:buChar char="○"/>
              <a:defRPr sz="19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4925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 Regular"/>
              <a:buChar char="■"/>
              <a:defRPr sz="19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4925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 Regular"/>
              <a:buChar char="●"/>
              <a:defRPr sz="19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4925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 Regular"/>
              <a:buChar char="○"/>
              <a:defRPr sz="19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49250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900"/>
              <a:buFont typeface="Work Sans Regular"/>
              <a:buChar char="■"/>
              <a:defRPr sz="19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301412" y="6214903"/>
            <a:ext cx="7452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ctr" anchorCtr="0">
            <a:no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s://www.unicef.org/innovation/sites/unicef.org.innovation/files/2018-11/demand_for_healthservices_fieldguide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unicef.org/innovation/sites/unicef.org.innovation/files/2018-11/demand_for_healthservices_fieldguide.pdf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/>
          <p:nvPr/>
        </p:nvSpPr>
        <p:spPr>
          <a:xfrm>
            <a:off x="114300" y="605790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 extrusionOk="0">
                <a:moveTo>
                  <a:pt x="0" y="0"/>
                </a:moveTo>
                <a:lnTo>
                  <a:pt x="12192000" y="0"/>
                </a:lnTo>
                <a:lnTo>
                  <a:pt x="1219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0"/>
          <p:cNvSpPr/>
          <p:nvPr/>
        </p:nvSpPr>
        <p:spPr>
          <a:xfrm>
            <a:off x="546307" y="6400805"/>
            <a:ext cx="247954" cy="2497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0"/>
          <p:cNvSpPr/>
          <p:nvPr/>
        </p:nvSpPr>
        <p:spPr>
          <a:xfrm>
            <a:off x="808283" y="6400803"/>
            <a:ext cx="257175" cy="249554"/>
          </a:xfrm>
          <a:custGeom>
            <a:avLst/>
            <a:gdLst/>
            <a:ahLst/>
            <a:cxnLst/>
            <a:rect l="l" t="t" r="r" b="b"/>
            <a:pathLst>
              <a:path w="257175" h="249554" extrusionOk="0">
                <a:moveTo>
                  <a:pt x="128282" y="0"/>
                </a:moveTo>
                <a:lnTo>
                  <a:pt x="78459" y="9415"/>
                </a:lnTo>
                <a:lnTo>
                  <a:pt x="37671" y="35560"/>
                </a:lnTo>
                <a:lnTo>
                  <a:pt x="10117" y="75277"/>
                </a:lnTo>
                <a:lnTo>
                  <a:pt x="0" y="125412"/>
                </a:lnTo>
                <a:lnTo>
                  <a:pt x="10016" y="175018"/>
                </a:lnTo>
                <a:lnTo>
                  <a:pt x="37399" y="214275"/>
                </a:lnTo>
                <a:lnTo>
                  <a:pt x="78154" y="240096"/>
                </a:lnTo>
                <a:lnTo>
                  <a:pt x="128282" y="249389"/>
                </a:lnTo>
                <a:lnTo>
                  <a:pt x="178466" y="240096"/>
                </a:lnTo>
                <a:lnTo>
                  <a:pt x="219343" y="214275"/>
                </a:lnTo>
                <a:lnTo>
                  <a:pt x="230894" y="197789"/>
                </a:lnTo>
                <a:lnTo>
                  <a:pt x="128638" y="197789"/>
                </a:lnTo>
                <a:lnTo>
                  <a:pt x="101658" y="192364"/>
                </a:lnTo>
                <a:lnTo>
                  <a:pt x="79684" y="177231"/>
                </a:lnTo>
                <a:lnTo>
                  <a:pt x="64899" y="154102"/>
                </a:lnTo>
                <a:lnTo>
                  <a:pt x="59486" y="124688"/>
                </a:lnTo>
                <a:lnTo>
                  <a:pt x="64899" y="95224"/>
                </a:lnTo>
                <a:lnTo>
                  <a:pt x="79684" y="71972"/>
                </a:lnTo>
                <a:lnTo>
                  <a:pt x="101658" y="56714"/>
                </a:lnTo>
                <a:lnTo>
                  <a:pt x="128638" y="51231"/>
                </a:lnTo>
                <a:lnTo>
                  <a:pt x="229992" y="51231"/>
                </a:lnTo>
                <a:lnTo>
                  <a:pt x="219071" y="35560"/>
                </a:lnTo>
                <a:lnTo>
                  <a:pt x="178161" y="9415"/>
                </a:lnTo>
                <a:lnTo>
                  <a:pt x="128282" y="0"/>
                </a:lnTo>
                <a:close/>
              </a:path>
              <a:path w="257175" h="249554" extrusionOk="0">
                <a:moveTo>
                  <a:pt x="229992" y="51231"/>
                </a:moveTo>
                <a:lnTo>
                  <a:pt x="128638" y="51231"/>
                </a:lnTo>
                <a:lnTo>
                  <a:pt x="155470" y="56714"/>
                </a:lnTo>
                <a:lnTo>
                  <a:pt x="177465" y="71972"/>
                </a:lnTo>
                <a:lnTo>
                  <a:pt x="192337" y="95224"/>
                </a:lnTo>
                <a:lnTo>
                  <a:pt x="197802" y="124688"/>
                </a:lnTo>
                <a:lnTo>
                  <a:pt x="192337" y="154102"/>
                </a:lnTo>
                <a:lnTo>
                  <a:pt x="177465" y="177231"/>
                </a:lnTo>
                <a:lnTo>
                  <a:pt x="155470" y="192364"/>
                </a:lnTo>
                <a:lnTo>
                  <a:pt x="128638" y="197789"/>
                </a:lnTo>
                <a:lnTo>
                  <a:pt x="230894" y="197789"/>
                </a:lnTo>
                <a:lnTo>
                  <a:pt x="246849" y="175018"/>
                </a:lnTo>
                <a:lnTo>
                  <a:pt x="256920" y="125412"/>
                </a:lnTo>
                <a:lnTo>
                  <a:pt x="246747" y="75277"/>
                </a:lnTo>
                <a:lnTo>
                  <a:pt x="229992" y="51231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0"/>
          <p:cNvSpPr/>
          <p:nvPr/>
        </p:nvSpPr>
        <p:spPr>
          <a:xfrm>
            <a:off x="1094648" y="6403664"/>
            <a:ext cx="238290" cy="24366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0"/>
          <p:cNvSpPr/>
          <p:nvPr/>
        </p:nvSpPr>
        <p:spPr>
          <a:xfrm>
            <a:off x="1370975" y="6403664"/>
            <a:ext cx="238290" cy="24366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0"/>
          <p:cNvSpPr/>
          <p:nvPr/>
        </p:nvSpPr>
        <p:spPr>
          <a:xfrm>
            <a:off x="1638691" y="6400803"/>
            <a:ext cx="257175" cy="249554"/>
          </a:xfrm>
          <a:custGeom>
            <a:avLst/>
            <a:gdLst/>
            <a:ahLst/>
            <a:cxnLst/>
            <a:rect l="l" t="t" r="r" b="b"/>
            <a:pathLst>
              <a:path w="257175" h="249554" extrusionOk="0">
                <a:moveTo>
                  <a:pt x="128282" y="0"/>
                </a:moveTo>
                <a:lnTo>
                  <a:pt x="78459" y="9415"/>
                </a:lnTo>
                <a:lnTo>
                  <a:pt x="37671" y="35560"/>
                </a:lnTo>
                <a:lnTo>
                  <a:pt x="10117" y="75277"/>
                </a:lnTo>
                <a:lnTo>
                  <a:pt x="0" y="125412"/>
                </a:lnTo>
                <a:lnTo>
                  <a:pt x="10016" y="175018"/>
                </a:lnTo>
                <a:lnTo>
                  <a:pt x="37399" y="214275"/>
                </a:lnTo>
                <a:lnTo>
                  <a:pt x="78154" y="240096"/>
                </a:lnTo>
                <a:lnTo>
                  <a:pt x="128282" y="249389"/>
                </a:lnTo>
                <a:lnTo>
                  <a:pt x="178466" y="240096"/>
                </a:lnTo>
                <a:lnTo>
                  <a:pt x="219343" y="214275"/>
                </a:lnTo>
                <a:lnTo>
                  <a:pt x="230894" y="197789"/>
                </a:lnTo>
                <a:lnTo>
                  <a:pt x="128638" y="197789"/>
                </a:lnTo>
                <a:lnTo>
                  <a:pt x="101658" y="192364"/>
                </a:lnTo>
                <a:lnTo>
                  <a:pt x="79684" y="177231"/>
                </a:lnTo>
                <a:lnTo>
                  <a:pt x="64899" y="154102"/>
                </a:lnTo>
                <a:lnTo>
                  <a:pt x="59486" y="124688"/>
                </a:lnTo>
                <a:lnTo>
                  <a:pt x="64899" y="95224"/>
                </a:lnTo>
                <a:lnTo>
                  <a:pt x="79684" y="71972"/>
                </a:lnTo>
                <a:lnTo>
                  <a:pt x="101658" y="56714"/>
                </a:lnTo>
                <a:lnTo>
                  <a:pt x="128638" y="51231"/>
                </a:lnTo>
                <a:lnTo>
                  <a:pt x="229992" y="51231"/>
                </a:lnTo>
                <a:lnTo>
                  <a:pt x="219071" y="35560"/>
                </a:lnTo>
                <a:lnTo>
                  <a:pt x="178161" y="9415"/>
                </a:lnTo>
                <a:lnTo>
                  <a:pt x="128282" y="0"/>
                </a:lnTo>
                <a:close/>
              </a:path>
              <a:path w="257175" h="249554" extrusionOk="0">
                <a:moveTo>
                  <a:pt x="229992" y="51231"/>
                </a:moveTo>
                <a:lnTo>
                  <a:pt x="128638" y="51231"/>
                </a:lnTo>
                <a:lnTo>
                  <a:pt x="155470" y="56714"/>
                </a:lnTo>
                <a:lnTo>
                  <a:pt x="177465" y="71972"/>
                </a:lnTo>
                <a:lnTo>
                  <a:pt x="192337" y="95224"/>
                </a:lnTo>
                <a:lnTo>
                  <a:pt x="197802" y="124688"/>
                </a:lnTo>
                <a:lnTo>
                  <a:pt x="192337" y="154102"/>
                </a:lnTo>
                <a:lnTo>
                  <a:pt x="177465" y="177231"/>
                </a:lnTo>
                <a:lnTo>
                  <a:pt x="155470" y="192364"/>
                </a:lnTo>
                <a:lnTo>
                  <a:pt x="128638" y="197789"/>
                </a:lnTo>
                <a:lnTo>
                  <a:pt x="230894" y="197789"/>
                </a:lnTo>
                <a:lnTo>
                  <a:pt x="246849" y="175018"/>
                </a:lnTo>
                <a:lnTo>
                  <a:pt x="256920" y="125412"/>
                </a:lnTo>
                <a:lnTo>
                  <a:pt x="246747" y="75277"/>
                </a:lnTo>
                <a:lnTo>
                  <a:pt x="229992" y="51231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0"/>
          <p:cNvSpPr/>
          <p:nvPr/>
        </p:nvSpPr>
        <p:spPr>
          <a:xfrm>
            <a:off x="1925054" y="6403664"/>
            <a:ext cx="218224" cy="24366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2230419" y="6403664"/>
            <a:ext cx="211048" cy="2436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0"/>
          <p:cNvSpPr/>
          <p:nvPr/>
        </p:nvSpPr>
        <p:spPr>
          <a:xfrm>
            <a:off x="2464090" y="6403664"/>
            <a:ext cx="209257" cy="24366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0"/>
          <p:cNvSpPr/>
          <p:nvPr/>
        </p:nvSpPr>
        <p:spPr>
          <a:xfrm>
            <a:off x="2712093" y="6403664"/>
            <a:ext cx="204965" cy="24366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0"/>
          <p:cNvSpPr/>
          <p:nvPr/>
        </p:nvSpPr>
        <p:spPr>
          <a:xfrm>
            <a:off x="2944326" y="6403664"/>
            <a:ext cx="180975" cy="243840"/>
          </a:xfrm>
          <a:custGeom>
            <a:avLst/>
            <a:gdLst/>
            <a:ahLst/>
            <a:cxnLst/>
            <a:rect l="l" t="t" r="r" b="b"/>
            <a:pathLst>
              <a:path w="180975" h="243840" extrusionOk="0">
                <a:moveTo>
                  <a:pt x="177368" y="0"/>
                </a:moveTo>
                <a:lnTo>
                  <a:pt x="2870" y="0"/>
                </a:lnTo>
                <a:lnTo>
                  <a:pt x="0" y="3225"/>
                </a:lnTo>
                <a:lnTo>
                  <a:pt x="0" y="240436"/>
                </a:lnTo>
                <a:lnTo>
                  <a:pt x="2870" y="243662"/>
                </a:lnTo>
                <a:lnTo>
                  <a:pt x="177368" y="243662"/>
                </a:lnTo>
                <a:lnTo>
                  <a:pt x="180594" y="240792"/>
                </a:lnTo>
                <a:lnTo>
                  <a:pt x="180594" y="198513"/>
                </a:lnTo>
                <a:lnTo>
                  <a:pt x="177368" y="195287"/>
                </a:lnTo>
                <a:lnTo>
                  <a:pt x="59486" y="195287"/>
                </a:lnTo>
                <a:lnTo>
                  <a:pt x="56616" y="192062"/>
                </a:lnTo>
                <a:lnTo>
                  <a:pt x="56616" y="147993"/>
                </a:lnTo>
                <a:lnTo>
                  <a:pt x="59486" y="144767"/>
                </a:lnTo>
                <a:lnTo>
                  <a:pt x="140462" y="144767"/>
                </a:lnTo>
                <a:lnTo>
                  <a:pt x="143687" y="141897"/>
                </a:lnTo>
                <a:lnTo>
                  <a:pt x="143687" y="99618"/>
                </a:lnTo>
                <a:lnTo>
                  <a:pt x="140462" y="96393"/>
                </a:lnTo>
                <a:lnTo>
                  <a:pt x="59486" y="96393"/>
                </a:lnTo>
                <a:lnTo>
                  <a:pt x="56616" y="93522"/>
                </a:lnTo>
                <a:lnTo>
                  <a:pt x="56616" y="51600"/>
                </a:lnTo>
                <a:lnTo>
                  <a:pt x="59486" y="48374"/>
                </a:lnTo>
                <a:lnTo>
                  <a:pt x="177368" y="48374"/>
                </a:lnTo>
                <a:lnTo>
                  <a:pt x="180594" y="45504"/>
                </a:lnTo>
                <a:lnTo>
                  <a:pt x="180594" y="3225"/>
                </a:lnTo>
                <a:lnTo>
                  <a:pt x="177368" y="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0"/>
          <p:cNvSpPr/>
          <p:nvPr/>
        </p:nvSpPr>
        <p:spPr>
          <a:xfrm>
            <a:off x="3130340" y="6403664"/>
            <a:ext cx="251460" cy="243840"/>
          </a:xfrm>
          <a:custGeom>
            <a:avLst/>
            <a:gdLst/>
            <a:ahLst/>
            <a:cxnLst/>
            <a:rect l="l" t="t" r="r" b="b"/>
            <a:pathLst>
              <a:path w="251460" h="243840" extrusionOk="0">
                <a:moveTo>
                  <a:pt x="151574" y="0"/>
                </a:moveTo>
                <a:lnTo>
                  <a:pt x="102476" y="0"/>
                </a:lnTo>
                <a:lnTo>
                  <a:pt x="101396" y="1079"/>
                </a:lnTo>
                <a:lnTo>
                  <a:pt x="99250" y="5740"/>
                </a:lnTo>
                <a:lnTo>
                  <a:pt x="2501" y="234340"/>
                </a:lnTo>
                <a:lnTo>
                  <a:pt x="0" y="240080"/>
                </a:lnTo>
                <a:lnTo>
                  <a:pt x="2857" y="243662"/>
                </a:lnTo>
                <a:lnTo>
                  <a:pt x="55181" y="243662"/>
                </a:lnTo>
                <a:lnTo>
                  <a:pt x="56260" y="242227"/>
                </a:lnTo>
                <a:lnTo>
                  <a:pt x="58051" y="237934"/>
                </a:lnTo>
                <a:lnTo>
                  <a:pt x="72377" y="202095"/>
                </a:lnTo>
                <a:lnTo>
                  <a:pt x="73101" y="199948"/>
                </a:lnTo>
                <a:lnTo>
                  <a:pt x="74891" y="198158"/>
                </a:lnTo>
                <a:lnTo>
                  <a:pt x="234258" y="198158"/>
                </a:lnTo>
                <a:lnTo>
                  <a:pt x="217361" y="156946"/>
                </a:lnTo>
                <a:lnTo>
                  <a:pt x="92087" y="156946"/>
                </a:lnTo>
                <a:lnTo>
                  <a:pt x="91363" y="155155"/>
                </a:lnTo>
                <a:lnTo>
                  <a:pt x="92443" y="152641"/>
                </a:lnTo>
                <a:lnTo>
                  <a:pt x="125056" y="72377"/>
                </a:lnTo>
                <a:lnTo>
                  <a:pt x="125412" y="71666"/>
                </a:lnTo>
                <a:lnTo>
                  <a:pt x="182395" y="71666"/>
                </a:lnTo>
                <a:lnTo>
                  <a:pt x="155511" y="6096"/>
                </a:lnTo>
                <a:lnTo>
                  <a:pt x="154076" y="2870"/>
                </a:lnTo>
                <a:lnTo>
                  <a:pt x="151574" y="0"/>
                </a:lnTo>
                <a:close/>
              </a:path>
              <a:path w="251460" h="243840" extrusionOk="0">
                <a:moveTo>
                  <a:pt x="234258" y="198158"/>
                </a:moveTo>
                <a:lnTo>
                  <a:pt x="174142" y="198158"/>
                </a:lnTo>
                <a:lnTo>
                  <a:pt x="175221" y="198513"/>
                </a:lnTo>
                <a:lnTo>
                  <a:pt x="190982" y="237934"/>
                </a:lnTo>
                <a:lnTo>
                  <a:pt x="192417" y="241871"/>
                </a:lnTo>
                <a:lnTo>
                  <a:pt x="195287" y="243662"/>
                </a:lnTo>
                <a:lnTo>
                  <a:pt x="249034" y="243662"/>
                </a:lnTo>
                <a:lnTo>
                  <a:pt x="251180" y="239356"/>
                </a:lnTo>
                <a:lnTo>
                  <a:pt x="249389" y="235064"/>
                </a:lnTo>
                <a:lnTo>
                  <a:pt x="234258" y="198158"/>
                </a:lnTo>
                <a:close/>
              </a:path>
              <a:path w="251460" h="243840" extrusionOk="0">
                <a:moveTo>
                  <a:pt x="182395" y="71666"/>
                </a:moveTo>
                <a:lnTo>
                  <a:pt x="125768" y="71666"/>
                </a:lnTo>
                <a:lnTo>
                  <a:pt x="126123" y="72377"/>
                </a:lnTo>
                <a:lnTo>
                  <a:pt x="157657" y="152641"/>
                </a:lnTo>
                <a:lnTo>
                  <a:pt x="158737" y="154800"/>
                </a:lnTo>
                <a:lnTo>
                  <a:pt x="158013" y="156946"/>
                </a:lnTo>
                <a:lnTo>
                  <a:pt x="217361" y="156946"/>
                </a:lnTo>
                <a:lnTo>
                  <a:pt x="182395" y="71666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0"/>
          <p:cNvSpPr/>
          <p:nvPr/>
        </p:nvSpPr>
        <p:spPr>
          <a:xfrm>
            <a:off x="3399845" y="6403664"/>
            <a:ext cx="233045" cy="243840"/>
          </a:xfrm>
          <a:custGeom>
            <a:avLst/>
            <a:gdLst/>
            <a:ahLst/>
            <a:cxnLst/>
            <a:rect l="l" t="t" r="r" b="b"/>
            <a:pathLst>
              <a:path w="233045" h="243840" extrusionOk="0">
                <a:moveTo>
                  <a:pt x="103911" y="0"/>
                </a:moveTo>
                <a:lnTo>
                  <a:pt x="2870" y="0"/>
                </a:lnTo>
                <a:lnTo>
                  <a:pt x="0" y="3225"/>
                </a:lnTo>
                <a:lnTo>
                  <a:pt x="0" y="240436"/>
                </a:lnTo>
                <a:lnTo>
                  <a:pt x="2870" y="243662"/>
                </a:lnTo>
                <a:lnTo>
                  <a:pt x="103911" y="243662"/>
                </a:lnTo>
                <a:lnTo>
                  <a:pt x="154850" y="234815"/>
                </a:lnTo>
                <a:lnTo>
                  <a:pt x="195643" y="209978"/>
                </a:lnTo>
                <a:lnTo>
                  <a:pt x="206040" y="195287"/>
                </a:lnTo>
                <a:lnTo>
                  <a:pt x="59486" y="195287"/>
                </a:lnTo>
                <a:lnTo>
                  <a:pt x="56616" y="192417"/>
                </a:lnTo>
                <a:lnTo>
                  <a:pt x="56616" y="51600"/>
                </a:lnTo>
                <a:lnTo>
                  <a:pt x="59486" y="48374"/>
                </a:lnTo>
                <a:lnTo>
                  <a:pt x="205496" y="48374"/>
                </a:lnTo>
                <a:lnTo>
                  <a:pt x="195376" y="33997"/>
                </a:lnTo>
                <a:lnTo>
                  <a:pt x="154550" y="8919"/>
                </a:lnTo>
                <a:lnTo>
                  <a:pt x="103911" y="0"/>
                </a:lnTo>
                <a:close/>
              </a:path>
              <a:path w="233045" h="243840" extrusionOk="0">
                <a:moveTo>
                  <a:pt x="205496" y="48374"/>
                </a:moveTo>
                <a:lnTo>
                  <a:pt x="103555" y="48374"/>
                </a:lnTo>
                <a:lnTo>
                  <a:pt x="131104" y="53856"/>
                </a:lnTo>
                <a:lnTo>
                  <a:pt x="153276" y="69114"/>
                </a:lnTo>
                <a:lnTo>
                  <a:pt x="168056" y="92367"/>
                </a:lnTo>
                <a:lnTo>
                  <a:pt x="173431" y="121831"/>
                </a:lnTo>
                <a:lnTo>
                  <a:pt x="168062" y="151300"/>
                </a:lnTo>
                <a:lnTo>
                  <a:pt x="153320" y="174551"/>
                </a:lnTo>
                <a:lnTo>
                  <a:pt x="131254" y="189807"/>
                </a:lnTo>
                <a:lnTo>
                  <a:pt x="103911" y="195287"/>
                </a:lnTo>
                <a:lnTo>
                  <a:pt x="206040" y="195287"/>
                </a:lnTo>
                <a:lnTo>
                  <a:pt x="222729" y="171706"/>
                </a:lnTo>
                <a:lnTo>
                  <a:pt x="232549" y="122555"/>
                </a:lnTo>
                <a:lnTo>
                  <a:pt x="222629" y="72716"/>
                </a:lnTo>
                <a:lnTo>
                  <a:pt x="205496" y="48374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 rotWithShape="1">
          <a:blip r:embed="rId9">
            <a:alphaModFix/>
          </a:blip>
          <a:srcRect t="69" b="79"/>
          <a:stretch/>
        </p:blipFill>
        <p:spPr>
          <a:xfrm>
            <a:off x="486450" y="114300"/>
            <a:ext cx="11447701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838650" y="6154200"/>
            <a:ext cx="20955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/>
          <p:nvPr/>
        </p:nvSpPr>
        <p:spPr>
          <a:xfrm>
            <a:off x="114300" y="114300"/>
            <a:ext cx="12192000" cy="5943600"/>
          </a:xfrm>
          <a:custGeom>
            <a:avLst/>
            <a:gdLst/>
            <a:ahLst/>
            <a:cxnLst/>
            <a:rect l="l" t="t" r="r" b="b"/>
            <a:pathLst>
              <a:path w="12192000" h="5943600" extrusionOk="0">
                <a:moveTo>
                  <a:pt x="0" y="5943600"/>
                </a:moveTo>
                <a:lnTo>
                  <a:pt x="12192000" y="5943600"/>
                </a:lnTo>
                <a:lnTo>
                  <a:pt x="121920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F7B5A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9"/>
          <p:cNvSpPr/>
          <p:nvPr/>
        </p:nvSpPr>
        <p:spPr>
          <a:xfrm>
            <a:off x="114300" y="605790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 extrusionOk="0">
                <a:moveTo>
                  <a:pt x="0" y="0"/>
                </a:moveTo>
                <a:lnTo>
                  <a:pt x="12192000" y="0"/>
                </a:lnTo>
                <a:lnTo>
                  <a:pt x="1219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9"/>
          <p:cNvSpPr txBox="1"/>
          <p:nvPr/>
        </p:nvSpPr>
        <p:spPr>
          <a:xfrm>
            <a:off x="471101" y="2616200"/>
            <a:ext cx="69381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7F7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Film Screening</a:t>
            </a:r>
            <a:endParaRPr sz="7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p39"/>
          <p:cNvSpPr/>
          <p:nvPr/>
        </p:nvSpPr>
        <p:spPr>
          <a:xfrm>
            <a:off x="544945" y="6454799"/>
            <a:ext cx="466200" cy="147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9"/>
          <p:cNvSpPr/>
          <p:nvPr/>
        </p:nvSpPr>
        <p:spPr>
          <a:xfrm>
            <a:off x="1033649" y="6454799"/>
            <a:ext cx="457800" cy="147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9"/>
          <p:cNvSpPr/>
          <p:nvPr/>
        </p:nvSpPr>
        <p:spPr>
          <a:xfrm>
            <a:off x="1542949" y="6456503"/>
            <a:ext cx="262500" cy="144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9"/>
          <p:cNvSpPr/>
          <p:nvPr/>
        </p:nvSpPr>
        <p:spPr>
          <a:xfrm>
            <a:off x="1828383" y="6456503"/>
            <a:ext cx="121919" cy="144779"/>
          </a:xfrm>
          <a:custGeom>
            <a:avLst/>
            <a:gdLst/>
            <a:ahLst/>
            <a:cxnLst/>
            <a:rect l="l" t="t" r="r" b="b"/>
            <a:pathLst>
              <a:path w="121919" h="144779" extrusionOk="0">
                <a:moveTo>
                  <a:pt x="64973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31635" y="144386"/>
                </a:lnTo>
                <a:lnTo>
                  <a:pt x="33337" y="142468"/>
                </a:lnTo>
                <a:lnTo>
                  <a:pt x="33337" y="93853"/>
                </a:lnTo>
                <a:lnTo>
                  <a:pt x="34607" y="92367"/>
                </a:lnTo>
                <a:lnTo>
                  <a:pt x="92111" y="92367"/>
                </a:lnTo>
                <a:lnTo>
                  <a:pt x="91732" y="91732"/>
                </a:lnTo>
                <a:lnTo>
                  <a:pt x="90462" y="89395"/>
                </a:lnTo>
                <a:lnTo>
                  <a:pt x="89814" y="87261"/>
                </a:lnTo>
                <a:lnTo>
                  <a:pt x="93433" y="85356"/>
                </a:lnTo>
                <a:lnTo>
                  <a:pt x="104000" y="78287"/>
                </a:lnTo>
                <a:lnTo>
                  <a:pt x="111718" y="69405"/>
                </a:lnTo>
                <a:lnTo>
                  <a:pt x="113471" y="65392"/>
                </a:lnTo>
                <a:lnTo>
                  <a:pt x="34404" y="65392"/>
                </a:lnTo>
                <a:lnTo>
                  <a:pt x="33337" y="64338"/>
                </a:lnTo>
                <a:lnTo>
                  <a:pt x="33337" y="28879"/>
                </a:lnTo>
                <a:lnTo>
                  <a:pt x="34404" y="27812"/>
                </a:lnTo>
                <a:lnTo>
                  <a:pt x="114751" y="27812"/>
                </a:lnTo>
                <a:lnTo>
                  <a:pt x="114393" y="25883"/>
                </a:lnTo>
                <a:lnTo>
                  <a:pt x="103860" y="11596"/>
                </a:lnTo>
                <a:lnTo>
                  <a:pt x="87155" y="2922"/>
                </a:lnTo>
                <a:lnTo>
                  <a:pt x="64973" y="0"/>
                </a:lnTo>
                <a:close/>
              </a:path>
              <a:path w="121919" h="144779" extrusionOk="0">
                <a:moveTo>
                  <a:pt x="92111" y="92367"/>
                </a:moveTo>
                <a:lnTo>
                  <a:pt x="55841" y="92367"/>
                </a:lnTo>
                <a:lnTo>
                  <a:pt x="57124" y="93421"/>
                </a:lnTo>
                <a:lnTo>
                  <a:pt x="58610" y="96189"/>
                </a:lnTo>
                <a:lnTo>
                  <a:pt x="83870" y="141833"/>
                </a:lnTo>
                <a:lnTo>
                  <a:pt x="84721" y="143535"/>
                </a:lnTo>
                <a:lnTo>
                  <a:pt x="85991" y="144386"/>
                </a:lnTo>
                <a:lnTo>
                  <a:pt x="120180" y="144386"/>
                </a:lnTo>
                <a:lnTo>
                  <a:pt x="121462" y="141630"/>
                </a:lnTo>
                <a:lnTo>
                  <a:pt x="119760" y="138658"/>
                </a:lnTo>
                <a:lnTo>
                  <a:pt x="92111" y="92367"/>
                </a:lnTo>
                <a:close/>
              </a:path>
              <a:path w="121919" h="144779" extrusionOk="0">
                <a:moveTo>
                  <a:pt x="114751" y="27812"/>
                </a:moveTo>
                <a:lnTo>
                  <a:pt x="76657" y="27812"/>
                </a:lnTo>
                <a:lnTo>
                  <a:pt x="84086" y="34607"/>
                </a:lnTo>
                <a:lnTo>
                  <a:pt x="84086" y="45859"/>
                </a:lnTo>
                <a:lnTo>
                  <a:pt x="82705" y="53658"/>
                </a:lnTo>
                <a:lnTo>
                  <a:pt x="78935" y="59845"/>
                </a:lnTo>
                <a:lnTo>
                  <a:pt x="73333" y="63922"/>
                </a:lnTo>
                <a:lnTo>
                  <a:pt x="66459" y="65392"/>
                </a:lnTo>
                <a:lnTo>
                  <a:pt x="113471" y="65392"/>
                </a:lnTo>
                <a:lnTo>
                  <a:pt x="116451" y="58571"/>
                </a:lnTo>
                <a:lnTo>
                  <a:pt x="118059" y="45643"/>
                </a:lnTo>
                <a:lnTo>
                  <a:pt x="114751" y="27812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9"/>
          <p:cNvSpPr/>
          <p:nvPr/>
        </p:nvSpPr>
        <p:spPr>
          <a:xfrm>
            <a:off x="1966000" y="6456503"/>
            <a:ext cx="107314" cy="144779"/>
          </a:xfrm>
          <a:custGeom>
            <a:avLst/>
            <a:gdLst/>
            <a:ahLst/>
            <a:cxnLst/>
            <a:rect l="l" t="t" r="r" b="b"/>
            <a:pathLst>
              <a:path w="107314" h="144779" extrusionOk="0">
                <a:moveTo>
                  <a:pt x="105105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105105" y="144386"/>
                </a:lnTo>
                <a:lnTo>
                  <a:pt x="107022" y="142684"/>
                </a:lnTo>
                <a:lnTo>
                  <a:pt x="107022" y="117627"/>
                </a:lnTo>
                <a:lnTo>
                  <a:pt x="105105" y="115722"/>
                </a:lnTo>
                <a:lnTo>
                  <a:pt x="35255" y="115722"/>
                </a:lnTo>
                <a:lnTo>
                  <a:pt x="33553" y="113804"/>
                </a:lnTo>
                <a:lnTo>
                  <a:pt x="33553" y="87693"/>
                </a:lnTo>
                <a:lnTo>
                  <a:pt x="35255" y="85775"/>
                </a:lnTo>
                <a:lnTo>
                  <a:pt x="83235" y="85775"/>
                </a:lnTo>
                <a:lnTo>
                  <a:pt x="85153" y="84086"/>
                </a:lnTo>
                <a:lnTo>
                  <a:pt x="85153" y="59029"/>
                </a:lnTo>
                <a:lnTo>
                  <a:pt x="83235" y="57111"/>
                </a:lnTo>
                <a:lnTo>
                  <a:pt x="35255" y="57111"/>
                </a:lnTo>
                <a:lnTo>
                  <a:pt x="33553" y="55410"/>
                </a:lnTo>
                <a:lnTo>
                  <a:pt x="33553" y="30568"/>
                </a:lnTo>
                <a:lnTo>
                  <a:pt x="35255" y="28663"/>
                </a:lnTo>
                <a:lnTo>
                  <a:pt x="105105" y="28663"/>
                </a:lnTo>
                <a:lnTo>
                  <a:pt x="107022" y="26962"/>
                </a:lnTo>
                <a:lnTo>
                  <a:pt x="107022" y="1905"/>
                </a:lnTo>
                <a:lnTo>
                  <a:pt x="105105" y="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9"/>
          <p:cNvSpPr/>
          <p:nvPr/>
        </p:nvSpPr>
        <p:spPr>
          <a:xfrm>
            <a:off x="2076225" y="6456503"/>
            <a:ext cx="149225" cy="144779"/>
          </a:xfrm>
          <a:custGeom>
            <a:avLst/>
            <a:gdLst/>
            <a:ahLst/>
            <a:cxnLst/>
            <a:rect l="l" t="t" r="r" b="b"/>
            <a:pathLst>
              <a:path w="149225" h="144779" extrusionOk="0">
                <a:moveTo>
                  <a:pt x="89827" y="0"/>
                </a:moveTo>
                <a:lnTo>
                  <a:pt x="60731" y="0"/>
                </a:lnTo>
                <a:lnTo>
                  <a:pt x="60096" y="634"/>
                </a:lnTo>
                <a:lnTo>
                  <a:pt x="58735" y="3606"/>
                </a:lnTo>
                <a:lnTo>
                  <a:pt x="1498" y="138861"/>
                </a:lnTo>
                <a:lnTo>
                  <a:pt x="0" y="142265"/>
                </a:lnTo>
                <a:lnTo>
                  <a:pt x="1701" y="144386"/>
                </a:lnTo>
                <a:lnTo>
                  <a:pt x="32702" y="144386"/>
                </a:lnTo>
                <a:lnTo>
                  <a:pt x="33337" y="143535"/>
                </a:lnTo>
                <a:lnTo>
                  <a:pt x="34404" y="140995"/>
                </a:lnTo>
                <a:lnTo>
                  <a:pt x="42900" y="119761"/>
                </a:lnTo>
                <a:lnTo>
                  <a:pt x="43319" y="118478"/>
                </a:lnTo>
                <a:lnTo>
                  <a:pt x="44386" y="117424"/>
                </a:lnTo>
                <a:lnTo>
                  <a:pt x="138824" y="117424"/>
                </a:lnTo>
                <a:lnTo>
                  <a:pt x="128812" y="93002"/>
                </a:lnTo>
                <a:lnTo>
                  <a:pt x="54571" y="93002"/>
                </a:lnTo>
                <a:lnTo>
                  <a:pt x="54152" y="91935"/>
                </a:lnTo>
                <a:lnTo>
                  <a:pt x="54787" y="90449"/>
                </a:lnTo>
                <a:lnTo>
                  <a:pt x="74117" y="42887"/>
                </a:lnTo>
                <a:lnTo>
                  <a:pt x="74320" y="42456"/>
                </a:lnTo>
                <a:lnTo>
                  <a:pt x="108090" y="42456"/>
                </a:lnTo>
                <a:lnTo>
                  <a:pt x="92068" y="3390"/>
                </a:lnTo>
                <a:lnTo>
                  <a:pt x="91312" y="1689"/>
                </a:lnTo>
                <a:lnTo>
                  <a:pt x="89827" y="0"/>
                </a:lnTo>
                <a:close/>
              </a:path>
              <a:path w="149225" h="144779" extrusionOk="0">
                <a:moveTo>
                  <a:pt x="138824" y="117424"/>
                </a:moveTo>
                <a:lnTo>
                  <a:pt x="103200" y="117424"/>
                </a:lnTo>
                <a:lnTo>
                  <a:pt x="103835" y="117627"/>
                </a:lnTo>
                <a:lnTo>
                  <a:pt x="113182" y="140995"/>
                </a:lnTo>
                <a:lnTo>
                  <a:pt x="114033" y="143319"/>
                </a:lnTo>
                <a:lnTo>
                  <a:pt x="115735" y="144386"/>
                </a:lnTo>
                <a:lnTo>
                  <a:pt x="147586" y="144386"/>
                </a:lnTo>
                <a:lnTo>
                  <a:pt x="148856" y="141833"/>
                </a:lnTo>
                <a:lnTo>
                  <a:pt x="147789" y="139293"/>
                </a:lnTo>
                <a:lnTo>
                  <a:pt x="138824" y="117424"/>
                </a:lnTo>
                <a:close/>
              </a:path>
              <a:path w="149225" h="144779" extrusionOk="0">
                <a:moveTo>
                  <a:pt x="108090" y="42456"/>
                </a:moveTo>
                <a:lnTo>
                  <a:pt x="74536" y="42456"/>
                </a:lnTo>
                <a:lnTo>
                  <a:pt x="74752" y="42887"/>
                </a:lnTo>
                <a:lnTo>
                  <a:pt x="93433" y="90449"/>
                </a:lnTo>
                <a:lnTo>
                  <a:pt x="94068" y="91732"/>
                </a:lnTo>
                <a:lnTo>
                  <a:pt x="93649" y="93002"/>
                </a:lnTo>
                <a:lnTo>
                  <a:pt x="128812" y="93002"/>
                </a:lnTo>
                <a:lnTo>
                  <a:pt x="108090" y="42456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9"/>
          <p:cNvSpPr/>
          <p:nvPr/>
        </p:nvSpPr>
        <p:spPr>
          <a:xfrm>
            <a:off x="2235941" y="6456503"/>
            <a:ext cx="138430" cy="144779"/>
          </a:xfrm>
          <a:custGeom>
            <a:avLst/>
            <a:gdLst/>
            <a:ahLst/>
            <a:cxnLst/>
            <a:rect l="l" t="t" r="r" b="b"/>
            <a:pathLst>
              <a:path w="138430" h="144779" extrusionOk="0">
                <a:moveTo>
                  <a:pt x="61582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61582" y="144386"/>
                </a:lnTo>
                <a:lnTo>
                  <a:pt x="91762" y="139144"/>
                </a:lnTo>
                <a:lnTo>
                  <a:pt x="115935" y="124428"/>
                </a:lnTo>
                <a:lnTo>
                  <a:pt x="122097" y="115722"/>
                </a:lnTo>
                <a:lnTo>
                  <a:pt x="35242" y="115722"/>
                </a:lnTo>
                <a:lnTo>
                  <a:pt x="33553" y="114020"/>
                </a:lnTo>
                <a:lnTo>
                  <a:pt x="33553" y="30568"/>
                </a:lnTo>
                <a:lnTo>
                  <a:pt x="35242" y="28663"/>
                </a:lnTo>
                <a:lnTo>
                  <a:pt x="121774" y="28663"/>
                </a:lnTo>
                <a:lnTo>
                  <a:pt x="115777" y="20145"/>
                </a:lnTo>
                <a:lnTo>
                  <a:pt x="91585" y="5285"/>
                </a:lnTo>
                <a:lnTo>
                  <a:pt x="61582" y="0"/>
                </a:lnTo>
                <a:close/>
              </a:path>
              <a:path w="138430" h="144779" extrusionOk="0">
                <a:moveTo>
                  <a:pt x="121774" y="28663"/>
                </a:moveTo>
                <a:lnTo>
                  <a:pt x="61366" y="28663"/>
                </a:lnTo>
                <a:lnTo>
                  <a:pt x="77688" y="31912"/>
                </a:lnTo>
                <a:lnTo>
                  <a:pt x="90825" y="40952"/>
                </a:lnTo>
                <a:lnTo>
                  <a:pt x="99583" y="54729"/>
                </a:lnTo>
                <a:lnTo>
                  <a:pt x="102768" y="72186"/>
                </a:lnTo>
                <a:lnTo>
                  <a:pt x="99587" y="89651"/>
                </a:lnTo>
                <a:lnTo>
                  <a:pt x="90852" y="103431"/>
                </a:lnTo>
                <a:lnTo>
                  <a:pt x="77779" y="112473"/>
                </a:lnTo>
                <a:lnTo>
                  <a:pt x="61582" y="115722"/>
                </a:lnTo>
                <a:lnTo>
                  <a:pt x="122097" y="115722"/>
                </a:lnTo>
                <a:lnTo>
                  <a:pt x="131987" y="101748"/>
                </a:lnTo>
                <a:lnTo>
                  <a:pt x="137807" y="72618"/>
                </a:lnTo>
                <a:lnTo>
                  <a:pt x="131928" y="43087"/>
                </a:lnTo>
                <a:lnTo>
                  <a:pt x="121774" y="28663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38650" y="6154200"/>
            <a:ext cx="20955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/>
          <p:nvPr/>
        </p:nvSpPr>
        <p:spPr>
          <a:xfrm>
            <a:off x="114300" y="114300"/>
            <a:ext cx="12192000" cy="5943600"/>
          </a:xfrm>
          <a:custGeom>
            <a:avLst/>
            <a:gdLst/>
            <a:ahLst/>
            <a:cxnLst/>
            <a:rect l="l" t="t" r="r" b="b"/>
            <a:pathLst>
              <a:path w="12192000" h="5943600" extrusionOk="0">
                <a:moveTo>
                  <a:pt x="0" y="5943600"/>
                </a:moveTo>
                <a:lnTo>
                  <a:pt x="12192000" y="5943600"/>
                </a:lnTo>
                <a:lnTo>
                  <a:pt x="121920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F7B5A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0"/>
          <p:cNvSpPr/>
          <p:nvPr/>
        </p:nvSpPr>
        <p:spPr>
          <a:xfrm>
            <a:off x="114300" y="605790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 extrusionOk="0">
                <a:moveTo>
                  <a:pt x="0" y="0"/>
                </a:moveTo>
                <a:lnTo>
                  <a:pt x="12192000" y="0"/>
                </a:lnTo>
                <a:lnTo>
                  <a:pt x="1219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544945" y="6454799"/>
            <a:ext cx="466200" cy="147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0"/>
          <p:cNvSpPr/>
          <p:nvPr/>
        </p:nvSpPr>
        <p:spPr>
          <a:xfrm>
            <a:off x="1033649" y="6454799"/>
            <a:ext cx="457800" cy="147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1542949" y="6456503"/>
            <a:ext cx="262500" cy="144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0"/>
          <p:cNvSpPr/>
          <p:nvPr/>
        </p:nvSpPr>
        <p:spPr>
          <a:xfrm>
            <a:off x="1828383" y="6456503"/>
            <a:ext cx="121919" cy="144779"/>
          </a:xfrm>
          <a:custGeom>
            <a:avLst/>
            <a:gdLst/>
            <a:ahLst/>
            <a:cxnLst/>
            <a:rect l="l" t="t" r="r" b="b"/>
            <a:pathLst>
              <a:path w="121919" h="144779" extrusionOk="0">
                <a:moveTo>
                  <a:pt x="64973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31635" y="144386"/>
                </a:lnTo>
                <a:lnTo>
                  <a:pt x="33337" y="142468"/>
                </a:lnTo>
                <a:lnTo>
                  <a:pt x="33337" y="93853"/>
                </a:lnTo>
                <a:lnTo>
                  <a:pt x="34607" y="92367"/>
                </a:lnTo>
                <a:lnTo>
                  <a:pt x="92111" y="92367"/>
                </a:lnTo>
                <a:lnTo>
                  <a:pt x="91732" y="91732"/>
                </a:lnTo>
                <a:lnTo>
                  <a:pt x="90462" y="89395"/>
                </a:lnTo>
                <a:lnTo>
                  <a:pt x="89814" y="87261"/>
                </a:lnTo>
                <a:lnTo>
                  <a:pt x="93433" y="85356"/>
                </a:lnTo>
                <a:lnTo>
                  <a:pt x="104000" y="78287"/>
                </a:lnTo>
                <a:lnTo>
                  <a:pt x="111718" y="69405"/>
                </a:lnTo>
                <a:lnTo>
                  <a:pt x="113471" y="65392"/>
                </a:lnTo>
                <a:lnTo>
                  <a:pt x="34404" y="65392"/>
                </a:lnTo>
                <a:lnTo>
                  <a:pt x="33337" y="64338"/>
                </a:lnTo>
                <a:lnTo>
                  <a:pt x="33337" y="28879"/>
                </a:lnTo>
                <a:lnTo>
                  <a:pt x="34404" y="27812"/>
                </a:lnTo>
                <a:lnTo>
                  <a:pt x="114751" y="27812"/>
                </a:lnTo>
                <a:lnTo>
                  <a:pt x="114393" y="25883"/>
                </a:lnTo>
                <a:lnTo>
                  <a:pt x="103860" y="11596"/>
                </a:lnTo>
                <a:lnTo>
                  <a:pt x="87155" y="2922"/>
                </a:lnTo>
                <a:lnTo>
                  <a:pt x="64973" y="0"/>
                </a:lnTo>
                <a:close/>
              </a:path>
              <a:path w="121919" h="144779" extrusionOk="0">
                <a:moveTo>
                  <a:pt x="92111" y="92367"/>
                </a:moveTo>
                <a:lnTo>
                  <a:pt x="55841" y="92367"/>
                </a:lnTo>
                <a:lnTo>
                  <a:pt x="57124" y="93421"/>
                </a:lnTo>
                <a:lnTo>
                  <a:pt x="58610" y="96189"/>
                </a:lnTo>
                <a:lnTo>
                  <a:pt x="83870" y="141833"/>
                </a:lnTo>
                <a:lnTo>
                  <a:pt x="84721" y="143535"/>
                </a:lnTo>
                <a:lnTo>
                  <a:pt x="85991" y="144386"/>
                </a:lnTo>
                <a:lnTo>
                  <a:pt x="120180" y="144386"/>
                </a:lnTo>
                <a:lnTo>
                  <a:pt x="121462" y="141630"/>
                </a:lnTo>
                <a:lnTo>
                  <a:pt x="119760" y="138658"/>
                </a:lnTo>
                <a:lnTo>
                  <a:pt x="92111" y="92367"/>
                </a:lnTo>
                <a:close/>
              </a:path>
              <a:path w="121919" h="144779" extrusionOk="0">
                <a:moveTo>
                  <a:pt x="114751" y="27812"/>
                </a:moveTo>
                <a:lnTo>
                  <a:pt x="76657" y="27812"/>
                </a:lnTo>
                <a:lnTo>
                  <a:pt x="84086" y="34607"/>
                </a:lnTo>
                <a:lnTo>
                  <a:pt x="84086" y="45859"/>
                </a:lnTo>
                <a:lnTo>
                  <a:pt x="82705" y="53658"/>
                </a:lnTo>
                <a:lnTo>
                  <a:pt x="78935" y="59845"/>
                </a:lnTo>
                <a:lnTo>
                  <a:pt x="73333" y="63922"/>
                </a:lnTo>
                <a:lnTo>
                  <a:pt x="66459" y="65392"/>
                </a:lnTo>
                <a:lnTo>
                  <a:pt x="113471" y="65392"/>
                </a:lnTo>
                <a:lnTo>
                  <a:pt x="116451" y="58571"/>
                </a:lnTo>
                <a:lnTo>
                  <a:pt x="118059" y="45643"/>
                </a:lnTo>
                <a:lnTo>
                  <a:pt x="114751" y="27812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0"/>
          <p:cNvSpPr/>
          <p:nvPr/>
        </p:nvSpPr>
        <p:spPr>
          <a:xfrm>
            <a:off x="1966000" y="6456503"/>
            <a:ext cx="107314" cy="144779"/>
          </a:xfrm>
          <a:custGeom>
            <a:avLst/>
            <a:gdLst/>
            <a:ahLst/>
            <a:cxnLst/>
            <a:rect l="l" t="t" r="r" b="b"/>
            <a:pathLst>
              <a:path w="107314" h="144779" extrusionOk="0">
                <a:moveTo>
                  <a:pt x="105105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105105" y="144386"/>
                </a:lnTo>
                <a:lnTo>
                  <a:pt x="107022" y="142684"/>
                </a:lnTo>
                <a:lnTo>
                  <a:pt x="107022" y="117627"/>
                </a:lnTo>
                <a:lnTo>
                  <a:pt x="105105" y="115722"/>
                </a:lnTo>
                <a:lnTo>
                  <a:pt x="35255" y="115722"/>
                </a:lnTo>
                <a:lnTo>
                  <a:pt x="33553" y="113804"/>
                </a:lnTo>
                <a:lnTo>
                  <a:pt x="33553" y="87693"/>
                </a:lnTo>
                <a:lnTo>
                  <a:pt x="35255" y="85775"/>
                </a:lnTo>
                <a:lnTo>
                  <a:pt x="83235" y="85775"/>
                </a:lnTo>
                <a:lnTo>
                  <a:pt x="85153" y="84086"/>
                </a:lnTo>
                <a:lnTo>
                  <a:pt x="85153" y="59029"/>
                </a:lnTo>
                <a:lnTo>
                  <a:pt x="83235" y="57111"/>
                </a:lnTo>
                <a:lnTo>
                  <a:pt x="35255" y="57111"/>
                </a:lnTo>
                <a:lnTo>
                  <a:pt x="33553" y="55410"/>
                </a:lnTo>
                <a:lnTo>
                  <a:pt x="33553" y="30568"/>
                </a:lnTo>
                <a:lnTo>
                  <a:pt x="35255" y="28663"/>
                </a:lnTo>
                <a:lnTo>
                  <a:pt x="105105" y="28663"/>
                </a:lnTo>
                <a:lnTo>
                  <a:pt x="107022" y="26962"/>
                </a:lnTo>
                <a:lnTo>
                  <a:pt x="107022" y="1905"/>
                </a:lnTo>
                <a:lnTo>
                  <a:pt x="105105" y="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0"/>
          <p:cNvSpPr/>
          <p:nvPr/>
        </p:nvSpPr>
        <p:spPr>
          <a:xfrm>
            <a:off x="2076225" y="6456503"/>
            <a:ext cx="149225" cy="144779"/>
          </a:xfrm>
          <a:custGeom>
            <a:avLst/>
            <a:gdLst/>
            <a:ahLst/>
            <a:cxnLst/>
            <a:rect l="l" t="t" r="r" b="b"/>
            <a:pathLst>
              <a:path w="149225" h="144779" extrusionOk="0">
                <a:moveTo>
                  <a:pt x="89827" y="0"/>
                </a:moveTo>
                <a:lnTo>
                  <a:pt x="60731" y="0"/>
                </a:lnTo>
                <a:lnTo>
                  <a:pt x="60096" y="634"/>
                </a:lnTo>
                <a:lnTo>
                  <a:pt x="58735" y="3606"/>
                </a:lnTo>
                <a:lnTo>
                  <a:pt x="1498" y="138861"/>
                </a:lnTo>
                <a:lnTo>
                  <a:pt x="0" y="142265"/>
                </a:lnTo>
                <a:lnTo>
                  <a:pt x="1701" y="144386"/>
                </a:lnTo>
                <a:lnTo>
                  <a:pt x="32702" y="144386"/>
                </a:lnTo>
                <a:lnTo>
                  <a:pt x="33337" y="143535"/>
                </a:lnTo>
                <a:lnTo>
                  <a:pt x="34404" y="140995"/>
                </a:lnTo>
                <a:lnTo>
                  <a:pt x="42900" y="119761"/>
                </a:lnTo>
                <a:lnTo>
                  <a:pt x="43319" y="118478"/>
                </a:lnTo>
                <a:lnTo>
                  <a:pt x="44386" y="117424"/>
                </a:lnTo>
                <a:lnTo>
                  <a:pt x="138824" y="117424"/>
                </a:lnTo>
                <a:lnTo>
                  <a:pt x="128812" y="93002"/>
                </a:lnTo>
                <a:lnTo>
                  <a:pt x="54571" y="93002"/>
                </a:lnTo>
                <a:lnTo>
                  <a:pt x="54152" y="91935"/>
                </a:lnTo>
                <a:lnTo>
                  <a:pt x="54787" y="90449"/>
                </a:lnTo>
                <a:lnTo>
                  <a:pt x="74117" y="42887"/>
                </a:lnTo>
                <a:lnTo>
                  <a:pt x="74320" y="42456"/>
                </a:lnTo>
                <a:lnTo>
                  <a:pt x="108090" y="42456"/>
                </a:lnTo>
                <a:lnTo>
                  <a:pt x="92068" y="3390"/>
                </a:lnTo>
                <a:lnTo>
                  <a:pt x="91312" y="1689"/>
                </a:lnTo>
                <a:lnTo>
                  <a:pt x="89827" y="0"/>
                </a:lnTo>
                <a:close/>
              </a:path>
              <a:path w="149225" h="144779" extrusionOk="0">
                <a:moveTo>
                  <a:pt x="138824" y="117424"/>
                </a:moveTo>
                <a:lnTo>
                  <a:pt x="103200" y="117424"/>
                </a:lnTo>
                <a:lnTo>
                  <a:pt x="103835" y="117627"/>
                </a:lnTo>
                <a:lnTo>
                  <a:pt x="113182" y="140995"/>
                </a:lnTo>
                <a:lnTo>
                  <a:pt x="114033" y="143319"/>
                </a:lnTo>
                <a:lnTo>
                  <a:pt x="115735" y="144386"/>
                </a:lnTo>
                <a:lnTo>
                  <a:pt x="147586" y="144386"/>
                </a:lnTo>
                <a:lnTo>
                  <a:pt x="148856" y="141833"/>
                </a:lnTo>
                <a:lnTo>
                  <a:pt x="147789" y="139293"/>
                </a:lnTo>
                <a:lnTo>
                  <a:pt x="138824" y="117424"/>
                </a:lnTo>
                <a:close/>
              </a:path>
              <a:path w="149225" h="144779" extrusionOk="0">
                <a:moveTo>
                  <a:pt x="108090" y="42456"/>
                </a:moveTo>
                <a:lnTo>
                  <a:pt x="74536" y="42456"/>
                </a:lnTo>
                <a:lnTo>
                  <a:pt x="74752" y="42887"/>
                </a:lnTo>
                <a:lnTo>
                  <a:pt x="93433" y="90449"/>
                </a:lnTo>
                <a:lnTo>
                  <a:pt x="94068" y="91732"/>
                </a:lnTo>
                <a:lnTo>
                  <a:pt x="93649" y="93002"/>
                </a:lnTo>
                <a:lnTo>
                  <a:pt x="128812" y="93002"/>
                </a:lnTo>
                <a:lnTo>
                  <a:pt x="108090" y="42456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0"/>
          <p:cNvSpPr/>
          <p:nvPr/>
        </p:nvSpPr>
        <p:spPr>
          <a:xfrm>
            <a:off x="2235941" y="6456503"/>
            <a:ext cx="138430" cy="144779"/>
          </a:xfrm>
          <a:custGeom>
            <a:avLst/>
            <a:gdLst/>
            <a:ahLst/>
            <a:cxnLst/>
            <a:rect l="l" t="t" r="r" b="b"/>
            <a:pathLst>
              <a:path w="138430" h="144779" extrusionOk="0">
                <a:moveTo>
                  <a:pt x="61582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61582" y="144386"/>
                </a:lnTo>
                <a:lnTo>
                  <a:pt x="91762" y="139144"/>
                </a:lnTo>
                <a:lnTo>
                  <a:pt x="115935" y="124428"/>
                </a:lnTo>
                <a:lnTo>
                  <a:pt x="122097" y="115722"/>
                </a:lnTo>
                <a:lnTo>
                  <a:pt x="35242" y="115722"/>
                </a:lnTo>
                <a:lnTo>
                  <a:pt x="33553" y="114020"/>
                </a:lnTo>
                <a:lnTo>
                  <a:pt x="33553" y="30568"/>
                </a:lnTo>
                <a:lnTo>
                  <a:pt x="35242" y="28663"/>
                </a:lnTo>
                <a:lnTo>
                  <a:pt x="121774" y="28663"/>
                </a:lnTo>
                <a:lnTo>
                  <a:pt x="115777" y="20145"/>
                </a:lnTo>
                <a:lnTo>
                  <a:pt x="91585" y="5285"/>
                </a:lnTo>
                <a:lnTo>
                  <a:pt x="61582" y="0"/>
                </a:lnTo>
                <a:close/>
              </a:path>
              <a:path w="138430" h="144779" extrusionOk="0">
                <a:moveTo>
                  <a:pt x="121774" y="28663"/>
                </a:moveTo>
                <a:lnTo>
                  <a:pt x="61366" y="28663"/>
                </a:lnTo>
                <a:lnTo>
                  <a:pt x="77688" y="31912"/>
                </a:lnTo>
                <a:lnTo>
                  <a:pt x="90825" y="40952"/>
                </a:lnTo>
                <a:lnTo>
                  <a:pt x="99583" y="54729"/>
                </a:lnTo>
                <a:lnTo>
                  <a:pt x="102768" y="72186"/>
                </a:lnTo>
                <a:lnTo>
                  <a:pt x="99587" y="89651"/>
                </a:lnTo>
                <a:lnTo>
                  <a:pt x="90852" y="103431"/>
                </a:lnTo>
                <a:lnTo>
                  <a:pt x="77779" y="112473"/>
                </a:lnTo>
                <a:lnTo>
                  <a:pt x="61582" y="115722"/>
                </a:lnTo>
                <a:lnTo>
                  <a:pt x="122097" y="115722"/>
                </a:lnTo>
                <a:lnTo>
                  <a:pt x="131987" y="101748"/>
                </a:lnTo>
                <a:lnTo>
                  <a:pt x="137807" y="72618"/>
                </a:lnTo>
                <a:lnTo>
                  <a:pt x="131928" y="43087"/>
                </a:lnTo>
                <a:lnTo>
                  <a:pt x="121774" y="28663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38650" y="6154200"/>
            <a:ext cx="20955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0"/>
          <p:cNvPicPr preferRelativeResize="0"/>
          <p:nvPr/>
        </p:nvPicPr>
        <p:blipFill rotWithShape="1">
          <a:blip r:embed="rId7">
            <a:alphaModFix amt="26000"/>
          </a:blip>
          <a:srcRect t="14021" b="20971"/>
          <a:stretch/>
        </p:blipFill>
        <p:spPr>
          <a:xfrm>
            <a:off x="114300" y="114300"/>
            <a:ext cx="12192003" cy="594359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0"/>
          <p:cNvSpPr txBox="1"/>
          <p:nvPr/>
        </p:nvSpPr>
        <p:spPr>
          <a:xfrm>
            <a:off x="471101" y="2616200"/>
            <a:ext cx="69381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7F7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Cha’s Journey</a:t>
            </a:r>
            <a:endParaRPr sz="7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/>
          <p:nvPr/>
        </p:nvSpPr>
        <p:spPr>
          <a:xfrm>
            <a:off x="114300" y="114300"/>
            <a:ext cx="12192000" cy="5943600"/>
          </a:xfrm>
          <a:custGeom>
            <a:avLst/>
            <a:gdLst/>
            <a:ahLst/>
            <a:cxnLst/>
            <a:rect l="l" t="t" r="r" b="b"/>
            <a:pathLst>
              <a:path w="12192000" h="5943600" extrusionOk="0">
                <a:moveTo>
                  <a:pt x="0" y="5943600"/>
                </a:moveTo>
                <a:lnTo>
                  <a:pt x="12192000" y="5943600"/>
                </a:lnTo>
                <a:lnTo>
                  <a:pt x="121920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114300" y="605790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 extrusionOk="0">
                <a:moveTo>
                  <a:pt x="0" y="0"/>
                </a:moveTo>
                <a:lnTo>
                  <a:pt x="12192000" y="0"/>
                </a:lnTo>
                <a:lnTo>
                  <a:pt x="1219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1"/>
          <p:cNvSpPr txBox="1"/>
          <p:nvPr/>
        </p:nvSpPr>
        <p:spPr>
          <a:xfrm>
            <a:off x="471101" y="2616200"/>
            <a:ext cx="69381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7F7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Discussion </a:t>
            </a:r>
            <a:endParaRPr sz="7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p41"/>
          <p:cNvSpPr txBox="1">
            <a:spLocks noGrp="1"/>
          </p:cNvSpPr>
          <p:nvPr>
            <p:ph type="title"/>
          </p:nvPr>
        </p:nvSpPr>
        <p:spPr>
          <a:xfrm>
            <a:off x="529590" y="505024"/>
            <a:ext cx="11361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7B5AA"/>
                </a:solidFill>
              </a:rPr>
              <a:t>Film: Journey to Immunisation in Viet Nam</a:t>
            </a:r>
            <a:endParaRPr>
              <a:solidFill>
                <a:srgbClr val="F7B5AA"/>
              </a:solidFill>
            </a:endParaRPr>
          </a:p>
          <a:p>
            <a:pPr marL="1006983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B5AA"/>
              </a:solidFill>
            </a:endParaRPr>
          </a:p>
        </p:txBody>
      </p:sp>
      <p:sp>
        <p:nvSpPr>
          <p:cNvPr id="333" name="Google Shape;333;p41"/>
          <p:cNvSpPr/>
          <p:nvPr/>
        </p:nvSpPr>
        <p:spPr>
          <a:xfrm>
            <a:off x="544945" y="6454799"/>
            <a:ext cx="466200" cy="147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1033649" y="6454799"/>
            <a:ext cx="457800" cy="147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1542949" y="6456503"/>
            <a:ext cx="262500" cy="144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1828383" y="6456503"/>
            <a:ext cx="121919" cy="144779"/>
          </a:xfrm>
          <a:custGeom>
            <a:avLst/>
            <a:gdLst/>
            <a:ahLst/>
            <a:cxnLst/>
            <a:rect l="l" t="t" r="r" b="b"/>
            <a:pathLst>
              <a:path w="121919" h="144779" extrusionOk="0">
                <a:moveTo>
                  <a:pt x="64973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31635" y="144386"/>
                </a:lnTo>
                <a:lnTo>
                  <a:pt x="33337" y="142468"/>
                </a:lnTo>
                <a:lnTo>
                  <a:pt x="33337" y="93853"/>
                </a:lnTo>
                <a:lnTo>
                  <a:pt x="34607" y="92367"/>
                </a:lnTo>
                <a:lnTo>
                  <a:pt x="92111" y="92367"/>
                </a:lnTo>
                <a:lnTo>
                  <a:pt x="91732" y="91732"/>
                </a:lnTo>
                <a:lnTo>
                  <a:pt x="90462" y="89395"/>
                </a:lnTo>
                <a:lnTo>
                  <a:pt x="89814" y="87261"/>
                </a:lnTo>
                <a:lnTo>
                  <a:pt x="93433" y="85356"/>
                </a:lnTo>
                <a:lnTo>
                  <a:pt x="104000" y="78287"/>
                </a:lnTo>
                <a:lnTo>
                  <a:pt x="111718" y="69405"/>
                </a:lnTo>
                <a:lnTo>
                  <a:pt x="113471" y="65392"/>
                </a:lnTo>
                <a:lnTo>
                  <a:pt x="34404" y="65392"/>
                </a:lnTo>
                <a:lnTo>
                  <a:pt x="33337" y="64338"/>
                </a:lnTo>
                <a:lnTo>
                  <a:pt x="33337" y="28879"/>
                </a:lnTo>
                <a:lnTo>
                  <a:pt x="34404" y="27812"/>
                </a:lnTo>
                <a:lnTo>
                  <a:pt x="114751" y="27812"/>
                </a:lnTo>
                <a:lnTo>
                  <a:pt x="114393" y="25883"/>
                </a:lnTo>
                <a:lnTo>
                  <a:pt x="103860" y="11596"/>
                </a:lnTo>
                <a:lnTo>
                  <a:pt x="87155" y="2922"/>
                </a:lnTo>
                <a:lnTo>
                  <a:pt x="64973" y="0"/>
                </a:lnTo>
                <a:close/>
              </a:path>
              <a:path w="121919" h="144779" extrusionOk="0">
                <a:moveTo>
                  <a:pt x="92111" y="92367"/>
                </a:moveTo>
                <a:lnTo>
                  <a:pt x="55841" y="92367"/>
                </a:lnTo>
                <a:lnTo>
                  <a:pt x="57124" y="93421"/>
                </a:lnTo>
                <a:lnTo>
                  <a:pt x="58610" y="96189"/>
                </a:lnTo>
                <a:lnTo>
                  <a:pt x="83870" y="141833"/>
                </a:lnTo>
                <a:lnTo>
                  <a:pt x="84721" y="143535"/>
                </a:lnTo>
                <a:lnTo>
                  <a:pt x="85991" y="144386"/>
                </a:lnTo>
                <a:lnTo>
                  <a:pt x="120180" y="144386"/>
                </a:lnTo>
                <a:lnTo>
                  <a:pt x="121462" y="141630"/>
                </a:lnTo>
                <a:lnTo>
                  <a:pt x="119760" y="138658"/>
                </a:lnTo>
                <a:lnTo>
                  <a:pt x="92111" y="92367"/>
                </a:lnTo>
                <a:close/>
              </a:path>
              <a:path w="121919" h="144779" extrusionOk="0">
                <a:moveTo>
                  <a:pt x="114751" y="27812"/>
                </a:moveTo>
                <a:lnTo>
                  <a:pt x="76657" y="27812"/>
                </a:lnTo>
                <a:lnTo>
                  <a:pt x="84086" y="34607"/>
                </a:lnTo>
                <a:lnTo>
                  <a:pt x="84086" y="45859"/>
                </a:lnTo>
                <a:lnTo>
                  <a:pt x="82705" y="53658"/>
                </a:lnTo>
                <a:lnTo>
                  <a:pt x="78935" y="59845"/>
                </a:lnTo>
                <a:lnTo>
                  <a:pt x="73333" y="63922"/>
                </a:lnTo>
                <a:lnTo>
                  <a:pt x="66459" y="65392"/>
                </a:lnTo>
                <a:lnTo>
                  <a:pt x="113471" y="65392"/>
                </a:lnTo>
                <a:lnTo>
                  <a:pt x="116451" y="58571"/>
                </a:lnTo>
                <a:lnTo>
                  <a:pt x="118059" y="45643"/>
                </a:lnTo>
                <a:lnTo>
                  <a:pt x="114751" y="27812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1"/>
          <p:cNvSpPr/>
          <p:nvPr/>
        </p:nvSpPr>
        <p:spPr>
          <a:xfrm>
            <a:off x="1966000" y="6456503"/>
            <a:ext cx="107314" cy="144779"/>
          </a:xfrm>
          <a:custGeom>
            <a:avLst/>
            <a:gdLst/>
            <a:ahLst/>
            <a:cxnLst/>
            <a:rect l="l" t="t" r="r" b="b"/>
            <a:pathLst>
              <a:path w="107314" h="144779" extrusionOk="0">
                <a:moveTo>
                  <a:pt x="105105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105105" y="144386"/>
                </a:lnTo>
                <a:lnTo>
                  <a:pt x="107022" y="142684"/>
                </a:lnTo>
                <a:lnTo>
                  <a:pt x="107022" y="117627"/>
                </a:lnTo>
                <a:lnTo>
                  <a:pt x="105105" y="115722"/>
                </a:lnTo>
                <a:lnTo>
                  <a:pt x="35255" y="115722"/>
                </a:lnTo>
                <a:lnTo>
                  <a:pt x="33553" y="113804"/>
                </a:lnTo>
                <a:lnTo>
                  <a:pt x="33553" y="87693"/>
                </a:lnTo>
                <a:lnTo>
                  <a:pt x="35255" y="85775"/>
                </a:lnTo>
                <a:lnTo>
                  <a:pt x="83235" y="85775"/>
                </a:lnTo>
                <a:lnTo>
                  <a:pt x="85153" y="84086"/>
                </a:lnTo>
                <a:lnTo>
                  <a:pt x="85153" y="59029"/>
                </a:lnTo>
                <a:lnTo>
                  <a:pt x="83235" y="57111"/>
                </a:lnTo>
                <a:lnTo>
                  <a:pt x="35255" y="57111"/>
                </a:lnTo>
                <a:lnTo>
                  <a:pt x="33553" y="55410"/>
                </a:lnTo>
                <a:lnTo>
                  <a:pt x="33553" y="30568"/>
                </a:lnTo>
                <a:lnTo>
                  <a:pt x="35255" y="28663"/>
                </a:lnTo>
                <a:lnTo>
                  <a:pt x="105105" y="28663"/>
                </a:lnTo>
                <a:lnTo>
                  <a:pt x="107022" y="26962"/>
                </a:lnTo>
                <a:lnTo>
                  <a:pt x="107022" y="1905"/>
                </a:lnTo>
                <a:lnTo>
                  <a:pt x="105105" y="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2076225" y="6456503"/>
            <a:ext cx="149225" cy="144779"/>
          </a:xfrm>
          <a:custGeom>
            <a:avLst/>
            <a:gdLst/>
            <a:ahLst/>
            <a:cxnLst/>
            <a:rect l="l" t="t" r="r" b="b"/>
            <a:pathLst>
              <a:path w="149225" h="144779" extrusionOk="0">
                <a:moveTo>
                  <a:pt x="89827" y="0"/>
                </a:moveTo>
                <a:lnTo>
                  <a:pt x="60731" y="0"/>
                </a:lnTo>
                <a:lnTo>
                  <a:pt x="60096" y="634"/>
                </a:lnTo>
                <a:lnTo>
                  <a:pt x="58735" y="3606"/>
                </a:lnTo>
                <a:lnTo>
                  <a:pt x="1498" y="138861"/>
                </a:lnTo>
                <a:lnTo>
                  <a:pt x="0" y="142265"/>
                </a:lnTo>
                <a:lnTo>
                  <a:pt x="1701" y="144386"/>
                </a:lnTo>
                <a:lnTo>
                  <a:pt x="32702" y="144386"/>
                </a:lnTo>
                <a:lnTo>
                  <a:pt x="33337" y="143535"/>
                </a:lnTo>
                <a:lnTo>
                  <a:pt x="34404" y="140995"/>
                </a:lnTo>
                <a:lnTo>
                  <a:pt x="42900" y="119761"/>
                </a:lnTo>
                <a:lnTo>
                  <a:pt x="43319" y="118478"/>
                </a:lnTo>
                <a:lnTo>
                  <a:pt x="44386" y="117424"/>
                </a:lnTo>
                <a:lnTo>
                  <a:pt x="138824" y="117424"/>
                </a:lnTo>
                <a:lnTo>
                  <a:pt x="128812" y="93002"/>
                </a:lnTo>
                <a:lnTo>
                  <a:pt x="54571" y="93002"/>
                </a:lnTo>
                <a:lnTo>
                  <a:pt x="54152" y="91935"/>
                </a:lnTo>
                <a:lnTo>
                  <a:pt x="54787" y="90449"/>
                </a:lnTo>
                <a:lnTo>
                  <a:pt x="74117" y="42887"/>
                </a:lnTo>
                <a:lnTo>
                  <a:pt x="74320" y="42456"/>
                </a:lnTo>
                <a:lnTo>
                  <a:pt x="108090" y="42456"/>
                </a:lnTo>
                <a:lnTo>
                  <a:pt x="92068" y="3390"/>
                </a:lnTo>
                <a:lnTo>
                  <a:pt x="91312" y="1689"/>
                </a:lnTo>
                <a:lnTo>
                  <a:pt x="89827" y="0"/>
                </a:lnTo>
                <a:close/>
              </a:path>
              <a:path w="149225" h="144779" extrusionOk="0">
                <a:moveTo>
                  <a:pt x="138824" y="117424"/>
                </a:moveTo>
                <a:lnTo>
                  <a:pt x="103200" y="117424"/>
                </a:lnTo>
                <a:lnTo>
                  <a:pt x="103835" y="117627"/>
                </a:lnTo>
                <a:lnTo>
                  <a:pt x="113182" y="140995"/>
                </a:lnTo>
                <a:lnTo>
                  <a:pt x="114033" y="143319"/>
                </a:lnTo>
                <a:lnTo>
                  <a:pt x="115735" y="144386"/>
                </a:lnTo>
                <a:lnTo>
                  <a:pt x="147586" y="144386"/>
                </a:lnTo>
                <a:lnTo>
                  <a:pt x="148856" y="141833"/>
                </a:lnTo>
                <a:lnTo>
                  <a:pt x="147789" y="139293"/>
                </a:lnTo>
                <a:lnTo>
                  <a:pt x="138824" y="117424"/>
                </a:lnTo>
                <a:close/>
              </a:path>
              <a:path w="149225" h="144779" extrusionOk="0">
                <a:moveTo>
                  <a:pt x="108090" y="42456"/>
                </a:moveTo>
                <a:lnTo>
                  <a:pt x="74536" y="42456"/>
                </a:lnTo>
                <a:lnTo>
                  <a:pt x="74752" y="42887"/>
                </a:lnTo>
                <a:lnTo>
                  <a:pt x="93433" y="90449"/>
                </a:lnTo>
                <a:lnTo>
                  <a:pt x="94068" y="91732"/>
                </a:lnTo>
                <a:lnTo>
                  <a:pt x="93649" y="93002"/>
                </a:lnTo>
                <a:lnTo>
                  <a:pt x="128812" y="93002"/>
                </a:lnTo>
                <a:lnTo>
                  <a:pt x="108090" y="42456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1"/>
          <p:cNvSpPr/>
          <p:nvPr/>
        </p:nvSpPr>
        <p:spPr>
          <a:xfrm>
            <a:off x="2235941" y="6456503"/>
            <a:ext cx="138430" cy="144779"/>
          </a:xfrm>
          <a:custGeom>
            <a:avLst/>
            <a:gdLst/>
            <a:ahLst/>
            <a:cxnLst/>
            <a:rect l="l" t="t" r="r" b="b"/>
            <a:pathLst>
              <a:path w="138430" h="144779" extrusionOk="0">
                <a:moveTo>
                  <a:pt x="61582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61582" y="144386"/>
                </a:lnTo>
                <a:lnTo>
                  <a:pt x="91762" y="139144"/>
                </a:lnTo>
                <a:lnTo>
                  <a:pt x="115935" y="124428"/>
                </a:lnTo>
                <a:lnTo>
                  <a:pt x="122097" y="115722"/>
                </a:lnTo>
                <a:lnTo>
                  <a:pt x="35242" y="115722"/>
                </a:lnTo>
                <a:lnTo>
                  <a:pt x="33553" y="114020"/>
                </a:lnTo>
                <a:lnTo>
                  <a:pt x="33553" y="30568"/>
                </a:lnTo>
                <a:lnTo>
                  <a:pt x="35242" y="28663"/>
                </a:lnTo>
                <a:lnTo>
                  <a:pt x="121774" y="28663"/>
                </a:lnTo>
                <a:lnTo>
                  <a:pt x="115777" y="20145"/>
                </a:lnTo>
                <a:lnTo>
                  <a:pt x="91585" y="5285"/>
                </a:lnTo>
                <a:lnTo>
                  <a:pt x="61582" y="0"/>
                </a:lnTo>
                <a:close/>
              </a:path>
              <a:path w="138430" h="144779" extrusionOk="0">
                <a:moveTo>
                  <a:pt x="121774" y="28663"/>
                </a:moveTo>
                <a:lnTo>
                  <a:pt x="61366" y="28663"/>
                </a:lnTo>
                <a:lnTo>
                  <a:pt x="77688" y="31912"/>
                </a:lnTo>
                <a:lnTo>
                  <a:pt x="90825" y="40952"/>
                </a:lnTo>
                <a:lnTo>
                  <a:pt x="99583" y="54729"/>
                </a:lnTo>
                <a:lnTo>
                  <a:pt x="102768" y="72186"/>
                </a:lnTo>
                <a:lnTo>
                  <a:pt x="99587" y="89651"/>
                </a:lnTo>
                <a:lnTo>
                  <a:pt x="90852" y="103431"/>
                </a:lnTo>
                <a:lnTo>
                  <a:pt x="77779" y="112473"/>
                </a:lnTo>
                <a:lnTo>
                  <a:pt x="61582" y="115722"/>
                </a:lnTo>
                <a:lnTo>
                  <a:pt x="122097" y="115722"/>
                </a:lnTo>
                <a:lnTo>
                  <a:pt x="131987" y="101748"/>
                </a:lnTo>
                <a:lnTo>
                  <a:pt x="137807" y="72618"/>
                </a:lnTo>
                <a:lnTo>
                  <a:pt x="131928" y="43087"/>
                </a:lnTo>
                <a:lnTo>
                  <a:pt x="121774" y="28663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38650" y="6154200"/>
            <a:ext cx="20955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>
            <a:spLocks noGrp="1"/>
          </p:cNvSpPr>
          <p:nvPr>
            <p:ph type="title"/>
          </p:nvPr>
        </p:nvSpPr>
        <p:spPr>
          <a:xfrm>
            <a:off x="428871" y="1576450"/>
            <a:ext cx="5545200" cy="3934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Initial observations</a:t>
            </a:r>
            <a:endParaRPr sz="6000"/>
          </a:p>
        </p:txBody>
      </p:sp>
      <p:sp>
        <p:nvSpPr>
          <p:cNvPr id="346" name="Google Shape;346;p42"/>
          <p:cNvSpPr txBox="1">
            <a:spLocks noGrp="1"/>
          </p:cNvSpPr>
          <p:nvPr>
            <p:ph type="body" idx="1"/>
          </p:nvPr>
        </p:nvSpPr>
        <p:spPr>
          <a:xfrm>
            <a:off x="6339545" y="637016"/>
            <a:ext cx="5437800" cy="5737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US" sz="2700"/>
              <a:t>What did you observe about the films?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US" sz="2700"/>
              <a:t>What stood out to you?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1400"/>
              </a:spcAft>
              <a:buNone/>
            </a:pPr>
            <a:endParaRPr sz="3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>
            <a:spLocks noGrp="1"/>
          </p:cNvSpPr>
          <p:nvPr>
            <p:ph type="sldNum" idx="4294967295"/>
          </p:nvPr>
        </p:nvSpPr>
        <p:spPr>
          <a:xfrm>
            <a:off x="11508422" y="6424876"/>
            <a:ext cx="745200" cy="5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14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352" name="Google Shape;352;p43"/>
          <p:cNvPicPr preferRelativeResize="0"/>
          <p:nvPr/>
        </p:nvPicPr>
        <p:blipFill rotWithShape="1">
          <a:blip r:embed="rId3">
            <a:alphaModFix/>
          </a:blip>
          <a:srcRect l="367" r="357"/>
          <a:stretch/>
        </p:blipFill>
        <p:spPr>
          <a:xfrm>
            <a:off x="1630674" y="1097350"/>
            <a:ext cx="9763877" cy="443382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3"/>
          <p:cNvSpPr txBox="1"/>
          <p:nvPr/>
        </p:nvSpPr>
        <p:spPr>
          <a:xfrm>
            <a:off x="1778508" y="6287298"/>
            <a:ext cx="108660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</a:rPr>
              <a:t>UNICEF. Demand for health services field guide. </a:t>
            </a:r>
            <a:r>
              <a:rPr lang="en-US" sz="11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https://www.unicef.org/innovation/sites/unicef.org.innovation/files/2018-11/demand_for_healthservices_fieldguide.pdf</a:t>
            </a:r>
            <a:endParaRPr sz="1100">
              <a:solidFill>
                <a:srgbClr val="FFFFFF"/>
              </a:solidFill>
            </a:endParaRPr>
          </a:p>
        </p:txBody>
      </p:sp>
      <p:pic>
        <p:nvPicPr>
          <p:cNvPr id="354" name="Google Shape;35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175" y="332073"/>
            <a:ext cx="327894" cy="186102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3"/>
          <p:cNvSpPr txBox="1">
            <a:spLocks noGrp="1"/>
          </p:cNvSpPr>
          <p:nvPr>
            <p:ph type="title" idx="4294967295"/>
          </p:nvPr>
        </p:nvSpPr>
        <p:spPr>
          <a:xfrm>
            <a:off x="304788" y="253011"/>
            <a:ext cx="11506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1E33EF"/>
                </a:solidFill>
                <a:latin typeface="Arial"/>
                <a:ea typeface="Arial"/>
                <a:cs typeface="Arial"/>
                <a:sym typeface="Arial"/>
              </a:rPr>
              <a:t>UNICEF’s Caregiver Journey to Vaccination</a:t>
            </a:r>
            <a:endParaRPr sz="2700">
              <a:solidFill>
                <a:srgbClr val="1E33E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sldNum" idx="4294967295"/>
          </p:nvPr>
        </p:nvSpPr>
        <p:spPr>
          <a:xfrm>
            <a:off x="11508422" y="6634850"/>
            <a:ext cx="745200" cy="5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15</a:t>
            </a:fld>
            <a:endParaRPr>
              <a:solidFill>
                <a:schemeClr val="dk2"/>
              </a:solidFill>
            </a:endParaRPr>
          </a:p>
        </p:txBody>
      </p:sp>
      <p:cxnSp>
        <p:nvCxnSpPr>
          <p:cNvPr id="361" name="Google Shape;361;p44"/>
          <p:cNvCxnSpPr/>
          <p:nvPr/>
        </p:nvCxnSpPr>
        <p:spPr>
          <a:xfrm rot="10800000">
            <a:off x="1829043" y="1002702"/>
            <a:ext cx="866400" cy="1530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44"/>
          <p:cNvCxnSpPr/>
          <p:nvPr/>
        </p:nvCxnSpPr>
        <p:spPr>
          <a:xfrm flipH="1">
            <a:off x="1728738" y="2233951"/>
            <a:ext cx="600600" cy="2454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44"/>
          <p:cNvSpPr txBox="1"/>
          <p:nvPr/>
        </p:nvSpPr>
        <p:spPr>
          <a:xfrm>
            <a:off x="213768" y="2128964"/>
            <a:ext cx="2029500" cy="14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highlight>
                  <a:schemeClr val="accent1"/>
                </a:highlight>
              </a:rPr>
              <a:t>2. Trust</a:t>
            </a:r>
            <a:endParaRPr sz="1200" b="1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This stage describes  people trusting vaccines, health workers, and/or the experience of being vaccinated </a:t>
            </a:r>
            <a:endParaRPr sz="1200"/>
          </a:p>
        </p:txBody>
      </p:sp>
      <p:pic>
        <p:nvPicPr>
          <p:cNvPr id="364" name="Google Shape;364;p44"/>
          <p:cNvPicPr preferRelativeResize="0"/>
          <p:nvPr/>
        </p:nvPicPr>
        <p:blipFill rotWithShape="1">
          <a:blip r:embed="rId3">
            <a:alphaModFix/>
          </a:blip>
          <a:srcRect l="367" t="-5717" r="357" b="-5728"/>
          <a:stretch/>
        </p:blipFill>
        <p:spPr>
          <a:xfrm>
            <a:off x="2329338" y="99153"/>
            <a:ext cx="8299376" cy="4260092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4"/>
          <p:cNvSpPr txBox="1"/>
          <p:nvPr/>
        </p:nvSpPr>
        <p:spPr>
          <a:xfrm>
            <a:off x="262937" y="3682521"/>
            <a:ext cx="2370300" cy="24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highlight>
                  <a:schemeClr val="accent1"/>
                </a:highlight>
              </a:rPr>
              <a:t>3. Intent</a:t>
            </a:r>
            <a:endParaRPr sz="1200" b="1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This stage focuses on overcoming the gap between intention and behaviour. Caregiver’s at this stage intend on travelling to a health facility. Their readiness to do so is determined by (1) their attitude towards immunisation (2) their subjective norms and (3) their perceived behavioural control</a:t>
            </a:r>
            <a:endParaRPr sz="1200"/>
          </a:p>
        </p:txBody>
      </p:sp>
      <p:cxnSp>
        <p:nvCxnSpPr>
          <p:cNvPr id="366" name="Google Shape;366;p44"/>
          <p:cNvCxnSpPr/>
          <p:nvPr/>
        </p:nvCxnSpPr>
        <p:spPr>
          <a:xfrm flipH="1">
            <a:off x="1026431" y="3265011"/>
            <a:ext cx="1800600" cy="548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7" name="Google Shape;367;p44"/>
          <p:cNvSpPr txBox="1"/>
          <p:nvPr/>
        </p:nvSpPr>
        <p:spPr>
          <a:xfrm>
            <a:off x="2761967" y="4431037"/>
            <a:ext cx="2496900" cy="12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highlight>
                  <a:srgbClr val="DC8097"/>
                </a:highlight>
              </a:rPr>
              <a:t>4. Preparation </a:t>
            </a:r>
            <a:endParaRPr sz="1200">
              <a:solidFill>
                <a:srgbClr val="FFFFFF"/>
              </a:solidFill>
              <a:highlight>
                <a:srgbClr val="DC8097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Preparing for a visit to a health facility includes planning the logistics of accessing the services, finding transportation, arranging child care and mitigating opportunity costs</a:t>
            </a:r>
            <a:endParaRPr sz="1200"/>
          </a:p>
        </p:txBody>
      </p:sp>
      <p:cxnSp>
        <p:nvCxnSpPr>
          <p:cNvPr id="368" name="Google Shape;368;p44"/>
          <p:cNvCxnSpPr>
            <a:endCxn id="367" idx="0"/>
          </p:cNvCxnSpPr>
          <p:nvPr/>
        </p:nvCxnSpPr>
        <p:spPr>
          <a:xfrm flipH="1">
            <a:off x="4010417" y="3126937"/>
            <a:ext cx="715200" cy="1304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" name="Google Shape;369;p44"/>
          <p:cNvSpPr txBox="1"/>
          <p:nvPr/>
        </p:nvSpPr>
        <p:spPr>
          <a:xfrm>
            <a:off x="6036730" y="4359262"/>
            <a:ext cx="2917800" cy="18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highlight>
                  <a:srgbClr val="7899A9"/>
                </a:highlight>
              </a:rPr>
              <a:t>5. Cost and effort</a:t>
            </a:r>
            <a:endParaRPr sz="1200">
              <a:solidFill>
                <a:srgbClr val="FFFFFF"/>
              </a:solidFill>
              <a:highlight>
                <a:srgbClr val="7899A9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Cost is not only financial — there is effort to find the time and make the required trade-offs to travel to the point of service. Opportunity, transport, lost income, uncertainty of service and social and security costs are all part of this step.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200"/>
          </a:p>
        </p:txBody>
      </p:sp>
      <p:cxnSp>
        <p:nvCxnSpPr>
          <p:cNvPr id="370" name="Google Shape;370;p44"/>
          <p:cNvCxnSpPr/>
          <p:nvPr/>
        </p:nvCxnSpPr>
        <p:spPr>
          <a:xfrm>
            <a:off x="6599259" y="2128964"/>
            <a:ext cx="240300" cy="20418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1" name="Google Shape;371;p44"/>
          <p:cNvCxnSpPr/>
          <p:nvPr/>
        </p:nvCxnSpPr>
        <p:spPr>
          <a:xfrm rot="10800000" flipH="1">
            <a:off x="9752837" y="778231"/>
            <a:ext cx="700200" cy="4530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2" name="Google Shape;372;p44"/>
          <p:cNvSpPr txBox="1"/>
          <p:nvPr/>
        </p:nvSpPr>
        <p:spPr>
          <a:xfrm>
            <a:off x="10453024" y="546500"/>
            <a:ext cx="1800600" cy="19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highlight>
                  <a:srgbClr val="1CABE2"/>
                </a:highlight>
              </a:rPr>
              <a:t>6. Point of service</a:t>
            </a:r>
            <a:endParaRPr sz="1200">
              <a:solidFill>
                <a:schemeClr val="lt1"/>
              </a:solidFill>
              <a:highlight>
                <a:srgbClr val="1CABE2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This includes all aspects of the experience, including client satisfaction, wait times, interpersonal communication with health workers, missed opportunities and the physical environment.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200"/>
          </a:p>
        </p:txBody>
      </p:sp>
      <p:cxnSp>
        <p:nvCxnSpPr>
          <p:cNvPr id="373" name="Google Shape;373;p44"/>
          <p:cNvCxnSpPr/>
          <p:nvPr/>
        </p:nvCxnSpPr>
        <p:spPr>
          <a:xfrm>
            <a:off x="9311650" y="3337550"/>
            <a:ext cx="701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44"/>
          <p:cNvSpPr txBox="1"/>
          <p:nvPr/>
        </p:nvSpPr>
        <p:spPr>
          <a:xfrm>
            <a:off x="9930467" y="3070335"/>
            <a:ext cx="2169900" cy="2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highlight>
                  <a:schemeClr val="accent2"/>
                </a:highlight>
              </a:rPr>
              <a:t>7. After service</a:t>
            </a:r>
            <a:endParaRPr sz="1200">
              <a:solidFill>
                <a:schemeClr val="lt1"/>
              </a:solidFill>
              <a:highlight>
                <a:schemeClr val="accent2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Short-term factors include immediate feedback, understanding the next steps and getting home from the clinic.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Long-term factors include side effects, cues to action, reminders, social reinforcement (what they tell their friends) and accepting the health service as a social norm.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375" name="Google Shape;37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75" y="332073"/>
            <a:ext cx="327894" cy="186102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4"/>
          <p:cNvSpPr txBox="1"/>
          <p:nvPr/>
        </p:nvSpPr>
        <p:spPr>
          <a:xfrm>
            <a:off x="217207" y="315543"/>
            <a:ext cx="1682700" cy="1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highlight>
                  <a:srgbClr val="F57C4F"/>
                </a:highlight>
              </a:rPr>
              <a:t>1. Knowledge and awareness</a:t>
            </a:r>
            <a:endParaRPr sz="1200" b="1">
              <a:solidFill>
                <a:srgbClr val="FFFFFF"/>
              </a:solidFill>
              <a:highlight>
                <a:srgbClr val="F57C4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This encompasses awareness of the health service, its purpose and where/where/how to receive it.</a:t>
            </a:r>
            <a:endParaRPr sz="1200"/>
          </a:p>
        </p:txBody>
      </p:sp>
      <p:sp>
        <p:nvSpPr>
          <p:cNvPr id="377" name="Google Shape;377;p44"/>
          <p:cNvSpPr txBox="1"/>
          <p:nvPr/>
        </p:nvSpPr>
        <p:spPr>
          <a:xfrm>
            <a:off x="1778508" y="6287298"/>
            <a:ext cx="108660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775" tIns="124775" rIns="124775" bIns="124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</a:rPr>
              <a:t>UNICEF. Demand for health services field guide. </a:t>
            </a:r>
            <a:r>
              <a:rPr lang="en-US" sz="11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https://www.unicef.org/innovation/sites/unicef.org.innovation/files/2018-11/demand_for_healthservices_fieldguide.pdf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5"/>
          <p:cNvSpPr txBox="1">
            <a:spLocks noGrp="1"/>
          </p:cNvSpPr>
          <p:nvPr>
            <p:ph type="title"/>
          </p:nvPr>
        </p:nvSpPr>
        <p:spPr>
          <a:xfrm>
            <a:off x="428871" y="1576450"/>
            <a:ext cx="5545200" cy="3934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Cha’s journey</a:t>
            </a:r>
            <a:endParaRPr sz="6000"/>
          </a:p>
        </p:txBody>
      </p:sp>
      <p:sp>
        <p:nvSpPr>
          <p:cNvPr id="383" name="Google Shape;383;p45"/>
          <p:cNvSpPr txBox="1">
            <a:spLocks noGrp="1"/>
          </p:cNvSpPr>
          <p:nvPr>
            <p:ph type="body" idx="1"/>
          </p:nvPr>
        </p:nvSpPr>
        <p:spPr>
          <a:xfrm>
            <a:off x="6339545" y="637016"/>
            <a:ext cx="5437800" cy="5737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400"/>
              </a:spcAft>
              <a:buNone/>
            </a:pPr>
            <a:endParaRPr sz="3300"/>
          </a:p>
        </p:txBody>
      </p:sp>
      <p:sp>
        <p:nvSpPr>
          <p:cNvPr id="384" name="Google Shape;384;p45"/>
          <p:cNvSpPr txBox="1"/>
          <p:nvPr/>
        </p:nvSpPr>
        <p:spPr>
          <a:xfrm>
            <a:off x="6141725" y="320050"/>
            <a:ext cx="6050400" cy="6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Char char="-"/>
            </a:pPr>
            <a:r>
              <a:rPr lang="en-US" sz="1600">
                <a:latin typeface="Work Sans Regular"/>
                <a:ea typeface="Work Sans Regular"/>
                <a:cs typeface="Work Sans Regular"/>
                <a:sym typeface="Work Sans Regular"/>
              </a:rPr>
              <a:t>Can you identify the stages of the Caregiver Journey to Vaccination model? </a:t>
            </a:r>
            <a:endParaRPr sz="16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Char char="-"/>
            </a:pPr>
            <a:r>
              <a:rPr lang="en-US" sz="1600" b="1">
                <a:latin typeface="Work Sans"/>
                <a:ea typeface="Work Sans"/>
                <a:cs typeface="Work Sans"/>
                <a:sym typeface="Work Sans"/>
              </a:rPr>
              <a:t>Knowledge and awareness: </a:t>
            </a:r>
            <a:r>
              <a:rPr lang="en-US" sz="1600">
                <a:latin typeface="Work Sans Regular"/>
                <a:ea typeface="Work Sans Regular"/>
                <a:cs typeface="Work Sans Regular"/>
                <a:sym typeface="Work Sans Regular"/>
              </a:rPr>
              <a:t>How much does Cha know about immunization? Does this family understand the benefits of vaccination?</a:t>
            </a:r>
            <a:endParaRPr sz="16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Char char="-"/>
            </a:pPr>
            <a:r>
              <a:rPr lang="en-US" sz="1600" b="1">
                <a:latin typeface="Work Sans"/>
                <a:ea typeface="Work Sans"/>
                <a:cs typeface="Work Sans"/>
                <a:sym typeface="Work Sans"/>
              </a:rPr>
              <a:t>Trust: </a:t>
            </a:r>
            <a:r>
              <a:rPr lang="en-US" sz="1600">
                <a:latin typeface="Work Sans Regular"/>
                <a:ea typeface="Work Sans Regular"/>
                <a:cs typeface="Work Sans Regular"/>
                <a:sym typeface="Work Sans Regular"/>
              </a:rPr>
              <a:t>How has trust been established between health workers and the community over time?</a:t>
            </a:r>
            <a:endParaRPr sz="16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Char char="-"/>
            </a:pPr>
            <a:r>
              <a:rPr lang="en-US" sz="1600" b="1">
                <a:latin typeface="Work Sans"/>
                <a:ea typeface="Work Sans"/>
                <a:cs typeface="Work Sans"/>
                <a:sym typeface="Work Sans"/>
              </a:rPr>
              <a:t>Intention: </a:t>
            </a:r>
            <a:r>
              <a:rPr lang="en-US" sz="1600">
                <a:latin typeface="Work Sans Regular"/>
                <a:ea typeface="Work Sans Regular"/>
                <a:cs typeface="Work Sans Regular"/>
                <a:sym typeface="Work Sans Regular"/>
              </a:rPr>
              <a:t>Are there traditional practices or views that could have obstructed vaccination, or that helped encourage vaccination? Can you spot any strategies used to counter vaccine hesitancy? </a:t>
            </a:r>
            <a:endParaRPr sz="16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Char char="-"/>
            </a:pPr>
            <a:r>
              <a:rPr lang="en-US" sz="1600" b="1">
                <a:latin typeface="Work Sans"/>
                <a:ea typeface="Work Sans"/>
                <a:cs typeface="Work Sans"/>
                <a:sym typeface="Work Sans"/>
              </a:rPr>
              <a:t>What can you tell about this family?</a:t>
            </a:r>
            <a:r>
              <a:rPr lang="en-US" sz="1600">
                <a:latin typeface="Work Sans Regular"/>
                <a:ea typeface="Work Sans Regular"/>
                <a:cs typeface="Work Sans Regular"/>
                <a:sym typeface="Work Sans Regular"/>
              </a:rPr>
              <a:t> What are the gender and social dynamics? What is the decision making structure?</a:t>
            </a:r>
            <a:endParaRPr sz="16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Char char="-"/>
            </a:pPr>
            <a:r>
              <a:rPr lang="en-US" sz="1600" b="1">
                <a:latin typeface="Work Sans"/>
                <a:ea typeface="Work Sans"/>
                <a:cs typeface="Work Sans"/>
                <a:sym typeface="Work Sans"/>
              </a:rPr>
              <a:t>Preparation:</a:t>
            </a:r>
            <a:r>
              <a:rPr lang="en-US" sz="1600">
                <a:latin typeface="Work Sans Regular"/>
                <a:ea typeface="Work Sans Regular"/>
                <a:cs typeface="Work Sans Regular"/>
                <a:sym typeface="Work Sans Regular"/>
              </a:rPr>
              <a:t> Do you think vaccination cards are useful and valued? How have health services and communication been tailored for Cha’s village?</a:t>
            </a:r>
            <a:endParaRPr sz="16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Char char="-"/>
            </a:pPr>
            <a:r>
              <a:rPr lang="en-US" sz="1600" b="1">
                <a:latin typeface="Work Sans"/>
                <a:ea typeface="Work Sans"/>
                <a:cs typeface="Work Sans"/>
                <a:sym typeface="Work Sans"/>
              </a:rPr>
              <a:t>Cost and effort:</a:t>
            </a:r>
            <a:r>
              <a:rPr lang="en-US" sz="1600">
                <a:latin typeface="Work Sans Regular"/>
                <a:ea typeface="Work Sans Regular"/>
                <a:cs typeface="Work Sans Regular"/>
                <a:sym typeface="Work Sans Regular"/>
              </a:rPr>
              <a:t> Are there financial barriers to vaccination?</a:t>
            </a:r>
            <a:endParaRPr sz="16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Char char="-"/>
            </a:pPr>
            <a:r>
              <a:rPr lang="en-US" sz="1600" b="1">
                <a:latin typeface="Work Sans"/>
                <a:ea typeface="Work Sans"/>
                <a:cs typeface="Work Sans"/>
                <a:sym typeface="Work Sans"/>
              </a:rPr>
              <a:t>Point of service: </a:t>
            </a:r>
            <a:r>
              <a:rPr lang="en-US" sz="1600">
                <a:latin typeface="Work Sans Regular"/>
                <a:ea typeface="Work Sans Regular"/>
                <a:cs typeface="Work Sans Regular"/>
                <a:sym typeface="Work Sans Regular"/>
              </a:rPr>
              <a:t>What is Cha’s experience like when she arrives at the health clinic? Do you think she will want to return? Why or why not?</a:t>
            </a:r>
            <a:endParaRPr sz="16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Work Sans Regular"/>
              <a:buChar char="-"/>
            </a:pPr>
            <a:r>
              <a:rPr lang="en-US" sz="1600" b="1">
                <a:latin typeface="Work Sans"/>
                <a:ea typeface="Work Sans"/>
                <a:cs typeface="Work Sans"/>
                <a:sym typeface="Work Sans"/>
              </a:rPr>
              <a:t>Overall: </a:t>
            </a:r>
            <a:r>
              <a:rPr lang="en-US" sz="1600">
                <a:latin typeface="Work Sans Regular"/>
                <a:ea typeface="Work Sans Regular"/>
                <a:cs typeface="Work Sans Regular"/>
                <a:sym typeface="Work Sans Regular"/>
              </a:rPr>
              <a:t>What are some useful strategies that you can apply to your context?</a:t>
            </a:r>
            <a:endParaRPr sz="16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6"/>
          <p:cNvSpPr/>
          <p:nvPr/>
        </p:nvSpPr>
        <p:spPr>
          <a:xfrm>
            <a:off x="114300" y="114300"/>
            <a:ext cx="12192000" cy="5943600"/>
          </a:xfrm>
          <a:custGeom>
            <a:avLst/>
            <a:gdLst/>
            <a:ahLst/>
            <a:cxnLst/>
            <a:rect l="l" t="t" r="r" b="b"/>
            <a:pathLst>
              <a:path w="12192000" h="5943600" extrusionOk="0">
                <a:moveTo>
                  <a:pt x="0" y="5943600"/>
                </a:moveTo>
                <a:lnTo>
                  <a:pt x="12192000" y="5943600"/>
                </a:lnTo>
                <a:lnTo>
                  <a:pt x="121920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6"/>
          <p:cNvSpPr/>
          <p:nvPr/>
        </p:nvSpPr>
        <p:spPr>
          <a:xfrm>
            <a:off x="114300" y="605790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 extrusionOk="0">
                <a:moveTo>
                  <a:pt x="0" y="0"/>
                </a:moveTo>
                <a:lnTo>
                  <a:pt x="12192000" y="0"/>
                </a:lnTo>
                <a:lnTo>
                  <a:pt x="1219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6"/>
          <p:cNvSpPr/>
          <p:nvPr/>
        </p:nvSpPr>
        <p:spPr>
          <a:xfrm>
            <a:off x="544945" y="6454799"/>
            <a:ext cx="466200" cy="147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6"/>
          <p:cNvSpPr/>
          <p:nvPr/>
        </p:nvSpPr>
        <p:spPr>
          <a:xfrm>
            <a:off x="1033649" y="6454799"/>
            <a:ext cx="457800" cy="147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6"/>
          <p:cNvSpPr/>
          <p:nvPr/>
        </p:nvSpPr>
        <p:spPr>
          <a:xfrm>
            <a:off x="1542949" y="6456503"/>
            <a:ext cx="262500" cy="144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6"/>
          <p:cNvSpPr/>
          <p:nvPr/>
        </p:nvSpPr>
        <p:spPr>
          <a:xfrm>
            <a:off x="1828383" y="6456503"/>
            <a:ext cx="121919" cy="144779"/>
          </a:xfrm>
          <a:custGeom>
            <a:avLst/>
            <a:gdLst/>
            <a:ahLst/>
            <a:cxnLst/>
            <a:rect l="l" t="t" r="r" b="b"/>
            <a:pathLst>
              <a:path w="121919" h="144779" extrusionOk="0">
                <a:moveTo>
                  <a:pt x="64973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31635" y="144386"/>
                </a:lnTo>
                <a:lnTo>
                  <a:pt x="33337" y="142468"/>
                </a:lnTo>
                <a:lnTo>
                  <a:pt x="33337" y="93853"/>
                </a:lnTo>
                <a:lnTo>
                  <a:pt x="34607" y="92367"/>
                </a:lnTo>
                <a:lnTo>
                  <a:pt x="92111" y="92367"/>
                </a:lnTo>
                <a:lnTo>
                  <a:pt x="91732" y="91732"/>
                </a:lnTo>
                <a:lnTo>
                  <a:pt x="90462" y="89395"/>
                </a:lnTo>
                <a:lnTo>
                  <a:pt x="89814" y="87261"/>
                </a:lnTo>
                <a:lnTo>
                  <a:pt x="93433" y="85356"/>
                </a:lnTo>
                <a:lnTo>
                  <a:pt x="104000" y="78287"/>
                </a:lnTo>
                <a:lnTo>
                  <a:pt x="111718" y="69405"/>
                </a:lnTo>
                <a:lnTo>
                  <a:pt x="113471" y="65392"/>
                </a:lnTo>
                <a:lnTo>
                  <a:pt x="34404" y="65392"/>
                </a:lnTo>
                <a:lnTo>
                  <a:pt x="33337" y="64338"/>
                </a:lnTo>
                <a:lnTo>
                  <a:pt x="33337" y="28879"/>
                </a:lnTo>
                <a:lnTo>
                  <a:pt x="34404" y="27812"/>
                </a:lnTo>
                <a:lnTo>
                  <a:pt x="114751" y="27812"/>
                </a:lnTo>
                <a:lnTo>
                  <a:pt x="114393" y="25883"/>
                </a:lnTo>
                <a:lnTo>
                  <a:pt x="103860" y="11596"/>
                </a:lnTo>
                <a:lnTo>
                  <a:pt x="87155" y="2922"/>
                </a:lnTo>
                <a:lnTo>
                  <a:pt x="64973" y="0"/>
                </a:lnTo>
                <a:close/>
              </a:path>
              <a:path w="121919" h="144779" extrusionOk="0">
                <a:moveTo>
                  <a:pt x="92111" y="92367"/>
                </a:moveTo>
                <a:lnTo>
                  <a:pt x="55841" y="92367"/>
                </a:lnTo>
                <a:lnTo>
                  <a:pt x="57124" y="93421"/>
                </a:lnTo>
                <a:lnTo>
                  <a:pt x="58610" y="96189"/>
                </a:lnTo>
                <a:lnTo>
                  <a:pt x="83870" y="141833"/>
                </a:lnTo>
                <a:lnTo>
                  <a:pt x="84721" y="143535"/>
                </a:lnTo>
                <a:lnTo>
                  <a:pt x="85991" y="144386"/>
                </a:lnTo>
                <a:lnTo>
                  <a:pt x="120180" y="144386"/>
                </a:lnTo>
                <a:lnTo>
                  <a:pt x="121462" y="141630"/>
                </a:lnTo>
                <a:lnTo>
                  <a:pt x="119760" y="138658"/>
                </a:lnTo>
                <a:lnTo>
                  <a:pt x="92111" y="92367"/>
                </a:lnTo>
                <a:close/>
              </a:path>
              <a:path w="121919" h="144779" extrusionOk="0">
                <a:moveTo>
                  <a:pt x="114751" y="27812"/>
                </a:moveTo>
                <a:lnTo>
                  <a:pt x="76657" y="27812"/>
                </a:lnTo>
                <a:lnTo>
                  <a:pt x="84086" y="34607"/>
                </a:lnTo>
                <a:lnTo>
                  <a:pt x="84086" y="45859"/>
                </a:lnTo>
                <a:lnTo>
                  <a:pt x="82705" y="53658"/>
                </a:lnTo>
                <a:lnTo>
                  <a:pt x="78935" y="59845"/>
                </a:lnTo>
                <a:lnTo>
                  <a:pt x="73333" y="63922"/>
                </a:lnTo>
                <a:lnTo>
                  <a:pt x="66459" y="65392"/>
                </a:lnTo>
                <a:lnTo>
                  <a:pt x="113471" y="65392"/>
                </a:lnTo>
                <a:lnTo>
                  <a:pt x="116451" y="58571"/>
                </a:lnTo>
                <a:lnTo>
                  <a:pt x="118059" y="45643"/>
                </a:lnTo>
                <a:lnTo>
                  <a:pt x="114751" y="27812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6"/>
          <p:cNvSpPr/>
          <p:nvPr/>
        </p:nvSpPr>
        <p:spPr>
          <a:xfrm>
            <a:off x="1966000" y="6456503"/>
            <a:ext cx="107314" cy="144779"/>
          </a:xfrm>
          <a:custGeom>
            <a:avLst/>
            <a:gdLst/>
            <a:ahLst/>
            <a:cxnLst/>
            <a:rect l="l" t="t" r="r" b="b"/>
            <a:pathLst>
              <a:path w="107314" h="144779" extrusionOk="0">
                <a:moveTo>
                  <a:pt x="105105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105105" y="144386"/>
                </a:lnTo>
                <a:lnTo>
                  <a:pt x="107022" y="142684"/>
                </a:lnTo>
                <a:lnTo>
                  <a:pt x="107022" y="117627"/>
                </a:lnTo>
                <a:lnTo>
                  <a:pt x="105105" y="115722"/>
                </a:lnTo>
                <a:lnTo>
                  <a:pt x="35255" y="115722"/>
                </a:lnTo>
                <a:lnTo>
                  <a:pt x="33553" y="113804"/>
                </a:lnTo>
                <a:lnTo>
                  <a:pt x="33553" y="87693"/>
                </a:lnTo>
                <a:lnTo>
                  <a:pt x="35255" y="85775"/>
                </a:lnTo>
                <a:lnTo>
                  <a:pt x="83235" y="85775"/>
                </a:lnTo>
                <a:lnTo>
                  <a:pt x="85153" y="84086"/>
                </a:lnTo>
                <a:lnTo>
                  <a:pt x="85153" y="59029"/>
                </a:lnTo>
                <a:lnTo>
                  <a:pt x="83235" y="57111"/>
                </a:lnTo>
                <a:lnTo>
                  <a:pt x="35255" y="57111"/>
                </a:lnTo>
                <a:lnTo>
                  <a:pt x="33553" y="55410"/>
                </a:lnTo>
                <a:lnTo>
                  <a:pt x="33553" y="30568"/>
                </a:lnTo>
                <a:lnTo>
                  <a:pt x="35255" y="28663"/>
                </a:lnTo>
                <a:lnTo>
                  <a:pt x="105105" y="28663"/>
                </a:lnTo>
                <a:lnTo>
                  <a:pt x="107022" y="26962"/>
                </a:lnTo>
                <a:lnTo>
                  <a:pt x="107022" y="1905"/>
                </a:lnTo>
                <a:lnTo>
                  <a:pt x="105105" y="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6"/>
          <p:cNvSpPr/>
          <p:nvPr/>
        </p:nvSpPr>
        <p:spPr>
          <a:xfrm>
            <a:off x="2076225" y="6456503"/>
            <a:ext cx="149225" cy="144779"/>
          </a:xfrm>
          <a:custGeom>
            <a:avLst/>
            <a:gdLst/>
            <a:ahLst/>
            <a:cxnLst/>
            <a:rect l="l" t="t" r="r" b="b"/>
            <a:pathLst>
              <a:path w="149225" h="144779" extrusionOk="0">
                <a:moveTo>
                  <a:pt x="89827" y="0"/>
                </a:moveTo>
                <a:lnTo>
                  <a:pt x="60731" y="0"/>
                </a:lnTo>
                <a:lnTo>
                  <a:pt x="60096" y="634"/>
                </a:lnTo>
                <a:lnTo>
                  <a:pt x="58735" y="3606"/>
                </a:lnTo>
                <a:lnTo>
                  <a:pt x="1498" y="138861"/>
                </a:lnTo>
                <a:lnTo>
                  <a:pt x="0" y="142265"/>
                </a:lnTo>
                <a:lnTo>
                  <a:pt x="1701" y="144386"/>
                </a:lnTo>
                <a:lnTo>
                  <a:pt x="32702" y="144386"/>
                </a:lnTo>
                <a:lnTo>
                  <a:pt x="33337" y="143535"/>
                </a:lnTo>
                <a:lnTo>
                  <a:pt x="34404" y="140995"/>
                </a:lnTo>
                <a:lnTo>
                  <a:pt x="42900" y="119761"/>
                </a:lnTo>
                <a:lnTo>
                  <a:pt x="43319" y="118478"/>
                </a:lnTo>
                <a:lnTo>
                  <a:pt x="44386" y="117424"/>
                </a:lnTo>
                <a:lnTo>
                  <a:pt x="138824" y="117424"/>
                </a:lnTo>
                <a:lnTo>
                  <a:pt x="128812" y="93002"/>
                </a:lnTo>
                <a:lnTo>
                  <a:pt x="54571" y="93002"/>
                </a:lnTo>
                <a:lnTo>
                  <a:pt x="54152" y="91935"/>
                </a:lnTo>
                <a:lnTo>
                  <a:pt x="54787" y="90449"/>
                </a:lnTo>
                <a:lnTo>
                  <a:pt x="74117" y="42887"/>
                </a:lnTo>
                <a:lnTo>
                  <a:pt x="74320" y="42456"/>
                </a:lnTo>
                <a:lnTo>
                  <a:pt x="108090" y="42456"/>
                </a:lnTo>
                <a:lnTo>
                  <a:pt x="92068" y="3390"/>
                </a:lnTo>
                <a:lnTo>
                  <a:pt x="91312" y="1689"/>
                </a:lnTo>
                <a:lnTo>
                  <a:pt x="89827" y="0"/>
                </a:lnTo>
                <a:close/>
              </a:path>
              <a:path w="149225" h="144779" extrusionOk="0">
                <a:moveTo>
                  <a:pt x="138824" y="117424"/>
                </a:moveTo>
                <a:lnTo>
                  <a:pt x="103200" y="117424"/>
                </a:lnTo>
                <a:lnTo>
                  <a:pt x="103835" y="117627"/>
                </a:lnTo>
                <a:lnTo>
                  <a:pt x="113182" y="140995"/>
                </a:lnTo>
                <a:lnTo>
                  <a:pt x="114033" y="143319"/>
                </a:lnTo>
                <a:lnTo>
                  <a:pt x="115735" y="144386"/>
                </a:lnTo>
                <a:lnTo>
                  <a:pt x="147586" y="144386"/>
                </a:lnTo>
                <a:lnTo>
                  <a:pt x="148856" y="141833"/>
                </a:lnTo>
                <a:lnTo>
                  <a:pt x="147789" y="139293"/>
                </a:lnTo>
                <a:lnTo>
                  <a:pt x="138824" y="117424"/>
                </a:lnTo>
                <a:close/>
              </a:path>
              <a:path w="149225" h="144779" extrusionOk="0">
                <a:moveTo>
                  <a:pt x="108090" y="42456"/>
                </a:moveTo>
                <a:lnTo>
                  <a:pt x="74536" y="42456"/>
                </a:lnTo>
                <a:lnTo>
                  <a:pt x="74752" y="42887"/>
                </a:lnTo>
                <a:lnTo>
                  <a:pt x="93433" y="90449"/>
                </a:lnTo>
                <a:lnTo>
                  <a:pt x="94068" y="91732"/>
                </a:lnTo>
                <a:lnTo>
                  <a:pt x="93649" y="93002"/>
                </a:lnTo>
                <a:lnTo>
                  <a:pt x="128812" y="93002"/>
                </a:lnTo>
                <a:lnTo>
                  <a:pt x="108090" y="42456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6"/>
          <p:cNvSpPr/>
          <p:nvPr/>
        </p:nvSpPr>
        <p:spPr>
          <a:xfrm>
            <a:off x="2235941" y="6456503"/>
            <a:ext cx="138430" cy="144779"/>
          </a:xfrm>
          <a:custGeom>
            <a:avLst/>
            <a:gdLst/>
            <a:ahLst/>
            <a:cxnLst/>
            <a:rect l="l" t="t" r="r" b="b"/>
            <a:pathLst>
              <a:path w="138430" h="144779" extrusionOk="0">
                <a:moveTo>
                  <a:pt x="61582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61582" y="144386"/>
                </a:lnTo>
                <a:lnTo>
                  <a:pt x="91762" y="139144"/>
                </a:lnTo>
                <a:lnTo>
                  <a:pt x="115935" y="124428"/>
                </a:lnTo>
                <a:lnTo>
                  <a:pt x="122097" y="115722"/>
                </a:lnTo>
                <a:lnTo>
                  <a:pt x="35242" y="115722"/>
                </a:lnTo>
                <a:lnTo>
                  <a:pt x="33553" y="114020"/>
                </a:lnTo>
                <a:lnTo>
                  <a:pt x="33553" y="30568"/>
                </a:lnTo>
                <a:lnTo>
                  <a:pt x="35242" y="28663"/>
                </a:lnTo>
                <a:lnTo>
                  <a:pt x="121774" y="28663"/>
                </a:lnTo>
                <a:lnTo>
                  <a:pt x="115777" y="20145"/>
                </a:lnTo>
                <a:lnTo>
                  <a:pt x="91585" y="5285"/>
                </a:lnTo>
                <a:lnTo>
                  <a:pt x="61582" y="0"/>
                </a:lnTo>
                <a:close/>
              </a:path>
              <a:path w="138430" h="144779" extrusionOk="0">
                <a:moveTo>
                  <a:pt x="121774" y="28663"/>
                </a:moveTo>
                <a:lnTo>
                  <a:pt x="61366" y="28663"/>
                </a:lnTo>
                <a:lnTo>
                  <a:pt x="77688" y="31912"/>
                </a:lnTo>
                <a:lnTo>
                  <a:pt x="90825" y="40952"/>
                </a:lnTo>
                <a:lnTo>
                  <a:pt x="99583" y="54729"/>
                </a:lnTo>
                <a:lnTo>
                  <a:pt x="102768" y="72186"/>
                </a:lnTo>
                <a:lnTo>
                  <a:pt x="99587" y="89651"/>
                </a:lnTo>
                <a:lnTo>
                  <a:pt x="90852" y="103431"/>
                </a:lnTo>
                <a:lnTo>
                  <a:pt x="77779" y="112473"/>
                </a:lnTo>
                <a:lnTo>
                  <a:pt x="61582" y="115722"/>
                </a:lnTo>
                <a:lnTo>
                  <a:pt x="122097" y="115722"/>
                </a:lnTo>
                <a:lnTo>
                  <a:pt x="131987" y="101748"/>
                </a:lnTo>
                <a:lnTo>
                  <a:pt x="137807" y="72618"/>
                </a:lnTo>
                <a:lnTo>
                  <a:pt x="131928" y="43087"/>
                </a:lnTo>
                <a:lnTo>
                  <a:pt x="121774" y="28663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38650" y="6154200"/>
            <a:ext cx="20955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6"/>
          <p:cNvPicPr preferRelativeResize="0"/>
          <p:nvPr/>
        </p:nvPicPr>
        <p:blipFill rotWithShape="1">
          <a:blip r:embed="rId7">
            <a:alphaModFix amt="23000"/>
          </a:blip>
          <a:srcRect t="4661" b="30327"/>
          <a:stretch/>
        </p:blipFill>
        <p:spPr>
          <a:xfrm>
            <a:off x="114300" y="114300"/>
            <a:ext cx="12192003" cy="5943598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6"/>
          <p:cNvSpPr txBox="1"/>
          <p:nvPr/>
        </p:nvSpPr>
        <p:spPr>
          <a:xfrm>
            <a:off x="471101" y="2616200"/>
            <a:ext cx="69381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7F7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Do’s Journey</a:t>
            </a:r>
            <a:endParaRPr sz="7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7"/>
          <p:cNvSpPr/>
          <p:nvPr/>
        </p:nvSpPr>
        <p:spPr>
          <a:xfrm>
            <a:off x="114300" y="114300"/>
            <a:ext cx="12192000" cy="5943600"/>
          </a:xfrm>
          <a:custGeom>
            <a:avLst/>
            <a:gdLst/>
            <a:ahLst/>
            <a:cxnLst/>
            <a:rect l="l" t="t" r="r" b="b"/>
            <a:pathLst>
              <a:path w="12192000" h="5943600" extrusionOk="0">
                <a:moveTo>
                  <a:pt x="0" y="5943600"/>
                </a:moveTo>
                <a:lnTo>
                  <a:pt x="12192000" y="5943600"/>
                </a:lnTo>
                <a:lnTo>
                  <a:pt x="121920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7"/>
          <p:cNvSpPr/>
          <p:nvPr/>
        </p:nvSpPr>
        <p:spPr>
          <a:xfrm>
            <a:off x="114300" y="605790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 extrusionOk="0">
                <a:moveTo>
                  <a:pt x="0" y="0"/>
                </a:moveTo>
                <a:lnTo>
                  <a:pt x="12192000" y="0"/>
                </a:lnTo>
                <a:lnTo>
                  <a:pt x="1219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7"/>
          <p:cNvSpPr txBox="1"/>
          <p:nvPr/>
        </p:nvSpPr>
        <p:spPr>
          <a:xfrm>
            <a:off x="471101" y="2616200"/>
            <a:ext cx="69381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7F7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Discussion </a:t>
            </a:r>
            <a:endParaRPr sz="7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8" name="Google Shape;408;p47"/>
          <p:cNvSpPr txBox="1">
            <a:spLocks noGrp="1"/>
          </p:cNvSpPr>
          <p:nvPr>
            <p:ph type="title"/>
          </p:nvPr>
        </p:nvSpPr>
        <p:spPr>
          <a:xfrm>
            <a:off x="529590" y="505024"/>
            <a:ext cx="11361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7B5AA"/>
                </a:solidFill>
              </a:rPr>
              <a:t>Film: Journey to Immunisation in Viet Nam</a:t>
            </a:r>
            <a:endParaRPr>
              <a:solidFill>
                <a:srgbClr val="F7B5AA"/>
              </a:solidFill>
            </a:endParaRPr>
          </a:p>
          <a:p>
            <a:pPr marL="1006983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B5AA"/>
              </a:solidFill>
            </a:endParaRPr>
          </a:p>
        </p:txBody>
      </p:sp>
      <p:sp>
        <p:nvSpPr>
          <p:cNvPr id="409" name="Google Shape;409;p47"/>
          <p:cNvSpPr/>
          <p:nvPr/>
        </p:nvSpPr>
        <p:spPr>
          <a:xfrm>
            <a:off x="544945" y="6454799"/>
            <a:ext cx="466200" cy="147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7"/>
          <p:cNvSpPr/>
          <p:nvPr/>
        </p:nvSpPr>
        <p:spPr>
          <a:xfrm>
            <a:off x="1033649" y="6454799"/>
            <a:ext cx="457800" cy="147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7"/>
          <p:cNvSpPr/>
          <p:nvPr/>
        </p:nvSpPr>
        <p:spPr>
          <a:xfrm>
            <a:off x="1542949" y="6456503"/>
            <a:ext cx="262500" cy="144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7"/>
          <p:cNvSpPr/>
          <p:nvPr/>
        </p:nvSpPr>
        <p:spPr>
          <a:xfrm>
            <a:off x="1828383" y="6456503"/>
            <a:ext cx="121919" cy="144779"/>
          </a:xfrm>
          <a:custGeom>
            <a:avLst/>
            <a:gdLst/>
            <a:ahLst/>
            <a:cxnLst/>
            <a:rect l="l" t="t" r="r" b="b"/>
            <a:pathLst>
              <a:path w="121919" h="144779" extrusionOk="0">
                <a:moveTo>
                  <a:pt x="64973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31635" y="144386"/>
                </a:lnTo>
                <a:lnTo>
                  <a:pt x="33337" y="142468"/>
                </a:lnTo>
                <a:lnTo>
                  <a:pt x="33337" y="93853"/>
                </a:lnTo>
                <a:lnTo>
                  <a:pt x="34607" y="92367"/>
                </a:lnTo>
                <a:lnTo>
                  <a:pt x="92111" y="92367"/>
                </a:lnTo>
                <a:lnTo>
                  <a:pt x="91732" y="91732"/>
                </a:lnTo>
                <a:lnTo>
                  <a:pt x="90462" y="89395"/>
                </a:lnTo>
                <a:lnTo>
                  <a:pt x="89814" y="87261"/>
                </a:lnTo>
                <a:lnTo>
                  <a:pt x="93433" y="85356"/>
                </a:lnTo>
                <a:lnTo>
                  <a:pt x="104000" y="78287"/>
                </a:lnTo>
                <a:lnTo>
                  <a:pt x="111718" y="69405"/>
                </a:lnTo>
                <a:lnTo>
                  <a:pt x="113471" y="65392"/>
                </a:lnTo>
                <a:lnTo>
                  <a:pt x="34404" y="65392"/>
                </a:lnTo>
                <a:lnTo>
                  <a:pt x="33337" y="64338"/>
                </a:lnTo>
                <a:lnTo>
                  <a:pt x="33337" y="28879"/>
                </a:lnTo>
                <a:lnTo>
                  <a:pt x="34404" y="27812"/>
                </a:lnTo>
                <a:lnTo>
                  <a:pt x="114751" y="27812"/>
                </a:lnTo>
                <a:lnTo>
                  <a:pt x="114393" y="25883"/>
                </a:lnTo>
                <a:lnTo>
                  <a:pt x="103860" y="11596"/>
                </a:lnTo>
                <a:lnTo>
                  <a:pt x="87155" y="2922"/>
                </a:lnTo>
                <a:lnTo>
                  <a:pt x="64973" y="0"/>
                </a:lnTo>
                <a:close/>
              </a:path>
              <a:path w="121919" h="144779" extrusionOk="0">
                <a:moveTo>
                  <a:pt x="92111" y="92367"/>
                </a:moveTo>
                <a:lnTo>
                  <a:pt x="55841" y="92367"/>
                </a:lnTo>
                <a:lnTo>
                  <a:pt x="57124" y="93421"/>
                </a:lnTo>
                <a:lnTo>
                  <a:pt x="58610" y="96189"/>
                </a:lnTo>
                <a:lnTo>
                  <a:pt x="83870" y="141833"/>
                </a:lnTo>
                <a:lnTo>
                  <a:pt x="84721" y="143535"/>
                </a:lnTo>
                <a:lnTo>
                  <a:pt x="85991" y="144386"/>
                </a:lnTo>
                <a:lnTo>
                  <a:pt x="120180" y="144386"/>
                </a:lnTo>
                <a:lnTo>
                  <a:pt x="121462" y="141630"/>
                </a:lnTo>
                <a:lnTo>
                  <a:pt x="119760" y="138658"/>
                </a:lnTo>
                <a:lnTo>
                  <a:pt x="92111" y="92367"/>
                </a:lnTo>
                <a:close/>
              </a:path>
              <a:path w="121919" h="144779" extrusionOk="0">
                <a:moveTo>
                  <a:pt x="114751" y="27812"/>
                </a:moveTo>
                <a:lnTo>
                  <a:pt x="76657" y="27812"/>
                </a:lnTo>
                <a:lnTo>
                  <a:pt x="84086" y="34607"/>
                </a:lnTo>
                <a:lnTo>
                  <a:pt x="84086" y="45859"/>
                </a:lnTo>
                <a:lnTo>
                  <a:pt x="82705" y="53658"/>
                </a:lnTo>
                <a:lnTo>
                  <a:pt x="78935" y="59845"/>
                </a:lnTo>
                <a:lnTo>
                  <a:pt x="73333" y="63922"/>
                </a:lnTo>
                <a:lnTo>
                  <a:pt x="66459" y="65392"/>
                </a:lnTo>
                <a:lnTo>
                  <a:pt x="113471" y="65392"/>
                </a:lnTo>
                <a:lnTo>
                  <a:pt x="116451" y="58571"/>
                </a:lnTo>
                <a:lnTo>
                  <a:pt x="118059" y="45643"/>
                </a:lnTo>
                <a:lnTo>
                  <a:pt x="114751" y="27812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7"/>
          <p:cNvSpPr/>
          <p:nvPr/>
        </p:nvSpPr>
        <p:spPr>
          <a:xfrm>
            <a:off x="1966000" y="6456503"/>
            <a:ext cx="107314" cy="144779"/>
          </a:xfrm>
          <a:custGeom>
            <a:avLst/>
            <a:gdLst/>
            <a:ahLst/>
            <a:cxnLst/>
            <a:rect l="l" t="t" r="r" b="b"/>
            <a:pathLst>
              <a:path w="107314" h="144779" extrusionOk="0">
                <a:moveTo>
                  <a:pt x="105105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105105" y="144386"/>
                </a:lnTo>
                <a:lnTo>
                  <a:pt x="107022" y="142684"/>
                </a:lnTo>
                <a:lnTo>
                  <a:pt x="107022" y="117627"/>
                </a:lnTo>
                <a:lnTo>
                  <a:pt x="105105" y="115722"/>
                </a:lnTo>
                <a:lnTo>
                  <a:pt x="35255" y="115722"/>
                </a:lnTo>
                <a:lnTo>
                  <a:pt x="33553" y="113804"/>
                </a:lnTo>
                <a:lnTo>
                  <a:pt x="33553" y="87693"/>
                </a:lnTo>
                <a:lnTo>
                  <a:pt x="35255" y="85775"/>
                </a:lnTo>
                <a:lnTo>
                  <a:pt x="83235" y="85775"/>
                </a:lnTo>
                <a:lnTo>
                  <a:pt x="85153" y="84086"/>
                </a:lnTo>
                <a:lnTo>
                  <a:pt x="85153" y="59029"/>
                </a:lnTo>
                <a:lnTo>
                  <a:pt x="83235" y="57111"/>
                </a:lnTo>
                <a:lnTo>
                  <a:pt x="35255" y="57111"/>
                </a:lnTo>
                <a:lnTo>
                  <a:pt x="33553" y="55410"/>
                </a:lnTo>
                <a:lnTo>
                  <a:pt x="33553" y="30568"/>
                </a:lnTo>
                <a:lnTo>
                  <a:pt x="35255" y="28663"/>
                </a:lnTo>
                <a:lnTo>
                  <a:pt x="105105" y="28663"/>
                </a:lnTo>
                <a:lnTo>
                  <a:pt x="107022" y="26962"/>
                </a:lnTo>
                <a:lnTo>
                  <a:pt x="107022" y="1905"/>
                </a:lnTo>
                <a:lnTo>
                  <a:pt x="105105" y="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7"/>
          <p:cNvSpPr/>
          <p:nvPr/>
        </p:nvSpPr>
        <p:spPr>
          <a:xfrm>
            <a:off x="2076225" y="6456503"/>
            <a:ext cx="149225" cy="144779"/>
          </a:xfrm>
          <a:custGeom>
            <a:avLst/>
            <a:gdLst/>
            <a:ahLst/>
            <a:cxnLst/>
            <a:rect l="l" t="t" r="r" b="b"/>
            <a:pathLst>
              <a:path w="149225" h="144779" extrusionOk="0">
                <a:moveTo>
                  <a:pt x="89827" y="0"/>
                </a:moveTo>
                <a:lnTo>
                  <a:pt x="60731" y="0"/>
                </a:lnTo>
                <a:lnTo>
                  <a:pt x="60096" y="634"/>
                </a:lnTo>
                <a:lnTo>
                  <a:pt x="58735" y="3606"/>
                </a:lnTo>
                <a:lnTo>
                  <a:pt x="1498" y="138861"/>
                </a:lnTo>
                <a:lnTo>
                  <a:pt x="0" y="142265"/>
                </a:lnTo>
                <a:lnTo>
                  <a:pt x="1701" y="144386"/>
                </a:lnTo>
                <a:lnTo>
                  <a:pt x="32702" y="144386"/>
                </a:lnTo>
                <a:lnTo>
                  <a:pt x="33337" y="143535"/>
                </a:lnTo>
                <a:lnTo>
                  <a:pt x="34404" y="140995"/>
                </a:lnTo>
                <a:lnTo>
                  <a:pt x="42900" y="119761"/>
                </a:lnTo>
                <a:lnTo>
                  <a:pt x="43319" y="118478"/>
                </a:lnTo>
                <a:lnTo>
                  <a:pt x="44386" y="117424"/>
                </a:lnTo>
                <a:lnTo>
                  <a:pt x="138824" y="117424"/>
                </a:lnTo>
                <a:lnTo>
                  <a:pt x="128812" y="93002"/>
                </a:lnTo>
                <a:lnTo>
                  <a:pt x="54571" y="93002"/>
                </a:lnTo>
                <a:lnTo>
                  <a:pt x="54152" y="91935"/>
                </a:lnTo>
                <a:lnTo>
                  <a:pt x="54787" y="90449"/>
                </a:lnTo>
                <a:lnTo>
                  <a:pt x="74117" y="42887"/>
                </a:lnTo>
                <a:lnTo>
                  <a:pt x="74320" y="42456"/>
                </a:lnTo>
                <a:lnTo>
                  <a:pt x="108090" y="42456"/>
                </a:lnTo>
                <a:lnTo>
                  <a:pt x="92068" y="3390"/>
                </a:lnTo>
                <a:lnTo>
                  <a:pt x="91312" y="1689"/>
                </a:lnTo>
                <a:lnTo>
                  <a:pt x="89827" y="0"/>
                </a:lnTo>
                <a:close/>
              </a:path>
              <a:path w="149225" h="144779" extrusionOk="0">
                <a:moveTo>
                  <a:pt x="138824" y="117424"/>
                </a:moveTo>
                <a:lnTo>
                  <a:pt x="103200" y="117424"/>
                </a:lnTo>
                <a:lnTo>
                  <a:pt x="103835" y="117627"/>
                </a:lnTo>
                <a:lnTo>
                  <a:pt x="113182" y="140995"/>
                </a:lnTo>
                <a:lnTo>
                  <a:pt x="114033" y="143319"/>
                </a:lnTo>
                <a:lnTo>
                  <a:pt x="115735" y="144386"/>
                </a:lnTo>
                <a:lnTo>
                  <a:pt x="147586" y="144386"/>
                </a:lnTo>
                <a:lnTo>
                  <a:pt x="148856" y="141833"/>
                </a:lnTo>
                <a:lnTo>
                  <a:pt x="147789" y="139293"/>
                </a:lnTo>
                <a:lnTo>
                  <a:pt x="138824" y="117424"/>
                </a:lnTo>
                <a:close/>
              </a:path>
              <a:path w="149225" h="144779" extrusionOk="0">
                <a:moveTo>
                  <a:pt x="108090" y="42456"/>
                </a:moveTo>
                <a:lnTo>
                  <a:pt x="74536" y="42456"/>
                </a:lnTo>
                <a:lnTo>
                  <a:pt x="74752" y="42887"/>
                </a:lnTo>
                <a:lnTo>
                  <a:pt x="93433" y="90449"/>
                </a:lnTo>
                <a:lnTo>
                  <a:pt x="94068" y="91732"/>
                </a:lnTo>
                <a:lnTo>
                  <a:pt x="93649" y="93002"/>
                </a:lnTo>
                <a:lnTo>
                  <a:pt x="128812" y="93002"/>
                </a:lnTo>
                <a:lnTo>
                  <a:pt x="108090" y="42456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7"/>
          <p:cNvSpPr/>
          <p:nvPr/>
        </p:nvSpPr>
        <p:spPr>
          <a:xfrm>
            <a:off x="2235941" y="6456503"/>
            <a:ext cx="138430" cy="144779"/>
          </a:xfrm>
          <a:custGeom>
            <a:avLst/>
            <a:gdLst/>
            <a:ahLst/>
            <a:cxnLst/>
            <a:rect l="l" t="t" r="r" b="b"/>
            <a:pathLst>
              <a:path w="138430" h="144779" extrusionOk="0">
                <a:moveTo>
                  <a:pt x="61582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61582" y="144386"/>
                </a:lnTo>
                <a:lnTo>
                  <a:pt x="91762" y="139144"/>
                </a:lnTo>
                <a:lnTo>
                  <a:pt x="115935" y="124428"/>
                </a:lnTo>
                <a:lnTo>
                  <a:pt x="122097" y="115722"/>
                </a:lnTo>
                <a:lnTo>
                  <a:pt x="35242" y="115722"/>
                </a:lnTo>
                <a:lnTo>
                  <a:pt x="33553" y="114020"/>
                </a:lnTo>
                <a:lnTo>
                  <a:pt x="33553" y="30568"/>
                </a:lnTo>
                <a:lnTo>
                  <a:pt x="35242" y="28663"/>
                </a:lnTo>
                <a:lnTo>
                  <a:pt x="121774" y="28663"/>
                </a:lnTo>
                <a:lnTo>
                  <a:pt x="115777" y="20145"/>
                </a:lnTo>
                <a:lnTo>
                  <a:pt x="91585" y="5285"/>
                </a:lnTo>
                <a:lnTo>
                  <a:pt x="61582" y="0"/>
                </a:lnTo>
                <a:close/>
              </a:path>
              <a:path w="138430" h="144779" extrusionOk="0">
                <a:moveTo>
                  <a:pt x="121774" y="28663"/>
                </a:moveTo>
                <a:lnTo>
                  <a:pt x="61366" y="28663"/>
                </a:lnTo>
                <a:lnTo>
                  <a:pt x="77688" y="31912"/>
                </a:lnTo>
                <a:lnTo>
                  <a:pt x="90825" y="40952"/>
                </a:lnTo>
                <a:lnTo>
                  <a:pt x="99583" y="54729"/>
                </a:lnTo>
                <a:lnTo>
                  <a:pt x="102768" y="72186"/>
                </a:lnTo>
                <a:lnTo>
                  <a:pt x="99587" y="89651"/>
                </a:lnTo>
                <a:lnTo>
                  <a:pt x="90852" y="103431"/>
                </a:lnTo>
                <a:lnTo>
                  <a:pt x="77779" y="112473"/>
                </a:lnTo>
                <a:lnTo>
                  <a:pt x="61582" y="115722"/>
                </a:lnTo>
                <a:lnTo>
                  <a:pt x="122097" y="115722"/>
                </a:lnTo>
                <a:lnTo>
                  <a:pt x="131987" y="101748"/>
                </a:lnTo>
                <a:lnTo>
                  <a:pt x="137807" y="72618"/>
                </a:lnTo>
                <a:lnTo>
                  <a:pt x="131928" y="43087"/>
                </a:lnTo>
                <a:lnTo>
                  <a:pt x="121774" y="28663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38650" y="6154200"/>
            <a:ext cx="20955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8"/>
          <p:cNvSpPr txBox="1">
            <a:spLocks noGrp="1"/>
          </p:cNvSpPr>
          <p:nvPr>
            <p:ph type="title"/>
          </p:nvPr>
        </p:nvSpPr>
        <p:spPr>
          <a:xfrm>
            <a:off x="428871" y="1576450"/>
            <a:ext cx="5545200" cy="3934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Overall Observations</a:t>
            </a:r>
            <a:endParaRPr sz="6000"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1"/>
          </p:nvPr>
        </p:nvSpPr>
        <p:spPr>
          <a:xfrm>
            <a:off x="6339545" y="637016"/>
            <a:ext cx="5437800" cy="5737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US" sz="2700"/>
              <a:t>What did you observe about the films?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US" sz="2700"/>
              <a:t>What stood out to you?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1400"/>
              </a:spcAft>
              <a:buNone/>
            </a:pPr>
            <a:endParaRPr sz="3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sldNum" idx="4294967295"/>
          </p:nvPr>
        </p:nvSpPr>
        <p:spPr>
          <a:xfrm>
            <a:off x="11508422" y="6424876"/>
            <a:ext cx="745200" cy="5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2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75" y="332073"/>
            <a:ext cx="327894" cy="18610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>
            <a:spLocks noGrp="1"/>
          </p:cNvSpPr>
          <p:nvPr>
            <p:ph type="title" idx="4294967295"/>
          </p:nvPr>
        </p:nvSpPr>
        <p:spPr>
          <a:xfrm>
            <a:off x="304788" y="253011"/>
            <a:ext cx="11506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1E33EF"/>
                </a:solidFill>
                <a:latin typeface="Arial"/>
                <a:ea typeface="Arial"/>
                <a:cs typeface="Arial"/>
                <a:sym typeface="Arial"/>
              </a:rPr>
              <a:t>Housekeeping</a:t>
            </a:r>
            <a:endParaRPr sz="2700">
              <a:solidFill>
                <a:srgbClr val="1E33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31" descr="1584049359670.png"/>
          <p:cNvPicPr preferRelativeResize="0"/>
          <p:nvPr/>
        </p:nvPicPr>
        <p:blipFill rotWithShape="1">
          <a:blip r:embed="rId4">
            <a:alphaModFix/>
          </a:blip>
          <a:srcRect b="6742"/>
          <a:stretch/>
        </p:blipFill>
        <p:spPr>
          <a:xfrm>
            <a:off x="250875" y="1119325"/>
            <a:ext cx="8428550" cy="450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 descr="unknow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2708" y="1290743"/>
            <a:ext cx="3303553" cy="249687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8901325" y="4234788"/>
            <a:ext cx="3426300" cy="558300"/>
          </a:xfrm>
          <a:prstGeom prst="rect">
            <a:avLst/>
          </a:prstGeom>
          <a:solidFill>
            <a:srgbClr val="F7B5AA"/>
          </a:solidFill>
          <a:ln>
            <a:noFill/>
          </a:ln>
        </p:spPr>
        <p:txBody>
          <a:bodyPr spcFirstLastPara="1" wrap="square" lIns="26000" tIns="26000" rIns="26000" bIns="2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lang="en-US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Sherine, Common Thread, Romania</a:t>
            </a:r>
            <a:endParaRPr sz="7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rPr lang="en-US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Felicity, Common Thread, UK</a:t>
            </a:r>
            <a:endParaRPr sz="700"/>
          </a:p>
        </p:txBody>
      </p:sp>
      <p:cxnSp>
        <p:nvCxnSpPr>
          <p:cNvPr id="188" name="Google Shape;188;p31"/>
          <p:cNvCxnSpPr/>
          <p:nvPr/>
        </p:nvCxnSpPr>
        <p:spPr>
          <a:xfrm>
            <a:off x="10614463" y="3705757"/>
            <a:ext cx="3000" cy="4269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189" name="Google Shape;189;p31"/>
          <p:cNvSpPr/>
          <p:nvPr/>
        </p:nvSpPr>
        <p:spPr>
          <a:xfrm>
            <a:off x="8032625" y="5083675"/>
            <a:ext cx="646800" cy="55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6000" tIns="26000" rIns="26000" bIns="2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90" name="Google Shape;190;p31"/>
          <p:cNvCxnSpPr/>
          <p:nvPr/>
        </p:nvCxnSpPr>
        <p:spPr>
          <a:xfrm rot="10800000" flipH="1">
            <a:off x="893800" y="1463875"/>
            <a:ext cx="8244600" cy="36369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pic>
        <p:nvPicPr>
          <p:cNvPr id="191" name="Google Shape;19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5083675"/>
            <a:ext cx="6454924" cy="5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81150" y="1563896"/>
            <a:ext cx="646800" cy="38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62250" y="567805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1825" y="567805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07400" y="5678050"/>
            <a:ext cx="3333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/>
          <p:nvPr/>
        </p:nvSpPr>
        <p:spPr>
          <a:xfrm>
            <a:off x="544945" y="6454799"/>
            <a:ext cx="466200" cy="1479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1"/>
          <p:cNvSpPr/>
          <p:nvPr/>
        </p:nvSpPr>
        <p:spPr>
          <a:xfrm>
            <a:off x="1033649" y="6454799"/>
            <a:ext cx="457800" cy="1479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1542949" y="6456503"/>
            <a:ext cx="262500" cy="1443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1828383" y="6456503"/>
            <a:ext cx="121919" cy="144779"/>
          </a:xfrm>
          <a:custGeom>
            <a:avLst/>
            <a:gdLst/>
            <a:ahLst/>
            <a:cxnLst/>
            <a:rect l="l" t="t" r="r" b="b"/>
            <a:pathLst>
              <a:path w="121919" h="144779" extrusionOk="0">
                <a:moveTo>
                  <a:pt x="64973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31635" y="144386"/>
                </a:lnTo>
                <a:lnTo>
                  <a:pt x="33337" y="142468"/>
                </a:lnTo>
                <a:lnTo>
                  <a:pt x="33337" y="93853"/>
                </a:lnTo>
                <a:lnTo>
                  <a:pt x="34607" y="92367"/>
                </a:lnTo>
                <a:lnTo>
                  <a:pt x="92111" y="92367"/>
                </a:lnTo>
                <a:lnTo>
                  <a:pt x="91732" y="91732"/>
                </a:lnTo>
                <a:lnTo>
                  <a:pt x="90462" y="89395"/>
                </a:lnTo>
                <a:lnTo>
                  <a:pt x="89814" y="87261"/>
                </a:lnTo>
                <a:lnTo>
                  <a:pt x="93433" y="85356"/>
                </a:lnTo>
                <a:lnTo>
                  <a:pt x="104000" y="78287"/>
                </a:lnTo>
                <a:lnTo>
                  <a:pt x="111718" y="69405"/>
                </a:lnTo>
                <a:lnTo>
                  <a:pt x="113471" y="65392"/>
                </a:lnTo>
                <a:lnTo>
                  <a:pt x="34404" y="65392"/>
                </a:lnTo>
                <a:lnTo>
                  <a:pt x="33337" y="64338"/>
                </a:lnTo>
                <a:lnTo>
                  <a:pt x="33337" y="28879"/>
                </a:lnTo>
                <a:lnTo>
                  <a:pt x="34404" y="27812"/>
                </a:lnTo>
                <a:lnTo>
                  <a:pt x="114751" y="27812"/>
                </a:lnTo>
                <a:lnTo>
                  <a:pt x="114393" y="25883"/>
                </a:lnTo>
                <a:lnTo>
                  <a:pt x="103860" y="11596"/>
                </a:lnTo>
                <a:lnTo>
                  <a:pt x="87155" y="2922"/>
                </a:lnTo>
                <a:lnTo>
                  <a:pt x="64973" y="0"/>
                </a:lnTo>
                <a:close/>
              </a:path>
              <a:path w="121919" h="144779" extrusionOk="0">
                <a:moveTo>
                  <a:pt x="92111" y="92367"/>
                </a:moveTo>
                <a:lnTo>
                  <a:pt x="55841" y="92367"/>
                </a:lnTo>
                <a:lnTo>
                  <a:pt x="57124" y="93421"/>
                </a:lnTo>
                <a:lnTo>
                  <a:pt x="58610" y="96189"/>
                </a:lnTo>
                <a:lnTo>
                  <a:pt x="83870" y="141833"/>
                </a:lnTo>
                <a:lnTo>
                  <a:pt x="84721" y="143535"/>
                </a:lnTo>
                <a:lnTo>
                  <a:pt x="85991" y="144386"/>
                </a:lnTo>
                <a:lnTo>
                  <a:pt x="120180" y="144386"/>
                </a:lnTo>
                <a:lnTo>
                  <a:pt x="121462" y="141630"/>
                </a:lnTo>
                <a:lnTo>
                  <a:pt x="119760" y="138658"/>
                </a:lnTo>
                <a:lnTo>
                  <a:pt x="92111" y="92367"/>
                </a:lnTo>
                <a:close/>
              </a:path>
              <a:path w="121919" h="144779" extrusionOk="0">
                <a:moveTo>
                  <a:pt x="114751" y="27812"/>
                </a:moveTo>
                <a:lnTo>
                  <a:pt x="76657" y="27812"/>
                </a:lnTo>
                <a:lnTo>
                  <a:pt x="84086" y="34607"/>
                </a:lnTo>
                <a:lnTo>
                  <a:pt x="84086" y="45859"/>
                </a:lnTo>
                <a:lnTo>
                  <a:pt x="82705" y="53658"/>
                </a:lnTo>
                <a:lnTo>
                  <a:pt x="78935" y="59845"/>
                </a:lnTo>
                <a:lnTo>
                  <a:pt x="73333" y="63922"/>
                </a:lnTo>
                <a:lnTo>
                  <a:pt x="66459" y="65392"/>
                </a:lnTo>
                <a:lnTo>
                  <a:pt x="113471" y="65392"/>
                </a:lnTo>
                <a:lnTo>
                  <a:pt x="116451" y="58571"/>
                </a:lnTo>
                <a:lnTo>
                  <a:pt x="118059" y="45643"/>
                </a:lnTo>
                <a:lnTo>
                  <a:pt x="114751" y="27812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1"/>
          <p:cNvSpPr/>
          <p:nvPr/>
        </p:nvSpPr>
        <p:spPr>
          <a:xfrm>
            <a:off x="1966000" y="6456503"/>
            <a:ext cx="107314" cy="144779"/>
          </a:xfrm>
          <a:custGeom>
            <a:avLst/>
            <a:gdLst/>
            <a:ahLst/>
            <a:cxnLst/>
            <a:rect l="l" t="t" r="r" b="b"/>
            <a:pathLst>
              <a:path w="107314" h="144779" extrusionOk="0">
                <a:moveTo>
                  <a:pt x="105105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105105" y="144386"/>
                </a:lnTo>
                <a:lnTo>
                  <a:pt x="107022" y="142684"/>
                </a:lnTo>
                <a:lnTo>
                  <a:pt x="107022" y="117627"/>
                </a:lnTo>
                <a:lnTo>
                  <a:pt x="105105" y="115722"/>
                </a:lnTo>
                <a:lnTo>
                  <a:pt x="35255" y="115722"/>
                </a:lnTo>
                <a:lnTo>
                  <a:pt x="33553" y="113804"/>
                </a:lnTo>
                <a:lnTo>
                  <a:pt x="33553" y="87693"/>
                </a:lnTo>
                <a:lnTo>
                  <a:pt x="35255" y="85775"/>
                </a:lnTo>
                <a:lnTo>
                  <a:pt x="83235" y="85775"/>
                </a:lnTo>
                <a:lnTo>
                  <a:pt x="85153" y="84086"/>
                </a:lnTo>
                <a:lnTo>
                  <a:pt x="85153" y="59029"/>
                </a:lnTo>
                <a:lnTo>
                  <a:pt x="83235" y="57111"/>
                </a:lnTo>
                <a:lnTo>
                  <a:pt x="35255" y="57111"/>
                </a:lnTo>
                <a:lnTo>
                  <a:pt x="33553" y="55410"/>
                </a:lnTo>
                <a:lnTo>
                  <a:pt x="33553" y="30568"/>
                </a:lnTo>
                <a:lnTo>
                  <a:pt x="35255" y="28663"/>
                </a:lnTo>
                <a:lnTo>
                  <a:pt x="105105" y="28663"/>
                </a:lnTo>
                <a:lnTo>
                  <a:pt x="107022" y="26962"/>
                </a:lnTo>
                <a:lnTo>
                  <a:pt x="107022" y="1905"/>
                </a:lnTo>
                <a:lnTo>
                  <a:pt x="105105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1"/>
          <p:cNvSpPr/>
          <p:nvPr/>
        </p:nvSpPr>
        <p:spPr>
          <a:xfrm>
            <a:off x="2076225" y="6456503"/>
            <a:ext cx="149225" cy="144779"/>
          </a:xfrm>
          <a:custGeom>
            <a:avLst/>
            <a:gdLst/>
            <a:ahLst/>
            <a:cxnLst/>
            <a:rect l="l" t="t" r="r" b="b"/>
            <a:pathLst>
              <a:path w="149225" h="144779" extrusionOk="0">
                <a:moveTo>
                  <a:pt x="89827" y="0"/>
                </a:moveTo>
                <a:lnTo>
                  <a:pt x="60731" y="0"/>
                </a:lnTo>
                <a:lnTo>
                  <a:pt x="60096" y="634"/>
                </a:lnTo>
                <a:lnTo>
                  <a:pt x="58735" y="3606"/>
                </a:lnTo>
                <a:lnTo>
                  <a:pt x="1498" y="138861"/>
                </a:lnTo>
                <a:lnTo>
                  <a:pt x="0" y="142265"/>
                </a:lnTo>
                <a:lnTo>
                  <a:pt x="1701" y="144386"/>
                </a:lnTo>
                <a:lnTo>
                  <a:pt x="32702" y="144386"/>
                </a:lnTo>
                <a:lnTo>
                  <a:pt x="33337" y="143535"/>
                </a:lnTo>
                <a:lnTo>
                  <a:pt x="34404" y="140995"/>
                </a:lnTo>
                <a:lnTo>
                  <a:pt x="42900" y="119761"/>
                </a:lnTo>
                <a:lnTo>
                  <a:pt x="43319" y="118478"/>
                </a:lnTo>
                <a:lnTo>
                  <a:pt x="44386" y="117424"/>
                </a:lnTo>
                <a:lnTo>
                  <a:pt x="138824" y="117424"/>
                </a:lnTo>
                <a:lnTo>
                  <a:pt x="128812" y="93002"/>
                </a:lnTo>
                <a:lnTo>
                  <a:pt x="54571" y="93002"/>
                </a:lnTo>
                <a:lnTo>
                  <a:pt x="54152" y="91935"/>
                </a:lnTo>
                <a:lnTo>
                  <a:pt x="54787" y="90449"/>
                </a:lnTo>
                <a:lnTo>
                  <a:pt x="74117" y="42887"/>
                </a:lnTo>
                <a:lnTo>
                  <a:pt x="74320" y="42456"/>
                </a:lnTo>
                <a:lnTo>
                  <a:pt x="108090" y="42456"/>
                </a:lnTo>
                <a:lnTo>
                  <a:pt x="92068" y="3390"/>
                </a:lnTo>
                <a:lnTo>
                  <a:pt x="91312" y="1689"/>
                </a:lnTo>
                <a:lnTo>
                  <a:pt x="89827" y="0"/>
                </a:lnTo>
                <a:close/>
              </a:path>
              <a:path w="149225" h="144779" extrusionOk="0">
                <a:moveTo>
                  <a:pt x="138824" y="117424"/>
                </a:moveTo>
                <a:lnTo>
                  <a:pt x="103200" y="117424"/>
                </a:lnTo>
                <a:lnTo>
                  <a:pt x="103835" y="117627"/>
                </a:lnTo>
                <a:lnTo>
                  <a:pt x="113182" y="140995"/>
                </a:lnTo>
                <a:lnTo>
                  <a:pt x="114033" y="143319"/>
                </a:lnTo>
                <a:lnTo>
                  <a:pt x="115735" y="144386"/>
                </a:lnTo>
                <a:lnTo>
                  <a:pt x="147586" y="144386"/>
                </a:lnTo>
                <a:lnTo>
                  <a:pt x="148856" y="141833"/>
                </a:lnTo>
                <a:lnTo>
                  <a:pt x="147789" y="139293"/>
                </a:lnTo>
                <a:lnTo>
                  <a:pt x="138824" y="117424"/>
                </a:lnTo>
                <a:close/>
              </a:path>
              <a:path w="149225" h="144779" extrusionOk="0">
                <a:moveTo>
                  <a:pt x="108090" y="42456"/>
                </a:moveTo>
                <a:lnTo>
                  <a:pt x="74536" y="42456"/>
                </a:lnTo>
                <a:lnTo>
                  <a:pt x="74752" y="42887"/>
                </a:lnTo>
                <a:lnTo>
                  <a:pt x="93433" y="90449"/>
                </a:lnTo>
                <a:lnTo>
                  <a:pt x="94068" y="91732"/>
                </a:lnTo>
                <a:lnTo>
                  <a:pt x="93649" y="93002"/>
                </a:lnTo>
                <a:lnTo>
                  <a:pt x="128812" y="93002"/>
                </a:lnTo>
                <a:lnTo>
                  <a:pt x="108090" y="42456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1"/>
          <p:cNvSpPr/>
          <p:nvPr/>
        </p:nvSpPr>
        <p:spPr>
          <a:xfrm>
            <a:off x="2235941" y="6456503"/>
            <a:ext cx="138430" cy="144779"/>
          </a:xfrm>
          <a:custGeom>
            <a:avLst/>
            <a:gdLst/>
            <a:ahLst/>
            <a:cxnLst/>
            <a:rect l="l" t="t" r="r" b="b"/>
            <a:pathLst>
              <a:path w="138430" h="144779" extrusionOk="0">
                <a:moveTo>
                  <a:pt x="61582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61582" y="144386"/>
                </a:lnTo>
                <a:lnTo>
                  <a:pt x="91762" y="139144"/>
                </a:lnTo>
                <a:lnTo>
                  <a:pt x="115935" y="124428"/>
                </a:lnTo>
                <a:lnTo>
                  <a:pt x="122097" y="115722"/>
                </a:lnTo>
                <a:lnTo>
                  <a:pt x="35242" y="115722"/>
                </a:lnTo>
                <a:lnTo>
                  <a:pt x="33553" y="114020"/>
                </a:lnTo>
                <a:lnTo>
                  <a:pt x="33553" y="30568"/>
                </a:lnTo>
                <a:lnTo>
                  <a:pt x="35242" y="28663"/>
                </a:lnTo>
                <a:lnTo>
                  <a:pt x="121774" y="28663"/>
                </a:lnTo>
                <a:lnTo>
                  <a:pt x="115777" y="20145"/>
                </a:lnTo>
                <a:lnTo>
                  <a:pt x="91585" y="5285"/>
                </a:lnTo>
                <a:lnTo>
                  <a:pt x="61582" y="0"/>
                </a:lnTo>
                <a:close/>
              </a:path>
              <a:path w="138430" h="144779" extrusionOk="0">
                <a:moveTo>
                  <a:pt x="121774" y="28663"/>
                </a:moveTo>
                <a:lnTo>
                  <a:pt x="61366" y="28663"/>
                </a:lnTo>
                <a:lnTo>
                  <a:pt x="77688" y="31912"/>
                </a:lnTo>
                <a:lnTo>
                  <a:pt x="90825" y="40952"/>
                </a:lnTo>
                <a:lnTo>
                  <a:pt x="99583" y="54729"/>
                </a:lnTo>
                <a:lnTo>
                  <a:pt x="102768" y="72186"/>
                </a:lnTo>
                <a:lnTo>
                  <a:pt x="99587" y="89651"/>
                </a:lnTo>
                <a:lnTo>
                  <a:pt x="90852" y="103431"/>
                </a:lnTo>
                <a:lnTo>
                  <a:pt x="77779" y="112473"/>
                </a:lnTo>
                <a:lnTo>
                  <a:pt x="61582" y="115722"/>
                </a:lnTo>
                <a:lnTo>
                  <a:pt x="122097" y="115722"/>
                </a:lnTo>
                <a:lnTo>
                  <a:pt x="131987" y="101748"/>
                </a:lnTo>
                <a:lnTo>
                  <a:pt x="137807" y="72618"/>
                </a:lnTo>
                <a:lnTo>
                  <a:pt x="131928" y="43087"/>
                </a:lnTo>
                <a:lnTo>
                  <a:pt x="121774" y="28663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838650" y="6078000"/>
            <a:ext cx="20955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"/>
          <p:cNvSpPr txBox="1">
            <a:spLocks noGrp="1"/>
          </p:cNvSpPr>
          <p:nvPr>
            <p:ph type="title"/>
          </p:nvPr>
        </p:nvSpPr>
        <p:spPr>
          <a:xfrm>
            <a:off x="428871" y="1576450"/>
            <a:ext cx="5545200" cy="3934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Do’s journey</a:t>
            </a:r>
            <a:endParaRPr sz="6000"/>
          </a:p>
        </p:txBody>
      </p:sp>
      <p:sp>
        <p:nvSpPr>
          <p:cNvPr id="428" name="Google Shape;428;p49"/>
          <p:cNvSpPr txBox="1">
            <a:spLocks noGrp="1"/>
          </p:cNvSpPr>
          <p:nvPr>
            <p:ph type="body" idx="1"/>
          </p:nvPr>
        </p:nvSpPr>
        <p:spPr>
          <a:xfrm>
            <a:off x="6339545" y="637016"/>
            <a:ext cx="5437800" cy="5737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400"/>
              </a:spcAft>
              <a:buNone/>
            </a:pPr>
            <a:endParaRPr sz="3300"/>
          </a:p>
        </p:txBody>
      </p:sp>
      <p:sp>
        <p:nvSpPr>
          <p:cNvPr id="429" name="Google Shape;429;p49"/>
          <p:cNvSpPr txBox="1"/>
          <p:nvPr/>
        </p:nvSpPr>
        <p:spPr>
          <a:xfrm>
            <a:off x="6141725" y="320050"/>
            <a:ext cx="5974200" cy="6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ork Sans Regular"/>
              <a:buChar char="-"/>
            </a:pPr>
            <a:r>
              <a:rPr lang="en-US" sz="1800">
                <a:latin typeface="Work Sans Regular"/>
                <a:ea typeface="Work Sans Regular"/>
                <a:cs typeface="Work Sans Regular"/>
                <a:sym typeface="Work Sans Regular"/>
              </a:rPr>
              <a:t>What can you tell about this family? How is it different or similar to Cha’s family?</a:t>
            </a:r>
            <a:endParaRPr sz="18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ork Sans Regular"/>
              <a:buChar char="-"/>
            </a:pPr>
            <a:r>
              <a:rPr lang="en-US" sz="1800" b="1">
                <a:latin typeface="Work Sans"/>
                <a:ea typeface="Work Sans"/>
                <a:cs typeface="Work Sans"/>
                <a:sym typeface="Work Sans"/>
              </a:rPr>
              <a:t>Trust: </a:t>
            </a:r>
            <a:r>
              <a:rPr lang="en-US" sz="1800">
                <a:latin typeface="Work Sans Regular"/>
                <a:ea typeface="Work Sans Regular"/>
                <a:cs typeface="Work Sans Regular"/>
                <a:sym typeface="Work Sans Regular"/>
              </a:rPr>
              <a:t>Which local customs could signify a lack of trust in health workers? What actions do the health workers take to help build trust with the community?</a:t>
            </a:r>
            <a:endParaRPr sz="18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ork Sans Regular"/>
              <a:buChar char="-"/>
            </a:pPr>
            <a:r>
              <a:rPr lang="en-US" sz="1800" b="1">
                <a:latin typeface="Work Sans"/>
                <a:ea typeface="Work Sans"/>
                <a:cs typeface="Work Sans"/>
                <a:sym typeface="Work Sans"/>
              </a:rPr>
              <a:t>Intention:</a:t>
            </a:r>
            <a:r>
              <a:rPr lang="en-US" sz="1800">
                <a:latin typeface="Work Sans Regular"/>
                <a:ea typeface="Work Sans Regular"/>
                <a:cs typeface="Work Sans Regular"/>
                <a:sym typeface="Work Sans Regular"/>
              </a:rPr>
              <a:t> Why does Do want to vaccinate her child? What barriers are shown impacting Do’s intention to vaccinate her child? What ultimately triggers Do to go to the vaccination clinic today?</a:t>
            </a:r>
            <a:endParaRPr sz="18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ork Sans Regular"/>
              <a:buChar char="-"/>
            </a:pPr>
            <a:r>
              <a:rPr lang="en-US" sz="1800" b="1">
                <a:latin typeface="Work Sans"/>
                <a:ea typeface="Work Sans"/>
                <a:cs typeface="Work Sans"/>
                <a:sym typeface="Work Sans"/>
              </a:rPr>
              <a:t>Preparation: </a:t>
            </a:r>
            <a:r>
              <a:rPr lang="en-US" sz="1800">
                <a:latin typeface="Work Sans Regular"/>
                <a:ea typeface="Work Sans Regular"/>
                <a:cs typeface="Work Sans Regular"/>
                <a:sym typeface="Work Sans Regular"/>
              </a:rPr>
              <a:t>How have health services and communication been tailored in this context?</a:t>
            </a:r>
            <a:endParaRPr sz="18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ork Sans Regular"/>
              <a:buChar char="-"/>
            </a:pPr>
            <a:r>
              <a:rPr lang="en-US" sz="1800" b="1">
                <a:latin typeface="Work Sans"/>
                <a:ea typeface="Work Sans"/>
                <a:cs typeface="Work Sans"/>
                <a:sym typeface="Work Sans"/>
              </a:rPr>
              <a:t>Cost and effort: </a:t>
            </a:r>
            <a:r>
              <a:rPr lang="en-US" sz="1800">
                <a:latin typeface="Work Sans Regular"/>
                <a:ea typeface="Work Sans Regular"/>
                <a:cs typeface="Work Sans Regular"/>
                <a:sym typeface="Work Sans Regular"/>
              </a:rPr>
              <a:t>How long does the mother need to walk to the health centre? How could vaccination be made more convenient for Do and others in her community?</a:t>
            </a:r>
            <a:endParaRPr sz="18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ork Sans Regular"/>
              <a:buChar char="-"/>
            </a:pPr>
            <a:r>
              <a:rPr lang="en-US" sz="1800" b="1">
                <a:latin typeface="Work Sans"/>
                <a:ea typeface="Work Sans"/>
                <a:cs typeface="Work Sans"/>
                <a:sym typeface="Work Sans"/>
              </a:rPr>
              <a:t>Point of service: </a:t>
            </a:r>
            <a:r>
              <a:rPr lang="en-US" sz="1800">
                <a:latin typeface="Work Sans Regular"/>
                <a:ea typeface="Work Sans Regular"/>
                <a:cs typeface="Work Sans Regular"/>
                <a:sym typeface="Work Sans Regular"/>
              </a:rPr>
              <a:t>What small changes could be made to support the issues raised by health workers?</a:t>
            </a:r>
            <a:endParaRPr sz="18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ork Sans Regular"/>
              <a:buChar char="-"/>
            </a:pPr>
            <a:r>
              <a:rPr lang="en-US" sz="1800" b="1">
                <a:latin typeface="Work Sans"/>
                <a:ea typeface="Work Sans"/>
                <a:cs typeface="Work Sans"/>
                <a:sym typeface="Work Sans"/>
              </a:rPr>
              <a:t>Overall: </a:t>
            </a:r>
            <a:r>
              <a:rPr lang="en-US" sz="1800">
                <a:latin typeface="Work Sans Regular"/>
                <a:ea typeface="Work Sans Regular"/>
                <a:cs typeface="Work Sans Regular"/>
                <a:sym typeface="Work Sans Regular"/>
              </a:rPr>
              <a:t>What are some useful strategies that you can apply to your context?</a:t>
            </a:r>
            <a:endParaRPr sz="18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0"/>
          <p:cNvSpPr txBox="1">
            <a:spLocks noGrp="1"/>
          </p:cNvSpPr>
          <p:nvPr>
            <p:ph type="title"/>
          </p:nvPr>
        </p:nvSpPr>
        <p:spPr>
          <a:xfrm>
            <a:off x="657467" y="1576453"/>
            <a:ext cx="11389200" cy="3934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About </a:t>
            </a:r>
            <a:endParaRPr sz="6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storytelling</a:t>
            </a:r>
            <a:endParaRPr sz="6000"/>
          </a:p>
        </p:txBody>
      </p:sp>
      <p:sp>
        <p:nvSpPr>
          <p:cNvPr id="435" name="Google Shape;435;p50"/>
          <p:cNvSpPr txBox="1">
            <a:spLocks noGrp="1"/>
          </p:cNvSpPr>
          <p:nvPr>
            <p:ph type="body" idx="1"/>
          </p:nvPr>
        </p:nvSpPr>
        <p:spPr>
          <a:xfrm>
            <a:off x="6339545" y="637016"/>
            <a:ext cx="5437800" cy="5737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/>
              <a:t>Do you find this an effective approach to learn? </a:t>
            </a:r>
            <a:endParaRPr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/>
              <a:t>Do you think these videos could be useful in your context? how/why not?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1"/>
          <p:cNvSpPr/>
          <p:nvPr/>
        </p:nvSpPr>
        <p:spPr>
          <a:xfrm>
            <a:off x="114300" y="114300"/>
            <a:ext cx="12192000" cy="5943600"/>
          </a:xfrm>
          <a:custGeom>
            <a:avLst/>
            <a:gdLst/>
            <a:ahLst/>
            <a:cxnLst/>
            <a:rect l="l" t="t" r="r" b="b"/>
            <a:pathLst>
              <a:path w="12192000" h="5943600" extrusionOk="0">
                <a:moveTo>
                  <a:pt x="0" y="5943600"/>
                </a:moveTo>
                <a:lnTo>
                  <a:pt x="12192000" y="5943600"/>
                </a:lnTo>
                <a:lnTo>
                  <a:pt x="121920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1"/>
          <p:cNvSpPr/>
          <p:nvPr/>
        </p:nvSpPr>
        <p:spPr>
          <a:xfrm>
            <a:off x="114300" y="605790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 extrusionOk="0">
                <a:moveTo>
                  <a:pt x="0" y="0"/>
                </a:moveTo>
                <a:lnTo>
                  <a:pt x="12192000" y="0"/>
                </a:lnTo>
                <a:lnTo>
                  <a:pt x="1219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51"/>
          <p:cNvSpPr txBox="1"/>
          <p:nvPr/>
        </p:nvSpPr>
        <p:spPr>
          <a:xfrm>
            <a:off x="1300802" y="4615179"/>
            <a:ext cx="3269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065" marR="5080" lvl="0" indent="0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7F7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Common Thread connects people to policy  by listening, learning and translating local  voices into long-lasting and measurable  public health and development strategies.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Google Shape;443;p51"/>
          <p:cNvSpPr/>
          <p:nvPr/>
        </p:nvSpPr>
        <p:spPr>
          <a:xfrm>
            <a:off x="546299" y="6400798"/>
            <a:ext cx="250190" cy="2520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51"/>
          <p:cNvSpPr/>
          <p:nvPr/>
        </p:nvSpPr>
        <p:spPr>
          <a:xfrm>
            <a:off x="810641" y="6400801"/>
            <a:ext cx="259715" cy="252095"/>
          </a:xfrm>
          <a:custGeom>
            <a:avLst/>
            <a:gdLst/>
            <a:ahLst/>
            <a:cxnLst/>
            <a:rect l="l" t="t" r="r" b="b"/>
            <a:pathLst>
              <a:path w="259715" h="252095" extrusionOk="0">
                <a:moveTo>
                  <a:pt x="129438" y="0"/>
                </a:moveTo>
                <a:lnTo>
                  <a:pt x="79167" y="9501"/>
                </a:lnTo>
                <a:lnTo>
                  <a:pt x="38011" y="35882"/>
                </a:lnTo>
                <a:lnTo>
                  <a:pt x="10209" y="75957"/>
                </a:lnTo>
                <a:lnTo>
                  <a:pt x="0" y="126542"/>
                </a:lnTo>
                <a:lnTo>
                  <a:pt x="10107" y="176596"/>
                </a:lnTo>
                <a:lnTo>
                  <a:pt x="37739" y="216207"/>
                </a:lnTo>
                <a:lnTo>
                  <a:pt x="78861" y="242260"/>
                </a:lnTo>
                <a:lnTo>
                  <a:pt x="129438" y="251637"/>
                </a:lnTo>
                <a:lnTo>
                  <a:pt x="180070" y="242260"/>
                </a:lnTo>
                <a:lnTo>
                  <a:pt x="221314" y="216207"/>
                </a:lnTo>
                <a:lnTo>
                  <a:pt x="232965" y="199580"/>
                </a:lnTo>
                <a:lnTo>
                  <a:pt x="129806" y="199580"/>
                </a:lnTo>
                <a:lnTo>
                  <a:pt x="102577" y="194106"/>
                </a:lnTo>
                <a:lnTo>
                  <a:pt x="80402" y="178835"/>
                </a:lnTo>
                <a:lnTo>
                  <a:pt x="65482" y="155496"/>
                </a:lnTo>
                <a:lnTo>
                  <a:pt x="60020" y="125818"/>
                </a:lnTo>
                <a:lnTo>
                  <a:pt x="65482" y="96085"/>
                </a:lnTo>
                <a:lnTo>
                  <a:pt x="80402" y="72624"/>
                </a:lnTo>
                <a:lnTo>
                  <a:pt x="102577" y="57231"/>
                </a:lnTo>
                <a:lnTo>
                  <a:pt x="129806" y="51701"/>
                </a:lnTo>
                <a:lnTo>
                  <a:pt x="232066" y="51701"/>
                </a:lnTo>
                <a:lnTo>
                  <a:pt x="221043" y="35882"/>
                </a:lnTo>
                <a:lnTo>
                  <a:pt x="179765" y="9501"/>
                </a:lnTo>
                <a:lnTo>
                  <a:pt x="129438" y="0"/>
                </a:lnTo>
                <a:close/>
              </a:path>
              <a:path w="259715" h="252095" extrusionOk="0">
                <a:moveTo>
                  <a:pt x="232066" y="51701"/>
                </a:moveTo>
                <a:lnTo>
                  <a:pt x="129806" y="51701"/>
                </a:lnTo>
                <a:lnTo>
                  <a:pt x="156873" y="57231"/>
                </a:lnTo>
                <a:lnTo>
                  <a:pt x="179062" y="72624"/>
                </a:lnTo>
                <a:lnTo>
                  <a:pt x="194066" y="96085"/>
                </a:lnTo>
                <a:lnTo>
                  <a:pt x="199580" y="125818"/>
                </a:lnTo>
                <a:lnTo>
                  <a:pt x="194066" y="155496"/>
                </a:lnTo>
                <a:lnTo>
                  <a:pt x="179062" y="178835"/>
                </a:lnTo>
                <a:lnTo>
                  <a:pt x="156873" y="194106"/>
                </a:lnTo>
                <a:lnTo>
                  <a:pt x="129806" y="199580"/>
                </a:lnTo>
                <a:lnTo>
                  <a:pt x="232965" y="199580"/>
                </a:lnTo>
                <a:lnTo>
                  <a:pt x="249069" y="176596"/>
                </a:lnTo>
                <a:lnTo>
                  <a:pt x="259232" y="126542"/>
                </a:lnTo>
                <a:lnTo>
                  <a:pt x="248967" y="75957"/>
                </a:lnTo>
                <a:lnTo>
                  <a:pt x="232066" y="51701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51"/>
          <p:cNvSpPr/>
          <p:nvPr/>
        </p:nvSpPr>
        <p:spPr>
          <a:xfrm>
            <a:off x="1099581" y="6403686"/>
            <a:ext cx="240436" cy="2458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51"/>
          <p:cNvSpPr/>
          <p:nvPr/>
        </p:nvSpPr>
        <p:spPr>
          <a:xfrm>
            <a:off x="1378395" y="6403686"/>
            <a:ext cx="240436" cy="24585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51"/>
          <p:cNvSpPr/>
          <p:nvPr/>
        </p:nvSpPr>
        <p:spPr>
          <a:xfrm>
            <a:off x="1648520" y="6400801"/>
            <a:ext cx="259715" cy="252095"/>
          </a:xfrm>
          <a:custGeom>
            <a:avLst/>
            <a:gdLst/>
            <a:ahLst/>
            <a:cxnLst/>
            <a:rect l="l" t="t" r="r" b="b"/>
            <a:pathLst>
              <a:path w="259714" h="252095" extrusionOk="0">
                <a:moveTo>
                  <a:pt x="129438" y="0"/>
                </a:moveTo>
                <a:lnTo>
                  <a:pt x="79167" y="9501"/>
                </a:lnTo>
                <a:lnTo>
                  <a:pt x="38011" y="35882"/>
                </a:lnTo>
                <a:lnTo>
                  <a:pt x="10209" y="75957"/>
                </a:lnTo>
                <a:lnTo>
                  <a:pt x="0" y="126542"/>
                </a:lnTo>
                <a:lnTo>
                  <a:pt x="10107" y="176596"/>
                </a:lnTo>
                <a:lnTo>
                  <a:pt x="37739" y="216207"/>
                </a:lnTo>
                <a:lnTo>
                  <a:pt x="78861" y="242260"/>
                </a:lnTo>
                <a:lnTo>
                  <a:pt x="129438" y="251637"/>
                </a:lnTo>
                <a:lnTo>
                  <a:pt x="180070" y="242260"/>
                </a:lnTo>
                <a:lnTo>
                  <a:pt x="221314" y="216207"/>
                </a:lnTo>
                <a:lnTo>
                  <a:pt x="232965" y="199580"/>
                </a:lnTo>
                <a:lnTo>
                  <a:pt x="129806" y="199580"/>
                </a:lnTo>
                <a:lnTo>
                  <a:pt x="102577" y="194106"/>
                </a:lnTo>
                <a:lnTo>
                  <a:pt x="80402" y="178835"/>
                </a:lnTo>
                <a:lnTo>
                  <a:pt x="65482" y="155496"/>
                </a:lnTo>
                <a:lnTo>
                  <a:pt x="60020" y="125818"/>
                </a:lnTo>
                <a:lnTo>
                  <a:pt x="65482" y="96085"/>
                </a:lnTo>
                <a:lnTo>
                  <a:pt x="80402" y="72624"/>
                </a:lnTo>
                <a:lnTo>
                  <a:pt x="102577" y="57231"/>
                </a:lnTo>
                <a:lnTo>
                  <a:pt x="129806" y="51701"/>
                </a:lnTo>
                <a:lnTo>
                  <a:pt x="232066" y="51701"/>
                </a:lnTo>
                <a:lnTo>
                  <a:pt x="221043" y="35882"/>
                </a:lnTo>
                <a:lnTo>
                  <a:pt x="179765" y="9501"/>
                </a:lnTo>
                <a:lnTo>
                  <a:pt x="129438" y="0"/>
                </a:lnTo>
                <a:close/>
              </a:path>
              <a:path w="259714" h="252095" extrusionOk="0">
                <a:moveTo>
                  <a:pt x="232066" y="51701"/>
                </a:moveTo>
                <a:lnTo>
                  <a:pt x="129806" y="51701"/>
                </a:lnTo>
                <a:lnTo>
                  <a:pt x="156873" y="57231"/>
                </a:lnTo>
                <a:lnTo>
                  <a:pt x="179062" y="72624"/>
                </a:lnTo>
                <a:lnTo>
                  <a:pt x="194066" y="96085"/>
                </a:lnTo>
                <a:lnTo>
                  <a:pt x="199580" y="125818"/>
                </a:lnTo>
                <a:lnTo>
                  <a:pt x="194066" y="155496"/>
                </a:lnTo>
                <a:lnTo>
                  <a:pt x="179062" y="178835"/>
                </a:lnTo>
                <a:lnTo>
                  <a:pt x="156873" y="194106"/>
                </a:lnTo>
                <a:lnTo>
                  <a:pt x="129806" y="199580"/>
                </a:lnTo>
                <a:lnTo>
                  <a:pt x="232965" y="199580"/>
                </a:lnTo>
                <a:lnTo>
                  <a:pt x="249069" y="176596"/>
                </a:lnTo>
                <a:lnTo>
                  <a:pt x="259232" y="126542"/>
                </a:lnTo>
                <a:lnTo>
                  <a:pt x="248967" y="75957"/>
                </a:lnTo>
                <a:lnTo>
                  <a:pt x="232066" y="51701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51"/>
          <p:cNvSpPr/>
          <p:nvPr/>
        </p:nvSpPr>
        <p:spPr>
          <a:xfrm>
            <a:off x="1937459" y="6403686"/>
            <a:ext cx="220192" cy="24585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51"/>
          <p:cNvSpPr/>
          <p:nvPr/>
        </p:nvSpPr>
        <p:spPr>
          <a:xfrm>
            <a:off x="2245569" y="6403686"/>
            <a:ext cx="212953" cy="24585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1"/>
          <p:cNvSpPr/>
          <p:nvPr/>
        </p:nvSpPr>
        <p:spPr>
          <a:xfrm>
            <a:off x="2481348" y="6403686"/>
            <a:ext cx="211137" cy="24585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1"/>
          <p:cNvSpPr/>
          <p:nvPr/>
        </p:nvSpPr>
        <p:spPr>
          <a:xfrm>
            <a:off x="2731587" y="6403686"/>
            <a:ext cx="206806" cy="24585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1"/>
          <p:cNvSpPr/>
          <p:nvPr/>
        </p:nvSpPr>
        <p:spPr>
          <a:xfrm>
            <a:off x="2965917" y="6403686"/>
            <a:ext cx="182245" cy="246379"/>
          </a:xfrm>
          <a:custGeom>
            <a:avLst/>
            <a:gdLst/>
            <a:ahLst/>
            <a:cxnLst/>
            <a:rect l="l" t="t" r="r" b="b"/>
            <a:pathLst>
              <a:path w="182244" h="246379" extrusionOk="0">
                <a:moveTo>
                  <a:pt x="178955" y="0"/>
                </a:moveTo>
                <a:lnTo>
                  <a:pt x="2882" y="0"/>
                </a:lnTo>
                <a:lnTo>
                  <a:pt x="0" y="3263"/>
                </a:lnTo>
                <a:lnTo>
                  <a:pt x="0" y="242608"/>
                </a:lnTo>
                <a:lnTo>
                  <a:pt x="2882" y="245859"/>
                </a:lnTo>
                <a:lnTo>
                  <a:pt x="178955" y="245859"/>
                </a:lnTo>
                <a:lnTo>
                  <a:pt x="182219" y="242963"/>
                </a:lnTo>
                <a:lnTo>
                  <a:pt x="182219" y="200304"/>
                </a:lnTo>
                <a:lnTo>
                  <a:pt x="178955" y="197053"/>
                </a:lnTo>
                <a:lnTo>
                  <a:pt x="60007" y="197053"/>
                </a:lnTo>
                <a:lnTo>
                  <a:pt x="57124" y="193801"/>
                </a:lnTo>
                <a:lnTo>
                  <a:pt x="57124" y="149326"/>
                </a:lnTo>
                <a:lnTo>
                  <a:pt x="60007" y="146075"/>
                </a:lnTo>
                <a:lnTo>
                  <a:pt x="141719" y="146075"/>
                </a:lnTo>
                <a:lnTo>
                  <a:pt x="144970" y="143179"/>
                </a:lnTo>
                <a:lnTo>
                  <a:pt x="144970" y="100520"/>
                </a:lnTo>
                <a:lnTo>
                  <a:pt x="141719" y="97256"/>
                </a:lnTo>
                <a:lnTo>
                  <a:pt x="60007" y="97256"/>
                </a:lnTo>
                <a:lnTo>
                  <a:pt x="57124" y="94373"/>
                </a:lnTo>
                <a:lnTo>
                  <a:pt x="57124" y="52069"/>
                </a:lnTo>
                <a:lnTo>
                  <a:pt x="60007" y="48818"/>
                </a:lnTo>
                <a:lnTo>
                  <a:pt x="178955" y="48818"/>
                </a:lnTo>
                <a:lnTo>
                  <a:pt x="182219" y="45923"/>
                </a:lnTo>
                <a:lnTo>
                  <a:pt x="182219" y="3263"/>
                </a:lnTo>
                <a:lnTo>
                  <a:pt x="178955" y="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1"/>
          <p:cNvSpPr/>
          <p:nvPr/>
        </p:nvSpPr>
        <p:spPr>
          <a:xfrm>
            <a:off x="3153596" y="6403686"/>
            <a:ext cx="254000" cy="246379"/>
          </a:xfrm>
          <a:custGeom>
            <a:avLst/>
            <a:gdLst/>
            <a:ahLst/>
            <a:cxnLst/>
            <a:rect l="l" t="t" r="r" b="b"/>
            <a:pathLst>
              <a:path w="254000" h="246379" extrusionOk="0">
                <a:moveTo>
                  <a:pt x="152933" y="0"/>
                </a:moveTo>
                <a:lnTo>
                  <a:pt x="103403" y="0"/>
                </a:lnTo>
                <a:lnTo>
                  <a:pt x="102311" y="1092"/>
                </a:lnTo>
                <a:lnTo>
                  <a:pt x="100152" y="5791"/>
                </a:lnTo>
                <a:lnTo>
                  <a:pt x="2527" y="236461"/>
                </a:lnTo>
                <a:lnTo>
                  <a:pt x="0" y="242239"/>
                </a:lnTo>
                <a:lnTo>
                  <a:pt x="2895" y="245859"/>
                </a:lnTo>
                <a:lnTo>
                  <a:pt x="55676" y="245859"/>
                </a:lnTo>
                <a:lnTo>
                  <a:pt x="56756" y="244411"/>
                </a:lnTo>
                <a:lnTo>
                  <a:pt x="58572" y="240080"/>
                </a:lnTo>
                <a:lnTo>
                  <a:pt x="73025" y="203923"/>
                </a:lnTo>
                <a:lnTo>
                  <a:pt x="73748" y="201752"/>
                </a:lnTo>
                <a:lnTo>
                  <a:pt x="75565" y="199948"/>
                </a:lnTo>
                <a:lnTo>
                  <a:pt x="236370" y="199948"/>
                </a:lnTo>
                <a:lnTo>
                  <a:pt x="219321" y="158368"/>
                </a:lnTo>
                <a:lnTo>
                  <a:pt x="92913" y="158368"/>
                </a:lnTo>
                <a:lnTo>
                  <a:pt x="92189" y="156552"/>
                </a:lnTo>
                <a:lnTo>
                  <a:pt x="93281" y="154025"/>
                </a:lnTo>
                <a:lnTo>
                  <a:pt x="126174" y="73037"/>
                </a:lnTo>
                <a:lnTo>
                  <a:pt x="126542" y="72313"/>
                </a:lnTo>
                <a:lnTo>
                  <a:pt x="184037" y="72313"/>
                </a:lnTo>
                <a:lnTo>
                  <a:pt x="156908" y="6146"/>
                </a:lnTo>
                <a:lnTo>
                  <a:pt x="155460" y="2895"/>
                </a:lnTo>
                <a:lnTo>
                  <a:pt x="152933" y="0"/>
                </a:lnTo>
                <a:close/>
              </a:path>
              <a:path w="254000" h="246379" extrusionOk="0">
                <a:moveTo>
                  <a:pt x="236370" y="199948"/>
                </a:moveTo>
                <a:lnTo>
                  <a:pt x="175704" y="199948"/>
                </a:lnTo>
                <a:lnTo>
                  <a:pt x="176796" y="200304"/>
                </a:lnTo>
                <a:lnTo>
                  <a:pt x="192709" y="240080"/>
                </a:lnTo>
                <a:lnTo>
                  <a:pt x="194157" y="244055"/>
                </a:lnTo>
                <a:lnTo>
                  <a:pt x="197040" y="245859"/>
                </a:lnTo>
                <a:lnTo>
                  <a:pt x="251269" y="245859"/>
                </a:lnTo>
                <a:lnTo>
                  <a:pt x="253441" y="241515"/>
                </a:lnTo>
                <a:lnTo>
                  <a:pt x="251637" y="237185"/>
                </a:lnTo>
                <a:lnTo>
                  <a:pt x="236370" y="199948"/>
                </a:lnTo>
                <a:close/>
              </a:path>
              <a:path w="254000" h="246379" extrusionOk="0">
                <a:moveTo>
                  <a:pt x="184037" y="72313"/>
                </a:moveTo>
                <a:lnTo>
                  <a:pt x="126898" y="72313"/>
                </a:lnTo>
                <a:lnTo>
                  <a:pt x="127266" y="73037"/>
                </a:lnTo>
                <a:lnTo>
                  <a:pt x="159080" y="154025"/>
                </a:lnTo>
                <a:lnTo>
                  <a:pt x="160159" y="156197"/>
                </a:lnTo>
                <a:lnTo>
                  <a:pt x="159435" y="158368"/>
                </a:lnTo>
                <a:lnTo>
                  <a:pt x="219321" y="158368"/>
                </a:lnTo>
                <a:lnTo>
                  <a:pt x="184037" y="72313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1"/>
          <p:cNvSpPr/>
          <p:nvPr/>
        </p:nvSpPr>
        <p:spPr>
          <a:xfrm>
            <a:off x="3425536" y="6403686"/>
            <a:ext cx="234950" cy="246379"/>
          </a:xfrm>
          <a:custGeom>
            <a:avLst/>
            <a:gdLst/>
            <a:ahLst/>
            <a:cxnLst/>
            <a:rect l="l" t="t" r="r" b="b"/>
            <a:pathLst>
              <a:path w="234950" h="246379" extrusionOk="0">
                <a:moveTo>
                  <a:pt x="104838" y="0"/>
                </a:moveTo>
                <a:lnTo>
                  <a:pt x="2882" y="0"/>
                </a:lnTo>
                <a:lnTo>
                  <a:pt x="0" y="3263"/>
                </a:lnTo>
                <a:lnTo>
                  <a:pt x="0" y="242608"/>
                </a:lnTo>
                <a:lnTo>
                  <a:pt x="2882" y="245859"/>
                </a:lnTo>
                <a:lnTo>
                  <a:pt x="104838" y="245859"/>
                </a:lnTo>
                <a:lnTo>
                  <a:pt x="156238" y="236932"/>
                </a:lnTo>
                <a:lnTo>
                  <a:pt x="197402" y="211872"/>
                </a:lnTo>
                <a:lnTo>
                  <a:pt x="207891" y="197053"/>
                </a:lnTo>
                <a:lnTo>
                  <a:pt x="60007" y="197053"/>
                </a:lnTo>
                <a:lnTo>
                  <a:pt x="57124" y="194157"/>
                </a:lnTo>
                <a:lnTo>
                  <a:pt x="57124" y="52069"/>
                </a:lnTo>
                <a:lnTo>
                  <a:pt x="60007" y="48818"/>
                </a:lnTo>
                <a:lnTo>
                  <a:pt x="207346" y="48818"/>
                </a:lnTo>
                <a:lnTo>
                  <a:pt x="197130" y="34307"/>
                </a:lnTo>
                <a:lnTo>
                  <a:pt x="155933" y="9000"/>
                </a:lnTo>
                <a:lnTo>
                  <a:pt x="104838" y="0"/>
                </a:lnTo>
                <a:close/>
              </a:path>
              <a:path w="234950" h="246379" extrusionOk="0">
                <a:moveTo>
                  <a:pt x="207346" y="48818"/>
                </a:moveTo>
                <a:lnTo>
                  <a:pt x="104482" y="48818"/>
                </a:lnTo>
                <a:lnTo>
                  <a:pt x="132273" y="54348"/>
                </a:lnTo>
                <a:lnTo>
                  <a:pt x="154643" y="69742"/>
                </a:lnTo>
                <a:lnTo>
                  <a:pt x="169557" y="93202"/>
                </a:lnTo>
                <a:lnTo>
                  <a:pt x="174980" y="122935"/>
                </a:lnTo>
                <a:lnTo>
                  <a:pt x="169562" y="152663"/>
                </a:lnTo>
                <a:lnTo>
                  <a:pt x="154687" y="176125"/>
                </a:lnTo>
                <a:lnTo>
                  <a:pt x="132423" y="191521"/>
                </a:lnTo>
                <a:lnTo>
                  <a:pt x="104838" y="197053"/>
                </a:lnTo>
                <a:lnTo>
                  <a:pt x="207891" y="197053"/>
                </a:lnTo>
                <a:lnTo>
                  <a:pt x="224735" y="173255"/>
                </a:lnTo>
                <a:lnTo>
                  <a:pt x="234645" y="123659"/>
                </a:lnTo>
                <a:lnTo>
                  <a:pt x="224633" y="73375"/>
                </a:lnTo>
                <a:lnTo>
                  <a:pt x="207346" y="48818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1"/>
          <p:cNvSpPr/>
          <p:nvPr/>
        </p:nvSpPr>
        <p:spPr>
          <a:xfrm>
            <a:off x="1331209" y="2649204"/>
            <a:ext cx="3169920" cy="1600200"/>
          </a:xfrm>
          <a:custGeom>
            <a:avLst/>
            <a:gdLst/>
            <a:ahLst/>
            <a:cxnLst/>
            <a:rect l="l" t="t" r="r" b="b"/>
            <a:pathLst>
              <a:path w="3169920" h="1600200" extrusionOk="0">
                <a:moveTo>
                  <a:pt x="810362" y="0"/>
                </a:moveTo>
                <a:lnTo>
                  <a:pt x="760304" y="1513"/>
                </a:lnTo>
                <a:lnTo>
                  <a:pt x="709643" y="6069"/>
                </a:lnTo>
                <a:lnTo>
                  <a:pt x="660914" y="13413"/>
                </a:lnTo>
                <a:lnTo>
                  <a:pt x="613158" y="23592"/>
                </a:lnTo>
                <a:lnTo>
                  <a:pt x="566470" y="36516"/>
                </a:lnTo>
                <a:lnTo>
                  <a:pt x="520946" y="52093"/>
                </a:lnTo>
                <a:lnTo>
                  <a:pt x="476679" y="70234"/>
                </a:lnTo>
                <a:lnTo>
                  <a:pt x="433764" y="90849"/>
                </a:lnTo>
                <a:lnTo>
                  <a:pt x="392295" y="113846"/>
                </a:lnTo>
                <a:lnTo>
                  <a:pt x="352367" y="139136"/>
                </a:lnTo>
                <a:lnTo>
                  <a:pt x="314074" y="166628"/>
                </a:lnTo>
                <a:lnTo>
                  <a:pt x="277510" y="196233"/>
                </a:lnTo>
                <a:lnTo>
                  <a:pt x="242771" y="227859"/>
                </a:lnTo>
                <a:lnTo>
                  <a:pt x="209950" y="261416"/>
                </a:lnTo>
                <a:lnTo>
                  <a:pt x="179142" y="296814"/>
                </a:lnTo>
                <a:lnTo>
                  <a:pt x="150441" y="333963"/>
                </a:lnTo>
                <a:lnTo>
                  <a:pt x="123942" y="372772"/>
                </a:lnTo>
                <a:lnTo>
                  <a:pt x="99739" y="413151"/>
                </a:lnTo>
                <a:lnTo>
                  <a:pt x="77927" y="455010"/>
                </a:lnTo>
                <a:lnTo>
                  <a:pt x="58600" y="498258"/>
                </a:lnTo>
                <a:lnTo>
                  <a:pt x="41852" y="542804"/>
                </a:lnTo>
                <a:lnTo>
                  <a:pt x="27779" y="588560"/>
                </a:lnTo>
                <a:lnTo>
                  <a:pt x="16474" y="635433"/>
                </a:lnTo>
                <a:lnTo>
                  <a:pt x="8032" y="683335"/>
                </a:lnTo>
                <a:lnTo>
                  <a:pt x="2573" y="730799"/>
                </a:lnTo>
                <a:lnTo>
                  <a:pt x="58" y="775067"/>
                </a:lnTo>
                <a:lnTo>
                  <a:pt x="0" y="824889"/>
                </a:lnTo>
                <a:lnTo>
                  <a:pt x="2654" y="869903"/>
                </a:lnTo>
                <a:lnTo>
                  <a:pt x="7925" y="914935"/>
                </a:lnTo>
                <a:lnTo>
                  <a:pt x="15697" y="959180"/>
                </a:lnTo>
                <a:lnTo>
                  <a:pt x="25898" y="1002566"/>
                </a:lnTo>
                <a:lnTo>
                  <a:pt x="38455" y="1045022"/>
                </a:lnTo>
                <a:lnTo>
                  <a:pt x="53296" y="1086477"/>
                </a:lnTo>
                <a:lnTo>
                  <a:pt x="70347" y="1126858"/>
                </a:lnTo>
                <a:lnTo>
                  <a:pt x="89537" y="1166094"/>
                </a:lnTo>
                <a:lnTo>
                  <a:pt x="110793" y="1204114"/>
                </a:lnTo>
                <a:lnTo>
                  <a:pt x="134043" y="1240846"/>
                </a:lnTo>
                <a:lnTo>
                  <a:pt x="159213" y="1276218"/>
                </a:lnTo>
                <a:lnTo>
                  <a:pt x="186232" y="1310159"/>
                </a:lnTo>
                <a:lnTo>
                  <a:pt x="215026" y="1342598"/>
                </a:lnTo>
                <a:lnTo>
                  <a:pt x="245524" y="1373462"/>
                </a:lnTo>
                <a:lnTo>
                  <a:pt x="277652" y="1402681"/>
                </a:lnTo>
                <a:lnTo>
                  <a:pt x="311339" y="1430182"/>
                </a:lnTo>
                <a:lnTo>
                  <a:pt x="346511" y="1455894"/>
                </a:lnTo>
                <a:lnTo>
                  <a:pt x="383096" y="1479746"/>
                </a:lnTo>
                <a:lnTo>
                  <a:pt x="421022" y="1501666"/>
                </a:lnTo>
                <a:lnTo>
                  <a:pt x="460216" y="1521582"/>
                </a:lnTo>
                <a:lnTo>
                  <a:pt x="500605" y="1539424"/>
                </a:lnTo>
                <a:lnTo>
                  <a:pt x="542117" y="1555118"/>
                </a:lnTo>
                <a:lnTo>
                  <a:pt x="584680" y="1568595"/>
                </a:lnTo>
                <a:lnTo>
                  <a:pt x="628220" y="1579781"/>
                </a:lnTo>
                <a:lnTo>
                  <a:pt x="672666" y="1588606"/>
                </a:lnTo>
                <a:lnTo>
                  <a:pt x="717945" y="1594999"/>
                </a:lnTo>
                <a:lnTo>
                  <a:pt x="763984" y="1598887"/>
                </a:lnTo>
                <a:lnTo>
                  <a:pt x="810710" y="1600198"/>
                </a:lnTo>
                <a:lnTo>
                  <a:pt x="859507" y="1598784"/>
                </a:lnTo>
                <a:lnTo>
                  <a:pt x="907764" y="1594567"/>
                </a:lnTo>
                <a:lnTo>
                  <a:pt x="955385" y="1587587"/>
                </a:lnTo>
                <a:lnTo>
                  <a:pt x="1002273" y="1577884"/>
                </a:lnTo>
                <a:lnTo>
                  <a:pt x="1048331" y="1565497"/>
                </a:lnTo>
                <a:lnTo>
                  <a:pt x="1093463" y="1550466"/>
                </a:lnTo>
                <a:lnTo>
                  <a:pt x="1134441" y="1534081"/>
                </a:lnTo>
                <a:lnTo>
                  <a:pt x="821532" y="1534081"/>
                </a:lnTo>
                <a:lnTo>
                  <a:pt x="769430" y="1533062"/>
                </a:lnTo>
                <a:lnTo>
                  <a:pt x="716895" y="1528520"/>
                </a:lnTo>
                <a:lnTo>
                  <a:pt x="668919" y="1521172"/>
                </a:lnTo>
                <a:lnTo>
                  <a:pt x="622009" y="1510822"/>
                </a:lnTo>
                <a:lnTo>
                  <a:pt x="576269" y="1497575"/>
                </a:lnTo>
                <a:lnTo>
                  <a:pt x="531802" y="1481536"/>
                </a:lnTo>
                <a:lnTo>
                  <a:pt x="488713" y="1462810"/>
                </a:lnTo>
                <a:lnTo>
                  <a:pt x="447104" y="1441503"/>
                </a:lnTo>
                <a:lnTo>
                  <a:pt x="407080" y="1417719"/>
                </a:lnTo>
                <a:lnTo>
                  <a:pt x="368744" y="1391564"/>
                </a:lnTo>
                <a:lnTo>
                  <a:pt x="332201" y="1363142"/>
                </a:lnTo>
                <a:lnTo>
                  <a:pt x="297554" y="1332560"/>
                </a:lnTo>
                <a:lnTo>
                  <a:pt x="264907" y="1299922"/>
                </a:lnTo>
                <a:lnTo>
                  <a:pt x="234363" y="1265334"/>
                </a:lnTo>
                <a:lnTo>
                  <a:pt x="206026" y="1228901"/>
                </a:lnTo>
                <a:lnTo>
                  <a:pt x="180001" y="1190727"/>
                </a:lnTo>
                <a:lnTo>
                  <a:pt x="156391" y="1150918"/>
                </a:lnTo>
                <a:lnTo>
                  <a:pt x="135299" y="1109580"/>
                </a:lnTo>
                <a:lnTo>
                  <a:pt x="116830" y="1066818"/>
                </a:lnTo>
                <a:lnTo>
                  <a:pt x="101087" y="1022736"/>
                </a:lnTo>
                <a:lnTo>
                  <a:pt x="88174" y="977440"/>
                </a:lnTo>
                <a:lnTo>
                  <a:pt x="78194" y="931035"/>
                </a:lnTo>
                <a:lnTo>
                  <a:pt x="71252" y="883626"/>
                </a:lnTo>
                <a:lnTo>
                  <a:pt x="67440" y="836539"/>
                </a:lnTo>
                <a:lnTo>
                  <a:pt x="66609" y="790044"/>
                </a:lnTo>
                <a:lnTo>
                  <a:pt x="68674" y="744226"/>
                </a:lnTo>
                <a:lnTo>
                  <a:pt x="73548" y="699170"/>
                </a:lnTo>
                <a:lnTo>
                  <a:pt x="81147" y="654960"/>
                </a:lnTo>
                <a:lnTo>
                  <a:pt x="91384" y="611680"/>
                </a:lnTo>
                <a:lnTo>
                  <a:pt x="104227" y="569272"/>
                </a:lnTo>
                <a:lnTo>
                  <a:pt x="119430" y="528251"/>
                </a:lnTo>
                <a:lnTo>
                  <a:pt x="137069" y="488270"/>
                </a:lnTo>
                <a:lnTo>
                  <a:pt x="157002" y="449558"/>
                </a:lnTo>
                <a:lnTo>
                  <a:pt x="179147" y="412200"/>
                </a:lnTo>
                <a:lnTo>
                  <a:pt x="203415" y="376279"/>
                </a:lnTo>
                <a:lnTo>
                  <a:pt x="229722" y="341880"/>
                </a:lnTo>
                <a:lnTo>
                  <a:pt x="257982" y="309088"/>
                </a:lnTo>
                <a:lnTo>
                  <a:pt x="288110" y="277987"/>
                </a:lnTo>
                <a:lnTo>
                  <a:pt x="320019" y="248662"/>
                </a:lnTo>
                <a:lnTo>
                  <a:pt x="353624" y="221198"/>
                </a:lnTo>
                <a:lnTo>
                  <a:pt x="388839" y="195678"/>
                </a:lnTo>
                <a:lnTo>
                  <a:pt x="425579" y="172187"/>
                </a:lnTo>
                <a:lnTo>
                  <a:pt x="463758" y="150811"/>
                </a:lnTo>
                <a:lnTo>
                  <a:pt x="503290" y="131632"/>
                </a:lnTo>
                <a:lnTo>
                  <a:pt x="544090" y="114737"/>
                </a:lnTo>
                <a:lnTo>
                  <a:pt x="586072" y="100209"/>
                </a:lnTo>
                <a:lnTo>
                  <a:pt x="629150" y="88133"/>
                </a:lnTo>
                <a:lnTo>
                  <a:pt x="673238" y="78593"/>
                </a:lnTo>
                <a:lnTo>
                  <a:pt x="718252" y="71675"/>
                </a:lnTo>
                <a:lnTo>
                  <a:pt x="764104" y="67462"/>
                </a:lnTo>
                <a:lnTo>
                  <a:pt x="810710" y="66038"/>
                </a:lnTo>
                <a:lnTo>
                  <a:pt x="1132983" y="66038"/>
                </a:lnTo>
                <a:lnTo>
                  <a:pt x="1093240" y="50098"/>
                </a:lnTo>
                <a:lnTo>
                  <a:pt x="1048600" y="35126"/>
                </a:lnTo>
                <a:lnTo>
                  <a:pt x="1002843" y="22690"/>
                </a:lnTo>
                <a:lnTo>
                  <a:pt x="956056" y="12875"/>
                </a:lnTo>
                <a:lnTo>
                  <a:pt x="908323" y="5765"/>
                </a:lnTo>
                <a:lnTo>
                  <a:pt x="859730" y="1445"/>
                </a:lnTo>
                <a:lnTo>
                  <a:pt x="810362" y="0"/>
                </a:lnTo>
                <a:close/>
              </a:path>
              <a:path w="3169920" h="1600200" extrusionOk="0">
                <a:moveTo>
                  <a:pt x="1263884" y="767002"/>
                </a:moveTo>
                <a:lnTo>
                  <a:pt x="1261420" y="769428"/>
                </a:lnTo>
                <a:lnTo>
                  <a:pt x="1261268" y="824889"/>
                </a:lnTo>
                <a:lnTo>
                  <a:pt x="1263719" y="827315"/>
                </a:lnTo>
                <a:lnTo>
                  <a:pt x="1553152" y="827962"/>
                </a:lnTo>
                <a:lnTo>
                  <a:pt x="1553152" y="1587981"/>
                </a:lnTo>
                <a:lnTo>
                  <a:pt x="1557826" y="1592578"/>
                </a:lnTo>
                <a:lnTo>
                  <a:pt x="3160426" y="1592578"/>
                </a:lnTo>
                <a:lnTo>
                  <a:pt x="3165087" y="1587981"/>
                </a:lnTo>
                <a:lnTo>
                  <a:pt x="3165087" y="1526538"/>
                </a:lnTo>
                <a:lnTo>
                  <a:pt x="1624767" y="1526538"/>
                </a:lnTo>
                <a:lnTo>
                  <a:pt x="1620106" y="1521941"/>
                </a:lnTo>
                <a:lnTo>
                  <a:pt x="1620106" y="827403"/>
                </a:lnTo>
                <a:lnTo>
                  <a:pt x="1908858" y="827403"/>
                </a:lnTo>
                <a:lnTo>
                  <a:pt x="1912105" y="824584"/>
                </a:lnTo>
                <a:lnTo>
                  <a:pt x="1912244" y="771790"/>
                </a:lnTo>
                <a:lnTo>
                  <a:pt x="1908219" y="767790"/>
                </a:lnTo>
                <a:lnTo>
                  <a:pt x="1548529" y="767637"/>
                </a:lnTo>
                <a:lnTo>
                  <a:pt x="1263884" y="767002"/>
                </a:lnTo>
                <a:close/>
              </a:path>
              <a:path w="3169920" h="1600200" extrusionOk="0">
                <a:moveTo>
                  <a:pt x="1341316" y="1323504"/>
                </a:moveTo>
                <a:lnTo>
                  <a:pt x="1332515" y="1323516"/>
                </a:lnTo>
                <a:lnTo>
                  <a:pt x="1326940" y="1328825"/>
                </a:lnTo>
                <a:lnTo>
                  <a:pt x="1288626" y="1362858"/>
                </a:lnTo>
                <a:lnTo>
                  <a:pt x="1248376" y="1393985"/>
                </a:lnTo>
                <a:lnTo>
                  <a:pt x="1206327" y="1422148"/>
                </a:lnTo>
                <a:lnTo>
                  <a:pt x="1162615" y="1447293"/>
                </a:lnTo>
                <a:lnTo>
                  <a:pt x="1117376" y="1469363"/>
                </a:lnTo>
                <a:lnTo>
                  <a:pt x="1070747" y="1488303"/>
                </a:lnTo>
                <a:lnTo>
                  <a:pt x="1022864" y="1504055"/>
                </a:lnTo>
                <a:lnTo>
                  <a:pt x="973865" y="1516565"/>
                </a:lnTo>
                <a:lnTo>
                  <a:pt x="923886" y="1525777"/>
                </a:lnTo>
                <a:lnTo>
                  <a:pt x="873062" y="1531634"/>
                </a:lnTo>
                <a:lnTo>
                  <a:pt x="821532" y="1534081"/>
                </a:lnTo>
                <a:lnTo>
                  <a:pt x="1134441" y="1534081"/>
                </a:lnTo>
                <a:lnTo>
                  <a:pt x="1180562" y="1512627"/>
                </a:lnTo>
                <a:lnTo>
                  <a:pt x="1222336" y="1489900"/>
                </a:lnTo>
                <a:lnTo>
                  <a:pt x="1262797" y="1464685"/>
                </a:lnTo>
                <a:lnTo>
                  <a:pt x="1301849" y="1437024"/>
                </a:lnTo>
                <a:lnTo>
                  <a:pt x="1339395" y="1406956"/>
                </a:lnTo>
                <a:lnTo>
                  <a:pt x="1375339" y="1374519"/>
                </a:lnTo>
                <a:lnTo>
                  <a:pt x="1380280" y="1369795"/>
                </a:lnTo>
                <a:lnTo>
                  <a:pt x="1380280" y="1361934"/>
                </a:lnTo>
                <a:lnTo>
                  <a:pt x="1341316" y="1323504"/>
                </a:lnTo>
                <a:close/>
              </a:path>
              <a:path w="3169920" h="1600200" extrusionOk="0">
                <a:moveTo>
                  <a:pt x="3160426" y="770457"/>
                </a:moveTo>
                <a:lnTo>
                  <a:pt x="3102806" y="770457"/>
                </a:lnTo>
                <a:lnTo>
                  <a:pt x="3098145" y="775067"/>
                </a:lnTo>
                <a:lnTo>
                  <a:pt x="3098145" y="1521941"/>
                </a:lnTo>
                <a:lnTo>
                  <a:pt x="3093471" y="1526538"/>
                </a:lnTo>
                <a:lnTo>
                  <a:pt x="3165087" y="1526538"/>
                </a:lnTo>
                <a:lnTo>
                  <a:pt x="3165087" y="775067"/>
                </a:lnTo>
                <a:lnTo>
                  <a:pt x="3160426" y="770457"/>
                </a:lnTo>
                <a:close/>
              </a:path>
              <a:path w="3169920" h="1600200" extrusionOk="0">
                <a:moveTo>
                  <a:pt x="1908858" y="827403"/>
                </a:moveTo>
                <a:lnTo>
                  <a:pt x="1620106" y="827403"/>
                </a:lnTo>
                <a:lnTo>
                  <a:pt x="1903570" y="828102"/>
                </a:lnTo>
                <a:lnTo>
                  <a:pt x="1908053" y="828102"/>
                </a:lnTo>
                <a:lnTo>
                  <a:pt x="1908858" y="827403"/>
                </a:lnTo>
                <a:close/>
              </a:path>
              <a:path w="3169920" h="1600200" extrusionOk="0">
                <a:moveTo>
                  <a:pt x="1132983" y="66038"/>
                </a:moveTo>
                <a:lnTo>
                  <a:pt x="810710" y="66038"/>
                </a:lnTo>
                <a:lnTo>
                  <a:pt x="859615" y="67606"/>
                </a:lnTo>
                <a:lnTo>
                  <a:pt x="907683" y="72245"/>
                </a:lnTo>
                <a:lnTo>
                  <a:pt x="954814" y="79855"/>
                </a:lnTo>
                <a:lnTo>
                  <a:pt x="1000911" y="90341"/>
                </a:lnTo>
                <a:lnTo>
                  <a:pt x="1045874" y="103604"/>
                </a:lnTo>
                <a:lnTo>
                  <a:pt x="1089605" y="119546"/>
                </a:lnTo>
                <a:lnTo>
                  <a:pt x="1132003" y="138069"/>
                </a:lnTo>
                <a:lnTo>
                  <a:pt x="1172971" y="159076"/>
                </a:lnTo>
                <a:lnTo>
                  <a:pt x="1212410" y="182468"/>
                </a:lnTo>
                <a:lnTo>
                  <a:pt x="1250220" y="208149"/>
                </a:lnTo>
                <a:lnTo>
                  <a:pt x="1286302" y="236020"/>
                </a:lnTo>
                <a:lnTo>
                  <a:pt x="1320558" y="265983"/>
                </a:lnTo>
                <a:lnTo>
                  <a:pt x="1352888" y="297940"/>
                </a:lnTo>
                <a:lnTo>
                  <a:pt x="1383195" y="331794"/>
                </a:lnTo>
                <a:lnTo>
                  <a:pt x="1411378" y="367447"/>
                </a:lnTo>
                <a:lnTo>
                  <a:pt x="1437338" y="404801"/>
                </a:lnTo>
                <a:lnTo>
                  <a:pt x="1460978" y="443758"/>
                </a:lnTo>
                <a:lnTo>
                  <a:pt x="1482197" y="484221"/>
                </a:lnTo>
                <a:lnTo>
                  <a:pt x="1500898" y="526091"/>
                </a:lnTo>
                <a:lnTo>
                  <a:pt x="1517024" y="569416"/>
                </a:lnTo>
                <a:lnTo>
                  <a:pt x="1530346" y="613664"/>
                </a:lnTo>
                <a:lnTo>
                  <a:pt x="1540896" y="659170"/>
                </a:lnTo>
                <a:lnTo>
                  <a:pt x="1548531" y="705693"/>
                </a:lnTo>
                <a:lnTo>
                  <a:pt x="1553028" y="751864"/>
                </a:lnTo>
                <a:lnTo>
                  <a:pt x="1553152" y="759966"/>
                </a:lnTo>
                <a:lnTo>
                  <a:pt x="1552250" y="764272"/>
                </a:lnTo>
                <a:lnTo>
                  <a:pt x="1548529" y="767637"/>
                </a:lnTo>
                <a:lnTo>
                  <a:pt x="1845516" y="767637"/>
                </a:lnTo>
                <a:lnTo>
                  <a:pt x="1620830" y="767091"/>
                </a:lnTo>
                <a:lnTo>
                  <a:pt x="1620411" y="756918"/>
                </a:lnTo>
                <a:lnTo>
                  <a:pt x="1620183" y="753134"/>
                </a:lnTo>
                <a:lnTo>
                  <a:pt x="1620106" y="478636"/>
                </a:lnTo>
                <a:lnTo>
                  <a:pt x="1553152" y="478636"/>
                </a:lnTo>
                <a:lnTo>
                  <a:pt x="1533110" y="437038"/>
                </a:lnTo>
                <a:lnTo>
                  <a:pt x="1510755" y="396792"/>
                </a:lnTo>
                <a:lnTo>
                  <a:pt x="1486174" y="357983"/>
                </a:lnTo>
                <a:lnTo>
                  <a:pt x="1459451" y="320696"/>
                </a:lnTo>
                <a:lnTo>
                  <a:pt x="1430672" y="285014"/>
                </a:lnTo>
                <a:lnTo>
                  <a:pt x="1399923" y="251023"/>
                </a:lnTo>
                <a:lnTo>
                  <a:pt x="1367289" y="218807"/>
                </a:lnTo>
                <a:lnTo>
                  <a:pt x="1332855" y="188450"/>
                </a:lnTo>
                <a:lnTo>
                  <a:pt x="1296706" y="160038"/>
                </a:lnTo>
                <a:lnTo>
                  <a:pt x="1258929" y="133654"/>
                </a:lnTo>
                <a:lnTo>
                  <a:pt x="1219609" y="109384"/>
                </a:lnTo>
                <a:lnTo>
                  <a:pt x="1178830" y="87311"/>
                </a:lnTo>
                <a:lnTo>
                  <a:pt x="1136679" y="67521"/>
                </a:lnTo>
                <a:lnTo>
                  <a:pt x="1132983" y="66038"/>
                </a:lnTo>
                <a:close/>
              </a:path>
              <a:path w="3169920" h="1600200" extrusionOk="0">
                <a:moveTo>
                  <a:pt x="3164718" y="2538"/>
                </a:moveTo>
                <a:lnTo>
                  <a:pt x="1557826" y="2538"/>
                </a:lnTo>
                <a:lnTo>
                  <a:pt x="1553152" y="7136"/>
                </a:lnTo>
                <a:lnTo>
                  <a:pt x="1553152" y="478636"/>
                </a:lnTo>
                <a:lnTo>
                  <a:pt x="1620106" y="478636"/>
                </a:lnTo>
                <a:lnTo>
                  <a:pt x="1620106" y="73176"/>
                </a:lnTo>
                <a:lnTo>
                  <a:pt x="1624767" y="68578"/>
                </a:lnTo>
                <a:lnTo>
                  <a:pt x="3164718" y="68578"/>
                </a:lnTo>
                <a:lnTo>
                  <a:pt x="3169392" y="63981"/>
                </a:lnTo>
                <a:lnTo>
                  <a:pt x="3169392" y="7136"/>
                </a:lnTo>
                <a:lnTo>
                  <a:pt x="3164718" y="2538"/>
                </a:lnTo>
                <a:close/>
              </a:path>
            </a:pathLst>
          </a:custGeom>
          <a:solidFill>
            <a:srgbClr val="F7B5A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1"/>
          <p:cNvSpPr/>
          <p:nvPr/>
        </p:nvSpPr>
        <p:spPr>
          <a:xfrm>
            <a:off x="3524783" y="3310034"/>
            <a:ext cx="320675" cy="273685"/>
          </a:xfrm>
          <a:custGeom>
            <a:avLst/>
            <a:gdLst/>
            <a:ahLst/>
            <a:cxnLst/>
            <a:rect l="l" t="t" r="r" b="b"/>
            <a:pathLst>
              <a:path w="320675" h="273685" extrusionOk="0">
                <a:moveTo>
                  <a:pt x="315950" y="0"/>
                </a:moveTo>
                <a:lnTo>
                  <a:pt x="260388" y="0"/>
                </a:lnTo>
                <a:lnTo>
                  <a:pt x="256616" y="4178"/>
                </a:lnTo>
                <a:lnTo>
                  <a:pt x="256616" y="96621"/>
                </a:lnTo>
                <a:lnTo>
                  <a:pt x="252387" y="100342"/>
                </a:lnTo>
                <a:lnTo>
                  <a:pt x="4229" y="100342"/>
                </a:lnTo>
                <a:lnTo>
                  <a:pt x="0" y="104051"/>
                </a:lnTo>
                <a:lnTo>
                  <a:pt x="0" y="169544"/>
                </a:lnTo>
                <a:lnTo>
                  <a:pt x="4229" y="173253"/>
                </a:lnTo>
                <a:lnTo>
                  <a:pt x="252387" y="173253"/>
                </a:lnTo>
                <a:lnTo>
                  <a:pt x="256616" y="177431"/>
                </a:lnTo>
                <a:lnTo>
                  <a:pt x="256616" y="269392"/>
                </a:lnTo>
                <a:lnTo>
                  <a:pt x="260388" y="273583"/>
                </a:lnTo>
                <a:lnTo>
                  <a:pt x="315950" y="273583"/>
                </a:lnTo>
                <a:lnTo>
                  <a:pt x="320179" y="269392"/>
                </a:lnTo>
                <a:lnTo>
                  <a:pt x="320179" y="4178"/>
                </a:lnTo>
                <a:lnTo>
                  <a:pt x="315950" y="0"/>
                </a:lnTo>
                <a:close/>
              </a:path>
            </a:pathLst>
          </a:custGeom>
          <a:solidFill>
            <a:srgbClr val="F7B5A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1"/>
          <p:cNvSpPr/>
          <p:nvPr/>
        </p:nvSpPr>
        <p:spPr>
          <a:xfrm>
            <a:off x="2004976" y="3279612"/>
            <a:ext cx="326389" cy="323850"/>
          </a:xfrm>
          <a:custGeom>
            <a:avLst/>
            <a:gdLst/>
            <a:ahLst/>
            <a:cxnLst/>
            <a:rect l="l" t="t" r="r" b="b"/>
            <a:pathLst>
              <a:path w="326389" h="323850" extrusionOk="0">
                <a:moveTo>
                  <a:pt x="168097" y="0"/>
                </a:moveTo>
                <a:lnTo>
                  <a:pt x="123600" y="5525"/>
                </a:lnTo>
                <a:lnTo>
                  <a:pt x="83498" y="21294"/>
                </a:lnTo>
                <a:lnTo>
                  <a:pt x="49439" y="46094"/>
                </a:lnTo>
                <a:lnTo>
                  <a:pt x="23071" y="78713"/>
                </a:lnTo>
                <a:lnTo>
                  <a:pt x="6042" y="117939"/>
                </a:lnTo>
                <a:lnTo>
                  <a:pt x="0" y="162559"/>
                </a:lnTo>
                <a:lnTo>
                  <a:pt x="6009" y="206755"/>
                </a:lnTo>
                <a:lnTo>
                  <a:pt x="22967" y="245632"/>
                </a:lnTo>
                <a:lnTo>
                  <a:pt x="49263" y="277979"/>
                </a:lnTo>
                <a:lnTo>
                  <a:pt x="83289" y="302584"/>
                </a:lnTo>
                <a:lnTo>
                  <a:pt x="123436" y="318236"/>
                </a:lnTo>
                <a:lnTo>
                  <a:pt x="168097" y="323723"/>
                </a:lnTo>
                <a:lnTo>
                  <a:pt x="217449" y="317025"/>
                </a:lnTo>
                <a:lnTo>
                  <a:pt x="261329" y="298007"/>
                </a:lnTo>
                <a:lnTo>
                  <a:pt x="297086" y="268274"/>
                </a:lnTo>
                <a:lnTo>
                  <a:pt x="305036" y="255917"/>
                </a:lnTo>
                <a:lnTo>
                  <a:pt x="168567" y="255917"/>
                </a:lnTo>
                <a:lnTo>
                  <a:pt x="133310" y="248958"/>
                </a:lnTo>
                <a:lnTo>
                  <a:pt x="104409" y="229501"/>
                </a:lnTo>
                <a:lnTo>
                  <a:pt x="84867" y="199682"/>
                </a:lnTo>
                <a:lnTo>
                  <a:pt x="77685" y="161632"/>
                </a:lnTo>
                <a:lnTo>
                  <a:pt x="84867" y="123583"/>
                </a:lnTo>
                <a:lnTo>
                  <a:pt x="104409" y="93764"/>
                </a:lnTo>
                <a:lnTo>
                  <a:pt x="133310" y="74307"/>
                </a:lnTo>
                <a:lnTo>
                  <a:pt x="168567" y="67348"/>
                </a:lnTo>
                <a:lnTo>
                  <a:pt x="304361" y="67348"/>
                </a:lnTo>
                <a:lnTo>
                  <a:pt x="296354" y="55056"/>
                </a:lnTo>
                <a:lnTo>
                  <a:pt x="260561" y="25485"/>
                </a:lnTo>
                <a:lnTo>
                  <a:pt x="216912" y="6625"/>
                </a:lnTo>
                <a:lnTo>
                  <a:pt x="168097" y="0"/>
                </a:lnTo>
                <a:close/>
              </a:path>
              <a:path w="326389" h="323850" extrusionOk="0">
                <a:moveTo>
                  <a:pt x="322541" y="215049"/>
                </a:moveTo>
                <a:lnTo>
                  <a:pt x="247675" y="215049"/>
                </a:lnTo>
                <a:lnTo>
                  <a:pt x="242963" y="216903"/>
                </a:lnTo>
                <a:lnTo>
                  <a:pt x="239191" y="221551"/>
                </a:lnTo>
                <a:lnTo>
                  <a:pt x="224784" y="235933"/>
                </a:lnTo>
                <a:lnTo>
                  <a:pt x="207946" y="246745"/>
                </a:lnTo>
                <a:lnTo>
                  <a:pt x="189074" y="253551"/>
                </a:lnTo>
                <a:lnTo>
                  <a:pt x="168567" y="255917"/>
                </a:lnTo>
                <a:lnTo>
                  <a:pt x="305036" y="255917"/>
                </a:lnTo>
                <a:lnTo>
                  <a:pt x="322072" y="229438"/>
                </a:lnTo>
                <a:lnTo>
                  <a:pt x="325843" y="220624"/>
                </a:lnTo>
                <a:lnTo>
                  <a:pt x="322541" y="215049"/>
                </a:lnTo>
                <a:close/>
              </a:path>
              <a:path w="326389" h="323850" extrusionOk="0">
                <a:moveTo>
                  <a:pt x="304361" y="67348"/>
                </a:moveTo>
                <a:lnTo>
                  <a:pt x="168567" y="67348"/>
                </a:lnTo>
                <a:lnTo>
                  <a:pt x="188781" y="69481"/>
                </a:lnTo>
                <a:lnTo>
                  <a:pt x="207410" y="75706"/>
                </a:lnTo>
                <a:lnTo>
                  <a:pt x="223924" y="85762"/>
                </a:lnTo>
                <a:lnTo>
                  <a:pt x="237794" y="99390"/>
                </a:lnTo>
                <a:lnTo>
                  <a:pt x="242023" y="104508"/>
                </a:lnTo>
                <a:lnTo>
                  <a:pt x="244856" y="106832"/>
                </a:lnTo>
                <a:lnTo>
                  <a:pt x="322072" y="106832"/>
                </a:lnTo>
                <a:lnTo>
                  <a:pt x="324891" y="101714"/>
                </a:lnTo>
                <a:lnTo>
                  <a:pt x="321569" y="93764"/>
                </a:lnTo>
                <a:lnTo>
                  <a:pt x="304361" y="67348"/>
                </a:lnTo>
                <a:close/>
              </a:path>
            </a:pathLst>
          </a:custGeom>
          <a:solidFill>
            <a:srgbClr val="F7B5A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51"/>
          <p:cNvSpPr txBox="1"/>
          <p:nvPr/>
        </p:nvSpPr>
        <p:spPr>
          <a:xfrm>
            <a:off x="5147278" y="1374853"/>
            <a:ext cx="2134235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9" name="Google Shape;459;p51"/>
          <p:cNvSpPr txBox="1">
            <a:spLocks noGrp="1"/>
          </p:cNvSpPr>
          <p:nvPr>
            <p:ph type="title"/>
          </p:nvPr>
        </p:nvSpPr>
        <p:spPr>
          <a:xfrm>
            <a:off x="529590" y="505024"/>
            <a:ext cx="1136141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006983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7B5AA"/>
                </a:solidFill>
              </a:rPr>
              <a:t>Client Project</a:t>
            </a:r>
            <a:endParaRPr/>
          </a:p>
        </p:txBody>
      </p:sp>
      <p:pic>
        <p:nvPicPr>
          <p:cNvPr id="460" name="Google Shape;460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871700" y="6155400"/>
            <a:ext cx="20955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51"/>
          <p:cNvPicPr preferRelativeResize="0"/>
          <p:nvPr/>
        </p:nvPicPr>
        <p:blipFill rotWithShape="1">
          <a:blip r:embed="rId11">
            <a:alphaModFix/>
          </a:blip>
          <a:srcRect l="1085" r="1163"/>
          <a:stretch/>
        </p:blipFill>
        <p:spPr>
          <a:xfrm>
            <a:off x="0" y="38100"/>
            <a:ext cx="12420600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/>
          <p:nvPr/>
        </p:nvSpPr>
        <p:spPr>
          <a:xfrm>
            <a:off x="9229850" y="4176150"/>
            <a:ext cx="2866200" cy="176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2"/>
          <p:cNvSpPr/>
          <p:nvPr/>
        </p:nvSpPr>
        <p:spPr>
          <a:xfrm>
            <a:off x="9229850" y="833000"/>
            <a:ext cx="2866200" cy="32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ldNum" idx="4294967295"/>
          </p:nvPr>
        </p:nvSpPr>
        <p:spPr>
          <a:xfrm>
            <a:off x="11508422" y="6424876"/>
            <a:ext cx="745200" cy="5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3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75" y="332073"/>
            <a:ext cx="327894" cy="18610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>
            <a:spLocks noGrp="1"/>
          </p:cNvSpPr>
          <p:nvPr>
            <p:ph type="title" idx="4294967295"/>
          </p:nvPr>
        </p:nvSpPr>
        <p:spPr>
          <a:xfrm>
            <a:off x="304788" y="253011"/>
            <a:ext cx="11506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1E33EF"/>
                </a:solidFill>
                <a:latin typeface="Arial"/>
                <a:ea typeface="Arial"/>
                <a:cs typeface="Arial"/>
                <a:sym typeface="Arial"/>
              </a:rPr>
              <a:t>Housekeeping</a:t>
            </a:r>
            <a:endParaRPr sz="2700">
              <a:solidFill>
                <a:srgbClr val="1E33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32" descr="1584049359670.png"/>
          <p:cNvPicPr preferRelativeResize="0"/>
          <p:nvPr/>
        </p:nvPicPr>
        <p:blipFill rotWithShape="1">
          <a:blip r:embed="rId4">
            <a:alphaModFix/>
          </a:blip>
          <a:srcRect b="6742"/>
          <a:stretch/>
        </p:blipFill>
        <p:spPr>
          <a:xfrm>
            <a:off x="250875" y="1119325"/>
            <a:ext cx="8428550" cy="450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/>
          <p:nvPr/>
        </p:nvSpPr>
        <p:spPr>
          <a:xfrm>
            <a:off x="8032625" y="5083675"/>
            <a:ext cx="646800" cy="55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6000" tIns="26000" rIns="26000" bIns="2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5" name="Google Shape;215;p32"/>
          <p:cNvCxnSpPr/>
          <p:nvPr/>
        </p:nvCxnSpPr>
        <p:spPr>
          <a:xfrm rot="10800000" flipH="1">
            <a:off x="1679700" y="1463875"/>
            <a:ext cx="7458600" cy="36369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pic>
        <p:nvPicPr>
          <p:cNvPr id="216" name="Google Shape;21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5083675"/>
            <a:ext cx="6454924" cy="5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1150" y="1563896"/>
            <a:ext cx="646800" cy="38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62250" y="567805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825" y="567805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07400" y="5678050"/>
            <a:ext cx="3333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 txBox="1"/>
          <p:nvPr/>
        </p:nvSpPr>
        <p:spPr>
          <a:xfrm>
            <a:off x="9230700" y="893800"/>
            <a:ext cx="2866200" cy="50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</a:rPr>
              <a:t>Q&amp;A:</a:t>
            </a:r>
            <a:endParaRPr sz="20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We will be having a moderated Q&amp;A discussion with our panelists during this webinar.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Please feel free to submit questions as they arise via the “Q&amp;A” panel on your screen.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</a:rPr>
              <a:t>Chat:</a:t>
            </a:r>
            <a:endParaRPr sz="20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500"/>
              <a:t>If you have technical issues and need to contact us, use the Chat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32"/>
          <p:cNvCxnSpPr/>
          <p:nvPr/>
        </p:nvCxnSpPr>
        <p:spPr>
          <a:xfrm rot="10800000" flipH="1">
            <a:off x="3159075" y="4530575"/>
            <a:ext cx="5994600" cy="585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223" name="Google Shape;223;p32"/>
          <p:cNvSpPr/>
          <p:nvPr/>
        </p:nvSpPr>
        <p:spPr>
          <a:xfrm>
            <a:off x="114300" y="605790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 extrusionOk="0">
                <a:moveTo>
                  <a:pt x="0" y="0"/>
                </a:moveTo>
                <a:lnTo>
                  <a:pt x="12192000" y="0"/>
                </a:lnTo>
                <a:lnTo>
                  <a:pt x="1219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2"/>
          <p:cNvSpPr/>
          <p:nvPr/>
        </p:nvSpPr>
        <p:spPr>
          <a:xfrm>
            <a:off x="544945" y="6454799"/>
            <a:ext cx="466200" cy="1479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1033649" y="6454799"/>
            <a:ext cx="457800" cy="1479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2"/>
          <p:cNvSpPr/>
          <p:nvPr/>
        </p:nvSpPr>
        <p:spPr>
          <a:xfrm>
            <a:off x="1542949" y="6456503"/>
            <a:ext cx="262500" cy="1443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2"/>
          <p:cNvSpPr/>
          <p:nvPr/>
        </p:nvSpPr>
        <p:spPr>
          <a:xfrm>
            <a:off x="1828383" y="6456503"/>
            <a:ext cx="121919" cy="144779"/>
          </a:xfrm>
          <a:custGeom>
            <a:avLst/>
            <a:gdLst/>
            <a:ahLst/>
            <a:cxnLst/>
            <a:rect l="l" t="t" r="r" b="b"/>
            <a:pathLst>
              <a:path w="121919" h="144779" extrusionOk="0">
                <a:moveTo>
                  <a:pt x="64973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31635" y="144386"/>
                </a:lnTo>
                <a:lnTo>
                  <a:pt x="33337" y="142468"/>
                </a:lnTo>
                <a:lnTo>
                  <a:pt x="33337" y="93853"/>
                </a:lnTo>
                <a:lnTo>
                  <a:pt x="34607" y="92367"/>
                </a:lnTo>
                <a:lnTo>
                  <a:pt x="92111" y="92367"/>
                </a:lnTo>
                <a:lnTo>
                  <a:pt x="91732" y="91732"/>
                </a:lnTo>
                <a:lnTo>
                  <a:pt x="90462" y="89395"/>
                </a:lnTo>
                <a:lnTo>
                  <a:pt x="89814" y="87261"/>
                </a:lnTo>
                <a:lnTo>
                  <a:pt x="93433" y="85356"/>
                </a:lnTo>
                <a:lnTo>
                  <a:pt x="104000" y="78287"/>
                </a:lnTo>
                <a:lnTo>
                  <a:pt x="111718" y="69405"/>
                </a:lnTo>
                <a:lnTo>
                  <a:pt x="113471" y="65392"/>
                </a:lnTo>
                <a:lnTo>
                  <a:pt x="34404" y="65392"/>
                </a:lnTo>
                <a:lnTo>
                  <a:pt x="33337" y="64338"/>
                </a:lnTo>
                <a:lnTo>
                  <a:pt x="33337" y="28879"/>
                </a:lnTo>
                <a:lnTo>
                  <a:pt x="34404" y="27812"/>
                </a:lnTo>
                <a:lnTo>
                  <a:pt x="114751" y="27812"/>
                </a:lnTo>
                <a:lnTo>
                  <a:pt x="114393" y="25883"/>
                </a:lnTo>
                <a:lnTo>
                  <a:pt x="103860" y="11596"/>
                </a:lnTo>
                <a:lnTo>
                  <a:pt x="87155" y="2922"/>
                </a:lnTo>
                <a:lnTo>
                  <a:pt x="64973" y="0"/>
                </a:lnTo>
                <a:close/>
              </a:path>
              <a:path w="121919" h="144779" extrusionOk="0">
                <a:moveTo>
                  <a:pt x="92111" y="92367"/>
                </a:moveTo>
                <a:lnTo>
                  <a:pt x="55841" y="92367"/>
                </a:lnTo>
                <a:lnTo>
                  <a:pt x="57124" y="93421"/>
                </a:lnTo>
                <a:lnTo>
                  <a:pt x="58610" y="96189"/>
                </a:lnTo>
                <a:lnTo>
                  <a:pt x="83870" y="141833"/>
                </a:lnTo>
                <a:lnTo>
                  <a:pt x="84721" y="143535"/>
                </a:lnTo>
                <a:lnTo>
                  <a:pt x="85991" y="144386"/>
                </a:lnTo>
                <a:lnTo>
                  <a:pt x="120180" y="144386"/>
                </a:lnTo>
                <a:lnTo>
                  <a:pt x="121462" y="141630"/>
                </a:lnTo>
                <a:lnTo>
                  <a:pt x="119760" y="138658"/>
                </a:lnTo>
                <a:lnTo>
                  <a:pt x="92111" y="92367"/>
                </a:lnTo>
                <a:close/>
              </a:path>
              <a:path w="121919" h="144779" extrusionOk="0">
                <a:moveTo>
                  <a:pt x="114751" y="27812"/>
                </a:moveTo>
                <a:lnTo>
                  <a:pt x="76657" y="27812"/>
                </a:lnTo>
                <a:lnTo>
                  <a:pt x="84086" y="34607"/>
                </a:lnTo>
                <a:lnTo>
                  <a:pt x="84086" y="45859"/>
                </a:lnTo>
                <a:lnTo>
                  <a:pt x="82705" y="53658"/>
                </a:lnTo>
                <a:lnTo>
                  <a:pt x="78935" y="59845"/>
                </a:lnTo>
                <a:lnTo>
                  <a:pt x="73333" y="63922"/>
                </a:lnTo>
                <a:lnTo>
                  <a:pt x="66459" y="65392"/>
                </a:lnTo>
                <a:lnTo>
                  <a:pt x="113471" y="65392"/>
                </a:lnTo>
                <a:lnTo>
                  <a:pt x="116451" y="58571"/>
                </a:lnTo>
                <a:lnTo>
                  <a:pt x="118059" y="45643"/>
                </a:lnTo>
                <a:lnTo>
                  <a:pt x="114751" y="27812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1966000" y="6456503"/>
            <a:ext cx="107314" cy="144779"/>
          </a:xfrm>
          <a:custGeom>
            <a:avLst/>
            <a:gdLst/>
            <a:ahLst/>
            <a:cxnLst/>
            <a:rect l="l" t="t" r="r" b="b"/>
            <a:pathLst>
              <a:path w="107314" h="144779" extrusionOk="0">
                <a:moveTo>
                  <a:pt x="105105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105105" y="144386"/>
                </a:lnTo>
                <a:lnTo>
                  <a:pt x="107022" y="142684"/>
                </a:lnTo>
                <a:lnTo>
                  <a:pt x="107022" y="117627"/>
                </a:lnTo>
                <a:lnTo>
                  <a:pt x="105105" y="115722"/>
                </a:lnTo>
                <a:lnTo>
                  <a:pt x="35255" y="115722"/>
                </a:lnTo>
                <a:lnTo>
                  <a:pt x="33553" y="113804"/>
                </a:lnTo>
                <a:lnTo>
                  <a:pt x="33553" y="87693"/>
                </a:lnTo>
                <a:lnTo>
                  <a:pt x="35255" y="85775"/>
                </a:lnTo>
                <a:lnTo>
                  <a:pt x="83235" y="85775"/>
                </a:lnTo>
                <a:lnTo>
                  <a:pt x="85153" y="84086"/>
                </a:lnTo>
                <a:lnTo>
                  <a:pt x="85153" y="59029"/>
                </a:lnTo>
                <a:lnTo>
                  <a:pt x="83235" y="57111"/>
                </a:lnTo>
                <a:lnTo>
                  <a:pt x="35255" y="57111"/>
                </a:lnTo>
                <a:lnTo>
                  <a:pt x="33553" y="55410"/>
                </a:lnTo>
                <a:lnTo>
                  <a:pt x="33553" y="30568"/>
                </a:lnTo>
                <a:lnTo>
                  <a:pt x="35255" y="28663"/>
                </a:lnTo>
                <a:lnTo>
                  <a:pt x="105105" y="28663"/>
                </a:lnTo>
                <a:lnTo>
                  <a:pt x="107022" y="26962"/>
                </a:lnTo>
                <a:lnTo>
                  <a:pt x="107022" y="1905"/>
                </a:lnTo>
                <a:lnTo>
                  <a:pt x="105105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2076225" y="6456503"/>
            <a:ext cx="149225" cy="144779"/>
          </a:xfrm>
          <a:custGeom>
            <a:avLst/>
            <a:gdLst/>
            <a:ahLst/>
            <a:cxnLst/>
            <a:rect l="l" t="t" r="r" b="b"/>
            <a:pathLst>
              <a:path w="149225" h="144779" extrusionOk="0">
                <a:moveTo>
                  <a:pt x="89827" y="0"/>
                </a:moveTo>
                <a:lnTo>
                  <a:pt x="60731" y="0"/>
                </a:lnTo>
                <a:lnTo>
                  <a:pt x="60096" y="634"/>
                </a:lnTo>
                <a:lnTo>
                  <a:pt x="58735" y="3606"/>
                </a:lnTo>
                <a:lnTo>
                  <a:pt x="1498" y="138861"/>
                </a:lnTo>
                <a:lnTo>
                  <a:pt x="0" y="142265"/>
                </a:lnTo>
                <a:lnTo>
                  <a:pt x="1701" y="144386"/>
                </a:lnTo>
                <a:lnTo>
                  <a:pt x="32702" y="144386"/>
                </a:lnTo>
                <a:lnTo>
                  <a:pt x="33337" y="143535"/>
                </a:lnTo>
                <a:lnTo>
                  <a:pt x="34404" y="140995"/>
                </a:lnTo>
                <a:lnTo>
                  <a:pt x="42900" y="119761"/>
                </a:lnTo>
                <a:lnTo>
                  <a:pt x="43319" y="118478"/>
                </a:lnTo>
                <a:lnTo>
                  <a:pt x="44386" y="117424"/>
                </a:lnTo>
                <a:lnTo>
                  <a:pt x="138824" y="117424"/>
                </a:lnTo>
                <a:lnTo>
                  <a:pt x="128812" y="93002"/>
                </a:lnTo>
                <a:lnTo>
                  <a:pt x="54571" y="93002"/>
                </a:lnTo>
                <a:lnTo>
                  <a:pt x="54152" y="91935"/>
                </a:lnTo>
                <a:lnTo>
                  <a:pt x="54787" y="90449"/>
                </a:lnTo>
                <a:lnTo>
                  <a:pt x="74117" y="42887"/>
                </a:lnTo>
                <a:lnTo>
                  <a:pt x="74320" y="42456"/>
                </a:lnTo>
                <a:lnTo>
                  <a:pt x="108090" y="42456"/>
                </a:lnTo>
                <a:lnTo>
                  <a:pt x="92068" y="3390"/>
                </a:lnTo>
                <a:lnTo>
                  <a:pt x="91312" y="1689"/>
                </a:lnTo>
                <a:lnTo>
                  <a:pt x="89827" y="0"/>
                </a:lnTo>
                <a:close/>
              </a:path>
              <a:path w="149225" h="144779" extrusionOk="0">
                <a:moveTo>
                  <a:pt x="138824" y="117424"/>
                </a:moveTo>
                <a:lnTo>
                  <a:pt x="103200" y="117424"/>
                </a:lnTo>
                <a:lnTo>
                  <a:pt x="103835" y="117627"/>
                </a:lnTo>
                <a:lnTo>
                  <a:pt x="113182" y="140995"/>
                </a:lnTo>
                <a:lnTo>
                  <a:pt x="114033" y="143319"/>
                </a:lnTo>
                <a:lnTo>
                  <a:pt x="115735" y="144386"/>
                </a:lnTo>
                <a:lnTo>
                  <a:pt x="147586" y="144386"/>
                </a:lnTo>
                <a:lnTo>
                  <a:pt x="148856" y="141833"/>
                </a:lnTo>
                <a:lnTo>
                  <a:pt x="147789" y="139293"/>
                </a:lnTo>
                <a:lnTo>
                  <a:pt x="138824" y="117424"/>
                </a:lnTo>
                <a:close/>
              </a:path>
              <a:path w="149225" h="144779" extrusionOk="0">
                <a:moveTo>
                  <a:pt x="108090" y="42456"/>
                </a:moveTo>
                <a:lnTo>
                  <a:pt x="74536" y="42456"/>
                </a:lnTo>
                <a:lnTo>
                  <a:pt x="74752" y="42887"/>
                </a:lnTo>
                <a:lnTo>
                  <a:pt x="93433" y="90449"/>
                </a:lnTo>
                <a:lnTo>
                  <a:pt x="94068" y="91732"/>
                </a:lnTo>
                <a:lnTo>
                  <a:pt x="93649" y="93002"/>
                </a:lnTo>
                <a:lnTo>
                  <a:pt x="128812" y="93002"/>
                </a:lnTo>
                <a:lnTo>
                  <a:pt x="108090" y="42456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2235941" y="6456503"/>
            <a:ext cx="138430" cy="144779"/>
          </a:xfrm>
          <a:custGeom>
            <a:avLst/>
            <a:gdLst/>
            <a:ahLst/>
            <a:cxnLst/>
            <a:rect l="l" t="t" r="r" b="b"/>
            <a:pathLst>
              <a:path w="138430" h="144779" extrusionOk="0">
                <a:moveTo>
                  <a:pt x="61582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61582" y="144386"/>
                </a:lnTo>
                <a:lnTo>
                  <a:pt x="91762" y="139144"/>
                </a:lnTo>
                <a:lnTo>
                  <a:pt x="115935" y="124428"/>
                </a:lnTo>
                <a:lnTo>
                  <a:pt x="122097" y="115722"/>
                </a:lnTo>
                <a:lnTo>
                  <a:pt x="35242" y="115722"/>
                </a:lnTo>
                <a:lnTo>
                  <a:pt x="33553" y="114020"/>
                </a:lnTo>
                <a:lnTo>
                  <a:pt x="33553" y="30568"/>
                </a:lnTo>
                <a:lnTo>
                  <a:pt x="35242" y="28663"/>
                </a:lnTo>
                <a:lnTo>
                  <a:pt x="121774" y="28663"/>
                </a:lnTo>
                <a:lnTo>
                  <a:pt x="115777" y="20145"/>
                </a:lnTo>
                <a:lnTo>
                  <a:pt x="91585" y="5285"/>
                </a:lnTo>
                <a:lnTo>
                  <a:pt x="61582" y="0"/>
                </a:lnTo>
                <a:close/>
              </a:path>
              <a:path w="138430" h="144779" extrusionOk="0">
                <a:moveTo>
                  <a:pt x="121774" y="28663"/>
                </a:moveTo>
                <a:lnTo>
                  <a:pt x="61366" y="28663"/>
                </a:lnTo>
                <a:lnTo>
                  <a:pt x="77688" y="31912"/>
                </a:lnTo>
                <a:lnTo>
                  <a:pt x="90825" y="40952"/>
                </a:lnTo>
                <a:lnTo>
                  <a:pt x="99583" y="54729"/>
                </a:lnTo>
                <a:lnTo>
                  <a:pt x="102768" y="72186"/>
                </a:lnTo>
                <a:lnTo>
                  <a:pt x="99587" y="89651"/>
                </a:lnTo>
                <a:lnTo>
                  <a:pt x="90852" y="103431"/>
                </a:lnTo>
                <a:lnTo>
                  <a:pt x="77779" y="112473"/>
                </a:lnTo>
                <a:lnTo>
                  <a:pt x="61582" y="115722"/>
                </a:lnTo>
                <a:lnTo>
                  <a:pt x="122097" y="115722"/>
                </a:lnTo>
                <a:lnTo>
                  <a:pt x="131987" y="101748"/>
                </a:lnTo>
                <a:lnTo>
                  <a:pt x="137807" y="72618"/>
                </a:lnTo>
                <a:lnTo>
                  <a:pt x="131928" y="43087"/>
                </a:lnTo>
                <a:lnTo>
                  <a:pt x="121774" y="28663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838650" y="6078000"/>
            <a:ext cx="20955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/>
          <p:nvPr/>
        </p:nvSpPr>
        <p:spPr>
          <a:xfrm>
            <a:off x="114300" y="114300"/>
            <a:ext cx="12192000" cy="5943600"/>
          </a:xfrm>
          <a:custGeom>
            <a:avLst/>
            <a:gdLst/>
            <a:ahLst/>
            <a:cxnLst/>
            <a:rect l="l" t="t" r="r" b="b"/>
            <a:pathLst>
              <a:path w="12192000" h="5943600" extrusionOk="0">
                <a:moveTo>
                  <a:pt x="0" y="5943600"/>
                </a:moveTo>
                <a:lnTo>
                  <a:pt x="12192000" y="5943600"/>
                </a:lnTo>
                <a:lnTo>
                  <a:pt x="121920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114300" y="605790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 extrusionOk="0">
                <a:moveTo>
                  <a:pt x="0" y="0"/>
                </a:moveTo>
                <a:lnTo>
                  <a:pt x="12192000" y="0"/>
                </a:lnTo>
                <a:lnTo>
                  <a:pt x="1219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421076" y="2524800"/>
            <a:ext cx="25062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1E33EF"/>
                </a:solidFill>
              </a:rPr>
              <a:t>Flow</a:t>
            </a:r>
            <a:endParaRPr sz="7200"/>
          </a:p>
        </p:txBody>
      </p:sp>
      <p:sp>
        <p:nvSpPr>
          <p:cNvPr id="239" name="Google Shape;239;p33"/>
          <p:cNvSpPr txBox="1"/>
          <p:nvPr/>
        </p:nvSpPr>
        <p:spPr>
          <a:xfrm>
            <a:off x="8336275" y="276425"/>
            <a:ext cx="3855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3432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Film: Journey to Immunisation in Viet Nam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33"/>
          <p:cNvSpPr/>
          <p:nvPr/>
        </p:nvSpPr>
        <p:spPr>
          <a:xfrm>
            <a:off x="544945" y="6454799"/>
            <a:ext cx="466150" cy="1479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3"/>
          <p:cNvSpPr/>
          <p:nvPr/>
        </p:nvSpPr>
        <p:spPr>
          <a:xfrm>
            <a:off x="1033649" y="6454799"/>
            <a:ext cx="457655" cy="1477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1542949" y="6456503"/>
            <a:ext cx="262469" cy="1443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1828383" y="6456503"/>
            <a:ext cx="121920" cy="144780"/>
          </a:xfrm>
          <a:custGeom>
            <a:avLst/>
            <a:gdLst/>
            <a:ahLst/>
            <a:cxnLst/>
            <a:rect l="l" t="t" r="r" b="b"/>
            <a:pathLst>
              <a:path w="121919" h="144779" extrusionOk="0">
                <a:moveTo>
                  <a:pt x="64973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31635" y="144386"/>
                </a:lnTo>
                <a:lnTo>
                  <a:pt x="33337" y="142468"/>
                </a:lnTo>
                <a:lnTo>
                  <a:pt x="33337" y="93853"/>
                </a:lnTo>
                <a:lnTo>
                  <a:pt x="34607" y="92367"/>
                </a:lnTo>
                <a:lnTo>
                  <a:pt x="92111" y="92367"/>
                </a:lnTo>
                <a:lnTo>
                  <a:pt x="91732" y="91732"/>
                </a:lnTo>
                <a:lnTo>
                  <a:pt x="90462" y="89395"/>
                </a:lnTo>
                <a:lnTo>
                  <a:pt x="89814" y="87261"/>
                </a:lnTo>
                <a:lnTo>
                  <a:pt x="93433" y="85356"/>
                </a:lnTo>
                <a:lnTo>
                  <a:pt x="104000" y="78287"/>
                </a:lnTo>
                <a:lnTo>
                  <a:pt x="111718" y="69405"/>
                </a:lnTo>
                <a:lnTo>
                  <a:pt x="113471" y="65392"/>
                </a:lnTo>
                <a:lnTo>
                  <a:pt x="34404" y="65392"/>
                </a:lnTo>
                <a:lnTo>
                  <a:pt x="33337" y="64338"/>
                </a:lnTo>
                <a:lnTo>
                  <a:pt x="33337" y="28879"/>
                </a:lnTo>
                <a:lnTo>
                  <a:pt x="34404" y="27812"/>
                </a:lnTo>
                <a:lnTo>
                  <a:pt x="114751" y="27812"/>
                </a:lnTo>
                <a:lnTo>
                  <a:pt x="114393" y="25883"/>
                </a:lnTo>
                <a:lnTo>
                  <a:pt x="103860" y="11596"/>
                </a:lnTo>
                <a:lnTo>
                  <a:pt x="87155" y="2922"/>
                </a:lnTo>
                <a:lnTo>
                  <a:pt x="64973" y="0"/>
                </a:lnTo>
                <a:close/>
              </a:path>
              <a:path w="121919" h="144779" extrusionOk="0">
                <a:moveTo>
                  <a:pt x="92111" y="92367"/>
                </a:moveTo>
                <a:lnTo>
                  <a:pt x="55841" y="92367"/>
                </a:lnTo>
                <a:lnTo>
                  <a:pt x="57124" y="93421"/>
                </a:lnTo>
                <a:lnTo>
                  <a:pt x="58610" y="96189"/>
                </a:lnTo>
                <a:lnTo>
                  <a:pt x="83870" y="141833"/>
                </a:lnTo>
                <a:lnTo>
                  <a:pt x="84721" y="143535"/>
                </a:lnTo>
                <a:lnTo>
                  <a:pt x="85991" y="144386"/>
                </a:lnTo>
                <a:lnTo>
                  <a:pt x="120180" y="144386"/>
                </a:lnTo>
                <a:lnTo>
                  <a:pt x="121462" y="141630"/>
                </a:lnTo>
                <a:lnTo>
                  <a:pt x="119760" y="138658"/>
                </a:lnTo>
                <a:lnTo>
                  <a:pt x="92111" y="92367"/>
                </a:lnTo>
                <a:close/>
              </a:path>
              <a:path w="121919" h="144779" extrusionOk="0">
                <a:moveTo>
                  <a:pt x="114751" y="27812"/>
                </a:moveTo>
                <a:lnTo>
                  <a:pt x="76657" y="27812"/>
                </a:lnTo>
                <a:lnTo>
                  <a:pt x="84086" y="34607"/>
                </a:lnTo>
                <a:lnTo>
                  <a:pt x="84086" y="45859"/>
                </a:lnTo>
                <a:lnTo>
                  <a:pt x="82705" y="53658"/>
                </a:lnTo>
                <a:lnTo>
                  <a:pt x="78935" y="59845"/>
                </a:lnTo>
                <a:lnTo>
                  <a:pt x="73333" y="63922"/>
                </a:lnTo>
                <a:lnTo>
                  <a:pt x="66459" y="65392"/>
                </a:lnTo>
                <a:lnTo>
                  <a:pt x="113471" y="65392"/>
                </a:lnTo>
                <a:lnTo>
                  <a:pt x="116451" y="58571"/>
                </a:lnTo>
                <a:lnTo>
                  <a:pt x="118059" y="45643"/>
                </a:lnTo>
                <a:lnTo>
                  <a:pt x="114751" y="27812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1966000" y="6456503"/>
            <a:ext cx="107314" cy="144780"/>
          </a:xfrm>
          <a:custGeom>
            <a:avLst/>
            <a:gdLst/>
            <a:ahLst/>
            <a:cxnLst/>
            <a:rect l="l" t="t" r="r" b="b"/>
            <a:pathLst>
              <a:path w="107314" h="144779" extrusionOk="0">
                <a:moveTo>
                  <a:pt x="105105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105105" y="144386"/>
                </a:lnTo>
                <a:lnTo>
                  <a:pt x="107022" y="142684"/>
                </a:lnTo>
                <a:lnTo>
                  <a:pt x="107022" y="117627"/>
                </a:lnTo>
                <a:lnTo>
                  <a:pt x="105105" y="115722"/>
                </a:lnTo>
                <a:lnTo>
                  <a:pt x="35255" y="115722"/>
                </a:lnTo>
                <a:lnTo>
                  <a:pt x="33553" y="113804"/>
                </a:lnTo>
                <a:lnTo>
                  <a:pt x="33553" y="87693"/>
                </a:lnTo>
                <a:lnTo>
                  <a:pt x="35255" y="85775"/>
                </a:lnTo>
                <a:lnTo>
                  <a:pt x="83235" y="85775"/>
                </a:lnTo>
                <a:lnTo>
                  <a:pt x="85153" y="84086"/>
                </a:lnTo>
                <a:lnTo>
                  <a:pt x="85153" y="59029"/>
                </a:lnTo>
                <a:lnTo>
                  <a:pt x="83235" y="57111"/>
                </a:lnTo>
                <a:lnTo>
                  <a:pt x="35255" y="57111"/>
                </a:lnTo>
                <a:lnTo>
                  <a:pt x="33553" y="55410"/>
                </a:lnTo>
                <a:lnTo>
                  <a:pt x="33553" y="30568"/>
                </a:lnTo>
                <a:lnTo>
                  <a:pt x="35255" y="28663"/>
                </a:lnTo>
                <a:lnTo>
                  <a:pt x="105105" y="28663"/>
                </a:lnTo>
                <a:lnTo>
                  <a:pt x="107022" y="26962"/>
                </a:lnTo>
                <a:lnTo>
                  <a:pt x="107022" y="1905"/>
                </a:lnTo>
                <a:lnTo>
                  <a:pt x="105105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2076225" y="6456503"/>
            <a:ext cx="149225" cy="144780"/>
          </a:xfrm>
          <a:custGeom>
            <a:avLst/>
            <a:gdLst/>
            <a:ahLst/>
            <a:cxnLst/>
            <a:rect l="l" t="t" r="r" b="b"/>
            <a:pathLst>
              <a:path w="149225" h="144779" extrusionOk="0">
                <a:moveTo>
                  <a:pt x="89827" y="0"/>
                </a:moveTo>
                <a:lnTo>
                  <a:pt x="60731" y="0"/>
                </a:lnTo>
                <a:lnTo>
                  <a:pt x="60096" y="634"/>
                </a:lnTo>
                <a:lnTo>
                  <a:pt x="58735" y="3606"/>
                </a:lnTo>
                <a:lnTo>
                  <a:pt x="1498" y="138861"/>
                </a:lnTo>
                <a:lnTo>
                  <a:pt x="0" y="142265"/>
                </a:lnTo>
                <a:lnTo>
                  <a:pt x="1701" y="144386"/>
                </a:lnTo>
                <a:lnTo>
                  <a:pt x="32702" y="144386"/>
                </a:lnTo>
                <a:lnTo>
                  <a:pt x="33337" y="143535"/>
                </a:lnTo>
                <a:lnTo>
                  <a:pt x="34404" y="140995"/>
                </a:lnTo>
                <a:lnTo>
                  <a:pt x="42900" y="119761"/>
                </a:lnTo>
                <a:lnTo>
                  <a:pt x="43319" y="118478"/>
                </a:lnTo>
                <a:lnTo>
                  <a:pt x="44386" y="117424"/>
                </a:lnTo>
                <a:lnTo>
                  <a:pt x="138824" y="117424"/>
                </a:lnTo>
                <a:lnTo>
                  <a:pt x="128812" y="93002"/>
                </a:lnTo>
                <a:lnTo>
                  <a:pt x="54571" y="93002"/>
                </a:lnTo>
                <a:lnTo>
                  <a:pt x="54152" y="91935"/>
                </a:lnTo>
                <a:lnTo>
                  <a:pt x="54787" y="90449"/>
                </a:lnTo>
                <a:lnTo>
                  <a:pt x="74117" y="42887"/>
                </a:lnTo>
                <a:lnTo>
                  <a:pt x="74320" y="42456"/>
                </a:lnTo>
                <a:lnTo>
                  <a:pt x="108090" y="42456"/>
                </a:lnTo>
                <a:lnTo>
                  <a:pt x="92068" y="3390"/>
                </a:lnTo>
                <a:lnTo>
                  <a:pt x="91312" y="1689"/>
                </a:lnTo>
                <a:lnTo>
                  <a:pt x="89827" y="0"/>
                </a:lnTo>
                <a:close/>
              </a:path>
              <a:path w="149225" h="144779" extrusionOk="0">
                <a:moveTo>
                  <a:pt x="138824" y="117424"/>
                </a:moveTo>
                <a:lnTo>
                  <a:pt x="103200" y="117424"/>
                </a:lnTo>
                <a:lnTo>
                  <a:pt x="103835" y="117627"/>
                </a:lnTo>
                <a:lnTo>
                  <a:pt x="113182" y="140995"/>
                </a:lnTo>
                <a:lnTo>
                  <a:pt x="114033" y="143319"/>
                </a:lnTo>
                <a:lnTo>
                  <a:pt x="115735" y="144386"/>
                </a:lnTo>
                <a:lnTo>
                  <a:pt x="147586" y="144386"/>
                </a:lnTo>
                <a:lnTo>
                  <a:pt x="148856" y="141833"/>
                </a:lnTo>
                <a:lnTo>
                  <a:pt x="147789" y="139293"/>
                </a:lnTo>
                <a:lnTo>
                  <a:pt x="138824" y="117424"/>
                </a:lnTo>
                <a:close/>
              </a:path>
              <a:path w="149225" h="144779" extrusionOk="0">
                <a:moveTo>
                  <a:pt x="108090" y="42456"/>
                </a:moveTo>
                <a:lnTo>
                  <a:pt x="74536" y="42456"/>
                </a:lnTo>
                <a:lnTo>
                  <a:pt x="74752" y="42887"/>
                </a:lnTo>
                <a:lnTo>
                  <a:pt x="93433" y="90449"/>
                </a:lnTo>
                <a:lnTo>
                  <a:pt x="94068" y="91732"/>
                </a:lnTo>
                <a:lnTo>
                  <a:pt x="93649" y="93002"/>
                </a:lnTo>
                <a:lnTo>
                  <a:pt x="128812" y="93002"/>
                </a:lnTo>
                <a:lnTo>
                  <a:pt x="108090" y="42456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2235941" y="6456503"/>
            <a:ext cx="138430" cy="144780"/>
          </a:xfrm>
          <a:custGeom>
            <a:avLst/>
            <a:gdLst/>
            <a:ahLst/>
            <a:cxnLst/>
            <a:rect l="l" t="t" r="r" b="b"/>
            <a:pathLst>
              <a:path w="138430" h="144779" extrusionOk="0">
                <a:moveTo>
                  <a:pt x="61582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61582" y="144386"/>
                </a:lnTo>
                <a:lnTo>
                  <a:pt x="91762" y="139144"/>
                </a:lnTo>
                <a:lnTo>
                  <a:pt x="115935" y="124428"/>
                </a:lnTo>
                <a:lnTo>
                  <a:pt x="122097" y="115722"/>
                </a:lnTo>
                <a:lnTo>
                  <a:pt x="35242" y="115722"/>
                </a:lnTo>
                <a:lnTo>
                  <a:pt x="33553" y="114020"/>
                </a:lnTo>
                <a:lnTo>
                  <a:pt x="33553" y="30568"/>
                </a:lnTo>
                <a:lnTo>
                  <a:pt x="35242" y="28663"/>
                </a:lnTo>
                <a:lnTo>
                  <a:pt x="121774" y="28663"/>
                </a:lnTo>
                <a:lnTo>
                  <a:pt x="115777" y="20145"/>
                </a:lnTo>
                <a:lnTo>
                  <a:pt x="91585" y="5285"/>
                </a:lnTo>
                <a:lnTo>
                  <a:pt x="61582" y="0"/>
                </a:lnTo>
                <a:close/>
              </a:path>
              <a:path w="138430" h="144779" extrusionOk="0">
                <a:moveTo>
                  <a:pt x="121774" y="28663"/>
                </a:moveTo>
                <a:lnTo>
                  <a:pt x="61366" y="28663"/>
                </a:lnTo>
                <a:lnTo>
                  <a:pt x="77688" y="31912"/>
                </a:lnTo>
                <a:lnTo>
                  <a:pt x="90825" y="40952"/>
                </a:lnTo>
                <a:lnTo>
                  <a:pt x="99583" y="54729"/>
                </a:lnTo>
                <a:lnTo>
                  <a:pt x="102768" y="72186"/>
                </a:lnTo>
                <a:lnTo>
                  <a:pt x="99587" y="89651"/>
                </a:lnTo>
                <a:lnTo>
                  <a:pt x="90852" y="103431"/>
                </a:lnTo>
                <a:lnTo>
                  <a:pt x="77779" y="112473"/>
                </a:lnTo>
                <a:lnTo>
                  <a:pt x="61582" y="115722"/>
                </a:lnTo>
                <a:lnTo>
                  <a:pt x="122097" y="115722"/>
                </a:lnTo>
                <a:lnTo>
                  <a:pt x="131987" y="101748"/>
                </a:lnTo>
                <a:lnTo>
                  <a:pt x="137807" y="72618"/>
                </a:lnTo>
                <a:lnTo>
                  <a:pt x="131928" y="43087"/>
                </a:lnTo>
                <a:lnTo>
                  <a:pt x="121774" y="28663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4709250" y="2266450"/>
            <a:ext cx="7510500" cy="25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49605" marR="0" lvl="0" indent="-63690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43230"/>
              </a:buClr>
              <a:buSzPts val="3000"/>
              <a:buFont typeface="Helvetica Neue"/>
              <a:buAutoNum type="arabicPeriod"/>
            </a:pPr>
            <a:r>
              <a:rPr lang="en-US" sz="3000" b="1">
                <a:solidFill>
                  <a:srgbClr val="3432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Film introduction </a:t>
            </a:r>
            <a:endParaRPr sz="3000" b="1">
              <a:solidFill>
                <a:srgbClr val="3432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49605" marR="0" lvl="0" indent="-63690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43230"/>
              </a:buClr>
              <a:buSzPts val="3000"/>
              <a:buFont typeface="Helvetica Neue"/>
              <a:buAutoNum type="arabicPeriod"/>
            </a:pPr>
            <a:r>
              <a:rPr lang="en-US" sz="3000" b="1">
                <a:solidFill>
                  <a:srgbClr val="3432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Film screening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49605" marR="0" lvl="0" indent="-63690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43230"/>
              </a:buClr>
              <a:buSzPts val="3000"/>
              <a:buFont typeface="Helvetica Neue"/>
              <a:buAutoNum type="arabicPeriod"/>
            </a:pPr>
            <a:r>
              <a:rPr lang="en-US" sz="3000" b="1">
                <a:solidFill>
                  <a:srgbClr val="3432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Discussion 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38650" y="6078000"/>
            <a:ext cx="20955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/>
          <p:nvPr/>
        </p:nvSpPr>
        <p:spPr>
          <a:xfrm>
            <a:off x="114300" y="114300"/>
            <a:ext cx="12192000" cy="5943600"/>
          </a:xfrm>
          <a:custGeom>
            <a:avLst/>
            <a:gdLst/>
            <a:ahLst/>
            <a:cxnLst/>
            <a:rect l="l" t="t" r="r" b="b"/>
            <a:pathLst>
              <a:path w="12192000" h="5943600" extrusionOk="0">
                <a:moveTo>
                  <a:pt x="0" y="5943600"/>
                </a:moveTo>
                <a:lnTo>
                  <a:pt x="12192000" y="5943600"/>
                </a:lnTo>
                <a:lnTo>
                  <a:pt x="121920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4"/>
          <p:cNvSpPr/>
          <p:nvPr/>
        </p:nvSpPr>
        <p:spPr>
          <a:xfrm>
            <a:off x="114300" y="6057900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 extrusionOk="0">
                <a:moveTo>
                  <a:pt x="0" y="0"/>
                </a:moveTo>
                <a:lnTo>
                  <a:pt x="12192000" y="0"/>
                </a:lnTo>
                <a:lnTo>
                  <a:pt x="1219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4"/>
          <p:cNvSpPr txBox="1"/>
          <p:nvPr/>
        </p:nvSpPr>
        <p:spPr>
          <a:xfrm>
            <a:off x="471101" y="2616200"/>
            <a:ext cx="6938009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7F7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 the films</a:t>
            </a:r>
            <a:endParaRPr sz="7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529590" y="505024"/>
            <a:ext cx="1136141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7B5AA"/>
                </a:solidFill>
              </a:rPr>
              <a:t>Film: Journey to Immunisation in Viet Nam</a:t>
            </a:r>
            <a:endParaRPr>
              <a:solidFill>
                <a:srgbClr val="F7B5AA"/>
              </a:solidFill>
            </a:endParaRPr>
          </a:p>
          <a:p>
            <a:pPr marL="1006983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7B5AA"/>
              </a:solidFill>
            </a:endParaRPr>
          </a:p>
        </p:txBody>
      </p:sp>
      <p:sp>
        <p:nvSpPr>
          <p:cNvPr id="257" name="Google Shape;257;p34"/>
          <p:cNvSpPr/>
          <p:nvPr/>
        </p:nvSpPr>
        <p:spPr>
          <a:xfrm>
            <a:off x="9627616" y="4572313"/>
            <a:ext cx="2233295" cy="1143000"/>
          </a:xfrm>
          <a:custGeom>
            <a:avLst/>
            <a:gdLst/>
            <a:ahLst/>
            <a:cxnLst/>
            <a:rect l="l" t="t" r="r" b="b"/>
            <a:pathLst>
              <a:path w="2233295" h="1143000" extrusionOk="0">
                <a:moveTo>
                  <a:pt x="552392" y="0"/>
                </a:moveTo>
                <a:lnTo>
                  <a:pt x="500182" y="4026"/>
                </a:lnTo>
                <a:lnTo>
                  <a:pt x="453146" y="11765"/>
                </a:lnTo>
                <a:lnTo>
                  <a:pt x="407454" y="23285"/>
                </a:lnTo>
                <a:lnTo>
                  <a:pt x="363279" y="38420"/>
                </a:lnTo>
                <a:lnTo>
                  <a:pt x="320795" y="57001"/>
                </a:lnTo>
                <a:lnTo>
                  <a:pt x="280175" y="78862"/>
                </a:lnTo>
                <a:lnTo>
                  <a:pt x="241592" y="103834"/>
                </a:lnTo>
                <a:lnTo>
                  <a:pt x="205218" y="131750"/>
                </a:lnTo>
                <a:lnTo>
                  <a:pt x="171227" y="162441"/>
                </a:lnTo>
                <a:lnTo>
                  <a:pt x="139791" y="195741"/>
                </a:lnTo>
                <a:lnTo>
                  <a:pt x="111084" y="231481"/>
                </a:lnTo>
                <a:lnTo>
                  <a:pt x="85279" y="269495"/>
                </a:lnTo>
                <a:lnTo>
                  <a:pt x="62549" y="309613"/>
                </a:lnTo>
                <a:lnTo>
                  <a:pt x="43066" y="351668"/>
                </a:lnTo>
                <a:lnTo>
                  <a:pt x="27004" y="395494"/>
                </a:lnTo>
                <a:lnTo>
                  <a:pt x="14536" y="440921"/>
                </a:lnTo>
                <a:lnTo>
                  <a:pt x="5835" y="487782"/>
                </a:lnTo>
                <a:lnTo>
                  <a:pt x="985" y="535455"/>
                </a:lnTo>
                <a:lnTo>
                  <a:pt x="0" y="582375"/>
                </a:lnTo>
                <a:lnTo>
                  <a:pt x="2734" y="628401"/>
                </a:lnTo>
                <a:lnTo>
                  <a:pt x="9046" y="673389"/>
                </a:lnTo>
                <a:lnTo>
                  <a:pt x="18792" y="717197"/>
                </a:lnTo>
                <a:lnTo>
                  <a:pt x="31830" y="759680"/>
                </a:lnTo>
                <a:lnTo>
                  <a:pt x="48016" y="800697"/>
                </a:lnTo>
                <a:lnTo>
                  <a:pt x="67207" y="840103"/>
                </a:lnTo>
                <a:lnTo>
                  <a:pt x="89261" y="877757"/>
                </a:lnTo>
                <a:lnTo>
                  <a:pt x="114035" y="913515"/>
                </a:lnTo>
                <a:lnTo>
                  <a:pt x="141385" y="947235"/>
                </a:lnTo>
                <a:lnTo>
                  <a:pt x="171168" y="978772"/>
                </a:lnTo>
                <a:lnTo>
                  <a:pt x="203242" y="1007985"/>
                </a:lnTo>
                <a:lnTo>
                  <a:pt x="237464" y="1034729"/>
                </a:lnTo>
                <a:lnTo>
                  <a:pt x="273690" y="1058863"/>
                </a:lnTo>
                <a:lnTo>
                  <a:pt x="311778" y="1080243"/>
                </a:lnTo>
                <a:lnTo>
                  <a:pt x="351584" y="1098726"/>
                </a:lnTo>
                <a:lnTo>
                  <a:pt x="392966" y="1114169"/>
                </a:lnTo>
                <a:lnTo>
                  <a:pt x="435781" y="1126429"/>
                </a:lnTo>
                <a:lnTo>
                  <a:pt x="479885" y="1135364"/>
                </a:lnTo>
                <a:lnTo>
                  <a:pt x="525136" y="1140829"/>
                </a:lnTo>
                <a:lnTo>
                  <a:pt x="571391" y="1142683"/>
                </a:lnTo>
                <a:lnTo>
                  <a:pt x="620934" y="1140580"/>
                </a:lnTo>
                <a:lnTo>
                  <a:pt x="669621" y="1134326"/>
                </a:lnTo>
                <a:lnTo>
                  <a:pt x="717246" y="1124007"/>
                </a:lnTo>
                <a:lnTo>
                  <a:pt x="763605" y="1109708"/>
                </a:lnTo>
                <a:lnTo>
                  <a:pt x="799366" y="1095212"/>
                </a:lnTo>
                <a:lnTo>
                  <a:pt x="553352" y="1095212"/>
                </a:lnTo>
                <a:lnTo>
                  <a:pt x="505288" y="1091489"/>
                </a:lnTo>
                <a:lnTo>
                  <a:pt x="458170" y="1083537"/>
                </a:lnTo>
                <a:lnTo>
                  <a:pt x="412581" y="1071439"/>
                </a:lnTo>
                <a:lnTo>
                  <a:pt x="368723" y="1055404"/>
                </a:lnTo>
                <a:lnTo>
                  <a:pt x="326794" y="1035636"/>
                </a:lnTo>
                <a:lnTo>
                  <a:pt x="286998" y="1012342"/>
                </a:lnTo>
                <a:lnTo>
                  <a:pt x="249532" y="985729"/>
                </a:lnTo>
                <a:lnTo>
                  <a:pt x="214600" y="956002"/>
                </a:lnTo>
                <a:lnTo>
                  <a:pt x="182400" y="923368"/>
                </a:lnTo>
                <a:lnTo>
                  <a:pt x="153135" y="888033"/>
                </a:lnTo>
                <a:lnTo>
                  <a:pt x="127003" y="850202"/>
                </a:lnTo>
                <a:lnTo>
                  <a:pt x="104207" y="810084"/>
                </a:lnTo>
                <a:lnTo>
                  <a:pt x="84947" y="767883"/>
                </a:lnTo>
                <a:lnTo>
                  <a:pt x="69423" y="723805"/>
                </a:lnTo>
                <a:lnTo>
                  <a:pt x="57836" y="678058"/>
                </a:lnTo>
                <a:lnTo>
                  <a:pt x="50386" y="630848"/>
                </a:lnTo>
                <a:lnTo>
                  <a:pt x="47217" y="583874"/>
                </a:lnTo>
                <a:lnTo>
                  <a:pt x="48131" y="537642"/>
                </a:lnTo>
                <a:lnTo>
                  <a:pt x="52921" y="492725"/>
                </a:lnTo>
                <a:lnTo>
                  <a:pt x="61463" y="448880"/>
                </a:lnTo>
                <a:lnTo>
                  <a:pt x="73579" y="406408"/>
                </a:lnTo>
                <a:lnTo>
                  <a:pt x="89101" y="365476"/>
                </a:lnTo>
                <a:lnTo>
                  <a:pt x="107865" y="326250"/>
                </a:lnTo>
                <a:lnTo>
                  <a:pt x="129705" y="288894"/>
                </a:lnTo>
                <a:lnTo>
                  <a:pt x="154454" y="253575"/>
                </a:lnTo>
                <a:lnTo>
                  <a:pt x="181949" y="220458"/>
                </a:lnTo>
                <a:lnTo>
                  <a:pt x="212022" y="189709"/>
                </a:lnTo>
                <a:lnTo>
                  <a:pt x="244508" y="161493"/>
                </a:lnTo>
                <a:lnTo>
                  <a:pt x="279241" y="135977"/>
                </a:lnTo>
                <a:lnTo>
                  <a:pt x="316057" y="113325"/>
                </a:lnTo>
                <a:lnTo>
                  <a:pt x="354789" y="93704"/>
                </a:lnTo>
                <a:lnTo>
                  <a:pt x="395271" y="77278"/>
                </a:lnTo>
                <a:lnTo>
                  <a:pt x="437338" y="64215"/>
                </a:lnTo>
                <a:lnTo>
                  <a:pt x="480824" y="54679"/>
                </a:lnTo>
                <a:lnTo>
                  <a:pt x="525563" y="48835"/>
                </a:lnTo>
                <a:lnTo>
                  <a:pt x="571391" y="46851"/>
                </a:lnTo>
                <a:lnTo>
                  <a:pt x="798274" y="46851"/>
                </a:lnTo>
                <a:lnTo>
                  <a:pt x="795011" y="45290"/>
                </a:lnTo>
                <a:lnTo>
                  <a:pt x="749578" y="28144"/>
                </a:lnTo>
                <a:lnTo>
                  <a:pt x="702409" y="14851"/>
                </a:lnTo>
                <a:lnTo>
                  <a:pt x="653695" y="5603"/>
                </a:lnTo>
                <a:lnTo>
                  <a:pt x="603626" y="588"/>
                </a:lnTo>
                <a:lnTo>
                  <a:pt x="552392" y="0"/>
                </a:lnTo>
                <a:close/>
              </a:path>
              <a:path w="2233295" h="1143000" extrusionOk="0">
                <a:moveTo>
                  <a:pt x="892815" y="547548"/>
                </a:moveTo>
                <a:lnTo>
                  <a:pt x="890694" y="547548"/>
                </a:lnTo>
                <a:lnTo>
                  <a:pt x="888955" y="549275"/>
                </a:lnTo>
                <a:lnTo>
                  <a:pt x="888840" y="588887"/>
                </a:lnTo>
                <a:lnTo>
                  <a:pt x="890580" y="590627"/>
                </a:lnTo>
                <a:lnTo>
                  <a:pt x="1094504" y="591084"/>
                </a:lnTo>
                <a:lnTo>
                  <a:pt x="1094504" y="1133958"/>
                </a:lnTo>
                <a:lnTo>
                  <a:pt x="1097793" y="1137247"/>
                </a:lnTo>
                <a:lnTo>
                  <a:pt x="2226963" y="1137247"/>
                </a:lnTo>
                <a:lnTo>
                  <a:pt x="2230252" y="1133958"/>
                </a:lnTo>
                <a:lnTo>
                  <a:pt x="2230252" y="1090067"/>
                </a:lnTo>
                <a:lnTo>
                  <a:pt x="1144961" y="1090067"/>
                </a:lnTo>
                <a:lnTo>
                  <a:pt x="1141685" y="1086778"/>
                </a:lnTo>
                <a:lnTo>
                  <a:pt x="1141685" y="590690"/>
                </a:lnTo>
                <a:lnTo>
                  <a:pt x="1345117" y="590690"/>
                </a:lnTo>
                <a:lnTo>
                  <a:pt x="1347412" y="588671"/>
                </a:lnTo>
                <a:lnTo>
                  <a:pt x="1347513" y="550965"/>
                </a:lnTo>
                <a:lnTo>
                  <a:pt x="1344681" y="548107"/>
                </a:lnTo>
                <a:lnTo>
                  <a:pt x="1091240" y="547993"/>
                </a:lnTo>
                <a:lnTo>
                  <a:pt x="892815" y="547548"/>
                </a:lnTo>
                <a:close/>
              </a:path>
              <a:path w="2233295" h="1143000" extrusionOk="0">
                <a:moveTo>
                  <a:pt x="945254" y="945046"/>
                </a:moveTo>
                <a:lnTo>
                  <a:pt x="939056" y="945058"/>
                </a:lnTo>
                <a:lnTo>
                  <a:pt x="935119" y="948843"/>
                </a:lnTo>
                <a:lnTo>
                  <a:pt x="899756" y="980044"/>
                </a:lnTo>
                <a:lnTo>
                  <a:pt x="862135" y="1007716"/>
                </a:lnTo>
                <a:lnTo>
                  <a:pt x="822468" y="1031769"/>
                </a:lnTo>
                <a:lnTo>
                  <a:pt x="780967" y="1052117"/>
                </a:lnTo>
                <a:lnTo>
                  <a:pt x="737844" y="1068672"/>
                </a:lnTo>
                <a:lnTo>
                  <a:pt x="693309" y="1081347"/>
                </a:lnTo>
                <a:lnTo>
                  <a:pt x="647574" y="1090053"/>
                </a:lnTo>
                <a:lnTo>
                  <a:pt x="600851" y="1094704"/>
                </a:lnTo>
                <a:lnTo>
                  <a:pt x="553352" y="1095212"/>
                </a:lnTo>
                <a:lnTo>
                  <a:pt x="799366" y="1095212"/>
                </a:lnTo>
                <a:lnTo>
                  <a:pt x="851702" y="1069508"/>
                </a:lnTo>
                <a:lnTo>
                  <a:pt x="893030" y="1043778"/>
                </a:lnTo>
                <a:lnTo>
                  <a:pt x="932270" y="1014408"/>
                </a:lnTo>
                <a:lnTo>
                  <a:pt x="969219" y="981482"/>
                </a:lnTo>
                <a:lnTo>
                  <a:pt x="972698" y="978104"/>
                </a:lnTo>
                <a:lnTo>
                  <a:pt x="972698" y="972490"/>
                </a:lnTo>
                <a:lnTo>
                  <a:pt x="945254" y="945046"/>
                </a:lnTo>
                <a:close/>
              </a:path>
              <a:path w="2233295" h="1143000" extrusionOk="0">
                <a:moveTo>
                  <a:pt x="2226963" y="550012"/>
                </a:moveTo>
                <a:lnTo>
                  <a:pt x="2186361" y="550012"/>
                </a:lnTo>
                <a:lnTo>
                  <a:pt x="2183085" y="553301"/>
                </a:lnTo>
                <a:lnTo>
                  <a:pt x="2183085" y="1086778"/>
                </a:lnTo>
                <a:lnTo>
                  <a:pt x="2179795" y="1090067"/>
                </a:lnTo>
                <a:lnTo>
                  <a:pt x="2230252" y="1090067"/>
                </a:lnTo>
                <a:lnTo>
                  <a:pt x="2230252" y="553301"/>
                </a:lnTo>
                <a:lnTo>
                  <a:pt x="2226963" y="550012"/>
                </a:lnTo>
                <a:close/>
              </a:path>
              <a:path w="2233295" h="1143000" extrusionOk="0">
                <a:moveTo>
                  <a:pt x="1345117" y="590690"/>
                </a:moveTo>
                <a:lnTo>
                  <a:pt x="1141685" y="590690"/>
                </a:lnTo>
                <a:lnTo>
                  <a:pt x="1341405" y="591185"/>
                </a:lnTo>
                <a:lnTo>
                  <a:pt x="1344554" y="591185"/>
                </a:lnTo>
                <a:lnTo>
                  <a:pt x="1345117" y="590690"/>
                </a:lnTo>
                <a:close/>
              </a:path>
              <a:path w="2233295" h="1143000" extrusionOk="0">
                <a:moveTo>
                  <a:pt x="798274" y="46851"/>
                </a:moveTo>
                <a:lnTo>
                  <a:pt x="571391" y="46851"/>
                </a:lnTo>
                <a:lnTo>
                  <a:pt x="619870" y="49073"/>
                </a:lnTo>
                <a:lnTo>
                  <a:pt x="667116" y="55610"/>
                </a:lnTo>
                <a:lnTo>
                  <a:pt x="712934" y="66264"/>
                </a:lnTo>
                <a:lnTo>
                  <a:pt x="757126" y="80838"/>
                </a:lnTo>
                <a:lnTo>
                  <a:pt x="799497" y="99137"/>
                </a:lnTo>
                <a:lnTo>
                  <a:pt x="839851" y="120963"/>
                </a:lnTo>
                <a:lnTo>
                  <a:pt x="877991" y="146120"/>
                </a:lnTo>
                <a:lnTo>
                  <a:pt x="913721" y="174412"/>
                </a:lnTo>
                <a:lnTo>
                  <a:pt x="946846" y="205641"/>
                </a:lnTo>
                <a:lnTo>
                  <a:pt x="977169" y="239612"/>
                </a:lnTo>
                <a:lnTo>
                  <a:pt x="1004494" y="276127"/>
                </a:lnTo>
                <a:lnTo>
                  <a:pt x="1028625" y="314990"/>
                </a:lnTo>
                <a:lnTo>
                  <a:pt x="1049366" y="356004"/>
                </a:lnTo>
                <a:lnTo>
                  <a:pt x="1066520" y="398973"/>
                </a:lnTo>
                <a:lnTo>
                  <a:pt x="1079892" y="443700"/>
                </a:lnTo>
                <a:lnTo>
                  <a:pt x="1089285" y="489989"/>
                </a:lnTo>
                <a:lnTo>
                  <a:pt x="1094404" y="536728"/>
                </a:lnTo>
                <a:lnTo>
                  <a:pt x="1094504" y="542519"/>
                </a:lnTo>
                <a:lnTo>
                  <a:pt x="1093869" y="545592"/>
                </a:lnTo>
                <a:lnTo>
                  <a:pt x="1091240" y="547993"/>
                </a:lnTo>
                <a:lnTo>
                  <a:pt x="1297953" y="547993"/>
                </a:lnTo>
                <a:lnTo>
                  <a:pt x="1142193" y="547612"/>
                </a:lnTo>
                <a:lnTo>
                  <a:pt x="1141900" y="540347"/>
                </a:lnTo>
                <a:lnTo>
                  <a:pt x="1141747" y="537778"/>
                </a:lnTo>
                <a:lnTo>
                  <a:pt x="1141685" y="341567"/>
                </a:lnTo>
                <a:lnTo>
                  <a:pt x="1094504" y="341567"/>
                </a:lnTo>
                <a:lnTo>
                  <a:pt x="1073232" y="298316"/>
                </a:lnTo>
                <a:lnTo>
                  <a:pt x="1048515" y="257202"/>
                </a:lnTo>
                <a:lnTo>
                  <a:pt x="1020544" y="218418"/>
                </a:lnTo>
                <a:lnTo>
                  <a:pt x="989508" y="182153"/>
                </a:lnTo>
                <a:lnTo>
                  <a:pt x="955598" y="148598"/>
                </a:lnTo>
                <a:lnTo>
                  <a:pt x="919004" y="117944"/>
                </a:lnTo>
                <a:lnTo>
                  <a:pt x="879915" y="90381"/>
                </a:lnTo>
                <a:lnTo>
                  <a:pt x="838520" y="66100"/>
                </a:lnTo>
                <a:lnTo>
                  <a:pt x="798274" y="46851"/>
                </a:lnTo>
                <a:close/>
              </a:path>
              <a:path w="2233295" h="1143000" extrusionOk="0">
                <a:moveTo>
                  <a:pt x="2229986" y="1499"/>
                </a:moveTo>
                <a:lnTo>
                  <a:pt x="1097793" y="1499"/>
                </a:lnTo>
                <a:lnTo>
                  <a:pt x="1094504" y="4788"/>
                </a:lnTo>
                <a:lnTo>
                  <a:pt x="1094504" y="341567"/>
                </a:lnTo>
                <a:lnTo>
                  <a:pt x="1141685" y="341567"/>
                </a:lnTo>
                <a:lnTo>
                  <a:pt x="1141685" y="51956"/>
                </a:lnTo>
                <a:lnTo>
                  <a:pt x="1144961" y="48667"/>
                </a:lnTo>
                <a:lnTo>
                  <a:pt x="2229986" y="48667"/>
                </a:lnTo>
                <a:lnTo>
                  <a:pt x="2233275" y="45378"/>
                </a:lnTo>
                <a:lnTo>
                  <a:pt x="2233275" y="4788"/>
                </a:lnTo>
                <a:lnTo>
                  <a:pt x="2229986" y="1499"/>
                </a:lnTo>
                <a:close/>
              </a:path>
            </a:pathLst>
          </a:custGeom>
          <a:solidFill>
            <a:srgbClr val="F7B5A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4"/>
          <p:cNvSpPr/>
          <p:nvPr/>
        </p:nvSpPr>
        <p:spPr>
          <a:xfrm>
            <a:off x="11173344" y="5044022"/>
            <a:ext cx="225602" cy="1954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4"/>
          <p:cNvSpPr/>
          <p:nvPr/>
        </p:nvSpPr>
        <p:spPr>
          <a:xfrm>
            <a:off x="10102518" y="5022289"/>
            <a:ext cx="229577" cy="2312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4"/>
          <p:cNvSpPr/>
          <p:nvPr/>
        </p:nvSpPr>
        <p:spPr>
          <a:xfrm>
            <a:off x="544945" y="6454799"/>
            <a:ext cx="466150" cy="14799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4"/>
          <p:cNvSpPr/>
          <p:nvPr/>
        </p:nvSpPr>
        <p:spPr>
          <a:xfrm>
            <a:off x="1033649" y="6454799"/>
            <a:ext cx="457655" cy="14778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4"/>
          <p:cNvSpPr/>
          <p:nvPr/>
        </p:nvSpPr>
        <p:spPr>
          <a:xfrm>
            <a:off x="1542949" y="6456503"/>
            <a:ext cx="262469" cy="1443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4"/>
          <p:cNvSpPr/>
          <p:nvPr/>
        </p:nvSpPr>
        <p:spPr>
          <a:xfrm>
            <a:off x="1828383" y="6456503"/>
            <a:ext cx="121920" cy="144780"/>
          </a:xfrm>
          <a:custGeom>
            <a:avLst/>
            <a:gdLst/>
            <a:ahLst/>
            <a:cxnLst/>
            <a:rect l="l" t="t" r="r" b="b"/>
            <a:pathLst>
              <a:path w="121919" h="144779" extrusionOk="0">
                <a:moveTo>
                  <a:pt x="64973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31635" y="144386"/>
                </a:lnTo>
                <a:lnTo>
                  <a:pt x="33337" y="142468"/>
                </a:lnTo>
                <a:lnTo>
                  <a:pt x="33337" y="93853"/>
                </a:lnTo>
                <a:lnTo>
                  <a:pt x="34607" y="92367"/>
                </a:lnTo>
                <a:lnTo>
                  <a:pt x="92111" y="92367"/>
                </a:lnTo>
                <a:lnTo>
                  <a:pt x="91732" y="91732"/>
                </a:lnTo>
                <a:lnTo>
                  <a:pt x="90462" y="89395"/>
                </a:lnTo>
                <a:lnTo>
                  <a:pt x="89814" y="87261"/>
                </a:lnTo>
                <a:lnTo>
                  <a:pt x="93433" y="85356"/>
                </a:lnTo>
                <a:lnTo>
                  <a:pt x="104000" y="78287"/>
                </a:lnTo>
                <a:lnTo>
                  <a:pt x="111718" y="69405"/>
                </a:lnTo>
                <a:lnTo>
                  <a:pt x="113471" y="65392"/>
                </a:lnTo>
                <a:lnTo>
                  <a:pt x="34404" y="65392"/>
                </a:lnTo>
                <a:lnTo>
                  <a:pt x="33337" y="64338"/>
                </a:lnTo>
                <a:lnTo>
                  <a:pt x="33337" y="28879"/>
                </a:lnTo>
                <a:lnTo>
                  <a:pt x="34404" y="27812"/>
                </a:lnTo>
                <a:lnTo>
                  <a:pt x="114751" y="27812"/>
                </a:lnTo>
                <a:lnTo>
                  <a:pt x="114393" y="25883"/>
                </a:lnTo>
                <a:lnTo>
                  <a:pt x="103860" y="11596"/>
                </a:lnTo>
                <a:lnTo>
                  <a:pt x="87155" y="2922"/>
                </a:lnTo>
                <a:lnTo>
                  <a:pt x="64973" y="0"/>
                </a:lnTo>
                <a:close/>
              </a:path>
              <a:path w="121919" h="144779" extrusionOk="0">
                <a:moveTo>
                  <a:pt x="92111" y="92367"/>
                </a:moveTo>
                <a:lnTo>
                  <a:pt x="55841" y="92367"/>
                </a:lnTo>
                <a:lnTo>
                  <a:pt x="57124" y="93421"/>
                </a:lnTo>
                <a:lnTo>
                  <a:pt x="58610" y="96189"/>
                </a:lnTo>
                <a:lnTo>
                  <a:pt x="83870" y="141833"/>
                </a:lnTo>
                <a:lnTo>
                  <a:pt x="84721" y="143535"/>
                </a:lnTo>
                <a:lnTo>
                  <a:pt x="85991" y="144386"/>
                </a:lnTo>
                <a:lnTo>
                  <a:pt x="120180" y="144386"/>
                </a:lnTo>
                <a:lnTo>
                  <a:pt x="121462" y="141630"/>
                </a:lnTo>
                <a:lnTo>
                  <a:pt x="119760" y="138658"/>
                </a:lnTo>
                <a:lnTo>
                  <a:pt x="92111" y="92367"/>
                </a:lnTo>
                <a:close/>
              </a:path>
              <a:path w="121919" h="144779" extrusionOk="0">
                <a:moveTo>
                  <a:pt x="114751" y="27812"/>
                </a:moveTo>
                <a:lnTo>
                  <a:pt x="76657" y="27812"/>
                </a:lnTo>
                <a:lnTo>
                  <a:pt x="84086" y="34607"/>
                </a:lnTo>
                <a:lnTo>
                  <a:pt x="84086" y="45859"/>
                </a:lnTo>
                <a:lnTo>
                  <a:pt x="82705" y="53658"/>
                </a:lnTo>
                <a:lnTo>
                  <a:pt x="78935" y="59845"/>
                </a:lnTo>
                <a:lnTo>
                  <a:pt x="73333" y="63922"/>
                </a:lnTo>
                <a:lnTo>
                  <a:pt x="66459" y="65392"/>
                </a:lnTo>
                <a:lnTo>
                  <a:pt x="113471" y="65392"/>
                </a:lnTo>
                <a:lnTo>
                  <a:pt x="116451" y="58571"/>
                </a:lnTo>
                <a:lnTo>
                  <a:pt x="118059" y="45643"/>
                </a:lnTo>
                <a:lnTo>
                  <a:pt x="114751" y="27812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4"/>
          <p:cNvSpPr/>
          <p:nvPr/>
        </p:nvSpPr>
        <p:spPr>
          <a:xfrm>
            <a:off x="1966000" y="6456503"/>
            <a:ext cx="107314" cy="144780"/>
          </a:xfrm>
          <a:custGeom>
            <a:avLst/>
            <a:gdLst/>
            <a:ahLst/>
            <a:cxnLst/>
            <a:rect l="l" t="t" r="r" b="b"/>
            <a:pathLst>
              <a:path w="107314" h="144779" extrusionOk="0">
                <a:moveTo>
                  <a:pt x="105105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105105" y="144386"/>
                </a:lnTo>
                <a:lnTo>
                  <a:pt x="107022" y="142684"/>
                </a:lnTo>
                <a:lnTo>
                  <a:pt x="107022" y="117627"/>
                </a:lnTo>
                <a:lnTo>
                  <a:pt x="105105" y="115722"/>
                </a:lnTo>
                <a:lnTo>
                  <a:pt x="35255" y="115722"/>
                </a:lnTo>
                <a:lnTo>
                  <a:pt x="33553" y="113804"/>
                </a:lnTo>
                <a:lnTo>
                  <a:pt x="33553" y="87693"/>
                </a:lnTo>
                <a:lnTo>
                  <a:pt x="35255" y="85775"/>
                </a:lnTo>
                <a:lnTo>
                  <a:pt x="83235" y="85775"/>
                </a:lnTo>
                <a:lnTo>
                  <a:pt x="85153" y="84086"/>
                </a:lnTo>
                <a:lnTo>
                  <a:pt x="85153" y="59029"/>
                </a:lnTo>
                <a:lnTo>
                  <a:pt x="83235" y="57111"/>
                </a:lnTo>
                <a:lnTo>
                  <a:pt x="35255" y="57111"/>
                </a:lnTo>
                <a:lnTo>
                  <a:pt x="33553" y="55410"/>
                </a:lnTo>
                <a:lnTo>
                  <a:pt x="33553" y="30568"/>
                </a:lnTo>
                <a:lnTo>
                  <a:pt x="35255" y="28663"/>
                </a:lnTo>
                <a:lnTo>
                  <a:pt x="105105" y="28663"/>
                </a:lnTo>
                <a:lnTo>
                  <a:pt x="107022" y="26962"/>
                </a:lnTo>
                <a:lnTo>
                  <a:pt x="107022" y="1905"/>
                </a:lnTo>
                <a:lnTo>
                  <a:pt x="105105" y="0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4"/>
          <p:cNvSpPr/>
          <p:nvPr/>
        </p:nvSpPr>
        <p:spPr>
          <a:xfrm>
            <a:off x="2076225" y="6456503"/>
            <a:ext cx="149225" cy="144780"/>
          </a:xfrm>
          <a:custGeom>
            <a:avLst/>
            <a:gdLst/>
            <a:ahLst/>
            <a:cxnLst/>
            <a:rect l="l" t="t" r="r" b="b"/>
            <a:pathLst>
              <a:path w="149225" h="144779" extrusionOk="0">
                <a:moveTo>
                  <a:pt x="89827" y="0"/>
                </a:moveTo>
                <a:lnTo>
                  <a:pt x="60731" y="0"/>
                </a:lnTo>
                <a:lnTo>
                  <a:pt x="60096" y="634"/>
                </a:lnTo>
                <a:lnTo>
                  <a:pt x="58735" y="3606"/>
                </a:lnTo>
                <a:lnTo>
                  <a:pt x="1498" y="138861"/>
                </a:lnTo>
                <a:lnTo>
                  <a:pt x="0" y="142265"/>
                </a:lnTo>
                <a:lnTo>
                  <a:pt x="1701" y="144386"/>
                </a:lnTo>
                <a:lnTo>
                  <a:pt x="32702" y="144386"/>
                </a:lnTo>
                <a:lnTo>
                  <a:pt x="33337" y="143535"/>
                </a:lnTo>
                <a:lnTo>
                  <a:pt x="34404" y="140995"/>
                </a:lnTo>
                <a:lnTo>
                  <a:pt x="42900" y="119761"/>
                </a:lnTo>
                <a:lnTo>
                  <a:pt x="43319" y="118478"/>
                </a:lnTo>
                <a:lnTo>
                  <a:pt x="44386" y="117424"/>
                </a:lnTo>
                <a:lnTo>
                  <a:pt x="138824" y="117424"/>
                </a:lnTo>
                <a:lnTo>
                  <a:pt x="128812" y="93002"/>
                </a:lnTo>
                <a:lnTo>
                  <a:pt x="54571" y="93002"/>
                </a:lnTo>
                <a:lnTo>
                  <a:pt x="54152" y="91935"/>
                </a:lnTo>
                <a:lnTo>
                  <a:pt x="54787" y="90449"/>
                </a:lnTo>
                <a:lnTo>
                  <a:pt x="74117" y="42887"/>
                </a:lnTo>
                <a:lnTo>
                  <a:pt x="74320" y="42456"/>
                </a:lnTo>
                <a:lnTo>
                  <a:pt x="108090" y="42456"/>
                </a:lnTo>
                <a:lnTo>
                  <a:pt x="92068" y="3390"/>
                </a:lnTo>
                <a:lnTo>
                  <a:pt x="91312" y="1689"/>
                </a:lnTo>
                <a:lnTo>
                  <a:pt x="89827" y="0"/>
                </a:lnTo>
                <a:close/>
              </a:path>
              <a:path w="149225" h="144779" extrusionOk="0">
                <a:moveTo>
                  <a:pt x="138824" y="117424"/>
                </a:moveTo>
                <a:lnTo>
                  <a:pt x="103200" y="117424"/>
                </a:lnTo>
                <a:lnTo>
                  <a:pt x="103835" y="117627"/>
                </a:lnTo>
                <a:lnTo>
                  <a:pt x="113182" y="140995"/>
                </a:lnTo>
                <a:lnTo>
                  <a:pt x="114033" y="143319"/>
                </a:lnTo>
                <a:lnTo>
                  <a:pt x="115735" y="144386"/>
                </a:lnTo>
                <a:lnTo>
                  <a:pt x="147586" y="144386"/>
                </a:lnTo>
                <a:lnTo>
                  <a:pt x="148856" y="141833"/>
                </a:lnTo>
                <a:lnTo>
                  <a:pt x="147789" y="139293"/>
                </a:lnTo>
                <a:lnTo>
                  <a:pt x="138824" y="117424"/>
                </a:lnTo>
                <a:close/>
              </a:path>
              <a:path w="149225" h="144779" extrusionOk="0">
                <a:moveTo>
                  <a:pt x="108090" y="42456"/>
                </a:moveTo>
                <a:lnTo>
                  <a:pt x="74536" y="42456"/>
                </a:lnTo>
                <a:lnTo>
                  <a:pt x="74752" y="42887"/>
                </a:lnTo>
                <a:lnTo>
                  <a:pt x="93433" y="90449"/>
                </a:lnTo>
                <a:lnTo>
                  <a:pt x="94068" y="91732"/>
                </a:lnTo>
                <a:lnTo>
                  <a:pt x="93649" y="93002"/>
                </a:lnTo>
                <a:lnTo>
                  <a:pt x="128812" y="93002"/>
                </a:lnTo>
                <a:lnTo>
                  <a:pt x="108090" y="42456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4"/>
          <p:cNvSpPr/>
          <p:nvPr/>
        </p:nvSpPr>
        <p:spPr>
          <a:xfrm>
            <a:off x="2235941" y="6456503"/>
            <a:ext cx="138430" cy="144780"/>
          </a:xfrm>
          <a:custGeom>
            <a:avLst/>
            <a:gdLst/>
            <a:ahLst/>
            <a:cxnLst/>
            <a:rect l="l" t="t" r="r" b="b"/>
            <a:pathLst>
              <a:path w="138430" h="144779" extrusionOk="0">
                <a:moveTo>
                  <a:pt x="61582" y="0"/>
                </a:moveTo>
                <a:lnTo>
                  <a:pt x="1701" y="0"/>
                </a:lnTo>
                <a:lnTo>
                  <a:pt x="0" y="1905"/>
                </a:lnTo>
                <a:lnTo>
                  <a:pt x="0" y="142468"/>
                </a:lnTo>
                <a:lnTo>
                  <a:pt x="1701" y="144386"/>
                </a:lnTo>
                <a:lnTo>
                  <a:pt x="61582" y="144386"/>
                </a:lnTo>
                <a:lnTo>
                  <a:pt x="91762" y="139144"/>
                </a:lnTo>
                <a:lnTo>
                  <a:pt x="115935" y="124428"/>
                </a:lnTo>
                <a:lnTo>
                  <a:pt x="122097" y="115722"/>
                </a:lnTo>
                <a:lnTo>
                  <a:pt x="35242" y="115722"/>
                </a:lnTo>
                <a:lnTo>
                  <a:pt x="33553" y="114020"/>
                </a:lnTo>
                <a:lnTo>
                  <a:pt x="33553" y="30568"/>
                </a:lnTo>
                <a:lnTo>
                  <a:pt x="35242" y="28663"/>
                </a:lnTo>
                <a:lnTo>
                  <a:pt x="121774" y="28663"/>
                </a:lnTo>
                <a:lnTo>
                  <a:pt x="115777" y="20145"/>
                </a:lnTo>
                <a:lnTo>
                  <a:pt x="91585" y="5285"/>
                </a:lnTo>
                <a:lnTo>
                  <a:pt x="61582" y="0"/>
                </a:lnTo>
                <a:close/>
              </a:path>
              <a:path w="138430" h="144779" extrusionOk="0">
                <a:moveTo>
                  <a:pt x="121774" y="28663"/>
                </a:moveTo>
                <a:lnTo>
                  <a:pt x="61366" y="28663"/>
                </a:lnTo>
                <a:lnTo>
                  <a:pt x="77688" y="31912"/>
                </a:lnTo>
                <a:lnTo>
                  <a:pt x="90825" y="40952"/>
                </a:lnTo>
                <a:lnTo>
                  <a:pt x="99583" y="54729"/>
                </a:lnTo>
                <a:lnTo>
                  <a:pt x="102768" y="72186"/>
                </a:lnTo>
                <a:lnTo>
                  <a:pt x="99587" y="89651"/>
                </a:lnTo>
                <a:lnTo>
                  <a:pt x="90852" y="103431"/>
                </a:lnTo>
                <a:lnTo>
                  <a:pt x="77779" y="112473"/>
                </a:lnTo>
                <a:lnTo>
                  <a:pt x="61582" y="115722"/>
                </a:lnTo>
                <a:lnTo>
                  <a:pt x="122097" y="115722"/>
                </a:lnTo>
                <a:lnTo>
                  <a:pt x="131987" y="101748"/>
                </a:lnTo>
                <a:lnTo>
                  <a:pt x="137807" y="72618"/>
                </a:lnTo>
                <a:lnTo>
                  <a:pt x="131928" y="43087"/>
                </a:lnTo>
                <a:lnTo>
                  <a:pt x="121774" y="28663"/>
                </a:lnTo>
                <a:close/>
              </a:path>
            </a:pathLst>
          </a:custGeom>
          <a:solidFill>
            <a:srgbClr val="1E33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34"/>
          <p:cNvPicPr preferRelativeResize="0"/>
          <p:nvPr/>
        </p:nvPicPr>
        <p:blipFill rotWithShape="1">
          <a:blip r:embed="rId8">
            <a:alphaModFix amt="15000"/>
          </a:blip>
          <a:srcRect t="15777" b="7109"/>
          <a:stretch/>
        </p:blipFill>
        <p:spPr>
          <a:xfrm>
            <a:off x="114300" y="114300"/>
            <a:ext cx="12191999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838650" y="6154200"/>
            <a:ext cx="20955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>
            <a:spLocks noGrp="1"/>
          </p:cNvSpPr>
          <p:nvPr>
            <p:ph type="title"/>
          </p:nvPr>
        </p:nvSpPr>
        <p:spPr>
          <a:xfrm>
            <a:off x="428871" y="1576450"/>
            <a:ext cx="5545200" cy="3934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Setting and Context for the Films</a:t>
            </a:r>
            <a:endParaRPr sz="6000"/>
          </a:p>
        </p:txBody>
      </p:sp>
      <p:sp>
        <p:nvSpPr>
          <p:cNvPr id="274" name="Google Shape;274;p35"/>
          <p:cNvSpPr txBox="1">
            <a:spLocks noGrp="1"/>
          </p:cNvSpPr>
          <p:nvPr>
            <p:ph type="body" idx="1"/>
          </p:nvPr>
        </p:nvSpPr>
        <p:spPr>
          <a:xfrm>
            <a:off x="6339550" y="865625"/>
            <a:ext cx="5834100" cy="5737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 December 2020, in the height of the Covid-19 pandemic, LNCT commissioned Common Thread to develop two videos on building demand for immunisation in Yenbai Province, Viet Nam, amongst minority ethnic group (Hmong).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films have been designed to create empathy for the populations most vulnerable to not being vaccinated. They are stories about real people, and how they make their vaccination choices.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title"/>
          </p:nvPr>
        </p:nvSpPr>
        <p:spPr>
          <a:xfrm>
            <a:off x="428871" y="1576450"/>
            <a:ext cx="5545200" cy="3934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The Caregiver Journey Model</a:t>
            </a:r>
            <a:endParaRPr sz="6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280" name="Google Shape;280;p36"/>
          <p:cNvSpPr txBox="1">
            <a:spLocks noGrp="1"/>
          </p:cNvSpPr>
          <p:nvPr>
            <p:ph type="body" idx="1"/>
          </p:nvPr>
        </p:nvSpPr>
        <p:spPr>
          <a:xfrm>
            <a:off x="6339550" y="789425"/>
            <a:ext cx="5649600" cy="5737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 films provide an opportunity for health workers </a:t>
            </a:r>
            <a:r>
              <a:rPr lang="en-US" sz="2200" b="1">
                <a:latin typeface="Work Sans"/>
                <a:ea typeface="Work Sans"/>
                <a:cs typeface="Work Sans"/>
                <a:sym typeface="Work Sans"/>
              </a:rPr>
              <a:t>to practice using UNICEF’s Caregiver’s Journey to Vaccination model </a:t>
            </a:r>
            <a:r>
              <a:rPr lang="en-US" sz="2200"/>
              <a:t>to analyze </a:t>
            </a:r>
            <a:r>
              <a:rPr lang="en-US" sz="2200" b="1">
                <a:latin typeface="Work Sans"/>
                <a:ea typeface="Work Sans"/>
                <a:cs typeface="Work Sans"/>
                <a:sym typeface="Work Sans"/>
              </a:rPr>
              <a:t>the barriers</a:t>
            </a:r>
            <a:r>
              <a:rPr lang="en-US" sz="2200"/>
              <a:t> that marginalized communities face in getting vaccinated </a:t>
            </a:r>
            <a:r>
              <a:rPr lang="en-US" sz="2200" b="1">
                <a:latin typeface="Work Sans"/>
                <a:ea typeface="Work Sans"/>
                <a:cs typeface="Work Sans"/>
                <a:sym typeface="Work Sans"/>
              </a:rPr>
              <a:t>and the strategies </a:t>
            </a:r>
            <a:r>
              <a:rPr lang="en-US" sz="2200"/>
              <a:t>that health workers might adapt to build demand in these communities.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 model shows that demand side factors—such as knowledge about the immunization schedule—and supply side factors—such as people’s experience at the health clinic—can work together either to encourage—or discourage—full vaccination.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281" name="Google Shape;281;p36"/>
          <p:cNvPicPr preferRelativeResize="0"/>
          <p:nvPr/>
        </p:nvPicPr>
        <p:blipFill rotWithShape="1">
          <a:blip r:embed="rId3">
            <a:alphaModFix/>
          </a:blip>
          <a:srcRect l="367" r="357"/>
          <a:stretch/>
        </p:blipFill>
        <p:spPr>
          <a:xfrm>
            <a:off x="349812" y="3946380"/>
            <a:ext cx="5703324" cy="258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>
            <a:off x="428871" y="1576450"/>
            <a:ext cx="5545200" cy="3934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Using a storytelling approach</a:t>
            </a:r>
            <a:endParaRPr sz="6000"/>
          </a:p>
        </p:txBody>
      </p:sp>
      <p:sp>
        <p:nvSpPr>
          <p:cNvPr id="287" name="Google Shape;287;p37"/>
          <p:cNvSpPr txBox="1">
            <a:spLocks noGrp="1"/>
          </p:cNvSpPr>
          <p:nvPr>
            <p:ph type="body" idx="1"/>
          </p:nvPr>
        </p:nvSpPr>
        <p:spPr>
          <a:xfrm>
            <a:off x="6339550" y="637025"/>
            <a:ext cx="5649600" cy="5737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Work Sans"/>
                <a:ea typeface="Work Sans"/>
                <a:cs typeface="Work Sans"/>
                <a:sym typeface="Work Sans"/>
              </a:rPr>
              <a:t>The films also show both the power of storytelling as a technique to build empathy and understanding. </a:t>
            </a:r>
            <a:endParaRPr sz="24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Work Sans"/>
                <a:ea typeface="Work Sans"/>
                <a:cs typeface="Work Sans"/>
                <a:sym typeface="Work Sans"/>
              </a:rPr>
              <a:t>Storytelling allows us to:</a:t>
            </a:r>
            <a:endParaRPr sz="24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Empathise with those we are trying to support.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Understand the people and lives hidden behind numbers.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Change behaviour. Data doesn't change people’s minds, but stories and emotions do.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Give diverse people an opportunity to be heard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14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>
            <a:spLocks noGrp="1"/>
          </p:cNvSpPr>
          <p:nvPr>
            <p:ph type="title"/>
          </p:nvPr>
        </p:nvSpPr>
        <p:spPr>
          <a:xfrm>
            <a:off x="428871" y="1576450"/>
            <a:ext cx="5545200" cy="3934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Aims and objectives of today</a:t>
            </a:r>
            <a:endParaRPr sz="6000"/>
          </a:p>
        </p:txBody>
      </p:sp>
      <p:sp>
        <p:nvSpPr>
          <p:cNvPr id="293" name="Google Shape;293;p38"/>
          <p:cNvSpPr txBox="1">
            <a:spLocks noGrp="1"/>
          </p:cNvSpPr>
          <p:nvPr>
            <p:ph type="body" idx="1"/>
          </p:nvPr>
        </p:nvSpPr>
        <p:spPr>
          <a:xfrm>
            <a:off x="6339550" y="637025"/>
            <a:ext cx="5649600" cy="5737500"/>
          </a:xfrm>
          <a:prstGeom prst="rect">
            <a:avLst/>
          </a:prstGeom>
        </p:spPr>
        <p:txBody>
          <a:bodyPr spcFirstLastPara="1" wrap="square" lIns="124775" tIns="124775" rIns="124775" bIns="124775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900"/>
            </a:br>
            <a:br>
              <a:rPr lang="en-US" sz="1900"/>
            </a:br>
            <a:br>
              <a:rPr lang="en-US" sz="1900"/>
            </a:b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To practice using the Caregiver’s Journey as a framework for analyzing the challenges related to reaching marginalized populations with immunization services.</a:t>
            </a: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To capture ideas or successful strategies that helped build demand among the La Pan Tan commune in rural Vietnam. </a:t>
            </a: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To have a conversation about storytelling as a technique to build empathy for the people we are trying to serve with immunization and demand strategies.  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14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T-Discovery-Dec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2F2F2"/>
      </a:lt2>
      <a:accent1>
        <a:srgbClr val="02285C"/>
      </a:accent1>
      <a:accent2>
        <a:srgbClr val="1E33F0"/>
      </a:accent2>
      <a:accent3>
        <a:srgbClr val="7899A9"/>
      </a:accent3>
      <a:accent4>
        <a:srgbClr val="F6A89E"/>
      </a:accent4>
      <a:accent5>
        <a:srgbClr val="EC636C"/>
      </a:accent5>
      <a:accent6>
        <a:srgbClr val="29945E"/>
      </a:accent6>
      <a:hlink>
        <a:srgbClr val="1655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7C27743072DFDD458C10732A45EA6922" ma:contentTypeVersion="18" ma:contentTypeDescription="Create a new document." ma:contentTypeScope="" ma:versionID="c6561534dfdc9b7886528db40cafc27d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768c69c3-fa35-427a-bd39-62ed8a1a923f" targetNamespace="http://schemas.microsoft.com/office/2006/metadata/properties" ma:root="true" ma:fieldsID="79f9ffad7407983900b851270c6c0e65" ns1:_="" ns2:_="" ns3:_="">
    <xsd:import namespace="http://schemas.microsoft.com/sharepoint/v3"/>
    <xsd:import namespace="2af4539b-39f3-4771-ac1a-16de5a20c394"/>
    <xsd:import namespace="768c69c3-fa35-427a-bd39-62ed8a1a923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" ma:fieldId="{4d16009d-c514-44af-92aa-78db77815af5}" ma:taxonomyMulti="true" ma:sspId="99a65aa6-ac8d-46e4-9aa8-b40f8e8101fc" ma:termSetId="15945777-b729-482b-84e6-b6df0cc2b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9c3-fa35-427a-bd39-62ed8a1a9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_ip_UnifiedCompliancePolicyProperties xmlns="http://schemas.microsoft.com/sharepoint/v3" xsi:nil="true"/>
    <kd16009dc51444af92aa78db77815af5 xmlns="2af4539b-39f3-4771-ac1a-16de5a20c394">
      <Terms xmlns="http://schemas.microsoft.com/office/infopath/2007/PartnerControls"/>
    </kd16009dc51444af92aa78db77815af5>
    <TaxCatchAll xmlns="2af4539b-39f3-4771-ac1a-16de5a20c394"/>
  </documentManagement>
</p:properties>
</file>

<file path=customXml/itemProps1.xml><?xml version="1.0" encoding="utf-8"?>
<ds:datastoreItem xmlns:ds="http://schemas.openxmlformats.org/officeDocument/2006/customXml" ds:itemID="{F378722C-08F1-4147-868F-486EBF8BB9D3}"/>
</file>

<file path=customXml/itemProps2.xml><?xml version="1.0" encoding="utf-8"?>
<ds:datastoreItem xmlns:ds="http://schemas.openxmlformats.org/officeDocument/2006/customXml" ds:itemID="{161B0427-C0E2-495E-9F9E-033C749A885D}"/>
</file>

<file path=customXml/itemProps3.xml><?xml version="1.0" encoding="utf-8"?>
<ds:datastoreItem xmlns:ds="http://schemas.openxmlformats.org/officeDocument/2006/customXml" ds:itemID="{A743EB41-6802-45D6-AAA0-4E30C119A3C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1346</Words>
  <Application>Microsoft Office PowerPoint</Application>
  <PresentationFormat>Custom</PresentationFormat>
  <Paragraphs>126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Work Sans</vt:lpstr>
      <vt:lpstr>Arial</vt:lpstr>
      <vt:lpstr>Work Sans Regular</vt:lpstr>
      <vt:lpstr>Helvetica Neue</vt:lpstr>
      <vt:lpstr>Helvetica Neue Light</vt:lpstr>
      <vt:lpstr>Lato</vt:lpstr>
      <vt:lpstr>Office Theme</vt:lpstr>
      <vt:lpstr>CT-Discovery-Deck</vt:lpstr>
      <vt:lpstr>PowerPoint Presentation</vt:lpstr>
      <vt:lpstr>Housekeeping</vt:lpstr>
      <vt:lpstr>Housekeeping</vt:lpstr>
      <vt:lpstr>Flow</vt:lpstr>
      <vt:lpstr>Film: Journey to Immunisation in Viet Nam </vt:lpstr>
      <vt:lpstr>Setting and Context for the Films</vt:lpstr>
      <vt:lpstr>The Caregiver Journey Model   </vt:lpstr>
      <vt:lpstr>Using a storytelling approach</vt:lpstr>
      <vt:lpstr>Aims and objectives of today</vt:lpstr>
      <vt:lpstr>PowerPoint Presentation</vt:lpstr>
      <vt:lpstr>PowerPoint Presentation</vt:lpstr>
      <vt:lpstr>Film: Journey to Immunisation in Viet Nam </vt:lpstr>
      <vt:lpstr>Initial observations</vt:lpstr>
      <vt:lpstr>UNICEF’s Caregiver Journey to Vaccination</vt:lpstr>
      <vt:lpstr>PowerPoint Presentation</vt:lpstr>
      <vt:lpstr>Cha’s journey</vt:lpstr>
      <vt:lpstr>PowerPoint Presentation</vt:lpstr>
      <vt:lpstr>Film: Journey to Immunisation in Viet Nam </vt:lpstr>
      <vt:lpstr>Overall Observations</vt:lpstr>
      <vt:lpstr>Do’s journey</vt:lpstr>
      <vt:lpstr>About  storytelling</vt:lpstr>
      <vt:lpstr>Client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Shaw</dc:creator>
  <cp:lastModifiedBy>Christina Shaw</cp:lastModifiedBy>
  <cp:revision>1</cp:revision>
  <dcterms:modified xsi:type="dcterms:W3CDTF">2021-03-24T18:19:43Z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0x010100C4C8B401AAE50B4896808F1C5415D9AD007C27743072DFDD458C10732A45EA6922</vt:lpwstr>
  </property>
</Properties>
</file>