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19"/>
  </p:notesMasterIdLst>
  <p:handoutMasterIdLst>
    <p:handoutMasterId r:id="rId20"/>
  </p:handoutMasterIdLst>
  <p:sldIdLst>
    <p:sldId id="356" r:id="rId5"/>
    <p:sldId id="359" r:id="rId6"/>
    <p:sldId id="357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58" r:id="rId18"/>
  </p:sldIdLst>
  <p:sldSz cx="9144000" cy="6858000" type="screen4x3"/>
  <p:notesSz cx="6858000" cy="9313863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4D17" initials="R" lastIdx="2" clrIdx="0"/>
  <p:cmAuthor id="1" name="Candice Hwang" initials="CH" lastIdx="0" clrIdx="1"/>
  <p:cmAuthor id="2" name="Meghan O'Connell" initials="MO" lastIdx="7" clrIdx="2"/>
  <p:cmAuthor id="3" name="Paul Wilson" initials="" lastIdx="28" clrIdx="3"/>
  <p:cmAuthor id="4" name="Helen Saxenian" initials="HS" lastIdx="4" clrIdx="4">
    <p:extLst>
      <p:ext uri="{19B8F6BF-5375-455C-9EA6-DF929625EA0E}">
        <p15:presenceInfo xmlns:p15="http://schemas.microsoft.com/office/powerpoint/2012/main" userId="44da638aa1a181e4" providerId="Windows Live"/>
      </p:ext>
    </p:extLst>
  </p:cmAuthor>
  <p:cmAuthor id="5" name="Author" initials="A" lastIdx="16" clrIdx="5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32726"/>
    <a:srgbClr val="000000"/>
    <a:srgbClr val="636466"/>
    <a:srgbClr val="313231"/>
    <a:srgbClr val="00A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A1B8E-093F-4570-B596-4FF6946B59DF}" v="14" dt="2020-04-01T16:51:48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5" autoAdjust="0"/>
    <p:restoredTop sz="94683" autoAdjust="0"/>
  </p:normalViewPr>
  <p:slideViewPr>
    <p:cSldViewPr snapToGrid="0">
      <p:cViewPr varScale="1">
        <p:scale>
          <a:sx n="63" d="100"/>
          <a:sy n="63" d="100"/>
        </p:scale>
        <p:origin x="528" y="72"/>
      </p:cViewPr>
      <p:guideLst>
        <p:guide orient="horz" pos="2160"/>
        <p:guide pos="2880"/>
        <p:guide orient="horz"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25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Shaw" userId="14dc42a2-bfa6-4b75-b011-e3e8d16be8df" providerId="ADAL" clId="{C4B63238-EE2C-4372-88F4-950DA4197C10}"/>
    <pc:docChg chg="custSel modSld">
      <pc:chgData name="Christina Shaw" userId="14dc42a2-bfa6-4b75-b011-e3e8d16be8df" providerId="ADAL" clId="{C4B63238-EE2C-4372-88F4-950DA4197C10}" dt="2020-02-21T21:36:38.408" v="41" actId="14100"/>
      <pc:docMkLst>
        <pc:docMk/>
      </pc:docMkLst>
      <pc:sldChg chg="addSp modSp">
        <pc:chgData name="Christina Shaw" userId="14dc42a2-bfa6-4b75-b011-e3e8d16be8df" providerId="ADAL" clId="{C4B63238-EE2C-4372-88F4-950DA4197C10}" dt="2020-02-21T21:36:38.408" v="41" actId="14100"/>
        <pc:sldMkLst>
          <pc:docMk/>
          <pc:sldMk cId="2369788387" sldId="351"/>
        </pc:sldMkLst>
        <pc:spChg chg="mod">
          <ac:chgData name="Christina Shaw" userId="14dc42a2-bfa6-4b75-b011-e3e8d16be8df" providerId="ADAL" clId="{C4B63238-EE2C-4372-88F4-950DA4197C10}" dt="2020-02-21T21:35:39.547" v="1" actId="255"/>
          <ac:spMkLst>
            <pc:docMk/>
            <pc:sldMk cId="2369788387" sldId="351"/>
            <ac:spMk id="2" creationId="{00000000-0000-0000-0000-000000000000}"/>
          </ac:spMkLst>
        </pc:spChg>
        <pc:spChg chg="mod">
          <ac:chgData name="Christina Shaw" userId="14dc42a2-bfa6-4b75-b011-e3e8d16be8df" providerId="ADAL" clId="{C4B63238-EE2C-4372-88F4-950DA4197C10}" dt="2020-02-21T21:36:38.408" v="41" actId="14100"/>
          <ac:spMkLst>
            <pc:docMk/>
            <pc:sldMk cId="2369788387" sldId="351"/>
            <ac:spMk id="3" creationId="{00000000-0000-0000-0000-000000000000}"/>
          </ac:spMkLst>
        </pc:spChg>
        <pc:spChg chg="mod">
          <ac:chgData name="Christina Shaw" userId="14dc42a2-bfa6-4b75-b011-e3e8d16be8df" providerId="ADAL" clId="{C4B63238-EE2C-4372-88F4-950DA4197C10}" dt="2020-02-21T21:36:14.846" v="37" actId="1076"/>
          <ac:spMkLst>
            <pc:docMk/>
            <pc:sldMk cId="2369788387" sldId="351"/>
            <ac:spMk id="4" creationId="{00000000-0000-0000-0000-000000000000}"/>
          </ac:spMkLst>
        </pc:spChg>
        <pc:picChg chg="add mod">
          <ac:chgData name="Christina Shaw" userId="14dc42a2-bfa6-4b75-b011-e3e8d16be8df" providerId="ADAL" clId="{C4B63238-EE2C-4372-88F4-950DA4197C10}" dt="2020-02-21T21:36:32.105" v="39" actId="14826"/>
          <ac:picMkLst>
            <pc:docMk/>
            <pc:sldMk cId="2369788387" sldId="351"/>
            <ac:picMk id="6" creationId="{CCAEE85B-C5AC-4029-8705-A0CF2D34384F}"/>
          </ac:picMkLst>
        </pc:picChg>
      </pc:sldChg>
    </pc:docChg>
  </pc:docChgLst>
  <pc:docChgLst>
    <pc:chgData name="Christina Shaw" userId="14dc42a2-bfa6-4b75-b011-e3e8d16be8df" providerId="ADAL" clId="{220A1B8E-093F-4570-B596-4FF6946B59DF}"/>
    <pc:docChg chg="undo custSel addSld delSld modSld">
      <pc:chgData name="Christina Shaw" userId="14dc42a2-bfa6-4b75-b011-e3e8d16be8df" providerId="ADAL" clId="{220A1B8E-093F-4570-B596-4FF6946B59DF}" dt="2020-04-01T16:51:52.106" v="34" actId="2696"/>
      <pc:docMkLst>
        <pc:docMk/>
      </pc:docMkLst>
      <pc:sldChg chg="add del">
        <pc:chgData name="Christina Shaw" userId="14dc42a2-bfa6-4b75-b011-e3e8d16be8df" providerId="ADAL" clId="{220A1B8E-093F-4570-B596-4FF6946B59DF}" dt="2020-04-01T16:49:10.113" v="16" actId="2696"/>
        <pc:sldMkLst>
          <pc:docMk/>
          <pc:sldMk cId="2712332937" sldId="292"/>
        </pc:sldMkLst>
      </pc:sldChg>
      <pc:sldChg chg="del">
        <pc:chgData name="Christina Shaw" userId="14dc42a2-bfa6-4b75-b011-e3e8d16be8df" providerId="ADAL" clId="{220A1B8E-093F-4570-B596-4FF6946B59DF}" dt="2020-04-01T16:50:28.800" v="28" actId="2696"/>
        <pc:sldMkLst>
          <pc:docMk/>
          <pc:sldMk cId="2789892896" sldId="295"/>
        </pc:sldMkLst>
      </pc:sldChg>
      <pc:sldChg chg="del">
        <pc:chgData name="Christina Shaw" userId="14dc42a2-bfa6-4b75-b011-e3e8d16be8df" providerId="ADAL" clId="{220A1B8E-093F-4570-B596-4FF6946B59DF}" dt="2020-04-01T16:50:14.825" v="26" actId="2696"/>
        <pc:sldMkLst>
          <pc:docMk/>
          <pc:sldMk cId="1549482584" sldId="296"/>
        </pc:sldMkLst>
      </pc:sldChg>
      <pc:sldChg chg="del">
        <pc:chgData name="Christina Shaw" userId="14dc42a2-bfa6-4b75-b011-e3e8d16be8df" providerId="ADAL" clId="{220A1B8E-093F-4570-B596-4FF6946B59DF}" dt="2020-04-01T16:48:05.180" v="9" actId="2696"/>
        <pc:sldMkLst>
          <pc:docMk/>
          <pc:sldMk cId="3095954908" sldId="305"/>
        </pc:sldMkLst>
      </pc:sldChg>
      <pc:sldChg chg="del">
        <pc:chgData name="Christina Shaw" userId="14dc42a2-bfa6-4b75-b011-e3e8d16be8df" providerId="ADAL" clId="{220A1B8E-093F-4570-B596-4FF6946B59DF}" dt="2020-04-01T16:49:22.144" v="18" actId="2696"/>
        <pc:sldMkLst>
          <pc:docMk/>
          <pc:sldMk cId="725137680" sldId="321"/>
        </pc:sldMkLst>
      </pc:sldChg>
      <pc:sldChg chg="del">
        <pc:chgData name="Christina Shaw" userId="14dc42a2-bfa6-4b75-b011-e3e8d16be8df" providerId="ADAL" clId="{220A1B8E-093F-4570-B596-4FF6946B59DF}" dt="2020-04-01T16:49:33.317" v="20" actId="2696"/>
        <pc:sldMkLst>
          <pc:docMk/>
          <pc:sldMk cId="3004758821" sldId="322"/>
        </pc:sldMkLst>
      </pc:sldChg>
      <pc:sldChg chg="del">
        <pc:chgData name="Christina Shaw" userId="14dc42a2-bfa6-4b75-b011-e3e8d16be8df" providerId="ADAL" clId="{220A1B8E-093F-4570-B596-4FF6946B59DF}" dt="2020-04-01T16:49:48.619" v="22" actId="2696"/>
        <pc:sldMkLst>
          <pc:docMk/>
          <pc:sldMk cId="4104738802" sldId="323"/>
        </pc:sldMkLst>
      </pc:sldChg>
      <pc:sldChg chg="del">
        <pc:chgData name="Christina Shaw" userId="14dc42a2-bfa6-4b75-b011-e3e8d16be8df" providerId="ADAL" clId="{220A1B8E-093F-4570-B596-4FF6946B59DF}" dt="2020-04-01T16:50:00.454" v="24" actId="2696"/>
        <pc:sldMkLst>
          <pc:docMk/>
          <pc:sldMk cId="1641829080" sldId="324"/>
        </pc:sldMkLst>
      </pc:sldChg>
      <pc:sldChg chg="del">
        <pc:chgData name="Christina Shaw" userId="14dc42a2-bfa6-4b75-b011-e3e8d16be8df" providerId="ADAL" clId="{220A1B8E-093F-4570-B596-4FF6946B59DF}" dt="2020-04-01T16:51:52.106" v="34" actId="2696"/>
        <pc:sldMkLst>
          <pc:docMk/>
          <pc:sldMk cId="4145225540" sldId="325"/>
        </pc:sldMkLst>
      </pc:sldChg>
      <pc:sldChg chg="del">
        <pc:chgData name="Christina Shaw" userId="14dc42a2-bfa6-4b75-b011-e3e8d16be8df" providerId="ADAL" clId="{220A1B8E-093F-4570-B596-4FF6946B59DF}" dt="2020-04-01T16:51:22.666" v="32" actId="2696"/>
        <pc:sldMkLst>
          <pc:docMk/>
          <pc:sldMk cId="1699803115" sldId="327"/>
        </pc:sldMkLst>
      </pc:sldChg>
      <pc:sldChg chg="del">
        <pc:chgData name="Christina Shaw" userId="14dc42a2-bfa6-4b75-b011-e3e8d16be8df" providerId="ADAL" clId="{220A1B8E-093F-4570-B596-4FF6946B59DF}" dt="2020-04-01T16:47:34.192" v="5" actId="2696"/>
        <pc:sldMkLst>
          <pc:docMk/>
          <pc:sldMk cId="1861426304" sldId="342"/>
        </pc:sldMkLst>
      </pc:sldChg>
      <pc:sldChg chg="del">
        <pc:chgData name="Christina Shaw" userId="14dc42a2-bfa6-4b75-b011-e3e8d16be8df" providerId="ADAL" clId="{220A1B8E-093F-4570-B596-4FF6946B59DF}" dt="2020-04-01T16:51:07.022" v="30" actId="2696"/>
        <pc:sldMkLst>
          <pc:docMk/>
          <pc:sldMk cId="3265185041" sldId="343"/>
        </pc:sldMkLst>
      </pc:sldChg>
      <pc:sldChg chg="del">
        <pc:chgData name="Christina Shaw" userId="14dc42a2-bfa6-4b75-b011-e3e8d16be8df" providerId="ADAL" clId="{220A1B8E-093F-4570-B596-4FF6946B59DF}" dt="2020-04-01T16:47:46.890" v="7" actId="2696"/>
        <pc:sldMkLst>
          <pc:docMk/>
          <pc:sldMk cId="3331790994" sldId="347"/>
        </pc:sldMkLst>
      </pc:sldChg>
      <pc:sldChg chg="del">
        <pc:chgData name="Christina Shaw" userId="14dc42a2-bfa6-4b75-b011-e3e8d16be8df" providerId="ADAL" clId="{220A1B8E-093F-4570-B596-4FF6946B59DF}" dt="2020-04-01T16:47:14.237" v="2" actId="2696"/>
        <pc:sldMkLst>
          <pc:docMk/>
          <pc:sldMk cId="2369788387" sldId="351"/>
        </pc:sldMkLst>
      </pc:sldChg>
      <pc:sldChg chg="modSp add">
        <pc:chgData name="Christina Shaw" userId="14dc42a2-bfa6-4b75-b011-e3e8d16be8df" providerId="ADAL" clId="{220A1B8E-093F-4570-B596-4FF6946B59DF}" dt="2020-04-01T16:47:11.647" v="1" actId="27636"/>
        <pc:sldMkLst>
          <pc:docMk/>
          <pc:sldMk cId="3210099057" sldId="356"/>
        </pc:sldMkLst>
        <pc:spChg chg="mod">
          <ac:chgData name="Christina Shaw" userId="14dc42a2-bfa6-4b75-b011-e3e8d16be8df" providerId="ADAL" clId="{220A1B8E-093F-4570-B596-4FF6946B59DF}" dt="2020-04-01T16:47:11.647" v="1" actId="27636"/>
          <ac:spMkLst>
            <pc:docMk/>
            <pc:sldMk cId="3210099057" sldId="356"/>
            <ac:spMk id="3" creationId="{00000000-0000-0000-0000-000000000000}"/>
          </ac:spMkLst>
        </pc:spChg>
      </pc:sldChg>
      <pc:sldChg chg="modSp add">
        <pc:chgData name="Christina Shaw" userId="14dc42a2-bfa6-4b75-b011-e3e8d16be8df" providerId="ADAL" clId="{220A1B8E-093F-4570-B596-4FF6946B59DF}" dt="2020-04-01T16:48:13.076" v="12" actId="27636"/>
        <pc:sldMkLst>
          <pc:docMk/>
          <pc:sldMk cId="916242121" sldId="357"/>
        </pc:sldMkLst>
        <pc:spChg chg="mod">
          <ac:chgData name="Christina Shaw" userId="14dc42a2-bfa6-4b75-b011-e3e8d16be8df" providerId="ADAL" clId="{220A1B8E-093F-4570-B596-4FF6946B59DF}" dt="2020-04-01T16:48:13.076" v="12" actId="27636"/>
          <ac:spMkLst>
            <pc:docMk/>
            <pc:sldMk cId="916242121" sldId="357"/>
            <ac:spMk id="5" creationId="{01D57422-7D7E-4578-A29C-6698088C85A4}"/>
          </ac:spMkLst>
        </pc:spChg>
      </pc:sldChg>
      <pc:sldChg chg="add">
        <pc:chgData name="Christina Shaw" userId="14dc42a2-bfa6-4b75-b011-e3e8d16be8df" providerId="ADAL" clId="{220A1B8E-093F-4570-B596-4FF6946B59DF}" dt="2020-04-01T16:47:44.159" v="6"/>
        <pc:sldMkLst>
          <pc:docMk/>
          <pc:sldMk cId="2760029818" sldId="358"/>
        </pc:sldMkLst>
      </pc:sldChg>
      <pc:sldChg chg="add">
        <pc:chgData name="Christina Shaw" userId="14dc42a2-bfa6-4b75-b011-e3e8d16be8df" providerId="ADAL" clId="{220A1B8E-093F-4570-B596-4FF6946B59DF}" dt="2020-04-01T16:48:02.308" v="8"/>
        <pc:sldMkLst>
          <pc:docMk/>
          <pc:sldMk cId="798783853" sldId="359"/>
        </pc:sldMkLst>
      </pc:sldChg>
      <pc:sldChg chg="add">
        <pc:chgData name="Christina Shaw" userId="14dc42a2-bfa6-4b75-b011-e3e8d16be8df" providerId="ADAL" clId="{220A1B8E-093F-4570-B596-4FF6946B59DF}" dt="2020-04-01T16:48:37.394" v="13"/>
        <pc:sldMkLst>
          <pc:docMk/>
          <pc:sldMk cId="213531037" sldId="360"/>
        </pc:sldMkLst>
      </pc:sldChg>
      <pc:sldChg chg="add">
        <pc:chgData name="Christina Shaw" userId="14dc42a2-bfa6-4b75-b011-e3e8d16be8df" providerId="ADAL" clId="{220A1B8E-093F-4570-B596-4FF6946B59DF}" dt="2020-04-01T16:49:19.213" v="17"/>
        <pc:sldMkLst>
          <pc:docMk/>
          <pc:sldMk cId="3610142889" sldId="361"/>
        </pc:sldMkLst>
      </pc:sldChg>
      <pc:sldChg chg="add">
        <pc:chgData name="Christina Shaw" userId="14dc42a2-bfa6-4b75-b011-e3e8d16be8df" providerId="ADAL" clId="{220A1B8E-093F-4570-B596-4FF6946B59DF}" dt="2020-04-01T16:49:30.826" v="19"/>
        <pc:sldMkLst>
          <pc:docMk/>
          <pc:sldMk cId="2634619062" sldId="362"/>
        </pc:sldMkLst>
      </pc:sldChg>
      <pc:sldChg chg="add">
        <pc:chgData name="Christina Shaw" userId="14dc42a2-bfa6-4b75-b011-e3e8d16be8df" providerId="ADAL" clId="{220A1B8E-093F-4570-B596-4FF6946B59DF}" dt="2020-04-01T16:49:45.622" v="21"/>
        <pc:sldMkLst>
          <pc:docMk/>
          <pc:sldMk cId="3892598211" sldId="363"/>
        </pc:sldMkLst>
      </pc:sldChg>
      <pc:sldChg chg="add">
        <pc:chgData name="Christina Shaw" userId="14dc42a2-bfa6-4b75-b011-e3e8d16be8df" providerId="ADAL" clId="{220A1B8E-093F-4570-B596-4FF6946B59DF}" dt="2020-04-01T16:49:58.014" v="23"/>
        <pc:sldMkLst>
          <pc:docMk/>
          <pc:sldMk cId="1664274971" sldId="364"/>
        </pc:sldMkLst>
      </pc:sldChg>
      <pc:sldChg chg="add">
        <pc:chgData name="Christina Shaw" userId="14dc42a2-bfa6-4b75-b011-e3e8d16be8df" providerId="ADAL" clId="{220A1B8E-093F-4570-B596-4FF6946B59DF}" dt="2020-04-01T16:50:11.537" v="25"/>
        <pc:sldMkLst>
          <pc:docMk/>
          <pc:sldMk cId="3739029920" sldId="365"/>
        </pc:sldMkLst>
      </pc:sldChg>
      <pc:sldChg chg="add">
        <pc:chgData name="Christina Shaw" userId="14dc42a2-bfa6-4b75-b011-e3e8d16be8df" providerId="ADAL" clId="{220A1B8E-093F-4570-B596-4FF6946B59DF}" dt="2020-04-01T16:50:25.848" v="27"/>
        <pc:sldMkLst>
          <pc:docMk/>
          <pc:sldMk cId="2544604163" sldId="366"/>
        </pc:sldMkLst>
      </pc:sldChg>
      <pc:sldChg chg="add">
        <pc:chgData name="Christina Shaw" userId="14dc42a2-bfa6-4b75-b011-e3e8d16be8df" providerId="ADAL" clId="{220A1B8E-093F-4570-B596-4FF6946B59DF}" dt="2020-04-01T16:51:04.156" v="29"/>
        <pc:sldMkLst>
          <pc:docMk/>
          <pc:sldMk cId="1067538338" sldId="367"/>
        </pc:sldMkLst>
      </pc:sldChg>
      <pc:sldChg chg="add">
        <pc:chgData name="Christina Shaw" userId="14dc42a2-bfa6-4b75-b011-e3e8d16be8df" providerId="ADAL" clId="{220A1B8E-093F-4570-B596-4FF6946B59DF}" dt="2020-04-01T16:51:18.942" v="31"/>
        <pc:sldMkLst>
          <pc:docMk/>
          <pc:sldMk cId="2773943505" sldId="368"/>
        </pc:sldMkLst>
      </pc:sldChg>
      <pc:sldChg chg="add">
        <pc:chgData name="Christina Shaw" userId="14dc42a2-bfa6-4b75-b011-e3e8d16be8df" providerId="ADAL" clId="{220A1B8E-093F-4570-B596-4FF6946B59DF}" dt="2020-04-01T16:51:48.734" v="33"/>
        <pc:sldMkLst>
          <pc:docMk/>
          <pc:sldMk cId="3681524957" sldId="369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8352C-296D-42CA-A463-2F57CA5FDD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A4262-8931-415F-B1B5-714E4C9050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7759-450C-42D8-80EB-C7C116B7354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4A24C-AFCB-4A6C-8554-AA6AFB4FE5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262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D771F-EE24-4F8A-A41F-EFDA7574D8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262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38770-CBDE-4243-BE4F-2124BDA9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AAEE-3CD4-46D4-B6B1-0D5AAD7F8252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4793-9554-4379-906D-F78EEC41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2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0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5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4682" y="2566214"/>
            <a:ext cx="7924800" cy="1600200"/>
          </a:xfrm>
        </p:spPr>
        <p:txBody>
          <a:bodyPr anchor="b" anchorCtr="0"/>
          <a:lstStyle>
            <a:lvl1pPr algn="l">
              <a:lnSpc>
                <a:spcPts val="4000"/>
              </a:lnSpc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681" y="4136032"/>
            <a:ext cx="6248400" cy="609600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94701" y="5723986"/>
            <a:ext cx="4343400" cy="652709"/>
          </a:xfrm>
          <a:noFill/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i="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Presentation Location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Presentation Date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794701" y="6360124"/>
            <a:ext cx="3665639" cy="304800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None/>
              <a:defRPr sz="11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presenter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513" y="4162348"/>
            <a:ext cx="74865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NCT-logo_ƒ-1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650478"/>
            <a:ext cx="3179046" cy="1144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D3A415-422C-478D-AA41-E452CDDA71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2041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D3A415-422C-478D-AA41-E452CDDA7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53038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229600" cy="609600"/>
          </a:xfrm>
        </p:spPr>
        <p:txBody>
          <a:bodyPr/>
          <a:lstStyle>
            <a:lvl1pPr>
              <a:buNone/>
              <a:defRPr sz="2200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forma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870640"/>
            <a:ext cx="8229600" cy="2352364"/>
          </a:xfrm>
        </p:spPr>
        <p:txBody>
          <a:bodyPr/>
          <a:lstStyle>
            <a:lvl1pPr marL="457200" indent="-457200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 marL="800100" indent="-342900">
              <a:buClr>
                <a:schemeClr val="accent1"/>
              </a:buClr>
              <a:buFont typeface="Wingdings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 marL="1257300" indent="-342900">
              <a:buClr>
                <a:schemeClr val="accent1"/>
              </a:buClr>
              <a:buFont typeface="Wingdings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 marL="1714500" indent="-342900">
              <a:buClr>
                <a:schemeClr val="accent1"/>
              </a:buClr>
              <a:buFont typeface="Wingdings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39705"/>
            <a:ext cx="8229600" cy="1174353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>
            <a:lvl1pPr marL="457200" indent="-457200">
              <a:buClr>
                <a:srgbClr val="00A6B6"/>
              </a:buClr>
              <a:buFontTx/>
              <a:buNone/>
              <a:defRPr sz="20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800100" indent="-342900">
              <a:buClr>
                <a:srgbClr val="00A6B6"/>
              </a:buClr>
              <a:buFontTx/>
              <a:buNone/>
              <a:defRPr sz="1800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257300" indent="-342900">
              <a:buClr>
                <a:srgbClr val="00A6B6"/>
              </a:buClr>
              <a:buFontTx/>
              <a:buNone/>
              <a:defRPr sz="1600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1714500" indent="-342900">
              <a:buClr>
                <a:srgbClr val="00A6B6"/>
              </a:buClr>
              <a:buFontTx/>
              <a:buNone/>
              <a:defRPr sz="1400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200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269040"/>
            <a:ext cx="8229600" cy="1143000"/>
          </a:xfrm>
        </p:spPr>
        <p:txBody>
          <a:bodyPr anchor="b" anchorCtr="0">
            <a:normAutofit/>
          </a:bodyPr>
          <a:lstStyle>
            <a:lvl1pPr algn="l">
              <a:buFont typeface="Arial" pitchFamily="34" charset="0"/>
              <a:buNone/>
              <a:defRPr sz="3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06" y="63545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Museo Sans 300"/>
                <a:cs typeface="Museo Sans 300"/>
              </a:defRPr>
            </a:lvl1pPr>
          </a:lstStyle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‹#›</a:t>
            </a:fld>
            <a:r>
              <a:rPr lang="en-US" dirty="0">
                <a:latin typeface="Arial"/>
                <a:cs typeface="Arial"/>
              </a:rPr>
              <a:t> | </a:t>
            </a:r>
            <a:r>
              <a:rPr lang="en-US" dirty="0" err="1">
                <a:latin typeface="Arial"/>
                <a:cs typeface="Arial"/>
              </a:rPr>
              <a:t>www.lnct.global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FA83FBE-BDBE-4E27-B50F-44D4FCD414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948525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8" imgW="530" imgH="531" progId="TCLayout.ActiveDocument.1">
                  <p:embed/>
                </p:oleObj>
              </mc:Choice>
              <mc:Fallback>
                <p:oleObj name="think-cell Slide" r:id="rId8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FA83FBE-BDBE-4E27-B50F-44D4FCD41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6E655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E6553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6" r:id="rId3"/>
    <p:sldLayoutId id="214748367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b="0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b="0" i="0" kern="1200">
          <a:solidFill>
            <a:schemeClr val="accent3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lang="en-US" sz="4400" b="0" i="0" kern="1200" dirty="0">
          <a:solidFill>
            <a:schemeClr val="accent3"/>
          </a:solidFill>
          <a:latin typeface="Arial"/>
          <a:ea typeface="+mj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c.cdc.gov/eid/article/4/4/98-0404_article" TargetMode="External"/><Relationship Id="rId2" Type="http://schemas.openxmlformats.org/officeDocument/2006/relationships/hyperlink" Target="https://www.cdc.gov/vaccines/vac-gen/why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26055296" TargetMode="External"/><Relationship Id="rId5" Type="http://schemas.openxmlformats.org/officeDocument/2006/relationships/hyperlink" Target="https://www.ncbi.nlm.nih.gov/pubmed/12867830" TargetMode="External"/><Relationship Id="rId4" Type="http://schemas.openxmlformats.org/officeDocument/2006/relationships/hyperlink" Target="https://www.ncbi.nlm.nih.gov/pubmed/848362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.who.int/en/health-topics/disease-prevention/vaccines-and-immunization/publications/vaccination-and-trust-library-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munizationevidenc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339" y="2531011"/>
            <a:ext cx="7924800" cy="160020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необходимости инвестирования в иммунизацию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1169" y="4391775"/>
            <a:ext cx="6085809" cy="737121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необходимо увеличить финансирование иммунизации (сценарии)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4701" y="5623003"/>
            <a:ext cx="7615028" cy="73712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данная презентация в значительной степени основывается на материалах  Европейской библиотеки ВОЗ по пропаганде иммунизации и проекта VoICE,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борника фактических данных о ценности иммунизации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Пересмотрено 30 ноября 2019 года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EE85B-C5AC-4029-8705-A0CF2D343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022" y="4108827"/>
            <a:ext cx="1446662" cy="14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9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3094-961B-4E8D-9BD6-9CBC2155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67574" cy="1143000"/>
          </a:xfrm>
        </p:spPr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Низкий охват означает, что инфекционная болезнь может быстро распространяться среди населения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032CE-6F77-4C63-BAFA-E59DDAF3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10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83EEB-C50D-47E0-8327-994A54FE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" t="37023" r="-43" b="32645"/>
          <a:stretch/>
        </p:blipFill>
        <p:spPr>
          <a:xfrm>
            <a:off x="854038" y="2256145"/>
            <a:ext cx="8139276" cy="3045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8710E-E627-4ADB-9A51-C33C4C51FE02}"/>
              </a:ext>
            </a:extLst>
          </p:cNvPr>
          <p:cNvSpPr txBox="1"/>
          <p:nvPr/>
        </p:nvSpPr>
        <p:spPr>
          <a:xfrm>
            <a:off x="4376580" y="5301260"/>
            <a:ext cx="4329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Sylfaen" panose="010A0502050306030303" pitchFamily="18" charset="0"/>
              </a:rPr>
              <a:t>Источник: Национальный институт аллергии и инфекционных заболеваний</a:t>
            </a:r>
            <a:endParaRPr lang="en-US" sz="1100" dirty="0">
              <a:latin typeface="Sylfaen" panose="010A050205030603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2662F-7CD8-4BD9-9638-E79A1B27C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286"/>
          <a:stretch/>
        </p:blipFill>
        <p:spPr>
          <a:xfrm>
            <a:off x="457200" y="1417638"/>
            <a:ext cx="8693839" cy="719960"/>
          </a:xfrm>
          <a:prstGeom prst="rect">
            <a:avLst/>
          </a:prstGeom>
        </p:spPr>
      </p:pic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3C9679D-A5FB-4E43-8718-BA04A34981A5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2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4457" y="1562928"/>
            <a:ext cx="1658303" cy="600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Sylfaen" panose="010A0502050306030303" pitchFamily="18" charset="0"/>
              </a:rPr>
              <a:t>не иммунизированный, больной и заразный</a:t>
            </a:r>
          </a:p>
          <a:p>
            <a:endParaRPr lang="en-US" sz="1100" b="1" dirty="0">
              <a:latin typeface="Sylfaen" panose="010A050205030603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7856" y="1510691"/>
            <a:ext cx="169164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Sylfaen" panose="010A0502050306030303" pitchFamily="18" charset="0"/>
              </a:rPr>
              <a:t>иммунизированный и здоровый</a:t>
            </a:r>
          </a:p>
          <a:p>
            <a:endParaRPr lang="ru-RU" sz="1100" b="1" dirty="0">
              <a:latin typeface="Sylfaen" panose="010A0502050306030303" pitchFamily="18" charset="0"/>
            </a:endParaRPr>
          </a:p>
          <a:p>
            <a:endParaRPr lang="en-US" sz="1100" b="1" dirty="0">
              <a:latin typeface="Sylfaen" panose="010A050205030603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1255" y="1625467"/>
            <a:ext cx="1691640" cy="5770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Sylfaen" panose="010A0502050306030303" pitchFamily="18" charset="0"/>
              </a:rPr>
              <a:t>не иммунизированный, но все же здоровый</a:t>
            </a:r>
          </a:p>
          <a:p>
            <a:endParaRPr lang="en-US" sz="1050" b="1" dirty="0">
              <a:latin typeface="Sylfaen" panose="010A05020503060303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13004" y="4285598"/>
            <a:ext cx="1502276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>
                <a:latin typeface="Sylfaen" panose="010A0502050306030303" pitchFamily="18" charset="0"/>
              </a:rPr>
              <a:t>Инфекционная болезнь распространяется среди части населения.</a:t>
            </a:r>
            <a:endParaRPr lang="en-US" sz="1100" b="1" dirty="0">
              <a:latin typeface="Sylfaen" panose="010A05020503060303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2624" y="3091997"/>
            <a:ext cx="136303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Sylfaen" panose="010A0502050306030303" pitchFamily="18" charset="0"/>
              </a:rPr>
              <a:t>Ведется  иммунизации определенной части населения</a:t>
            </a:r>
            <a:endParaRPr lang="en-US" sz="12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0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758A-559A-4713-8213-7162F318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57846" cy="1143000"/>
          </a:xfrm>
        </p:spPr>
        <p:txBody>
          <a:bodyPr>
            <a:noAutofit/>
          </a:bodyPr>
          <a:lstStyle/>
          <a:p>
            <a:r>
              <a:rPr lang="ru-RU" sz="2100" dirty="0">
                <a:latin typeface="Sylfaen" panose="010A0502050306030303" pitchFamily="18" charset="0"/>
              </a:rPr>
              <a:t>Программы иммунизации - это больше, чем финансирование вакцин - нам необходимо полностью финансировать операционные расходы программ и стратегий доставки</a:t>
            </a:r>
            <a:endParaRPr lang="en-US" sz="2100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C0213-F697-4963-8E25-043BD5401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51161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Программы зависят не только от вакцин, но и от всех элементов программы – с тем, чтобы эффективно доставлять их и отслеживать прогресс:</a:t>
            </a:r>
          </a:p>
          <a:p>
            <a:pPr lvl="1"/>
            <a:r>
              <a:rPr lang="ru-RU" sz="2000" dirty="0">
                <a:latin typeface="Sylfaen" panose="010A0502050306030303" pitchFamily="18" charset="0"/>
              </a:rPr>
              <a:t>Системы цепи поставок </a:t>
            </a:r>
          </a:p>
          <a:p>
            <a:pPr lvl="1"/>
            <a:r>
              <a:rPr lang="ru-RU" sz="2000" dirty="0">
                <a:latin typeface="Sylfaen" panose="010A0502050306030303" pitchFamily="18" charset="0"/>
              </a:rPr>
              <a:t>Мониторинг и наблюдение</a:t>
            </a:r>
          </a:p>
          <a:p>
            <a:pPr lvl="1"/>
            <a:r>
              <a:rPr lang="ru-RU" sz="2000" dirty="0">
                <a:latin typeface="Sylfaen" panose="010A0502050306030303" pitchFamily="18" charset="0"/>
              </a:rPr>
              <a:t>Планирование и поддерживающий надзор</a:t>
            </a:r>
          </a:p>
          <a:p>
            <a:pPr lvl="1"/>
            <a:r>
              <a:rPr lang="ru-RU" sz="2000" dirty="0">
                <a:latin typeface="Sylfaen" panose="010A0502050306030303" pitchFamily="18" charset="0"/>
              </a:rPr>
              <a:t>Обучение персонала</a:t>
            </a:r>
          </a:p>
          <a:p>
            <a:pPr lvl="1"/>
            <a:r>
              <a:rPr lang="ru-RU" sz="2000" dirty="0">
                <a:latin typeface="Sylfaen" panose="010A0502050306030303" pitchFamily="18" charset="0"/>
              </a:rPr>
              <a:t>Пропаганда </a:t>
            </a:r>
            <a:endParaRPr lang="en-US" sz="2000" dirty="0">
              <a:latin typeface="Sylfaen" panose="010A0502050306030303" pitchFamily="18" charset="0"/>
            </a:endParaRPr>
          </a:p>
          <a:p>
            <a:pPr lvl="1"/>
            <a:endParaRPr lang="en-US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Программы иммунизации зависят от сильных систем первичной медико-санитарной помощи</a:t>
            </a:r>
            <a:endParaRPr lang="en-US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1557-4042-4D25-A1EE-03563ED14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11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67A25E7-C6FC-4BBB-A283-A5EE8BC9853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3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3B23-0D56-4FA2-A923-0ADEF571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11" y="216160"/>
            <a:ext cx="7619789" cy="997729"/>
          </a:xfrm>
        </p:spPr>
        <p:txBody>
          <a:bodyPr>
            <a:no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Предоставление доказательств в пользу поддержания приверженности и финансирования в долгосрочной перспективе...</a:t>
            </a:r>
            <a:br>
              <a:rPr lang="en-US" dirty="0">
                <a:latin typeface="Sylfaen" panose="010A0502050306030303" pitchFamily="18" charset="0"/>
              </a:rPr>
            </a:b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AEFE-D95C-42B8-AA3B-D6B12773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2" y="1853217"/>
            <a:ext cx="3842426" cy="3845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dirty="0">
                <a:latin typeface="Sylfaen" panose="010A0502050306030303" pitchFamily="18" charset="0"/>
              </a:rPr>
              <a:t>Япония, 1979, коклюш*</a:t>
            </a:r>
          </a:p>
          <a:p>
            <a:pPr marL="0" indent="0">
              <a:buNone/>
            </a:pPr>
            <a:r>
              <a:rPr lang="ru-RU" sz="1600" dirty="0">
                <a:latin typeface="Sylfaen" panose="010A0502050306030303" pitchFamily="18" charset="0"/>
              </a:rPr>
              <a:t>Показатели иммунизации снизились с 80% в 1974 году до 10% в 1976 году</a:t>
            </a:r>
          </a:p>
          <a:p>
            <a:pPr marL="0" indent="0">
              <a:buNone/>
            </a:pPr>
            <a:r>
              <a:rPr lang="ru-RU" sz="1600" dirty="0">
                <a:latin typeface="Sylfaen" panose="010A0502050306030303" pitchFamily="18" charset="0"/>
              </a:rPr>
              <a:t>Результат: 13,000 случаев/41 случай смертельного исхода</a:t>
            </a:r>
            <a:endParaRPr lang="en-US" sz="1600" dirty="0">
              <a:latin typeface="Sylfaen" panose="010A050205030603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Sylfaen" panose="010A0502050306030303" pitchFamily="18" charset="0"/>
              </a:rPr>
              <a:t>Бывший СССР, 1990-1999, дифтерия**</a:t>
            </a:r>
          </a:p>
          <a:p>
            <a:pPr marL="0" indent="0">
              <a:buNone/>
            </a:pPr>
            <a:r>
              <a:rPr lang="ru-RU" sz="1600" dirty="0">
                <a:latin typeface="Sylfaen" panose="010A0502050306030303" pitchFamily="18" charset="0"/>
              </a:rPr>
              <a:t>Распад служб общественного здравоохранения</a:t>
            </a:r>
          </a:p>
          <a:p>
            <a:pPr marL="0" indent="0">
              <a:buNone/>
            </a:pPr>
            <a:r>
              <a:rPr lang="ru-RU" sz="1600" dirty="0">
                <a:latin typeface="Sylfaen" panose="010A0502050306030303" pitchFamily="18" charset="0"/>
              </a:rPr>
              <a:t>Результат: 150,000 случаев/5,000 случаев смертельного исхода</a:t>
            </a:r>
            <a:endParaRPr lang="en-US" sz="1600" dirty="0">
              <a:latin typeface="Sylfaen" panose="010A050205030603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Sylfaen" panose="010A050205030603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latin typeface="Sylfaen" panose="010A0502050306030303" pitchFamily="18" charset="0"/>
              </a:rPr>
              <a:t>Швеция, 1979-1996 годы, коклюш***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Sylfaen" panose="010A0502050306030303" pitchFamily="18" charset="0"/>
              </a:rPr>
              <a:t>Упущение правительства в области вакцинации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Sylfaen" panose="010A0502050306030303" pitchFamily="18" charset="0"/>
              </a:rPr>
              <a:t>Результат: 60% инфицированных в возрасте до 10 лет</a:t>
            </a:r>
          </a:p>
          <a:p>
            <a:pPr marL="0" indent="0">
              <a:buNone/>
            </a:pPr>
            <a:endParaRPr lang="en-US" sz="1600" dirty="0">
              <a:latin typeface="Sylfaen" panose="010A0502050306030303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6CBEAF-B91C-40B3-99DD-D548C1EFCE86}"/>
              </a:ext>
            </a:extLst>
          </p:cNvPr>
          <p:cNvSpPr txBox="1">
            <a:spLocks/>
          </p:cNvSpPr>
          <p:nvPr/>
        </p:nvSpPr>
        <p:spPr>
          <a:xfrm>
            <a:off x="4535424" y="1853217"/>
            <a:ext cx="4007796" cy="384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lang="en-US" sz="1600" b="0" i="0" kern="1200">
                <a:solidFill>
                  <a:srgbClr val="313231"/>
                </a:solidFill>
                <a:latin typeface="Arial"/>
                <a:ea typeface="+mj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Sylfaen" panose="010A0502050306030303" pitchFamily="18" charset="0"/>
              </a:rPr>
              <a:t>Ирландия, 2000, Корь †</a:t>
            </a:r>
          </a:p>
          <a:p>
            <a:pPr marL="0" indent="0">
              <a:buNone/>
            </a:pPr>
            <a:r>
              <a:rPr lang="ru-RU" sz="1600" dirty="0">
                <a:latin typeface="Sylfaen" panose="010A0502050306030303" pitchFamily="18" charset="0"/>
              </a:rPr>
              <a:t>Отказ от вакцины</a:t>
            </a:r>
          </a:p>
          <a:p>
            <a:pPr marL="0" indent="0">
              <a:buNone/>
            </a:pPr>
            <a:r>
              <a:rPr lang="ru-RU" sz="1600" dirty="0">
                <a:latin typeface="Sylfaen" panose="010A0502050306030303" pitchFamily="18" charset="0"/>
              </a:rPr>
              <a:t>Результат: 300 случаев / 3 случая детской смертности</a:t>
            </a:r>
          </a:p>
          <a:p>
            <a:pPr marL="0" indent="0">
              <a:buNone/>
            </a:pPr>
            <a:endParaRPr lang="en-US" sz="16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Sylfaen" panose="010A0502050306030303" pitchFamily="18" charset="0"/>
              </a:rPr>
              <a:t>Вьетнам, 2013, </a:t>
            </a:r>
            <a:r>
              <a:rPr lang="ru-RU" sz="1600" b="1" dirty="0" err="1">
                <a:latin typeface="Sylfaen" panose="010A0502050306030303" pitchFamily="18" charset="0"/>
              </a:rPr>
              <a:t>HepB</a:t>
            </a:r>
            <a:r>
              <a:rPr lang="ru-RU" sz="1600" b="1" dirty="0">
                <a:latin typeface="Sylfaen" panose="010A0502050306030303" pitchFamily="18" charset="0"/>
              </a:rPr>
              <a:t> ‡</a:t>
            </a:r>
          </a:p>
          <a:p>
            <a:pPr marL="0" indent="0">
              <a:buNone/>
            </a:pPr>
            <a:r>
              <a:rPr lang="ru-RU" sz="1600" dirty="0">
                <a:latin typeface="Sylfaen" panose="010A0502050306030303" pitchFamily="18" charset="0"/>
              </a:rPr>
              <a:t>Снижение охвата после шумихи в  средствах массовой информации вокруг неблагоприятных событий, последовавших за иммунизацией пятивалентной вакциной</a:t>
            </a:r>
            <a:r>
              <a:rPr lang="en-US" sz="1600" dirty="0">
                <a:latin typeface="Sylfaen" panose="010A0502050306030303" pitchFamily="18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Sylfaen" panose="010A0502050306030303" pitchFamily="18" charset="0"/>
              </a:rPr>
              <a:t>Ожидаемый результат годового снижения охвата: в когорте рождения 2013 года более 17 000 будущих смертей от хронической инфекции гепатита B (рак печени, цирроз печени) и более 90,000 случаев хронических инфекций.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59C8E-43AB-404F-905A-A41257095F8A}"/>
              </a:ext>
            </a:extLst>
          </p:cNvPr>
          <p:cNvSpPr txBox="1"/>
          <p:nvPr/>
        </p:nvSpPr>
        <p:spPr>
          <a:xfrm>
            <a:off x="2082906" y="6173312"/>
            <a:ext cx="32960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Sylfaen" panose="010A0502050306030303" pitchFamily="18" charset="0"/>
              </a:rPr>
              <a:t>*  </a:t>
            </a:r>
            <a:r>
              <a:rPr lang="en-US" sz="1000" dirty="0">
                <a:latin typeface="Sylfaen" panose="010A0502050306030303" pitchFamily="18" charset="0"/>
                <a:hlinkClick r:id="rId2"/>
              </a:rPr>
              <a:t>https://www.cdc.gov/vaccines/vac-gen/why.htm</a:t>
            </a:r>
            <a:endParaRPr lang="en-US" sz="1000" dirty="0">
              <a:latin typeface="Sylfaen" panose="010A0502050306030303" pitchFamily="18" charset="0"/>
            </a:endParaRPr>
          </a:p>
          <a:p>
            <a:r>
              <a:rPr lang="en-US" sz="1000" dirty="0">
                <a:latin typeface="Sylfaen" panose="010A0502050306030303" pitchFamily="18" charset="0"/>
              </a:rPr>
              <a:t>** </a:t>
            </a:r>
            <a:r>
              <a:rPr lang="en-US" sz="1000" dirty="0">
                <a:latin typeface="Sylfaen" panose="010A0502050306030303" pitchFamily="18" charset="0"/>
                <a:hlinkClick r:id="rId3"/>
              </a:rPr>
              <a:t>https://wwwnc.cdc.gov/eid/article/4/4/98-0404_article</a:t>
            </a:r>
            <a:endParaRPr lang="en-US" sz="1000" dirty="0">
              <a:latin typeface="Sylfaen" panose="010A0502050306030303" pitchFamily="18" charset="0"/>
            </a:endParaRPr>
          </a:p>
          <a:p>
            <a:r>
              <a:rPr lang="en-US" sz="1000" b="1" dirty="0">
                <a:latin typeface="Sylfaen" panose="010A0502050306030303" pitchFamily="18" charset="0"/>
              </a:rPr>
              <a:t>***</a:t>
            </a:r>
            <a:r>
              <a:rPr lang="en-US" sz="1000" dirty="0">
                <a:latin typeface="Sylfaen" panose="010A0502050306030303" pitchFamily="18" charset="0"/>
                <a:hlinkClick r:id="rId4"/>
              </a:rPr>
              <a:t>https://www.ncbi.nlm.nih.gov/pubmed/8483621</a:t>
            </a:r>
            <a:endParaRPr lang="en-US" sz="1000" dirty="0">
              <a:latin typeface="Sylfaen" panose="010A050205030603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6B264-0311-40F3-85F6-8BCFB13F08F9}"/>
              </a:ext>
            </a:extLst>
          </p:cNvPr>
          <p:cNvSpPr txBox="1"/>
          <p:nvPr/>
        </p:nvSpPr>
        <p:spPr>
          <a:xfrm>
            <a:off x="5554609" y="6173312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Sylfaen" panose="010A0502050306030303" pitchFamily="18" charset="0"/>
              </a:rPr>
              <a:t>† </a:t>
            </a:r>
            <a:r>
              <a:rPr lang="en-US" sz="1000" dirty="0">
                <a:latin typeface="Sylfaen" panose="010A0502050306030303" pitchFamily="18" charset="0"/>
                <a:hlinkClick r:id="rId5"/>
              </a:rPr>
              <a:t>https://www.ncbi.nlm.nih.gov/pubmed/12867830</a:t>
            </a:r>
            <a:r>
              <a:rPr lang="en-US" sz="1000" dirty="0">
                <a:latin typeface="Sylfaen" panose="010A0502050306030303" pitchFamily="18" charset="0"/>
              </a:rPr>
              <a:t> </a:t>
            </a:r>
          </a:p>
          <a:p>
            <a:r>
              <a:rPr lang="en-US" sz="1000" b="1" dirty="0">
                <a:latin typeface="Sylfaen" panose="010A0502050306030303" pitchFamily="18" charset="0"/>
              </a:rPr>
              <a:t>‡ </a:t>
            </a:r>
            <a:r>
              <a:rPr lang="en-US" sz="1000" dirty="0">
                <a:latin typeface="Sylfaen" panose="010A0502050306030303" pitchFamily="18" charset="0"/>
                <a:hlinkClick r:id="rId6"/>
              </a:rPr>
              <a:t>https://www.ncbi.nlm.nih.gov/pubmed/26055296</a:t>
            </a:r>
            <a:r>
              <a:rPr lang="en-US" sz="1000" dirty="0">
                <a:latin typeface="Sylfaen" panose="010A0502050306030303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0FDE-D8D5-41C4-9985-3607DE2F898E}"/>
              </a:ext>
            </a:extLst>
          </p:cNvPr>
          <p:cNvSpPr txBox="1"/>
          <p:nvPr/>
        </p:nvSpPr>
        <p:spPr>
          <a:xfrm>
            <a:off x="491612" y="1215660"/>
            <a:ext cx="836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Sylfaen" panose="010A0502050306030303" pitchFamily="18" charset="0"/>
              </a:rPr>
              <a:t>Когда программы заходили в тупик, это имело ужасные последствия ...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0FF4FFD6-9AB9-49D0-A01B-922E03AA7927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ylfaen" panose="010A0502050306030303" pitchFamily="18" charset="0"/>
              </a:rPr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1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7888760" y="18164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4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13955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Представление доказательств безопасности вакцин лицам, принимающим решения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33" y="1175368"/>
            <a:ext cx="8430079" cy="4502875"/>
          </a:xfrm>
        </p:spPr>
        <p:txBody>
          <a:bodyPr>
            <a:no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Вакцины безопасны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Лицензирование вакцины требует исчерпывающей оценки и тестирования, чтобы убедиться, что она безопасна и эффективна.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После предварительной квалификации и лицензирования ВОЗ продолжает следить за вакциной, и любой серьезный побочный эффект тщательно исследуется.</a:t>
            </a:r>
          </a:p>
          <a:p>
            <a:pPr marL="457200" lvl="1" indent="0">
              <a:buNone/>
            </a:pPr>
            <a:endParaRPr lang="en-US" sz="8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Вакцины все еще необходимы, даже если заболевания стали редкими.</a:t>
            </a:r>
          </a:p>
          <a:p>
            <a:endParaRPr lang="en-US" sz="10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Комбинированные вакцины</a:t>
            </a:r>
            <a:r>
              <a:rPr lang="en-US" dirty="0">
                <a:latin typeface="Sylfaen" panose="010A0502050306030303" pitchFamily="18" charset="0"/>
              </a:rPr>
              <a:t>: 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Экономят время и деньги за счет меньшего числа посещений клиник;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Уменьшают дискомфорт для ребенка за счет меньшего количества инъекций;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Увеличивают вероятность того, что ребенок получит полный набор прививок в соответствии с национальным графиком.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13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DB324-6CA3-4998-A028-30DA07286039}"/>
              </a:ext>
            </a:extLst>
          </p:cNvPr>
          <p:cNvSpPr txBox="1"/>
          <p:nvPr/>
        </p:nvSpPr>
        <p:spPr>
          <a:xfrm>
            <a:off x="1967789" y="6008242"/>
            <a:ext cx="6313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ylfaen" panose="010A0502050306030303" pitchFamily="18" charset="0"/>
              </a:rPr>
              <a:t>Цитируется из документов, хранящихся в библиотеке ВОЗ ЕВРО по вакцинации и доверию, где имеется еще много полезных материалов. См.: </a:t>
            </a:r>
            <a:r>
              <a:rPr lang="en-US" sz="1200" dirty="0">
                <a:latin typeface="Sylfaen" panose="010A0502050306030303" pitchFamily="18" charset="0"/>
                <a:hlinkClick r:id="rId2"/>
              </a:rPr>
              <a:t>http://www.euro.who.int/en/health-topics/disease-prevention/vaccines-and-immunization/publications/vaccination-and-trust-library-1</a:t>
            </a:r>
            <a:r>
              <a:rPr lang="ru-RU" sz="1200" dirty="0">
                <a:latin typeface="Sylfaen" panose="010A0502050306030303" pitchFamily="18" charset="0"/>
              </a:rPr>
              <a:t> </a:t>
            </a:r>
            <a:r>
              <a:rPr lang="en-US" sz="1200" dirty="0">
                <a:latin typeface="Sylfaen" panose="010A0502050306030303" pitchFamily="18" charset="0"/>
              </a:rPr>
              <a:t>  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0A461A2A-C6D1-421B-91D4-442C8BD0C11E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24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57B2-E5AC-4DCC-974C-2FC061B3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8996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отличным источником информации о значении иммунизации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7B2E-2AF4-4404-B545-6DB60DA2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02134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https://immunizationevidence.org/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Удобный для пользования и регулярно обновляемый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AF322-A5ED-4A3E-97A6-11E613757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14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02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1E38-347E-41B2-B6B3-94035AB2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Назначение презентации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BDB2-9C1C-4B64-826A-10B18EAF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7842"/>
            <a:ext cx="8323006" cy="4778350"/>
          </a:xfrm>
        </p:spPr>
        <p:txBody>
          <a:bodyPr>
            <a:noAutofit/>
          </a:bodyPr>
          <a:lstStyle/>
          <a:p>
            <a:r>
              <a:rPr lang="ru-RU" sz="2100" b="1" dirty="0">
                <a:latin typeface="Sylfaen" panose="010A0502050306030303" pitchFamily="18" charset="0"/>
              </a:rPr>
              <a:t>Цель: </a:t>
            </a:r>
            <a:r>
              <a:rPr lang="ru-RU" sz="2100" dirty="0">
                <a:latin typeface="Sylfaen" panose="010A0502050306030303" pitchFamily="18" charset="0"/>
              </a:rPr>
              <a:t>обеспечить членов Учебной сети для стран переходного периода (LNCT) набором тезисов для дискуссий в поддержку увеличения (или, по крайней мере, поддержания) инвестиций в иммунизацию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sz="2100" dirty="0">
                <a:latin typeface="Sylfaen" panose="010A0502050306030303" pitchFamily="18" charset="0"/>
              </a:rPr>
              <a:t>Некоторые материалы намеренно повторяются, поскольку их можно использовать для разных дискуссий 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sz="2100" dirty="0">
                <a:latin typeface="Sylfaen" panose="010A0502050306030303" pitchFamily="18" charset="0"/>
              </a:rPr>
              <a:t>Слайды предназначены для выбора и адаптации к разным аудиториям (например, MOF, парламентариев и др.) и контекстам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sz="2100" b="1" dirty="0">
                <a:latin typeface="Sylfaen" panose="010A0502050306030303" pitchFamily="18" charset="0"/>
              </a:rPr>
              <a:t>Необходим Ваш вклад: </a:t>
            </a:r>
            <a:r>
              <a:rPr lang="ru-RU" sz="2100" dirty="0">
                <a:latin typeface="Sylfaen" panose="010A0502050306030303" pitchFamily="18" charset="0"/>
              </a:rPr>
              <a:t>полезно ли это? Можно ли это улучшить, чтобы быть более полезным для ваших нужд и вашей работы?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B841F-1EB4-4B5B-9BA4-DEB87B7D1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2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8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462122-9715-45BF-AF6B-8197EC9C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Сценарии, которые могут принести пользу от конкретных сообщений в поддержку инвестиций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D57422-7D7E-4578-A29C-6698088C8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497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ru-RU" dirty="0"/>
              <a:t>Представление требований в рамках перехода от поддержки со стороны </a:t>
            </a:r>
            <a:r>
              <a:rPr lang="ru-RU" dirty="0" err="1"/>
              <a:t>Гави</a:t>
            </a:r>
            <a:r>
              <a:rPr lang="ru-RU" dirty="0"/>
              <a:t> принимающим решения лицам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ru-RU" dirty="0"/>
              <a:t>Представление инвестиционных требований в отношении холодовой цепи принимающим решения лицам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ru-RU" dirty="0"/>
              <a:t>Представление доказательств для введения новой вакцины принимающим решения лицам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ru-RU" dirty="0"/>
              <a:t>Своевременное представление фактических данных для выделения средств на закупку вакцин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ru-RU" dirty="0"/>
              <a:t>Представление принимающим решения лицам доказательств о необходимости увеличения финансирования для улучшения охвата/справедливости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6. </a:t>
            </a:r>
            <a:r>
              <a:rPr lang="ru-RU" dirty="0"/>
              <a:t>Представление доказательств для адекватного финансирования не связанных с вакцинированием расходов на доставку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7. </a:t>
            </a:r>
            <a:r>
              <a:rPr lang="ru-RU" dirty="0"/>
              <a:t>Представление доказательств для обеспечения устойчивой приверженности и финансирования с течением времени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8. </a:t>
            </a:r>
            <a:r>
              <a:rPr lang="ru-RU" dirty="0"/>
              <a:t>Представление доказательств о безопасности вакцин принимающим решения лицам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1705D-2CA3-4D85-A704-FFADC9590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3</a:t>
            </a:fld>
            <a:r>
              <a:rPr lang="en-US" dirty="0">
                <a:latin typeface="Arial"/>
                <a:cs typeface="Arial"/>
              </a:rPr>
              <a:t> | www.lnct.global</a:t>
            </a:r>
          </a:p>
        </p:txBody>
      </p:sp>
    </p:spTree>
    <p:extLst>
      <p:ext uri="{BB962C8B-B14F-4D97-AF65-F5344CB8AC3E}">
        <p14:creationId xmlns:p14="http://schemas.microsoft.com/office/powerpoint/2010/main" val="91624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691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Представление требований перехода </a:t>
            </a:r>
            <a:r>
              <a:rPr lang="en-US" dirty="0">
                <a:latin typeface="Sylfaen" panose="010A0502050306030303" pitchFamily="18" charset="0"/>
              </a:rPr>
              <a:t>GAVI </a:t>
            </a:r>
            <a:r>
              <a:rPr lang="ru-RU" dirty="0">
                <a:latin typeface="Sylfaen" panose="010A0502050306030303" pitchFamily="18" charset="0"/>
              </a:rPr>
              <a:t>лицам, принимающим решения</a:t>
            </a:r>
            <a:endParaRPr lang="en-US" dirty="0">
              <a:solidFill>
                <a:schemeClr val="accent5"/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98" y="1215898"/>
            <a:ext cx="8687982" cy="4782530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>
                <a:latin typeface="Sylfaen" panose="010A0502050306030303" pitchFamily="18" charset="0"/>
              </a:rPr>
              <a:t>Переход </a:t>
            </a:r>
            <a:r>
              <a:rPr lang="en-US" sz="2600" dirty="0">
                <a:latin typeface="Sylfaen" panose="010A0502050306030303" pitchFamily="18" charset="0"/>
              </a:rPr>
              <a:t>GAVI </a:t>
            </a:r>
            <a:r>
              <a:rPr lang="ru-RU" sz="2600" dirty="0">
                <a:latin typeface="Sylfaen" panose="010A0502050306030303" pitchFamily="18" charset="0"/>
              </a:rPr>
              <a:t>требует быстрого увеличения правительственного со-финансирования </a:t>
            </a:r>
            <a:r>
              <a:rPr lang="ru-RU" sz="2600" i="1" dirty="0">
                <a:latin typeface="Sylfaen" panose="010A0502050306030303" pitchFamily="18" charset="0"/>
              </a:rPr>
              <a:t>{изменить в зависимости от ситуации в вашей стране}</a:t>
            </a:r>
          </a:p>
          <a:p>
            <a:endParaRPr lang="ru-RU" sz="1600" dirty="0">
              <a:latin typeface="Sylfaen" panose="010A0502050306030303" pitchFamily="18" charset="0"/>
            </a:endParaRPr>
          </a:p>
          <a:p>
            <a:r>
              <a:rPr lang="ru-RU" sz="2600" dirty="0">
                <a:latin typeface="Sylfaen" panose="010A0502050306030303" pitchFamily="18" charset="0"/>
              </a:rPr>
              <a:t>Переход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ru-RU" sz="2600" dirty="0">
                <a:latin typeface="Sylfaen" panose="010A0502050306030303" pitchFamily="18" charset="0"/>
              </a:rPr>
              <a:t>определяется политикой приемлемости </a:t>
            </a:r>
            <a:r>
              <a:rPr lang="en-US" sz="2600" dirty="0">
                <a:latin typeface="Sylfaen" panose="010A0502050306030303" pitchFamily="18" charset="0"/>
              </a:rPr>
              <a:t>GAVI</a:t>
            </a:r>
            <a:r>
              <a:rPr lang="ru-RU" sz="2600" dirty="0">
                <a:latin typeface="Sylfaen" panose="010A0502050306030303" pitchFamily="18" charset="0"/>
              </a:rPr>
              <a:t>: сроки не подлежат обсуждению </a:t>
            </a:r>
            <a:endParaRPr lang="en-US" sz="26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sz="1100" dirty="0">
              <a:latin typeface="Sylfaen" panose="010A0502050306030303" pitchFamily="18" charset="0"/>
            </a:endParaRPr>
          </a:p>
          <a:p>
            <a:r>
              <a:rPr lang="ru-RU" sz="2600" dirty="0">
                <a:latin typeface="Sylfaen" panose="010A0502050306030303" pitchFamily="18" charset="0"/>
              </a:rPr>
              <a:t>Поддержка </a:t>
            </a:r>
            <a:r>
              <a:rPr lang="en-US" sz="2600" dirty="0">
                <a:latin typeface="Sylfaen" panose="010A0502050306030303" pitchFamily="18" charset="0"/>
              </a:rPr>
              <a:t>GAVI </a:t>
            </a:r>
            <a:r>
              <a:rPr lang="ru-RU" sz="2600" dirty="0">
                <a:latin typeface="Sylfaen" panose="010A0502050306030303" pitchFamily="18" charset="0"/>
              </a:rPr>
              <a:t>помогла стране внедрить X спасающих жизни вакцин  </a:t>
            </a:r>
            <a:endParaRPr lang="en-US" sz="2600" dirty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ru-RU" sz="2600" dirty="0">
                <a:latin typeface="Sylfaen" panose="010A0502050306030303" pitchFamily="18" charset="0"/>
              </a:rPr>
              <a:t>Этим вакцинам характерна высокая отдача от инвестиций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sz="2600" dirty="0">
                <a:latin typeface="Sylfaen" panose="010A0502050306030303" pitchFamily="18" charset="0"/>
              </a:rPr>
              <a:t>Изъятие вакцины из текущего графика будет иметь отрицательные, потенциально более дорогостоящие, медицинские и экономические последствия </a:t>
            </a:r>
          </a:p>
          <a:p>
            <a:endParaRPr lang="ru-RU" sz="1400" dirty="0">
              <a:latin typeface="Sylfaen" panose="010A0502050306030303" pitchFamily="18" charset="0"/>
            </a:endParaRPr>
          </a:p>
          <a:p>
            <a:r>
              <a:rPr lang="ru-RU" sz="2600" dirty="0">
                <a:latin typeface="Sylfaen" panose="010A0502050306030303" pitchFamily="18" charset="0"/>
              </a:rPr>
              <a:t>Необходимо поддерживать или увеличивать охват и справедливость распределения, что потребует дополнительных ресурсов</a:t>
            </a:r>
            <a:r>
              <a:rPr lang="en-US" sz="26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</a:p>
          <a:p>
            <a:endParaRPr lang="en-US" sz="14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r>
              <a:rPr lang="ru-RU" sz="2600" dirty="0">
                <a:latin typeface="Sylfaen" panose="010A0502050306030303" pitchFamily="18" charset="0"/>
              </a:rPr>
              <a:t>Покажите прогнозируемые бюджетные требования в течение следующих нескольких лет</a:t>
            </a:r>
            <a:endParaRPr lang="en-US" sz="2600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4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E0BCB324-0494-41FA-938E-A18FE3DC62CB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11466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Представление инвестиционных требований для холодовой цепи лицам, принимающим решения</a:t>
            </a:r>
            <a:endParaRPr lang="en-US" dirty="0">
              <a:solidFill>
                <a:schemeClr val="accent5"/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2918"/>
            <a:ext cx="8229600" cy="49176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dirty="0">
                <a:latin typeface="Sylfaen" panose="010A0502050306030303" pitchFamily="18" charset="0"/>
              </a:rPr>
              <a:t>Мы запросили $$ в 2018 году и $$ в 2019 году за инвестиции в холодовую цепь. Модернизация нашей холодовой цепи с помощью высокопроизводительного оборудования позволит:</a:t>
            </a:r>
            <a:endParaRPr lang="en-US" sz="2200" dirty="0">
              <a:latin typeface="Sylfaen" panose="010A0502050306030303" pitchFamily="18" charset="0"/>
            </a:endParaRPr>
          </a:p>
          <a:p>
            <a:r>
              <a:rPr lang="ru-RU" sz="2200" dirty="0">
                <a:latin typeface="Sylfaen" panose="010A0502050306030303" pitchFamily="18" charset="0"/>
              </a:rPr>
              <a:t>Сократите эксплуатационные расходы, уменьшив зависимость от керосина, сменных солнечных батарей и пакетов льда</a:t>
            </a:r>
          </a:p>
          <a:p>
            <a:endParaRPr lang="en-US" sz="1500" dirty="0">
              <a:latin typeface="Sylfaen" panose="010A0502050306030303" pitchFamily="18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Sylfaen" panose="010A0502050306030303" pitchFamily="18" charset="0"/>
              </a:rPr>
              <a:t>Защитить наши инвестиции в иммунизацию путем сокращения потерь вакцины (ненадежное оборудование для холодовой цепи подвергает вакцины чрезмерному нагреву/замораживанию, что приводит к дорогостоящим потерям) 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</a:p>
          <a:p>
            <a:endParaRPr lang="en-US" sz="1300" dirty="0">
              <a:latin typeface="Sylfaen" panose="010A0502050306030303" pitchFamily="18" charset="0"/>
            </a:endParaRPr>
          </a:p>
          <a:p>
            <a:r>
              <a:rPr lang="ru-RU" sz="2200" dirty="0">
                <a:latin typeface="Sylfaen" panose="010A0502050306030303" pitchFamily="18" charset="0"/>
              </a:rPr>
              <a:t>Помогут улучшить охват и справедливость распределения. Новые технологии пассивного охлаждения расширят географический охват нашей холодовой цепи, позволяя удаленным объектам безопасно хранить вакцины.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dirty="0">
              <a:latin typeface="Sylfaen" panose="010A0502050306030303" pitchFamily="18" charset="0"/>
            </a:endParaRPr>
          </a:p>
          <a:p>
            <a:pPr lvl="1"/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5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F251D92-CA97-4346-B798-91EEA01FEC26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4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84694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Представление доказательств в пользу введения новой вакцины лицам, принимающим решения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9408"/>
            <a:ext cx="8229600" cy="4498394"/>
          </a:xfrm>
        </p:spPr>
        <p:txBody>
          <a:bodyPr>
            <a:no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XX вакцина сократит заболеваемость и смертность до YY и ZZ</a:t>
            </a:r>
          </a:p>
          <a:p>
            <a:endParaRPr lang="ru-RU" sz="14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XX вакцина сэкономит $$$ ежегодно благодаря сокращению числа амбулаторных посещений и госпитализаций</a:t>
            </a:r>
          </a:p>
          <a:p>
            <a:endParaRPr lang="ru-RU" sz="11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Наш анализ показывает, что вакцина очень экономична</a:t>
            </a:r>
          </a:p>
          <a:p>
            <a:endParaRPr lang="ru-RU" sz="12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XX вакцина будет стимулировать экономический рост за счет повышения производительности</a:t>
            </a:r>
          </a:p>
          <a:p>
            <a:endParaRPr lang="ru-RU" sz="12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XX вакцина рекомендуется нашей Национальной консультативной группой по иммунизации и ВОЗ</a:t>
            </a:r>
          </a:p>
          <a:p>
            <a:endParaRPr lang="ru-RU" sz="14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Наши соседние страны ____ и ____ уже ввели у себя эту вакцину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6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A22F2EE-F0F4-488E-8F29-966F00476F76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1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477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Представление доказательств в пользу своевременного выделения бюджета на закупку вакцин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44173"/>
          </a:xfrm>
        </p:spPr>
        <p:txBody>
          <a:bodyPr>
            <a:no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Закупка вакцин должна быть запланирована заблаговременно.</a:t>
            </a:r>
          </a:p>
          <a:p>
            <a:endParaRPr lang="ru-RU" sz="14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Служба закупок ЮНИСЕФ требуют предварительной оплаты до размещения заказа.</a:t>
            </a:r>
          </a:p>
          <a:p>
            <a:pPr marL="0" indent="0">
              <a:buNone/>
            </a:pPr>
            <a:endParaRPr lang="ru-RU" sz="14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Задержки с выдаче средств могут привести к перебоям в поставках, что поставит детей под угрозу заболеваний, предотвращаемых вакцинацией.</a:t>
            </a:r>
            <a:r>
              <a:rPr lang="en-US" dirty="0">
                <a:latin typeface="Sylfaen" panose="010A0502050306030303" pitchFamily="18" charset="0"/>
              </a:rPr>
              <a:t> </a:t>
            </a:r>
            <a:endParaRPr lang="ru-RU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ru-RU" sz="16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Выдача большей части средств на закупку вакцин к концу первого квартала финансового года – лучший подход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7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72AE40C-C0AB-4C47-9782-D705A3CABBC6}"/>
              </a:ext>
            </a:extLst>
          </p:cNvPr>
          <p:cNvSpPr/>
          <p:nvPr/>
        </p:nvSpPr>
        <p:spPr>
          <a:xfrm>
            <a:off x="7929677" y="117579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929676" y="123986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9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477" cy="1143000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Sylfaen" panose="010A0502050306030303" pitchFamily="18" charset="0"/>
              </a:rPr>
              <a:t>Представление лицам, принимающим решения, доказательств увеличения финансирования для улучшения охвата/справедливости распределения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405261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У нас есть зоны с группами с низкой иммунизацией в городских местностях, среди кочевых групп </a:t>
            </a:r>
            <a:r>
              <a:rPr lang="ru-RU" i="1" dirty="0">
                <a:latin typeface="Sylfaen" panose="010A0502050306030303" pitchFamily="18" charset="0"/>
              </a:rPr>
              <a:t>{вставьте характерные для страны детали...} </a:t>
            </a:r>
            <a:endParaRPr lang="en-US" i="1" dirty="0">
              <a:latin typeface="Sylfaen" panose="010A0502050306030303" pitchFamily="18" charset="0"/>
            </a:endParaRPr>
          </a:p>
          <a:p>
            <a:pPr algn="just"/>
            <a:r>
              <a:rPr lang="ru-RU" dirty="0">
                <a:latin typeface="Sylfaen" panose="010A0502050306030303" pitchFamily="18" charset="0"/>
              </a:rPr>
              <a:t>Чтобы охватить эти группы населения, нам необходимо: (подход будет отличаться от страны к стране...)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Более общего финансирования для первичной медико-санитарной помощи?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Больше финансирования для новых вмешательств на уровне общин в определенных местах? 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Обновление холодовой цепи...?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Меры социальной мобилизации для увеличения спроса?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И т.п.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8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4A7E6FE-274D-44EE-99F4-51E6B223AE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7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3094-961B-4E8D-9BD6-9CBC2155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9201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Нам необходимо достичь высокого охвата, чтобы остановить распространение инфекционных заболеваний: как вакцины защищают наше население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032CE-6F77-4C63-BAFA-E59DDAF3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9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83EEB-C50D-47E0-8327-994A54FE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87" b="1179"/>
          <a:stretch/>
        </p:blipFill>
        <p:spPr>
          <a:xfrm>
            <a:off x="657716" y="2418962"/>
            <a:ext cx="8139276" cy="317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8710E-E627-4ADB-9A51-C33C4C51FE02}"/>
              </a:ext>
            </a:extLst>
          </p:cNvPr>
          <p:cNvSpPr txBox="1"/>
          <p:nvPr/>
        </p:nvSpPr>
        <p:spPr>
          <a:xfrm>
            <a:off x="4180258" y="5464077"/>
            <a:ext cx="4963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Sylfaen" panose="010A0502050306030303" pitchFamily="18" charset="0"/>
              </a:rPr>
              <a:t>Источник: Национальный институт аллергии и инфекционных заболеваний</a:t>
            </a:r>
            <a:endParaRPr lang="en-US" sz="1100" dirty="0">
              <a:latin typeface="Sylfaen" panose="010A050205030603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36DFC4-2956-401E-8462-17947F01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286"/>
          <a:stretch/>
        </p:blipFill>
        <p:spPr>
          <a:xfrm>
            <a:off x="388766" y="1527363"/>
            <a:ext cx="8693839" cy="719960"/>
          </a:xfrm>
          <a:prstGeom prst="rect">
            <a:avLst/>
          </a:prstGeom>
        </p:spPr>
      </p:pic>
      <p:sp>
        <p:nvSpPr>
          <p:cNvPr id="10" name="Star: 6 Points 9">
            <a:extLst>
              <a:ext uri="{FF2B5EF4-FFF2-40B4-BE49-F238E27FC236}">
                <a16:creationId xmlns:a16="http://schemas.microsoft.com/office/drawing/2014/main" id="{C10FA85C-7476-45D7-B09C-A2503840EA6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2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0775" y="1735644"/>
            <a:ext cx="1691640" cy="5770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Sylfaen" panose="010A0502050306030303" pitchFamily="18" charset="0"/>
              </a:rPr>
              <a:t>не иммунизированный, но все же здоровый</a:t>
            </a:r>
          </a:p>
          <a:p>
            <a:endParaRPr lang="en-US" sz="1050" b="1" dirty="0">
              <a:latin typeface="Sylfaen" panose="010A050205030603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7056" y="1663091"/>
            <a:ext cx="1691640" cy="600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Sylfaen" panose="010A0502050306030303" pitchFamily="18" charset="0"/>
              </a:rPr>
              <a:t>иммунизированный и здоровый</a:t>
            </a:r>
          </a:p>
          <a:p>
            <a:endParaRPr lang="en-US" sz="1100" b="1" dirty="0">
              <a:latin typeface="Sylfaen" panose="010A050205030603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3337" y="1683236"/>
            <a:ext cx="1658303" cy="600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Sylfaen" panose="010A0502050306030303" pitchFamily="18" charset="0"/>
              </a:rPr>
              <a:t>не иммунизированный, больной и заразный</a:t>
            </a:r>
          </a:p>
          <a:p>
            <a:endParaRPr lang="en-US" sz="1100" b="1" dirty="0">
              <a:latin typeface="Sylfaen" panose="010A05020503060303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2625" y="3274877"/>
            <a:ext cx="112785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Sylfaen" panose="010A0502050306030303" pitchFamily="18" charset="0"/>
              </a:rPr>
              <a:t>Идёт иммунизация большинства населения</a:t>
            </a:r>
            <a:endParaRPr lang="en-US" sz="1200" b="1" dirty="0">
              <a:latin typeface="Sylfaen" panose="010A050205030603030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1407" y="4506123"/>
            <a:ext cx="122907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>
                <a:latin typeface="Sylfaen" panose="010A0502050306030303" pitchFamily="18" charset="0"/>
              </a:rPr>
              <a:t>Распространение инфекционных заболеваний остановлено</a:t>
            </a:r>
            <a:endParaRPr lang="en-US" sz="11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299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4D_StandardTemplate_MAC">
  <a:themeElements>
    <a:clrScheme name="LNCT Theme">
      <a:dk1>
        <a:srgbClr val="313231"/>
      </a:dk1>
      <a:lt1>
        <a:srgbClr val="F7F7F7"/>
      </a:lt1>
      <a:dk2>
        <a:srgbClr val="BFBFBF"/>
      </a:dk2>
      <a:lt2>
        <a:srgbClr val="FFFFFF"/>
      </a:lt2>
      <a:accent1>
        <a:srgbClr val="A80A4B"/>
      </a:accent1>
      <a:accent2>
        <a:srgbClr val="E47D25"/>
      </a:accent2>
      <a:accent3>
        <a:srgbClr val="636466"/>
      </a:accent3>
      <a:accent4>
        <a:srgbClr val="313231"/>
      </a:accent4>
      <a:accent5>
        <a:srgbClr val="FC000B"/>
      </a:accent5>
      <a:accent6>
        <a:srgbClr val="BDC5C7"/>
      </a:accent6>
      <a:hlink>
        <a:srgbClr val="E47D25"/>
      </a:hlink>
      <a:folHlink>
        <a:srgbClr val="A75E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7C27743072DFDD458C10732A45EA6922" ma:contentTypeVersion="18" ma:contentTypeDescription="Create a new document." ma:contentTypeScope="" ma:versionID="c6561534dfdc9b7886528db40cafc27d">
  <xsd:schema xmlns:xsd="http://www.w3.org/2001/XMLSchema" xmlns:xs="http://www.w3.org/2001/XMLSchema" xmlns:p="http://schemas.microsoft.com/office/2006/metadata/properties" xmlns:ns1="http://schemas.microsoft.com/sharepoint/v3" xmlns:ns2="2af4539b-39f3-4771-ac1a-16de5a20c394" xmlns:ns3="768c69c3-fa35-427a-bd39-62ed8a1a923f" targetNamespace="http://schemas.microsoft.com/office/2006/metadata/properties" ma:root="true" ma:fieldsID="79f9ffad7407983900b851270c6c0e65" ns1:_="" ns2:_="" ns3:_="">
    <xsd:import namespace="http://schemas.microsoft.com/sharepoint/v3"/>
    <xsd:import namespace="2af4539b-39f3-4771-ac1a-16de5a20c394"/>
    <xsd:import namespace="768c69c3-fa35-427a-bd39-62ed8a1a923f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" ma:fieldId="{4d16009d-c514-44af-92aa-78db77815af5}" ma:taxonomyMulti="true" ma:sspId="99a65aa6-ac8d-46e4-9aa8-b40f8e8101fc" ma:termSetId="15945777-b729-482b-84e6-b6df0cc2b1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69c3-fa35-427a-bd39-62ed8a1a9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kd16009dc51444af92aa78db77815af5 xmlns="2af4539b-39f3-4771-ac1a-16de5a20c39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d8600aaf-13ee-4a11-996f-f272b3ac4916</TermId>
        </TermInfo>
      </Terms>
    </kd16009dc51444af92aa78db77815af5>
    <TaxCatchAll xmlns="2af4539b-39f3-4771-ac1a-16de5a20c394">
      <Value>270</Value>
    </TaxCatchAl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9681E7-1B05-4D2F-83FD-358893AFFE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f4539b-39f3-4771-ac1a-16de5a20c394"/>
    <ds:schemaRef ds:uri="768c69c3-fa35-427a-bd39-62ed8a1a92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8F70BE-E4CC-4D73-8BA0-08FE658F0A94}">
  <ds:schemaRefs>
    <ds:schemaRef ds:uri="http://schemas.microsoft.com/office/2006/metadata/properties"/>
    <ds:schemaRef ds:uri="http://schemas.microsoft.com/office/infopath/2007/PartnerControls"/>
    <ds:schemaRef ds:uri="2af4539b-39f3-4771-ac1a-16de5a20c39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22DF4FB-3862-44CE-9A6B-693D610474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18162</TotalTime>
  <Words>1439</Words>
  <Application>Microsoft Office PowerPoint</Application>
  <PresentationFormat>On-screen Show (4:3)</PresentationFormat>
  <Paragraphs>190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Museo Sans 300</vt:lpstr>
      <vt:lpstr>Museo Slab 300</vt:lpstr>
      <vt:lpstr>Sylfaen</vt:lpstr>
      <vt:lpstr>Times New Roman</vt:lpstr>
      <vt:lpstr>Wingdings</vt:lpstr>
      <vt:lpstr>R4D_StandardTemplate_MAC</vt:lpstr>
      <vt:lpstr>think-cell Slide</vt:lpstr>
      <vt:lpstr>Обоснование необходимости инвестирования в иммунизацию</vt:lpstr>
      <vt:lpstr>Назначение презентации</vt:lpstr>
      <vt:lpstr>Сценарии, которые могут принести пользу от конкретных сообщений в поддержку инвестиций </vt:lpstr>
      <vt:lpstr>Представление требований перехода GAVI лицам, принимающим решения</vt:lpstr>
      <vt:lpstr>Представление инвестиционных требований для холодовой цепи лицам, принимающим решения</vt:lpstr>
      <vt:lpstr>Представление доказательств в пользу введения новой вакцины лицам, принимающим решения</vt:lpstr>
      <vt:lpstr>Представление доказательств в пользу своевременного выделения бюджета на закупку вакцин</vt:lpstr>
      <vt:lpstr>Представление лицам, принимающим решения, доказательств увеличения финансирования для улучшения охвата/справедливости распределения</vt:lpstr>
      <vt:lpstr>Нам необходимо достичь высокого охвата, чтобы остановить распространение инфекционных заболеваний: как вакцины защищают наше население</vt:lpstr>
      <vt:lpstr>Низкий охват означает, что инфекционная болезнь может быстро распространяться среди населения</vt:lpstr>
      <vt:lpstr>Программы иммунизации - это больше, чем финансирование вакцин - нам необходимо полностью финансировать операционные расходы программ и стратегий доставки</vt:lpstr>
      <vt:lpstr>Предоставление доказательств в пользу поддержания приверженности и финансирования в долгосрочной перспективе... </vt:lpstr>
      <vt:lpstr>Представление доказательств безопасности вакцин лицам, принимающим решения</vt:lpstr>
      <vt:lpstr>Проект VoICE является отличным источником информации о значении иммунизации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R4D PowerPoint Template</dc:title>
  <dc:creator>R4D17</dc:creator>
  <cp:lastModifiedBy>Christina Shaw</cp:lastModifiedBy>
  <cp:revision>351</cp:revision>
  <cp:lastPrinted>2018-04-16T21:25:53Z</cp:lastPrinted>
  <dcterms:created xsi:type="dcterms:W3CDTF">2013-09-25T20:04:22Z</dcterms:created>
  <dcterms:modified xsi:type="dcterms:W3CDTF">2020-04-01T16:51:59Z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0x010100C4C8B401AAE50B4896808F1C5415D9AD007C27743072DFDD458C10732A45EA6922</vt:lpwstr>
  </property>
  <property fmtid="{D5CDD505-2E9C-101B-9397-08002B2CF9AE}" pid="3" name="OW-Topics">
    <vt:lpwstr>270;#Communications|d8600aaf-13ee-4a11-996f-f272b3ac4916</vt:lpwstr>
  </property>
</Properties>
</file>