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3"/>
  </p:notesMasterIdLst>
  <p:handoutMasterIdLst>
    <p:handoutMasterId r:id="rId14"/>
  </p:handoutMasterIdLst>
  <p:sldIdLst>
    <p:sldId id="355" r:id="rId5"/>
    <p:sldId id="305" r:id="rId6"/>
    <p:sldId id="281" r:id="rId7"/>
    <p:sldId id="356" r:id="rId8"/>
    <p:sldId id="357" r:id="rId9"/>
    <p:sldId id="358" r:id="rId10"/>
    <p:sldId id="360" r:id="rId11"/>
    <p:sldId id="359" r:id="rId12"/>
  </p:sldIdLst>
  <p:sldSz cx="9144000" cy="6858000" type="screen4x3"/>
  <p:notesSz cx="6858000" cy="9313863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Candice Hwang" initials="CH" lastIdx="0" clrIdx="1"/>
  <p:cmAuthor id="2" name="Meghan O'Connell" initials="MO" lastIdx="7" clrIdx="2"/>
  <p:cmAuthor id="3" name="Paul Wilson" initials="" lastIdx="28" clrIdx="3"/>
  <p:cmAuthor id="4" name="Helen Saxenian" initials="HS" lastIdx="4" clrIdx="4">
    <p:extLst>
      <p:ext uri="{19B8F6BF-5375-455C-9EA6-DF929625EA0E}">
        <p15:presenceInfo xmlns:p15="http://schemas.microsoft.com/office/powerpoint/2012/main" userId="44da638aa1a181e4" providerId="Windows Live"/>
      </p:ext>
    </p:extLst>
  </p:cmAuthor>
  <p:cmAuthor id="5" name="Author" initials="A" lastIdx="16" clrIdx="5">
    <p:extLst>
      <p:ext uri="{19B8F6BF-5375-455C-9EA6-DF929625EA0E}">
        <p15:presenceInfo xmlns:p15="http://schemas.microsoft.com/office/powerpoint/2012/main" userId="Auth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E32726"/>
    <a:srgbClr val="000000"/>
    <a:srgbClr val="636466"/>
    <a:srgbClr val="313231"/>
    <a:srgbClr val="00A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26FD4D-B843-4CD6-A950-A63FA38C65E4}" v="7" dt="2020-04-01T16:46:21.1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5" autoAdjust="0"/>
    <p:restoredTop sz="94683" autoAdjust="0"/>
  </p:normalViewPr>
  <p:slideViewPr>
    <p:cSldViewPr snapToGrid="0">
      <p:cViewPr varScale="1">
        <p:scale>
          <a:sx n="63" d="100"/>
          <a:sy n="63" d="100"/>
        </p:scale>
        <p:origin x="582" y="72"/>
      </p:cViewPr>
      <p:guideLst>
        <p:guide orient="horz" pos="2160"/>
        <p:guide pos="2880"/>
        <p:guide orient="horz"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25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haw" userId="14dc42a2-bfa6-4b75-b011-e3e8d16be8df" providerId="ADAL" clId="{7D26FD4D-B843-4CD6-A950-A63FA38C65E4}"/>
    <pc:docChg chg="custSel addSld delSld modSld">
      <pc:chgData name="Christina Shaw" userId="14dc42a2-bfa6-4b75-b011-e3e8d16be8df" providerId="ADAL" clId="{7D26FD4D-B843-4CD6-A950-A63FA38C65E4}" dt="2020-04-01T16:46:24.459" v="17" actId="2696"/>
      <pc:docMkLst>
        <pc:docMk/>
      </pc:docMkLst>
      <pc:sldChg chg="add">
        <pc:chgData name="Christina Shaw" userId="14dc42a2-bfa6-4b75-b011-e3e8d16be8df" providerId="ADAL" clId="{7D26FD4D-B843-4CD6-A950-A63FA38C65E4}" dt="2020-04-01T16:44:26.637" v="5"/>
        <pc:sldMkLst>
          <pc:docMk/>
          <pc:sldMk cId="4161316538" sldId="281"/>
        </pc:sldMkLst>
      </pc:sldChg>
      <pc:sldChg chg="del">
        <pc:chgData name="Christina Shaw" userId="14dc42a2-bfa6-4b75-b011-e3e8d16be8df" providerId="ADAL" clId="{7D26FD4D-B843-4CD6-A950-A63FA38C65E4}" dt="2020-04-01T16:44:56.985" v="10" actId="2696"/>
        <pc:sldMkLst>
          <pc:docMk/>
          <pc:sldMk cId="1336062634" sldId="287"/>
        </pc:sldMkLst>
      </pc:sldChg>
      <pc:sldChg chg="add">
        <pc:chgData name="Christina Shaw" userId="14dc42a2-bfa6-4b75-b011-e3e8d16be8df" providerId="ADAL" clId="{7D26FD4D-B843-4CD6-A950-A63FA38C65E4}" dt="2020-04-01T16:44:17.481" v="3"/>
        <pc:sldMkLst>
          <pc:docMk/>
          <pc:sldMk cId="3095954908" sldId="305"/>
        </pc:sldMkLst>
      </pc:sldChg>
      <pc:sldChg chg="del">
        <pc:chgData name="Christina Shaw" userId="14dc42a2-bfa6-4b75-b011-e3e8d16be8df" providerId="ADAL" clId="{7D26FD4D-B843-4CD6-A950-A63FA38C65E4}" dt="2020-04-01T16:46:24.459" v="17" actId="2696"/>
        <pc:sldMkLst>
          <pc:docMk/>
          <pc:sldMk cId="661762385" sldId="316"/>
        </pc:sldMkLst>
      </pc:sldChg>
      <pc:sldChg chg="del">
        <pc:chgData name="Christina Shaw" userId="14dc42a2-bfa6-4b75-b011-e3e8d16be8df" providerId="ADAL" clId="{7D26FD4D-B843-4CD6-A950-A63FA38C65E4}" dt="2020-04-01T16:44:56.998" v="11" actId="2696"/>
        <pc:sldMkLst>
          <pc:docMk/>
          <pc:sldMk cId="308841881" sldId="344"/>
        </pc:sldMkLst>
      </pc:sldChg>
      <pc:sldChg chg="del">
        <pc:chgData name="Christina Shaw" userId="14dc42a2-bfa6-4b75-b011-e3e8d16be8df" providerId="ADAL" clId="{7D26FD4D-B843-4CD6-A950-A63FA38C65E4}" dt="2020-04-01T16:44:57.016" v="12" actId="2696"/>
        <pc:sldMkLst>
          <pc:docMk/>
          <pc:sldMk cId="3914071609" sldId="345"/>
        </pc:sldMkLst>
      </pc:sldChg>
      <pc:sldChg chg="del">
        <pc:chgData name="Christina Shaw" userId="14dc42a2-bfa6-4b75-b011-e3e8d16be8df" providerId="ADAL" clId="{7D26FD4D-B843-4CD6-A950-A63FA38C65E4}" dt="2020-04-01T16:45:38.146" v="14" actId="2696"/>
        <pc:sldMkLst>
          <pc:docMk/>
          <pc:sldMk cId="3331790994" sldId="347"/>
        </pc:sldMkLst>
      </pc:sldChg>
      <pc:sldChg chg="del">
        <pc:chgData name="Christina Shaw" userId="14dc42a2-bfa6-4b75-b011-e3e8d16be8df" providerId="ADAL" clId="{7D26FD4D-B843-4CD6-A950-A63FA38C65E4}" dt="2020-04-01T16:44:01.212" v="2" actId="2696"/>
        <pc:sldMkLst>
          <pc:docMk/>
          <pc:sldMk cId="2369788387" sldId="351"/>
        </pc:sldMkLst>
      </pc:sldChg>
      <pc:sldChg chg="del">
        <pc:chgData name="Christina Shaw" userId="14dc42a2-bfa6-4b75-b011-e3e8d16be8df" providerId="ADAL" clId="{7D26FD4D-B843-4CD6-A950-A63FA38C65E4}" dt="2020-04-01T16:44:19.996" v="4" actId="2696"/>
        <pc:sldMkLst>
          <pc:docMk/>
          <pc:sldMk cId="1517067817" sldId="352"/>
        </pc:sldMkLst>
      </pc:sldChg>
      <pc:sldChg chg="del">
        <pc:chgData name="Christina Shaw" userId="14dc42a2-bfa6-4b75-b011-e3e8d16be8df" providerId="ADAL" clId="{7D26FD4D-B843-4CD6-A950-A63FA38C65E4}" dt="2020-04-01T16:44:28.844" v="6" actId="2696"/>
        <pc:sldMkLst>
          <pc:docMk/>
          <pc:sldMk cId="3123762223" sldId="353"/>
        </pc:sldMkLst>
      </pc:sldChg>
      <pc:sldChg chg="modSp add">
        <pc:chgData name="Christina Shaw" userId="14dc42a2-bfa6-4b75-b011-e3e8d16be8df" providerId="ADAL" clId="{7D26FD4D-B843-4CD6-A950-A63FA38C65E4}" dt="2020-04-01T16:43:59.101" v="1" actId="27636"/>
        <pc:sldMkLst>
          <pc:docMk/>
          <pc:sldMk cId="818043257" sldId="355"/>
        </pc:sldMkLst>
        <pc:spChg chg="mod">
          <ac:chgData name="Christina Shaw" userId="14dc42a2-bfa6-4b75-b011-e3e8d16be8df" providerId="ADAL" clId="{7D26FD4D-B843-4CD6-A950-A63FA38C65E4}" dt="2020-04-01T16:43:59.101" v="1" actId="27636"/>
          <ac:spMkLst>
            <pc:docMk/>
            <pc:sldMk cId="818043257" sldId="355"/>
            <ac:spMk id="3" creationId="{00000000-0000-0000-0000-000000000000}"/>
          </ac:spMkLst>
        </pc:spChg>
      </pc:sldChg>
      <pc:sldChg chg="modSp add">
        <pc:chgData name="Christina Shaw" userId="14dc42a2-bfa6-4b75-b011-e3e8d16be8df" providerId="ADAL" clId="{7D26FD4D-B843-4CD6-A950-A63FA38C65E4}" dt="2020-04-01T16:44:49.189" v="8" actId="27636"/>
        <pc:sldMkLst>
          <pc:docMk/>
          <pc:sldMk cId="2693836150" sldId="356"/>
        </pc:sldMkLst>
        <pc:spChg chg="mod">
          <ac:chgData name="Christina Shaw" userId="14dc42a2-bfa6-4b75-b011-e3e8d16be8df" providerId="ADAL" clId="{7D26FD4D-B843-4CD6-A950-A63FA38C65E4}" dt="2020-04-01T16:44:49.189" v="8" actId="27636"/>
          <ac:spMkLst>
            <pc:docMk/>
            <pc:sldMk cId="2693836150" sldId="356"/>
            <ac:spMk id="3" creationId="{A99A0CA9-EE4F-4CC9-906D-CC441DD534DB}"/>
          </ac:spMkLst>
        </pc:spChg>
      </pc:sldChg>
      <pc:sldChg chg="add">
        <pc:chgData name="Christina Shaw" userId="14dc42a2-bfa6-4b75-b011-e3e8d16be8df" providerId="ADAL" clId="{7D26FD4D-B843-4CD6-A950-A63FA38C65E4}" dt="2020-04-01T16:44:49.129" v="7"/>
        <pc:sldMkLst>
          <pc:docMk/>
          <pc:sldMk cId="648406873" sldId="357"/>
        </pc:sldMkLst>
      </pc:sldChg>
      <pc:sldChg chg="modSp add">
        <pc:chgData name="Christina Shaw" userId="14dc42a2-bfa6-4b75-b011-e3e8d16be8df" providerId="ADAL" clId="{7D26FD4D-B843-4CD6-A950-A63FA38C65E4}" dt="2020-04-01T16:44:49.230" v="9" actId="27636"/>
        <pc:sldMkLst>
          <pc:docMk/>
          <pc:sldMk cId="2975853441" sldId="358"/>
        </pc:sldMkLst>
        <pc:spChg chg="mod">
          <ac:chgData name="Christina Shaw" userId="14dc42a2-bfa6-4b75-b011-e3e8d16be8df" providerId="ADAL" clId="{7D26FD4D-B843-4CD6-A950-A63FA38C65E4}" dt="2020-04-01T16:44:49.230" v="9" actId="27636"/>
          <ac:spMkLst>
            <pc:docMk/>
            <pc:sldMk cId="2975853441" sldId="358"/>
            <ac:spMk id="3" creationId="{2D7EA538-6126-46E1-AC4B-CA56E25B4654}"/>
          </ac:spMkLst>
        </pc:spChg>
      </pc:sldChg>
      <pc:sldChg chg="add">
        <pc:chgData name="Christina Shaw" userId="14dc42a2-bfa6-4b75-b011-e3e8d16be8df" providerId="ADAL" clId="{7D26FD4D-B843-4CD6-A950-A63FA38C65E4}" dt="2020-04-01T16:45:34.162" v="13"/>
        <pc:sldMkLst>
          <pc:docMk/>
          <pc:sldMk cId="1821889677" sldId="359"/>
        </pc:sldMkLst>
      </pc:sldChg>
      <pc:sldChg chg="modSp add">
        <pc:chgData name="Christina Shaw" userId="14dc42a2-bfa6-4b75-b011-e3e8d16be8df" providerId="ADAL" clId="{7D26FD4D-B843-4CD6-A950-A63FA38C65E4}" dt="2020-04-01T16:46:21.184" v="16"/>
        <pc:sldMkLst>
          <pc:docMk/>
          <pc:sldMk cId="3135689379" sldId="360"/>
        </pc:sldMkLst>
        <pc:graphicFrameChg chg="mod">
          <ac:chgData name="Christina Shaw" userId="14dc42a2-bfa6-4b75-b011-e3e8d16be8df" providerId="ADAL" clId="{7D26FD4D-B843-4CD6-A950-A63FA38C65E4}" dt="2020-04-01T16:46:21.184" v="16"/>
          <ac:graphicFrameMkLst>
            <pc:docMk/>
            <pc:sldMk cId="3135689379" sldId="360"/>
            <ac:graphicFrameMk id="6" creationId="{F626D1D3-5C32-46A4-BCA3-370B805395BA}"/>
          </ac:graphicFrameMkLst>
        </pc:graphicFrameChg>
      </pc:sldChg>
    </pc:docChg>
  </pc:docChgLst>
  <pc:docChgLst>
    <pc:chgData name="Christina Shaw" userId="14dc42a2-bfa6-4b75-b011-e3e8d16be8df" providerId="ADAL" clId="{575B6437-0B3A-4FFB-9443-86090CE151E9}"/>
    <pc:docChg chg="custSel modSld">
      <pc:chgData name="Christina Shaw" userId="14dc42a2-bfa6-4b75-b011-e3e8d16be8df" providerId="ADAL" clId="{575B6437-0B3A-4FFB-9443-86090CE151E9}" dt="2020-02-21T21:31:40.511" v="16" actId="1035"/>
      <pc:docMkLst>
        <pc:docMk/>
      </pc:docMkLst>
      <pc:sldChg chg="addSp delSp modSp">
        <pc:chgData name="Christina Shaw" userId="14dc42a2-bfa6-4b75-b011-e3e8d16be8df" providerId="ADAL" clId="{575B6437-0B3A-4FFB-9443-86090CE151E9}" dt="2020-02-21T21:31:40.511" v="16" actId="1035"/>
        <pc:sldMkLst>
          <pc:docMk/>
          <pc:sldMk cId="2369788387" sldId="351"/>
        </pc:sldMkLst>
        <pc:spChg chg="mod">
          <ac:chgData name="Christina Shaw" userId="14dc42a2-bfa6-4b75-b011-e3e8d16be8df" providerId="ADAL" clId="{575B6437-0B3A-4FFB-9443-86090CE151E9}" dt="2020-02-21T21:30:08.838" v="1" actId="255"/>
          <ac:spMkLst>
            <pc:docMk/>
            <pc:sldMk cId="2369788387" sldId="351"/>
            <ac:spMk id="2" creationId="{00000000-0000-0000-0000-000000000000}"/>
          </ac:spMkLst>
        </pc:spChg>
        <pc:spChg chg="mod">
          <ac:chgData name="Christina Shaw" userId="14dc42a2-bfa6-4b75-b011-e3e8d16be8df" providerId="ADAL" clId="{575B6437-0B3A-4FFB-9443-86090CE151E9}" dt="2020-02-21T21:31:36.936" v="13" actId="14100"/>
          <ac:spMkLst>
            <pc:docMk/>
            <pc:sldMk cId="2369788387" sldId="351"/>
            <ac:spMk id="3" creationId="{00000000-0000-0000-0000-000000000000}"/>
          </ac:spMkLst>
        </pc:spChg>
        <pc:spChg chg="mod">
          <ac:chgData name="Christina Shaw" userId="14dc42a2-bfa6-4b75-b011-e3e8d16be8df" providerId="ADAL" clId="{575B6437-0B3A-4FFB-9443-86090CE151E9}" dt="2020-02-21T21:31:24.304" v="10" actId="14100"/>
          <ac:spMkLst>
            <pc:docMk/>
            <pc:sldMk cId="2369788387" sldId="351"/>
            <ac:spMk id="4" creationId="{00000000-0000-0000-0000-000000000000}"/>
          </ac:spMkLst>
        </pc:spChg>
        <pc:picChg chg="add del mod">
          <ac:chgData name="Christina Shaw" userId="14dc42a2-bfa6-4b75-b011-e3e8d16be8df" providerId="ADAL" clId="{575B6437-0B3A-4FFB-9443-86090CE151E9}" dt="2020-02-21T21:30:56.337" v="6" actId="478"/>
          <ac:picMkLst>
            <pc:docMk/>
            <pc:sldMk cId="2369788387" sldId="351"/>
            <ac:picMk id="7" creationId="{3EBC61B0-B543-4667-BF6B-A98C9067C349}"/>
          </ac:picMkLst>
        </pc:picChg>
        <pc:picChg chg="add mod">
          <ac:chgData name="Christina Shaw" userId="14dc42a2-bfa6-4b75-b011-e3e8d16be8df" providerId="ADAL" clId="{575B6437-0B3A-4FFB-9443-86090CE151E9}" dt="2020-02-21T21:31:40.511" v="16" actId="1035"/>
          <ac:picMkLst>
            <pc:docMk/>
            <pc:sldMk cId="2369788387" sldId="351"/>
            <ac:picMk id="8" creationId="{8F9AB54E-8AE5-442B-B55F-48050D3317ED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28352C-296D-42CA-A463-2F57CA5FDD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A4262-8931-415F-B1B5-714E4C9050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3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77759-450C-42D8-80EB-C7C116B7354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4A24C-AFCB-4A6C-8554-AA6AFB4FE5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6262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D771F-EE24-4F8A-A41F-EFDA7574D8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46262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38770-CBDE-4243-BE4F-2124BDA91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8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21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15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5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204139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AD3A415-422C-478D-AA41-E452CDDA71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200" indent="-45720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800100" indent="-342900">
              <a:buClr>
                <a:schemeClr val="accent1"/>
              </a:buClr>
              <a:buFont typeface="Wingdings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300" indent="-342900">
              <a:buClr>
                <a:schemeClr val="accent1"/>
              </a:buClr>
              <a:buFont typeface="Wingdings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500" indent="-342900">
              <a:buClr>
                <a:schemeClr val="accent1"/>
              </a:buClr>
              <a:buFont typeface="Wingdings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5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200" indent="-457200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800100" indent="-342900">
              <a:buClr>
                <a:srgbClr val="00A6B6"/>
              </a:buClr>
              <a:buFontTx/>
              <a:buNone/>
              <a:defRPr sz="18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300" indent="-342900">
              <a:buClr>
                <a:srgbClr val="00A6B6"/>
              </a:buClr>
              <a:buFontTx/>
              <a:buNone/>
              <a:defRPr sz="16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500" indent="-342900">
              <a:buClr>
                <a:srgbClr val="00A6B6"/>
              </a:buClr>
              <a:buFontTx/>
              <a:buNone/>
              <a:defRPr sz="14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FA83FBE-BDBE-4E27-B50F-44D4FCD414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49485253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8" imgW="530" imgH="531" progId="TCLayout.ActiveDocument.1">
                  <p:embed/>
                </p:oleObj>
              </mc:Choice>
              <mc:Fallback>
                <p:oleObj name="think-cell Slide" r:id="rId8" imgW="530" imgH="531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FA83FBE-BDBE-4E27-B50F-44D4FCD414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munizationevidence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339" y="2531011"/>
            <a:ext cx="7924800" cy="1600200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необходимости инвестирования в иммунизацию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6436" y="4488732"/>
            <a:ext cx="6223292" cy="73712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Уменьшение последствий бедности посредством иммунизации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94701" y="5623003"/>
            <a:ext cx="7615028" cy="737121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данная презентация в значительной степени основывается на материалах  Европейской библиотеки ВОЗ по пропаганде иммунизации и проекта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Сборника фактических данных о ценности иммунизации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Пересмотрено 30 ноября 2019 года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9AB54E-8AE5-442B-B55F-48050D331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272" y="4089007"/>
            <a:ext cx="1452164" cy="145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4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41E38-347E-41B2-B6B3-94035AB26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Sylfaen" panose="010A0502050306030303" pitchFamily="18" charset="0"/>
              </a:rPr>
              <a:t>Назначение презентации</a:t>
            </a: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9BDB2-9C1C-4B64-826A-10B18EAFB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57842"/>
            <a:ext cx="8323006" cy="4778350"/>
          </a:xfrm>
        </p:spPr>
        <p:txBody>
          <a:bodyPr>
            <a:noAutofit/>
          </a:bodyPr>
          <a:lstStyle/>
          <a:p>
            <a:r>
              <a:rPr lang="ru-RU" sz="2100" b="1" dirty="0">
                <a:latin typeface="Sylfaen" panose="010A0502050306030303" pitchFamily="18" charset="0"/>
              </a:rPr>
              <a:t>Цель: </a:t>
            </a:r>
            <a:r>
              <a:rPr lang="ru-RU" sz="2100" dirty="0">
                <a:latin typeface="Sylfaen" panose="010A0502050306030303" pitchFamily="18" charset="0"/>
              </a:rPr>
              <a:t>обеспечить членов Учебной сети для стран переходного периода (LNCT) набором тезисов для дискуссий в поддержку увеличения (или, по крайней мере, поддержания) инвестиций в иммунизацию</a:t>
            </a:r>
          </a:p>
          <a:p>
            <a:endParaRPr lang="ru-RU" dirty="0">
              <a:latin typeface="Sylfaen" panose="010A0502050306030303" pitchFamily="18" charset="0"/>
            </a:endParaRPr>
          </a:p>
          <a:p>
            <a:r>
              <a:rPr lang="ru-RU" sz="2100" dirty="0">
                <a:latin typeface="Sylfaen" panose="010A0502050306030303" pitchFamily="18" charset="0"/>
              </a:rPr>
              <a:t>Некоторые материалы намеренно повторяются, поскольку их можно использовать для разных дискуссий </a:t>
            </a:r>
          </a:p>
          <a:p>
            <a:endParaRPr lang="ru-RU" dirty="0">
              <a:latin typeface="Sylfaen" panose="010A0502050306030303" pitchFamily="18" charset="0"/>
            </a:endParaRPr>
          </a:p>
          <a:p>
            <a:r>
              <a:rPr lang="ru-RU" sz="2100" dirty="0">
                <a:latin typeface="Sylfaen" panose="010A0502050306030303" pitchFamily="18" charset="0"/>
              </a:rPr>
              <a:t>Слайды предназначены для выбора и адаптации к разным аудиториям (например, MOF, парламентариев и др.) и контекстам</a:t>
            </a:r>
          </a:p>
          <a:p>
            <a:endParaRPr lang="ru-RU" dirty="0">
              <a:latin typeface="Sylfaen" panose="010A0502050306030303" pitchFamily="18" charset="0"/>
            </a:endParaRPr>
          </a:p>
          <a:p>
            <a:r>
              <a:rPr lang="ru-RU" sz="2100" b="1" dirty="0">
                <a:latin typeface="Sylfaen" panose="010A0502050306030303" pitchFamily="18" charset="0"/>
              </a:rPr>
              <a:t>Необходим Ваш вклад: </a:t>
            </a:r>
            <a:r>
              <a:rPr lang="ru-RU" sz="2100" dirty="0">
                <a:latin typeface="Sylfaen" panose="010A0502050306030303" pitchFamily="18" charset="0"/>
              </a:rPr>
              <a:t>полезно ли это? Можно ли это улучшить, чтобы быть более полезным для ваших нужд и вашей работы?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B841F-1EB4-4B5B-9BA4-DEB87B7D1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Sylfaen" panose="010A0502050306030303" pitchFamily="18" charset="0"/>
                <a:cs typeface="Arial"/>
              </a:rPr>
              <a:t>www.lnct.global </a:t>
            </a:r>
            <a:r>
              <a:rPr lang="en-US" dirty="0">
                <a:latin typeface="Sylfaen" panose="010A0502050306030303" pitchFamily="18" charset="0"/>
                <a:cs typeface="Arial"/>
              </a:rPr>
              <a:t>| </a:t>
            </a:r>
            <a:fld id="{2459FD92-E8AB-4F86-BA9A-090210CAFD7B}" type="slidenum">
              <a:rPr lang="en-US" smtClean="0">
                <a:latin typeface="Sylfaen" panose="010A0502050306030303" pitchFamily="18" charset="0"/>
                <a:cs typeface="Arial"/>
              </a:rPr>
              <a:pPr/>
              <a:t>2</a:t>
            </a:fld>
            <a:endParaRPr lang="en-US" dirty="0">
              <a:solidFill>
                <a:srgbClr val="E32726"/>
              </a:solidFill>
              <a:latin typeface="Sylfaen" panose="010A0502050306030303" pitchFamily="18" charset="0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95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945" y="247232"/>
            <a:ext cx="8229600" cy="1143000"/>
          </a:xfrm>
        </p:spPr>
        <p:txBody>
          <a:bodyPr/>
          <a:lstStyle/>
          <a:p>
            <a:r>
              <a:rPr lang="ru-RU" dirty="0">
                <a:latin typeface="Sylfaen" panose="010A0502050306030303" pitchFamily="18" charset="0"/>
              </a:rPr>
              <a:t>Почему иммунизация является важной инвестицией?</a:t>
            </a: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478587F-672E-43EB-87CE-495103F66784}"/>
              </a:ext>
            </a:extLst>
          </p:cNvPr>
          <p:cNvSpPr txBox="1"/>
          <p:nvPr/>
        </p:nvSpPr>
        <p:spPr>
          <a:xfrm>
            <a:off x="4395270" y="6214210"/>
            <a:ext cx="456562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dirty="0">
                <a:solidFill>
                  <a:prstClr val="black"/>
                </a:solidFill>
                <a:latin typeface="Sylfaen" panose="010A0502050306030303" pitchFamily="18" charset="0"/>
              </a:rPr>
              <a:t>По материалам: </a:t>
            </a:r>
            <a:r>
              <a:rPr lang="en-US" sz="900" dirty="0" err="1">
                <a:solidFill>
                  <a:prstClr val="black"/>
                </a:solidFill>
                <a:latin typeface="Sylfaen" panose="010A0502050306030303" pitchFamily="18" charset="0"/>
              </a:rPr>
              <a:t>Palu</a:t>
            </a:r>
            <a:r>
              <a:rPr lang="en-US" sz="900" dirty="0">
                <a:solidFill>
                  <a:prstClr val="black"/>
                </a:solidFill>
                <a:latin typeface="Sylfaen" panose="010A0502050306030303" pitchFamily="18" charset="0"/>
              </a:rPr>
              <a:t>, T. (2016). </a:t>
            </a:r>
          </a:p>
          <a:p>
            <a:pPr algn="r"/>
            <a:r>
              <a:rPr lang="en-US" sz="900" dirty="0">
                <a:solidFill>
                  <a:prstClr val="black"/>
                </a:solidFill>
                <a:latin typeface="Sylfaen" panose="010A0502050306030303" pitchFamily="18" charset="0"/>
              </a:rPr>
              <a:t>Sustainable Immunization Through Universal Health Coverage. World Bank SAGE Meeting.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8559BD-B490-4161-A262-804DEE31F925}"/>
              </a:ext>
            </a:extLst>
          </p:cNvPr>
          <p:cNvGrpSpPr/>
          <p:nvPr/>
        </p:nvGrpSpPr>
        <p:grpSpPr>
          <a:xfrm>
            <a:off x="451530" y="1009861"/>
            <a:ext cx="8868035" cy="5061344"/>
            <a:chOff x="430995" y="493284"/>
            <a:chExt cx="8868035" cy="5061344"/>
          </a:xfrm>
        </p:grpSpPr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EA438E7A-C538-494D-8675-A167A44D6566}"/>
                </a:ext>
              </a:extLst>
            </p:cNvPr>
            <p:cNvSpPr txBox="1"/>
            <p:nvPr/>
          </p:nvSpPr>
          <p:spPr>
            <a:xfrm>
              <a:off x="517047" y="493284"/>
              <a:ext cx="4233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rPr>
                <a:t>Платформа пандемической готовности</a:t>
              </a:r>
              <a:endParaRPr lang="en-US" sz="1600" dirty="0">
                <a:solidFill>
                  <a:srgbClr val="4472C4">
                    <a:lumMod val="50000"/>
                  </a:srgbClr>
                </a:solidFill>
                <a:latin typeface="Sylfaen" panose="010A0502050306030303" pitchFamily="18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8AC3A3C-8039-4F53-A630-BF17C618EB44}"/>
                </a:ext>
              </a:extLst>
            </p:cNvPr>
            <p:cNvGrpSpPr/>
            <p:nvPr/>
          </p:nvGrpSpPr>
          <p:grpSpPr>
            <a:xfrm>
              <a:off x="430995" y="662560"/>
              <a:ext cx="8868035" cy="4892068"/>
              <a:chOff x="430995" y="662560"/>
              <a:chExt cx="8868035" cy="4892068"/>
            </a:xfrm>
          </p:grpSpPr>
          <p:cxnSp>
            <p:nvCxnSpPr>
              <p:cNvPr id="72" name="Connector: Elbow 71">
                <a:extLst>
                  <a:ext uri="{FF2B5EF4-FFF2-40B4-BE49-F238E27FC236}">
                    <a16:creationId xmlns:a16="http://schemas.microsoft.com/office/drawing/2014/main" id="{451427EB-09B8-4BD5-9B1F-ED5CA1215735}"/>
                  </a:ext>
                </a:extLst>
              </p:cNvPr>
              <p:cNvCxnSpPr>
                <a:cxnSpLocks/>
                <a:stCxn id="97" idx="1"/>
              </p:cNvCxnSpPr>
              <p:nvPr/>
            </p:nvCxnSpPr>
            <p:spPr>
              <a:xfrm rot="10800000" flipV="1">
                <a:off x="456541" y="662560"/>
                <a:ext cx="60507" cy="3302921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F1182C4E-E619-477A-98C1-812364E5854E}"/>
                  </a:ext>
                </a:extLst>
              </p:cNvPr>
              <p:cNvSpPr/>
              <p:nvPr/>
            </p:nvSpPr>
            <p:spPr>
              <a:xfrm>
                <a:off x="430995" y="2666795"/>
                <a:ext cx="8255805" cy="2887833"/>
              </a:xfrm>
              <a:prstGeom prst="ellipse">
                <a:avLst/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2814EF9C-82B9-4299-8F32-84CD0B247DC6}"/>
                  </a:ext>
                </a:extLst>
              </p:cNvPr>
              <p:cNvSpPr/>
              <p:nvPr/>
            </p:nvSpPr>
            <p:spPr>
              <a:xfrm>
                <a:off x="937433" y="2726072"/>
                <a:ext cx="7264375" cy="2541037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19B6D8EF-5DA2-4062-9AD3-89D649FD859B}"/>
                  </a:ext>
                </a:extLst>
              </p:cNvPr>
              <p:cNvSpPr/>
              <p:nvPr/>
            </p:nvSpPr>
            <p:spPr>
              <a:xfrm>
                <a:off x="1244611" y="2767219"/>
                <a:ext cx="6670281" cy="2333226"/>
              </a:xfrm>
              <a:prstGeom prst="ellipse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EF77D5-CE36-4E1B-AA43-B898E087E97A}"/>
                  </a:ext>
                </a:extLst>
              </p:cNvPr>
              <p:cNvSpPr/>
              <p:nvPr/>
            </p:nvSpPr>
            <p:spPr>
              <a:xfrm>
                <a:off x="1623952" y="2833672"/>
                <a:ext cx="5865654" cy="205177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901C9EE-F76F-451F-AE4C-6EAB9A0FD3C4}"/>
                  </a:ext>
                </a:extLst>
              </p:cNvPr>
              <p:cNvSpPr/>
              <p:nvPr/>
            </p:nvSpPr>
            <p:spPr>
              <a:xfrm>
                <a:off x="1942550" y="2872535"/>
                <a:ext cx="5259574" cy="1839769"/>
              </a:xfrm>
              <a:prstGeom prst="ellipse">
                <a:avLst/>
              </a:prstGeom>
              <a:solidFill>
                <a:srgbClr val="4472C4">
                  <a:lumMod val="60000"/>
                  <a:lumOff val="40000"/>
                </a:srgbClr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EDD2029-2F11-4480-8A51-F0922F29A263}"/>
                  </a:ext>
                </a:extLst>
              </p:cNvPr>
              <p:cNvSpPr/>
              <p:nvPr/>
            </p:nvSpPr>
            <p:spPr>
              <a:xfrm>
                <a:off x="2335930" y="2934717"/>
                <a:ext cx="4480560" cy="1567274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25534C8A-9C93-4051-9B07-3CE45FFBE051}"/>
                  </a:ext>
                </a:extLst>
              </p:cNvPr>
              <p:cNvSpPr/>
              <p:nvPr/>
            </p:nvSpPr>
            <p:spPr>
              <a:xfrm>
                <a:off x="2650255" y="2996785"/>
                <a:ext cx="3813048" cy="1333782"/>
              </a:xfrm>
              <a:prstGeom prst="ellipse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2C1D085B-111C-4E98-BBBA-A1376448EECC}"/>
                  </a:ext>
                </a:extLst>
              </p:cNvPr>
              <p:cNvSpPr/>
              <p:nvPr/>
            </p:nvSpPr>
            <p:spPr>
              <a:xfrm>
                <a:off x="3179464" y="3063839"/>
                <a:ext cx="2772918" cy="106485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cxnSp>
            <p:nvCxnSpPr>
              <p:cNvPr id="85" name="Connector: Elbow 84">
                <a:extLst>
                  <a:ext uri="{FF2B5EF4-FFF2-40B4-BE49-F238E27FC236}">
                    <a16:creationId xmlns:a16="http://schemas.microsoft.com/office/drawing/2014/main" id="{602FF6F4-247F-49E7-AE91-45F0BE7A2D5F}"/>
                  </a:ext>
                </a:extLst>
              </p:cNvPr>
              <p:cNvCxnSpPr>
                <a:cxnSpLocks/>
                <a:stCxn id="94" idx="1"/>
              </p:cNvCxnSpPr>
              <p:nvPr/>
            </p:nvCxnSpPr>
            <p:spPr>
              <a:xfrm rot="10800000" flipV="1">
                <a:off x="5602053" y="1750606"/>
                <a:ext cx="191476" cy="1806879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B1620885-999B-48CB-AD2E-EECD51136B07}"/>
                  </a:ext>
                </a:extLst>
              </p:cNvPr>
              <p:cNvSpPr/>
              <p:nvPr/>
            </p:nvSpPr>
            <p:spPr>
              <a:xfrm>
                <a:off x="3482359" y="3106930"/>
                <a:ext cx="2148840" cy="847944"/>
              </a:xfrm>
              <a:prstGeom prst="ellipse">
                <a:avLst/>
              </a:prstGeom>
              <a:solidFill>
                <a:srgbClr val="4472C4">
                  <a:lumMod val="75000"/>
                </a:srgbClr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BD49D715-3DAB-45E4-8A17-5AB1D1519E44}"/>
                  </a:ext>
                </a:extLst>
              </p:cNvPr>
              <p:cNvSpPr/>
              <p:nvPr/>
            </p:nvSpPr>
            <p:spPr>
              <a:xfrm>
                <a:off x="3817258" y="3153712"/>
                <a:ext cx="1479042" cy="550926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A8C8DBD-3A4A-462D-8CF5-C3015D3BCC75}"/>
                  </a:ext>
                </a:extLst>
              </p:cNvPr>
              <p:cNvGrpSpPr/>
              <p:nvPr/>
            </p:nvGrpSpPr>
            <p:grpSpPr>
              <a:xfrm>
                <a:off x="4080148" y="2307258"/>
                <a:ext cx="953262" cy="1223645"/>
                <a:chOff x="5550408" y="2099226"/>
                <a:chExt cx="1271016" cy="1631526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F89E0C56-83FB-430D-9A8E-1DFF16E5A98C}"/>
                    </a:ext>
                  </a:extLst>
                </p:cNvPr>
                <p:cNvSpPr/>
                <p:nvPr/>
              </p:nvSpPr>
              <p:spPr>
                <a:xfrm>
                  <a:off x="5550408" y="3300984"/>
                  <a:ext cx="1271016" cy="429768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ylfaen" panose="010A0502050306030303" pitchFamily="18" charset="0"/>
                  </a:endParaRPr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32916E2B-D9B9-4DB6-A2C5-F0F7E10268BE}"/>
                    </a:ext>
                  </a:extLst>
                </p:cNvPr>
                <p:cNvSpPr/>
                <p:nvPr/>
              </p:nvSpPr>
              <p:spPr>
                <a:xfrm>
                  <a:off x="5734514" y="2777693"/>
                  <a:ext cx="902801" cy="655882"/>
                </a:xfrm>
                <a:custGeom>
                  <a:avLst/>
                  <a:gdLst>
                    <a:gd name="connsiteX0" fmla="*/ 451401 w 902801"/>
                    <a:gd name="connsiteY0" fmla="*/ 0 h 655882"/>
                    <a:gd name="connsiteX1" fmla="*/ 691091 w 902801"/>
                    <a:gd name="connsiteY1" fmla="*/ 14744 h 655882"/>
                    <a:gd name="connsiteX2" fmla="*/ 808392 w 902801"/>
                    <a:gd name="connsiteY2" fmla="*/ 37687 h 655882"/>
                    <a:gd name="connsiteX3" fmla="*/ 715762 w 902801"/>
                    <a:gd name="connsiteY3" fmla="*/ 106766 h 655882"/>
                    <a:gd name="connsiteX4" fmla="*/ 674339 w 902801"/>
                    <a:gd name="connsiteY4" fmla="*/ 152161 h 655882"/>
                    <a:gd name="connsiteX5" fmla="*/ 673141 w 902801"/>
                    <a:gd name="connsiteY5" fmla="*/ 154095 h 655882"/>
                    <a:gd name="connsiteX6" fmla="*/ 611512 w 902801"/>
                    <a:gd name="connsiteY6" fmla="*/ 200292 h 655882"/>
                    <a:gd name="connsiteX7" fmla="*/ 548169 w 902801"/>
                    <a:gd name="connsiteY7" fmla="*/ 327941 h 655882"/>
                    <a:gd name="connsiteX8" fmla="*/ 784250 w 902801"/>
                    <a:gd name="connsiteY8" fmla="*/ 559831 h 655882"/>
                    <a:gd name="connsiteX9" fmla="*/ 902801 w 902801"/>
                    <a:gd name="connsiteY9" fmla="*/ 599626 h 655882"/>
                    <a:gd name="connsiteX10" fmla="*/ 902062 w 902801"/>
                    <a:gd name="connsiteY10" fmla="*/ 599875 h 655882"/>
                    <a:gd name="connsiteX11" fmla="*/ 451401 w 902801"/>
                    <a:gd name="connsiteY11" fmla="*/ 655882 h 655882"/>
                    <a:gd name="connsiteX12" fmla="*/ 741 w 902801"/>
                    <a:gd name="connsiteY12" fmla="*/ 599875 h 655882"/>
                    <a:gd name="connsiteX13" fmla="*/ 0 w 902801"/>
                    <a:gd name="connsiteY13" fmla="*/ 599626 h 655882"/>
                    <a:gd name="connsiteX14" fmla="*/ 118551 w 902801"/>
                    <a:gd name="connsiteY14" fmla="*/ 559831 h 655882"/>
                    <a:gd name="connsiteX15" fmla="*/ 354632 w 902801"/>
                    <a:gd name="connsiteY15" fmla="*/ 327941 h 655882"/>
                    <a:gd name="connsiteX16" fmla="*/ 291291 w 902801"/>
                    <a:gd name="connsiteY16" fmla="*/ 200292 h 655882"/>
                    <a:gd name="connsiteX17" fmla="*/ 264648 w 902801"/>
                    <a:gd name="connsiteY17" fmla="*/ 180321 h 655882"/>
                    <a:gd name="connsiteX18" fmla="*/ 244875 w 902801"/>
                    <a:gd name="connsiteY18" fmla="*/ 148399 h 655882"/>
                    <a:gd name="connsiteX19" fmla="*/ 203452 w 902801"/>
                    <a:gd name="connsiteY19" fmla="*/ 103003 h 655882"/>
                    <a:gd name="connsiteX20" fmla="*/ 111408 w 902801"/>
                    <a:gd name="connsiteY20" fmla="*/ 34362 h 655882"/>
                    <a:gd name="connsiteX21" fmla="*/ 211712 w 902801"/>
                    <a:gd name="connsiteY21" fmla="*/ 14744 h 655882"/>
                    <a:gd name="connsiteX22" fmla="*/ 451401 w 902801"/>
                    <a:gd name="connsiteY22" fmla="*/ 0 h 655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902801" h="655882">
                      <a:moveTo>
                        <a:pt x="451401" y="0"/>
                      </a:moveTo>
                      <a:cubicBezTo>
                        <a:pt x="534869" y="0"/>
                        <a:pt x="615374" y="5162"/>
                        <a:pt x="691091" y="14744"/>
                      </a:cubicBezTo>
                      <a:lnTo>
                        <a:pt x="808392" y="37687"/>
                      </a:lnTo>
                      <a:lnTo>
                        <a:pt x="715762" y="106766"/>
                      </a:lnTo>
                      <a:cubicBezTo>
                        <a:pt x="699773" y="121945"/>
                        <a:pt x="685886" y="137152"/>
                        <a:pt x="674339" y="152161"/>
                      </a:cubicBezTo>
                      <a:lnTo>
                        <a:pt x="673141" y="154095"/>
                      </a:lnTo>
                      <a:lnTo>
                        <a:pt x="611512" y="200292"/>
                      </a:lnTo>
                      <a:cubicBezTo>
                        <a:pt x="570724" y="239526"/>
                        <a:pt x="548169" y="282662"/>
                        <a:pt x="548169" y="327941"/>
                      </a:cubicBezTo>
                      <a:cubicBezTo>
                        <a:pt x="548169" y="418500"/>
                        <a:pt x="638388" y="500485"/>
                        <a:pt x="784250" y="559831"/>
                      </a:cubicBezTo>
                      <a:lnTo>
                        <a:pt x="902801" y="599626"/>
                      </a:lnTo>
                      <a:lnTo>
                        <a:pt x="902062" y="599875"/>
                      </a:lnTo>
                      <a:cubicBezTo>
                        <a:pt x="773418" y="635235"/>
                        <a:pt x="618337" y="655882"/>
                        <a:pt x="451401" y="655882"/>
                      </a:cubicBezTo>
                      <a:cubicBezTo>
                        <a:pt x="284466" y="655882"/>
                        <a:pt x="129385" y="635235"/>
                        <a:pt x="741" y="599875"/>
                      </a:cubicBezTo>
                      <a:lnTo>
                        <a:pt x="0" y="599626"/>
                      </a:lnTo>
                      <a:lnTo>
                        <a:pt x="118551" y="559831"/>
                      </a:lnTo>
                      <a:cubicBezTo>
                        <a:pt x="264416" y="500485"/>
                        <a:pt x="354632" y="418500"/>
                        <a:pt x="354632" y="327941"/>
                      </a:cubicBezTo>
                      <a:cubicBezTo>
                        <a:pt x="354632" y="282662"/>
                        <a:pt x="332078" y="239526"/>
                        <a:pt x="291291" y="200292"/>
                      </a:cubicBezTo>
                      <a:lnTo>
                        <a:pt x="264648" y="180321"/>
                      </a:lnTo>
                      <a:lnTo>
                        <a:pt x="244875" y="148399"/>
                      </a:lnTo>
                      <a:cubicBezTo>
                        <a:pt x="233327" y="133389"/>
                        <a:pt x="219441" y="118182"/>
                        <a:pt x="203452" y="103003"/>
                      </a:cubicBezTo>
                      <a:lnTo>
                        <a:pt x="111408" y="34362"/>
                      </a:lnTo>
                      <a:lnTo>
                        <a:pt x="211712" y="14744"/>
                      </a:lnTo>
                      <a:cubicBezTo>
                        <a:pt x="287430" y="5162"/>
                        <a:pt x="367934" y="0"/>
                        <a:pt x="451401" y="0"/>
                      </a:cubicBezTo>
                      <a:close/>
                    </a:path>
                  </a:pathLst>
                </a:cu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3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ylfaen" panose="010A0502050306030303" pitchFamily="18" charset="0"/>
                  </a:endParaRPr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6F454860-CF97-4E0B-8166-126C849EB2FD}"/>
                    </a:ext>
                  </a:extLst>
                </p:cNvPr>
                <p:cNvSpPr/>
                <p:nvPr/>
              </p:nvSpPr>
              <p:spPr>
                <a:xfrm>
                  <a:off x="5734515" y="2099226"/>
                  <a:ext cx="902801" cy="892956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ylfaen" panose="010A0502050306030303" pitchFamily="18" charset="0"/>
                  </a:endParaRPr>
                </a:p>
              </p:txBody>
            </p:sp>
          </p:grpSp>
          <p:pic>
            <p:nvPicPr>
              <p:cNvPr id="92" name="Graphic 91">
                <a:extLst>
                  <a:ext uri="{FF2B5EF4-FFF2-40B4-BE49-F238E27FC236}">
                    <a16:creationId xmlns:a16="http://schemas.microsoft.com/office/drawing/2014/main" id="{0C007537-8714-4A62-88BA-DD3A836C78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381498" y="2398068"/>
                <a:ext cx="368853" cy="432054"/>
              </a:xfrm>
              <a:prstGeom prst="rect">
                <a:avLst/>
              </a:prstGeom>
            </p:spPr>
          </p:pic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DB6E651C-A616-42E8-AF68-7D0496F98F6B}"/>
                  </a:ext>
                </a:extLst>
              </p:cNvPr>
              <p:cNvSpPr txBox="1"/>
              <p:nvPr/>
            </p:nvSpPr>
            <p:spPr>
              <a:xfrm>
                <a:off x="5209833" y="834926"/>
                <a:ext cx="37580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Отправная точка для оказания медицинских услуг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2E22D186-4369-45C1-9507-7BFBE4D1C401}"/>
                  </a:ext>
                </a:extLst>
              </p:cNvPr>
              <p:cNvSpPr txBox="1"/>
              <p:nvPr/>
            </p:nvSpPr>
            <p:spPr>
              <a:xfrm>
                <a:off x="5793529" y="1458219"/>
                <a:ext cx="350550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Улучшение здоровья, снижение смертности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82E6C5D-9B1A-400E-AB65-DAA048DC5378}"/>
                  </a:ext>
                </a:extLst>
              </p:cNvPr>
              <p:cNvSpPr txBox="1"/>
              <p:nvPr/>
            </p:nvSpPr>
            <p:spPr>
              <a:xfrm>
                <a:off x="6511169" y="2047039"/>
                <a:ext cx="23379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Самая эффективная инвестиция в здравоохранении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4A657D5-F019-488B-B138-B9156ECF6E58}"/>
                  </a:ext>
                </a:extLst>
              </p:cNvPr>
              <p:cNvSpPr txBox="1"/>
              <p:nvPr/>
            </p:nvSpPr>
            <p:spPr>
              <a:xfrm>
                <a:off x="7346652" y="2880491"/>
                <a:ext cx="190939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Ориентированное на интересы малоимущих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917DEE8-2613-431D-A6F3-5AEDC15A5E56}"/>
                  </a:ext>
                </a:extLst>
              </p:cNvPr>
              <p:cNvSpPr txBox="1"/>
              <p:nvPr/>
            </p:nvSpPr>
            <p:spPr>
              <a:xfrm>
                <a:off x="1099737" y="872639"/>
                <a:ext cx="393367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Снижение будущей бремени на систему здравоохранения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cxnSp>
            <p:nvCxnSpPr>
              <p:cNvPr id="99" name="Connector: Elbow 98">
                <a:extLst>
                  <a:ext uri="{FF2B5EF4-FFF2-40B4-BE49-F238E27FC236}">
                    <a16:creationId xmlns:a16="http://schemas.microsoft.com/office/drawing/2014/main" id="{CC3A303C-6451-435F-84E0-87FEEAC725B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5071752" y="1100382"/>
                <a:ext cx="152611" cy="157734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64B22CA2-4526-45B1-BC95-1CAE98017E2D}"/>
                  </a:ext>
                </a:extLst>
              </p:cNvPr>
              <p:cNvSpPr txBox="1"/>
              <p:nvPr/>
            </p:nvSpPr>
            <p:spPr>
              <a:xfrm>
                <a:off x="1766130" y="1415476"/>
                <a:ext cx="31603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Повышение производительности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D31F766-5686-4B83-9DFF-E4AA623B22EC}"/>
                  </a:ext>
                </a:extLst>
              </p:cNvPr>
              <p:cNvSpPr txBox="1"/>
              <p:nvPr/>
            </p:nvSpPr>
            <p:spPr>
              <a:xfrm>
                <a:off x="2363578" y="1792832"/>
                <a:ext cx="278731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Улучшенные познания, уровень образования, питание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</p:grpSp>
      </p:grp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2E8DCC66-E8A7-46B7-8580-32E324FDBA7B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76407" y="2110199"/>
            <a:ext cx="38457" cy="1712566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CC693F5A-F7BF-44F2-B47B-FE7845B0B601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12419" y="1666573"/>
            <a:ext cx="59892" cy="2171020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D58EC386-1C51-4469-AED3-6684CA062F32}"/>
              </a:ext>
            </a:extLst>
          </p:cNvPr>
          <p:cNvCxnSpPr>
            <a:cxnSpLocks/>
          </p:cNvCxnSpPr>
          <p:nvPr/>
        </p:nvCxnSpPr>
        <p:spPr>
          <a:xfrm rot="5400000">
            <a:off x="1835814" y="298780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8B707848-FF38-4C02-8417-77EE25EBCCA8}"/>
              </a:ext>
            </a:extLst>
          </p:cNvPr>
          <p:cNvCxnSpPr>
            <a:cxnSpLocks/>
          </p:cNvCxnSpPr>
          <p:nvPr/>
        </p:nvCxnSpPr>
        <p:spPr>
          <a:xfrm rot="5400000">
            <a:off x="5981191" y="322393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691FA243-0573-4F0F-896F-3507E3A11FBC}"/>
              </a:ext>
            </a:extLst>
          </p:cNvPr>
          <p:cNvCxnSpPr>
            <a:cxnSpLocks/>
          </p:cNvCxnSpPr>
          <p:nvPr/>
        </p:nvCxnSpPr>
        <p:spPr>
          <a:xfrm rot="5400000">
            <a:off x="7058713" y="3625106"/>
            <a:ext cx="564032" cy="125101"/>
          </a:xfrm>
          <a:prstGeom prst="bentConnector3">
            <a:avLst>
              <a:gd name="adj1" fmla="val 716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1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ED00-8BCD-45A0-BACE-7C158B8E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Иммунизация - это вмешательство в здоровье в поддержку бедных слоев населения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A0CA9-EE4F-4CC9-906D-CC441DD53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13442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Бедные с большей вероятностью могут заразиться инфекционными заболеваниями, предупреждаемыми вакцинацией, например, корью, и с меньшей вероятностью могут выздоравливать в случае заражения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ru-RU" dirty="0"/>
              <a:t>Таким образом, бедные получают наибольшую выгоду от иммунизации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ru-RU" dirty="0"/>
              <a:t>Кроме того, медицинские расходы и потеря заработной платы от заболеваний, предупреждаемых иммунизацией, приводят к тому, что многие домохозяйства оказываются в нищете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ru-RU" dirty="0"/>
              <a:t>Предотвращая эти потери, иммунизация обеспечивает своего рода защиту от финансовых рисков, особенно для бедных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ru-RU" dirty="0"/>
              <a:t>В большинстве стран иммунизация охватывает больше бедных домохозяйств, чем большинство других мер в области здравоохранения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6F029-A66E-48B9-80C2-E94BEA177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4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433D8CD-AF61-4E09-96BD-9A4E4AD6E3FB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Key Message</a:t>
            </a:r>
          </a:p>
        </p:txBody>
      </p:sp>
    </p:spTree>
    <p:extLst>
      <p:ext uri="{BB962C8B-B14F-4D97-AF65-F5344CB8AC3E}">
        <p14:creationId xmlns:p14="http://schemas.microsoft.com/office/powerpoint/2010/main" val="269383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99840-92B9-47B8-A704-605B590C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Иммунизация - это вмешательство в здоровье в поддержку бедных слоев населения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чем говорят данные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A538-6126-46E1-AC4B-CA56E25B4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0395"/>
            <a:ext cx="8229600" cy="3053038"/>
          </a:xfrm>
        </p:spPr>
        <p:txBody>
          <a:bodyPr>
            <a:normAutofit/>
          </a:bodyPr>
          <a:lstStyle/>
          <a:p>
            <a:r>
              <a:rPr lang="ru-RU" dirty="0"/>
              <a:t>В рамках исследования, проведенного недавно в 41 стране с низким и средним уровнем дохода</a:t>
            </a:r>
            <a:r>
              <a:rPr lang="en-US" baseline="30000" dirty="0"/>
              <a:t>1</a:t>
            </a:r>
            <a:r>
              <a:rPr lang="ru-RU" dirty="0"/>
              <a:t>, были рассмотрены последствия иммунизации с точки зрения здоровья и справедливости в период 2016-2030 годов.</a:t>
            </a:r>
            <a:r>
              <a:rPr lang="en-US" dirty="0"/>
              <a:t>  </a:t>
            </a:r>
          </a:p>
          <a:p>
            <a:endParaRPr lang="en-US" dirty="0"/>
          </a:p>
          <a:p>
            <a:r>
              <a:rPr lang="ru-RU" dirty="0"/>
              <a:t>В анализ были включены 5 из 15 стран-членов </a:t>
            </a:r>
            <a:r>
              <a:rPr lang="en-US" dirty="0" err="1"/>
              <a:t>LNCT</a:t>
            </a:r>
            <a:r>
              <a:rPr lang="ru-RU" dirty="0"/>
              <a:t>: Армения, Гана, Индонезия, Нигерия и Тимор-Лешти (включены ввиду наличия данных, полученных в ходе демографических и медицинских исследований).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78CA4-5197-4653-AB7F-A9F09DC01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5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054543-BFDB-448B-89E8-E4F2C92E265B}"/>
              </a:ext>
            </a:extLst>
          </p:cNvPr>
          <p:cNvSpPr txBox="1"/>
          <p:nvPr/>
        </p:nvSpPr>
        <p:spPr>
          <a:xfrm>
            <a:off x="628650" y="4985482"/>
            <a:ext cx="7487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1Chang A, Riumall-Herl C, Perales N, Clark S, et al. The Equity Impact Vaccines May Have On Averting Deaths and Medical Impoverishment in Developing Countries. Health Aff (Millwood) 2018; 37(2).</a:t>
            </a:r>
          </a:p>
        </p:txBody>
      </p:sp>
    </p:spTree>
    <p:extLst>
      <p:ext uri="{BB962C8B-B14F-4D97-AF65-F5344CB8AC3E}">
        <p14:creationId xmlns:p14="http://schemas.microsoft.com/office/powerpoint/2010/main" val="648406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99840-92B9-47B8-A704-605B590C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Иммунизация - это вмешательство в здоровье в поддержку бедных слоев населения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чем говорят данные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A538-6126-46E1-AC4B-CA56E25B4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87" y="1359310"/>
            <a:ext cx="8264013" cy="435323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Бедные извлекут максимальную выгоду от иммунизации как с точки зрения улучшения здоровья, так и с точки зрения экономического воздействия</a:t>
            </a:r>
            <a:endParaRPr lang="en-US" dirty="0"/>
          </a:p>
          <a:p>
            <a:pPr lvl="1"/>
            <a:r>
              <a:rPr lang="ru-RU" dirty="0"/>
              <a:t>Улучшение здоровья: 25% из 36 миллионов будущих случаев смертей, предотвращенных иммунизацией, будут приходиться на 20% беднейших слоев населения. Вакцина от кори предотвратит большинство случаев смерти (61%), за ней последуют гепатит В (18%) и ВПЧ (7%).</a:t>
            </a:r>
            <a:endParaRPr lang="en-US" dirty="0"/>
          </a:p>
          <a:p>
            <a:pPr lvl="1"/>
            <a:r>
              <a:rPr lang="ru-RU" dirty="0"/>
              <a:t>Экономическое воздействие: иммунизация предотвратит обнищание 24 миллионов человек в результате медицинских расходов. Гепатит B предотвращает наибольшее количество случаев (14 миллионов), затем корь (5 миллионов) и менингит A (3 миллиона)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r>
              <a:rPr lang="ru-RU" dirty="0"/>
              <a:t>Послание политики: иммунизация является важной мерой для улучшения справедливости и сокращения бедности </a:t>
            </a:r>
            <a:br>
              <a:rPr lang="en-US" dirty="0">
                <a:highlight>
                  <a:srgbClr val="FFFF00"/>
                </a:highlight>
              </a:rPr>
            </a:b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78CA4-5197-4653-AB7F-A9F09DC01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6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5853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0069"/>
            <a:ext cx="7691120" cy="1147762"/>
          </a:xfrm>
        </p:spPr>
        <p:txBody>
          <a:bodyPr>
            <a:noAutofit/>
          </a:bodyPr>
          <a:lstStyle/>
          <a:p>
            <a:r>
              <a:rPr lang="ru-RU" sz="2100" dirty="0">
                <a:latin typeface="Sylfaen" panose="010A0502050306030303" pitchFamily="18" charset="0"/>
              </a:rPr>
              <a:t>Использование данных для демонстрации того, что иммунизация в вашей стране дает очевидные экономические результаты (и что многое еще нужно сделать)</a:t>
            </a:r>
            <a:endParaRPr lang="en-US" sz="2100" dirty="0">
              <a:latin typeface="Sylfaen" panose="010A0502050306030303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05342"/>
              </p:ext>
            </p:extLst>
          </p:nvPr>
        </p:nvGraphicFramePr>
        <p:xfrm>
          <a:off x="416665" y="1435565"/>
          <a:ext cx="82296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542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565058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358878">
                <a:tc>
                  <a:txBody>
                    <a:bodyPr/>
                    <a:lstStyle/>
                    <a:p>
                      <a:r>
                        <a:rPr lang="ru-RU" dirty="0">
                          <a:latin typeface="Sylfaen" panose="010A0502050306030303" pitchFamily="18" charset="0"/>
                        </a:rPr>
                        <a:t>Потребность в данных</a:t>
                      </a:r>
                      <a:endParaRPr lang="en-US" dirty="0"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Sylfaen" panose="010A0502050306030303" pitchFamily="18" charset="0"/>
                        </a:rPr>
                        <a:t>Пример гипотетического анализа</a:t>
                      </a:r>
                      <a:r>
                        <a:rPr lang="en-US" dirty="0">
                          <a:latin typeface="Sylfaen" panose="010A0502050306030303" pitchFamily="18" charset="0"/>
                        </a:rPr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382523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Sylfaen" panose="010A0502050306030303" pitchFamily="18" charset="0"/>
                        </a:rPr>
                        <a:t>Расходы </a:t>
                      </a:r>
                      <a:r>
                        <a:rPr lang="en-US" sz="1600" dirty="0">
                          <a:latin typeface="Sylfaen" panose="010A0502050306030303" pitchFamily="18" charset="0"/>
                        </a:rPr>
                        <a:t>OOP </a:t>
                      </a:r>
                      <a:r>
                        <a:rPr lang="ru-RU" sz="1600" dirty="0">
                          <a:latin typeface="Sylfaen" panose="010A0502050306030303" pitchFamily="18" charset="0"/>
                        </a:rPr>
                        <a:t>на здравоохранение по </a:t>
                      </a:r>
                      <a:r>
                        <a:rPr lang="ru-RU" sz="1600" dirty="0" err="1">
                          <a:latin typeface="Sylfaen" panose="010A0502050306030303" pitchFamily="18" charset="0"/>
                        </a:rPr>
                        <a:t>квинтилю</a:t>
                      </a:r>
                      <a:r>
                        <a:rPr lang="ru-RU" sz="1600" dirty="0">
                          <a:latin typeface="Sylfaen" panose="010A0502050306030303" pitchFamily="18" charset="0"/>
                        </a:rPr>
                        <a:t> благосостояния; охват иммунизацией по </a:t>
                      </a:r>
                      <a:r>
                        <a:rPr lang="ru-RU" sz="1600" dirty="0" err="1">
                          <a:latin typeface="Sylfaen" panose="010A0502050306030303" pitchFamily="18" charset="0"/>
                        </a:rPr>
                        <a:t>квинтилю</a:t>
                      </a:r>
                      <a:r>
                        <a:rPr lang="ru-RU" sz="1600" dirty="0">
                          <a:latin typeface="Sylfaen" panose="010A0502050306030303" pitchFamily="18" charset="0"/>
                        </a:rPr>
                        <a:t> благосостояния</a:t>
                      </a:r>
                      <a:endParaRPr lang="en-US" sz="1600" dirty="0"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Sylfaen" panose="010A0502050306030303" pitchFamily="18" charset="0"/>
                        </a:rPr>
                        <a:t>Неимущие дети подвергаются влиянию болезней, предотвращаемых вакцинацией, в значительно большей степени, чем дети из более обеспеченных семей. Высокие издержки на здравоохранение из собственных средств и обнищание из-за</a:t>
                      </a:r>
                      <a:r>
                        <a:rPr lang="ru-RU" sz="1600" baseline="0" dirty="0"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ru-RU" sz="1600" dirty="0">
                          <a:latin typeface="Sylfaen" panose="010A0502050306030303" pitchFamily="18" charset="0"/>
                        </a:rPr>
                        <a:t>расходов на здравоохранение также больше влияют на бедные семьи. Иммунизация обеспечивает защиту от финансовых рисков за счет сокращения расходов, связанных с заболеваниями, предотвращаемыми вакцинацией.</a:t>
                      </a:r>
                      <a:endParaRPr lang="en-US" sz="1600" dirty="0"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37384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7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86E6EA12-0F4C-4055-BD77-F1A6CFFE7FBD}"/>
              </a:ext>
            </a:extLst>
          </p:cNvPr>
          <p:cNvSpPr/>
          <p:nvPr/>
        </p:nvSpPr>
        <p:spPr>
          <a:xfrm>
            <a:off x="7888761" y="183415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  <p:sp>
        <p:nvSpPr>
          <p:cNvPr id="9" name="Star: 6 Points 7">
            <a:extLst>
              <a:ext uri="{FF2B5EF4-FFF2-40B4-BE49-F238E27FC236}">
                <a16:creationId xmlns:a16="http://schemas.microsoft.com/office/drawing/2014/main" id="{802928AB-761B-4E5B-A5F7-B36F013DD2FF}"/>
              </a:ext>
            </a:extLst>
          </p:cNvPr>
          <p:cNvSpPr/>
          <p:nvPr/>
        </p:nvSpPr>
        <p:spPr>
          <a:xfrm>
            <a:off x="7888760" y="181644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Sylfaen" panose="010A0502050306030303" pitchFamily="18" charset="0"/>
              </a:rPr>
              <a:t>Данные</a:t>
            </a:r>
            <a:endParaRPr lang="en-US" sz="10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68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57B2-E5AC-4DCC-974C-2FC061B31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8996"/>
            <a:ext cx="8229600" cy="11430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отличным источником информации о значении иммунизации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7B2E-2AF4-4404-B545-6DB60DA22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02134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3"/>
              </a:rPr>
              <a:t>https://immunizationevidence.org/</a:t>
            </a:r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Удобный для пользования и регулярно обновляемый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AF322-A5ED-4A3E-97A6-11E613757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8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18896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TaxCatchAll xmlns="2af4539b-39f3-4771-ac1a-16de5a20c394">
      <Value>270</Value>
    </TaxCatchAl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8" ma:contentTypeDescription="Create a new document." ma:contentTypeScope="" ma:versionID="c6561534dfdc9b7886528db40cafc27d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79f9ffad7407983900b851270c6c0e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" ma:fieldId="{4d16009d-c514-44af-92aa-78db77815af5}" ma:taxonomyMulti="true" ma:sspId="99a65aa6-ac8d-46e4-9aa8-b40f8e8101fc" ma:termSetId="15945777-b729-482b-84e6-b6df0cc2b1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8F70BE-E4CC-4D73-8BA0-08FE658F0A94}">
  <ds:schemaRefs>
    <ds:schemaRef ds:uri="http://schemas.microsoft.com/office/2006/metadata/properties"/>
    <ds:schemaRef ds:uri="http://schemas.microsoft.com/office/infopath/2007/PartnerControls"/>
    <ds:schemaRef ds:uri="2af4539b-39f3-4771-ac1a-16de5a20c39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9916DAA-7E09-43AF-845A-EADB4BDC8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af4539b-39f3-4771-ac1a-16de5a20c394"/>
    <ds:schemaRef ds:uri="768c69c3-fa35-427a-bd39-62ed8a1a92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18252</TotalTime>
  <Words>756</Words>
  <Application>Microsoft Office PowerPoint</Application>
  <PresentationFormat>On-screen Show (4:3)</PresentationFormat>
  <Paragraphs>69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Museo Sans 300</vt:lpstr>
      <vt:lpstr>Museo Slab 300</vt:lpstr>
      <vt:lpstr>Sylfaen</vt:lpstr>
      <vt:lpstr>Times New Roman</vt:lpstr>
      <vt:lpstr>Wingdings</vt:lpstr>
      <vt:lpstr>R4D_StandardTemplate_MAC</vt:lpstr>
      <vt:lpstr>think-cell Slide</vt:lpstr>
      <vt:lpstr>Обоснование необходимости инвестирования в иммунизацию</vt:lpstr>
      <vt:lpstr>Назначение презентации</vt:lpstr>
      <vt:lpstr>Почему иммунизация является важной инвестицией?</vt:lpstr>
      <vt:lpstr>Иммунизация - это вмешательство в здоровье в поддержку бедных слоев населения</vt:lpstr>
      <vt:lpstr>Иммунизация - это вмешательство в здоровье в поддержку бедных слоев населения:  о чем говорят данные (1)</vt:lpstr>
      <vt:lpstr>Иммунизация - это вмешательство в здоровье в поддержку бедных слоев населения:  о чем говорят данные (2)</vt:lpstr>
      <vt:lpstr>Использование данных для демонстрации того, что иммунизация в вашей стране дает очевидные экономические результаты (и что многое еще нужно сделать)</vt:lpstr>
      <vt:lpstr>Проект VoICE является отличным источником информации о значении иммунизации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Christina Shaw</cp:lastModifiedBy>
  <cp:revision>356</cp:revision>
  <cp:lastPrinted>2018-04-16T21:25:53Z</cp:lastPrinted>
  <dcterms:created xsi:type="dcterms:W3CDTF">2013-09-25T20:04:22Z</dcterms:created>
  <dcterms:modified xsi:type="dcterms:W3CDTF">2020-04-01T16:46:28Z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>270;#Communications|d8600aaf-13ee-4a11-996f-f272b3ac4916</vt:lpwstr>
  </property>
</Properties>
</file>