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6"/>
  </p:notesMasterIdLst>
  <p:handoutMasterIdLst>
    <p:handoutMasterId r:id="rId17"/>
  </p:handoutMasterIdLst>
  <p:sldIdLst>
    <p:sldId id="353" r:id="rId5"/>
    <p:sldId id="305" r:id="rId6"/>
    <p:sldId id="281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</p:sldIdLst>
  <p:sldSz cx="9144000" cy="6858000" type="screen4x3"/>
  <p:notesSz cx="6858000" cy="9313863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/>
  <p:cmAuthor id="2" name="Meghan O'Connell" initials="MO" lastIdx="7" clrIdx="2"/>
  <p:cmAuthor id="3" name="Paul Wilson" initials="" lastIdx="28" clrIdx="3"/>
  <p:cmAuthor id="4" name="Helen Saxenian" initials="HS" lastIdx="4" clrIdx="4">
    <p:extLst>
      <p:ext uri="{19B8F6BF-5375-455C-9EA6-DF929625EA0E}">
        <p15:presenceInfo xmlns:p15="http://schemas.microsoft.com/office/powerpoint/2012/main" userId="44da638aa1a181e4" providerId="Windows Live"/>
      </p:ext>
    </p:extLst>
  </p:cmAuthor>
  <p:cmAuthor id="5" name="Author" initials="A" lastIdx="16" clrIdx="5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726"/>
    <a:srgbClr val="000000"/>
    <a:srgbClr val="F7F7F7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B8666-00E6-4E14-8060-91F867E3DC1C}" v="12" dt="2020-04-01T16:07:37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5" autoAdjust="0"/>
    <p:restoredTop sz="94683" autoAdjust="0"/>
  </p:normalViewPr>
  <p:slideViewPr>
    <p:cSldViewPr snapToGrid="0">
      <p:cViewPr varScale="1">
        <p:scale>
          <a:sx n="68" d="100"/>
          <a:sy n="68" d="100"/>
        </p:scale>
        <p:origin x="432" y="54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25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66DB8666-00E6-4E14-8060-91F867E3DC1C}"/>
    <pc:docChg chg="undo custSel addSld delSld modSld">
      <pc:chgData name="Christina Shaw" userId="14dc42a2-bfa6-4b75-b011-e3e8d16be8df" providerId="ADAL" clId="{66DB8666-00E6-4E14-8060-91F867E3DC1C}" dt="2020-04-01T16:07:39.731" v="27" actId="2696"/>
      <pc:docMkLst>
        <pc:docMk/>
      </pc:docMkLst>
      <pc:sldChg chg="add">
        <pc:chgData name="Christina Shaw" userId="14dc42a2-bfa6-4b75-b011-e3e8d16be8df" providerId="ADAL" clId="{66DB8666-00E6-4E14-8060-91F867E3DC1C}" dt="2020-04-01T16:01:49.281" v="5"/>
        <pc:sldMkLst>
          <pc:docMk/>
          <pc:sldMk cId="4161316538" sldId="281"/>
        </pc:sldMkLst>
      </pc:sldChg>
      <pc:sldChg chg="del">
        <pc:chgData name="Christina Shaw" userId="14dc42a2-bfa6-4b75-b011-e3e8d16be8df" providerId="ADAL" clId="{66DB8666-00E6-4E14-8060-91F867E3DC1C}" dt="2020-04-01T16:03:35.951" v="12" actId="2696"/>
        <pc:sldMkLst>
          <pc:docMk/>
          <pc:sldMk cId="1687845149" sldId="284"/>
        </pc:sldMkLst>
      </pc:sldChg>
      <pc:sldChg chg="del">
        <pc:chgData name="Christina Shaw" userId="14dc42a2-bfa6-4b75-b011-e3e8d16be8df" providerId="ADAL" clId="{66DB8666-00E6-4E14-8060-91F867E3DC1C}" dt="2020-04-01T16:03:14.385" v="8" actId="2696"/>
        <pc:sldMkLst>
          <pc:docMk/>
          <pc:sldMk cId="1658239975" sldId="286"/>
        </pc:sldMkLst>
      </pc:sldChg>
      <pc:sldChg chg="add del">
        <pc:chgData name="Christina Shaw" userId="14dc42a2-bfa6-4b75-b011-e3e8d16be8df" providerId="ADAL" clId="{66DB8666-00E6-4E14-8060-91F867E3DC1C}" dt="2020-04-01T16:06:29.781" v="20" actId="2696"/>
        <pc:sldMkLst>
          <pc:docMk/>
          <pc:sldMk cId="877393826" sldId="303"/>
        </pc:sldMkLst>
      </pc:sldChg>
      <pc:sldChg chg="add">
        <pc:chgData name="Christina Shaw" userId="14dc42a2-bfa6-4b75-b011-e3e8d16be8df" providerId="ADAL" clId="{66DB8666-00E6-4E14-8060-91F867E3DC1C}" dt="2020-04-01T16:01:40.179" v="3"/>
        <pc:sldMkLst>
          <pc:docMk/>
          <pc:sldMk cId="3095954908" sldId="305"/>
        </pc:sldMkLst>
      </pc:sldChg>
      <pc:sldChg chg="del">
        <pc:chgData name="Christina Shaw" userId="14dc42a2-bfa6-4b75-b011-e3e8d16be8df" providerId="ADAL" clId="{66DB8666-00E6-4E14-8060-91F867E3DC1C}" dt="2020-04-01T16:07:12.732" v="23" actId="2696"/>
        <pc:sldMkLst>
          <pc:docMk/>
          <pc:sldMk cId="154010978" sldId="310"/>
        </pc:sldMkLst>
      </pc:sldChg>
      <pc:sldChg chg="del">
        <pc:chgData name="Christina Shaw" userId="14dc42a2-bfa6-4b75-b011-e3e8d16be8df" providerId="ADAL" clId="{66DB8666-00E6-4E14-8060-91F867E3DC1C}" dt="2020-04-01T16:07:28.438" v="25" actId="2696"/>
        <pc:sldMkLst>
          <pc:docMk/>
          <pc:sldMk cId="510957951" sldId="311"/>
        </pc:sldMkLst>
      </pc:sldChg>
      <pc:sldChg chg="del">
        <pc:chgData name="Christina Shaw" userId="14dc42a2-bfa6-4b75-b011-e3e8d16be8df" providerId="ADAL" clId="{66DB8666-00E6-4E14-8060-91F867E3DC1C}" dt="2020-04-01T16:01:18.689" v="2" actId="2696"/>
        <pc:sldMkLst>
          <pc:docMk/>
          <pc:sldMk cId="3147047705" sldId="331"/>
        </pc:sldMkLst>
      </pc:sldChg>
      <pc:sldChg chg="del">
        <pc:chgData name="Christina Shaw" userId="14dc42a2-bfa6-4b75-b011-e3e8d16be8df" providerId="ADAL" clId="{66DB8666-00E6-4E14-8060-91F867E3DC1C}" dt="2020-04-01T16:03:23.877" v="10" actId="2696"/>
        <pc:sldMkLst>
          <pc:docMk/>
          <pc:sldMk cId="115102810" sldId="338"/>
        </pc:sldMkLst>
      </pc:sldChg>
      <pc:sldChg chg="del">
        <pc:chgData name="Christina Shaw" userId="14dc42a2-bfa6-4b75-b011-e3e8d16be8df" providerId="ADAL" clId="{66DB8666-00E6-4E14-8060-91F867E3DC1C}" dt="2020-04-01T16:04:19.399" v="14" actId="2696"/>
        <pc:sldMkLst>
          <pc:docMk/>
          <pc:sldMk cId="3265185041" sldId="343"/>
        </pc:sldMkLst>
      </pc:sldChg>
      <pc:sldChg chg="del">
        <pc:chgData name="Christina Shaw" userId="14dc42a2-bfa6-4b75-b011-e3e8d16be8df" providerId="ADAL" clId="{66DB8666-00E6-4E14-8060-91F867E3DC1C}" dt="2020-04-01T16:07:39.731" v="27" actId="2696"/>
        <pc:sldMkLst>
          <pc:docMk/>
          <pc:sldMk cId="3331790994" sldId="347"/>
        </pc:sldMkLst>
      </pc:sldChg>
      <pc:sldChg chg="del">
        <pc:chgData name="Christina Shaw" userId="14dc42a2-bfa6-4b75-b011-e3e8d16be8df" providerId="ADAL" clId="{66DB8666-00E6-4E14-8060-91F867E3DC1C}" dt="2020-04-01T16:01:42.475" v="4" actId="2696"/>
        <pc:sldMkLst>
          <pc:docMk/>
          <pc:sldMk cId="1270232457" sldId="351"/>
        </pc:sldMkLst>
      </pc:sldChg>
      <pc:sldChg chg="del">
        <pc:chgData name="Christina Shaw" userId="14dc42a2-bfa6-4b75-b011-e3e8d16be8df" providerId="ADAL" clId="{66DB8666-00E6-4E14-8060-91F867E3DC1C}" dt="2020-04-01T16:01:52.753" v="6" actId="2696"/>
        <pc:sldMkLst>
          <pc:docMk/>
          <pc:sldMk cId="1726567989" sldId="352"/>
        </pc:sldMkLst>
      </pc:sldChg>
      <pc:sldChg chg="modSp add">
        <pc:chgData name="Christina Shaw" userId="14dc42a2-bfa6-4b75-b011-e3e8d16be8df" providerId="ADAL" clId="{66DB8666-00E6-4E14-8060-91F867E3DC1C}" dt="2020-04-01T16:01:16.298" v="1" actId="27636"/>
        <pc:sldMkLst>
          <pc:docMk/>
          <pc:sldMk cId="3117653926" sldId="353"/>
        </pc:sldMkLst>
        <pc:spChg chg="mod">
          <ac:chgData name="Christina Shaw" userId="14dc42a2-bfa6-4b75-b011-e3e8d16be8df" providerId="ADAL" clId="{66DB8666-00E6-4E14-8060-91F867E3DC1C}" dt="2020-04-01T16:01:16.298" v="1" actId="27636"/>
          <ac:spMkLst>
            <pc:docMk/>
            <pc:sldMk cId="3117653926" sldId="353"/>
            <ac:spMk id="3" creationId="{00000000-0000-0000-0000-000000000000}"/>
          </ac:spMkLst>
        </pc:spChg>
      </pc:sldChg>
      <pc:sldChg chg="add">
        <pc:chgData name="Christina Shaw" userId="14dc42a2-bfa6-4b75-b011-e3e8d16be8df" providerId="ADAL" clId="{66DB8666-00E6-4E14-8060-91F867E3DC1C}" dt="2020-04-01T16:03:12.048" v="7"/>
        <pc:sldMkLst>
          <pc:docMk/>
          <pc:sldMk cId="1110420322" sldId="354"/>
        </pc:sldMkLst>
      </pc:sldChg>
      <pc:sldChg chg="add">
        <pc:chgData name="Christina Shaw" userId="14dc42a2-bfa6-4b75-b011-e3e8d16be8df" providerId="ADAL" clId="{66DB8666-00E6-4E14-8060-91F867E3DC1C}" dt="2020-04-01T16:03:21.576" v="9"/>
        <pc:sldMkLst>
          <pc:docMk/>
          <pc:sldMk cId="2034683136" sldId="355"/>
        </pc:sldMkLst>
      </pc:sldChg>
      <pc:sldChg chg="add">
        <pc:chgData name="Christina Shaw" userId="14dc42a2-bfa6-4b75-b011-e3e8d16be8df" providerId="ADAL" clId="{66DB8666-00E6-4E14-8060-91F867E3DC1C}" dt="2020-04-01T16:03:33.539" v="11"/>
        <pc:sldMkLst>
          <pc:docMk/>
          <pc:sldMk cId="2790510661" sldId="356"/>
        </pc:sldMkLst>
      </pc:sldChg>
      <pc:sldChg chg="add">
        <pc:chgData name="Christina Shaw" userId="14dc42a2-bfa6-4b75-b011-e3e8d16be8df" providerId="ADAL" clId="{66DB8666-00E6-4E14-8060-91F867E3DC1C}" dt="2020-04-01T16:04:17.129" v="13"/>
        <pc:sldMkLst>
          <pc:docMk/>
          <pc:sldMk cId="1538088502" sldId="357"/>
        </pc:sldMkLst>
      </pc:sldChg>
      <pc:sldChg chg="modSp add">
        <pc:chgData name="Christina Shaw" userId="14dc42a2-bfa6-4b75-b011-e3e8d16be8df" providerId="ADAL" clId="{66DB8666-00E6-4E14-8060-91F867E3DC1C}" dt="2020-04-01T16:06:40.367" v="21" actId="14100"/>
        <pc:sldMkLst>
          <pc:docMk/>
          <pc:sldMk cId="1103829503" sldId="358"/>
        </pc:sldMkLst>
        <pc:spChg chg="mod">
          <ac:chgData name="Christina Shaw" userId="14dc42a2-bfa6-4b75-b011-e3e8d16be8df" providerId="ADAL" clId="{66DB8666-00E6-4E14-8060-91F867E3DC1C}" dt="2020-04-01T16:06:40.367" v="21" actId="14100"/>
          <ac:spMkLst>
            <pc:docMk/>
            <pc:sldMk cId="1103829503" sldId="358"/>
            <ac:spMk id="3" creationId="{A032836C-114D-431B-B61B-7FE33DA5C427}"/>
          </ac:spMkLst>
        </pc:spChg>
      </pc:sldChg>
      <pc:sldChg chg="add del">
        <pc:chgData name="Christina Shaw" userId="14dc42a2-bfa6-4b75-b011-e3e8d16be8df" providerId="ADAL" clId="{66DB8666-00E6-4E14-8060-91F867E3DC1C}" dt="2020-04-01T16:06:07.770" v="18" actId="2696"/>
        <pc:sldMkLst>
          <pc:docMk/>
          <pc:sldMk cId="2990677771" sldId="358"/>
        </pc:sldMkLst>
      </pc:sldChg>
      <pc:sldChg chg="add">
        <pc:chgData name="Christina Shaw" userId="14dc42a2-bfa6-4b75-b011-e3e8d16be8df" providerId="ADAL" clId="{66DB8666-00E6-4E14-8060-91F867E3DC1C}" dt="2020-04-01T16:07:09.705" v="22"/>
        <pc:sldMkLst>
          <pc:docMk/>
          <pc:sldMk cId="3562191380" sldId="359"/>
        </pc:sldMkLst>
      </pc:sldChg>
      <pc:sldChg chg="add">
        <pc:chgData name="Christina Shaw" userId="14dc42a2-bfa6-4b75-b011-e3e8d16be8df" providerId="ADAL" clId="{66DB8666-00E6-4E14-8060-91F867E3DC1C}" dt="2020-04-01T16:07:25.346" v="24"/>
        <pc:sldMkLst>
          <pc:docMk/>
          <pc:sldMk cId="3552766024" sldId="360"/>
        </pc:sldMkLst>
      </pc:sldChg>
      <pc:sldChg chg="add">
        <pc:chgData name="Christina Shaw" userId="14dc42a2-bfa6-4b75-b011-e3e8d16be8df" providerId="ADAL" clId="{66DB8666-00E6-4E14-8060-91F867E3DC1C}" dt="2020-04-01T16:07:37.290" v="26"/>
        <pc:sldMkLst>
          <pc:docMk/>
          <pc:sldMk cId="3026723245" sldId="361"/>
        </pc:sldMkLst>
      </pc:sldChg>
    </pc:docChg>
  </pc:docChgLst>
  <pc:docChgLst>
    <pc:chgData name="Christina Shaw" userId="14dc42a2-bfa6-4b75-b011-e3e8d16be8df" providerId="ADAL" clId="{2F06DF19-68BC-443F-A3C0-8389F0B1EA8E}"/>
    <pc:docChg chg="custSel modSld">
      <pc:chgData name="Christina Shaw" userId="14dc42a2-bfa6-4b75-b011-e3e8d16be8df" providerId="ADAL" clId="{2F06DF19-68BC-443F-A3C0-8389F0B1EA8E}" dt="2020-02-21T21:33:44.140" v="19" actId="1035"/>
      <pc:docMkLst>
        <pc:docMk/>
      </pc:docMkLst>
      <pc:sldChg chg="addSp delSp modSp">
        <pc:chgData name="Christina Shaw" userId="14dc42a2-bfa6-4b75-b011-e3e8d16be8df" providerId="ADAL" clId="{2F06DF19-68BC-443F-A3C0-8389F0B1EA8E}" dt="2020-02-21T21:33:44.140" v="19" actId="1035"/>
        <pc:sldMkLst>
          <pc:docMk/>
          <pc:sldMk cId="3147047705" sldId="331"/>
        </pc:sldMkLst>
        <pc:spChg chg="mod">
          <ac:chgData name="Christina Shaw" userId="14dc42a2-bfa6-4b75-b011-e3e8d16be8df" providerId="ADAL" clId="{2F06DF19-68BC-443F-A3C0-8389F0B1EA8E}" dt="2020-02-21T21:32:33.248" v="1" actId="27636"/>
          <ac:spMkLst>
            <pc:docMk/>
            <pc:sldMk cId="3147047705" sldId="331"/>
            <ac:spMk id="2" creationId="{00000000-0000-0000-0000-000000000000}"/>
          </ac:spMkLst>
        </pc:spChg>
        <pc:spChg chg="mod">
          <ac:chgData name="Christina Shaw" userId="14dc42a2-bfa6-4b75-b011-e3e8d16be8df" providerId="ADAL" clId="{2F06DF19-68BC-443F-A3C0-8389F0B1EA8E}" dt="2020-02-21T21:33:39.445" v="12" actId="1076"/>
          <ac:spMkLst>
            <pc:docMk/>
            <pc:sldMk cId="3147047705" sldId="331"/>
            <ac:spMk id="3" creationId="{00000000-0000-0000-0000-000000000000}"/>
          </ac:spMkLst>
        </pc:spChg>
        <pc:spChg chg="mod">
          <ac:chgData name="Christina Shaw" userId="14dc42a2-bfa6-4b75-b011-e3e8d16be8df" providerId="ADAL" clId="{2F06DF19-68BC-443F-A3C0-8389F0B1EA8E}" dt="2020-02-21T21:33:01.269" v="7" actId="1076"/>
          <ac:spMkLst>
            <pc:docMk/>
            <pc:sldMk cId="3147047705" sldId="331"/>
            <ac:spMk id="4" creationId="{00000000-0000-0000-0000-000000000000}"/>
          </ac:spMkLst>
        </pc:spChg>
        <pc:picChg chg="add del mod">
          <ac:chgData name="Christina Shaw" userId="14dc42a2-bfa6-4b75-b011-e3e8d16be8df" providerId="ADAL" clId="{2F06DF19-68BC-443F-A3C0-8389F0B1EA8E}" dt="2020-02-21T21:33:14.022" v="9" actId="931"/>
          <ac:picMkLst>
            <pc:docMk/>
            <pc:sldMk cId="3147047705" sldId="331"/>
            <ac:picMk id="7" creationId="{A894FF45-160D-4937-9D6F-906D660224B9}"/>
          </ac:picMkLst>
        </pc:picChg>
        <pc:picChg chg="add mod">
          <ac:chgData name="Christina Shaw" userId="14dc42a2-bfa6-4b75-b011-e3e8d16be8df" providerId="ADAL" clId="{2F06DF19-68BC-443F-A3C0-8389F0B1EA8E}" dt="2020-02-21T21:33:44.140" v="19" actId="1035"/>
          <ac:picMkLst>
            <pc:docMk/>
            <pc:sldMk cId="3147047705" sldId="331"/>
            <ac:picMk id="8" creationId="{88909BEA-ABD3-4528-907A-F5CE5B48BA0D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6262"/>
            <a:ext cx="2971800" cy="467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43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97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20413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FA83FBE-BDBE-4E27-B50F-44D4FCD41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49485253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" imgW="530" imgH="531" progId="TCLayout.ActiveDocument.1">
                  <p:embed/>
                </p:oleObj>
              </mc:Choice>
              <mc:Fallback>
                <p:oleObj name="think-cell Slide" r:id="rId8" imgW="530" imgH="53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FA83FBE-BDBE-4E27-B50F-44D4FCD41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6/6050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инвестирования в иммунизацию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3685" y="4446528"/>
            <a:ext cx="6271440" cy="73712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Иммунизация - это эффективное и экономически выгодное вложение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623003"/>
            <a:ext cx="7615028" cy="73712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данная презентация в значительной степени основывается на материалах  Европейской библиотеки ВОЗ по пропаганде иммунизации и проекта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Сборника фактических данных о ценности иммунизации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Пересмотрено 6 ноября 2019 года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909BEA-ABD3-4528-907A-F5CE5B48B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022" y="4018667"/>
            <a:ext cx="1446663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53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1933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Sylfaen" panose="010A0502050306030303" pitchFamily="18" charset="0"/>
              </a:rPr>
              <a:t>Использование данных для демонстрации того, что иммунизация вашей страны дает очевидные результаты в отношении здоровья (и ещё больше нужно сделать) (1/2)</a:t>
            </a:r>
            <a:endParaRPr lang="en-US" dirty="0">
              <a:latin typeface="Sylfaen" panose="010A0502050306030303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598398"/>
          <a:ext cx="8256218" cy="449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160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78613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Sylfaen" panose="010A0502050306030303" pitchFamily="18" charset="0"/>
                        </a:rPr>
                        <a:t>Потребность в данных</a:t>
                      </a:r>
                      <a:endParaRPr lang="en-US" sz="16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Sylfaen" panose="010A0502050306030303" pitchFamily="18" charset="0"/>
                        </a:rPr>
                        <a:t>Пример гипотетического анализа</a:t>
                      </a:r>
                      <a:r>
                        <a:rPr lang="en-US" sz="1600" dirty="0">
                          <a:latin typeface="Sylfaen" panose="010A0502050306030303" pitchFamily="18" charset="0"/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771748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Sylfaen" panose="010A0502050306030303" pitchFamily="18" charset="0"/>
                        </a:rPr>
                        <a:t>Смертность от болезней, предотвращаемых вакцинацией по времени</a:t>
                      </a:r>
                      <a:endParaRPr lang="en-US" sz="1400" b="0" dirty="0">
                        <a:latin typeface="Sylfaen" panose="010A05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С нашей программой иммунизации смертность от кори снизилась на 80% (смертность на 100,000 чел.) с 1990 года.</a:t>
                      </a:r>
                      <a:endParaRPr lang="en-US" sz="14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08205"/>
                  </a:ext>
                </a:extLst>
              </a:tr>
              <a:tr h="1672120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Sylfaen" panose="010A0502050306030303" pitchFamily="18" charset="0"/>
                        </a:rPr>
                        <a:t>Смертность от болезней, предотвращаемых вакциной, которая еще не была введена, прогнозируемый охвата вакцинацией, эффективность вакцинации</a:t>
                      </a:r>
                      <a:endParaRPr lang="en-US" sz="1400" b="0" dirty="0">
                        <a:latin typeface="Sylfaen" panose="010A05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С введением </a:t>
                      </a:r>
                      <a:r>
                        <a:rPr lang="ru-RU" sz="1400" dirty="0" err="1">
                          <a:latin typeface="Sylfaen" panose="010A0502050306030303" pitchFamily="18" charset="0"/>
                        </a:rPr>
                        <a:t>ротавирусной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 вакцины мы ожидаем сокращения количества смертей, вызванных диареей, на XX, а число госпитализаций - на YY.</a:t>
                      </a:r>
                      <a:br>
                        <a:rPr lang="en-US" sz="1400" dirty="0">
                          <a:latin typeface="Sylfaen" panose="010A0502050306030303" pitchFamily="18" charset="0"/>
                        </a:rPr>
                      </a:br>
                      <a:br>
                        <a:rPr lang="en-US" sz="1400" dirty="0">
                          <a:latin typeface="Sylfaen" panose="010A0502050306030303" pitchFamily="18" charset="0"/>
                        </a:rPr>
                      </a:br>
                      <a:r>
                        <a:rPr lang="ru-RU" sz="1400" dirty="0">
                          <a:solidFill>
                            <a:schemeClr val="tx1"/>
                          </a:solidFill>
                          <a:latin typeface="Sylfaen" panose="010A0502050306030303" pitchFamily="18" charset="0"/>
                        </a:rPr>
                        <a:t>С введением PCV мы 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ожидаем сокращения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Sylfaen" panose="010A0502050306030303" pitchFamily="18" charset="0"/>
                        </a:rPr>
                        <a:t>количества случаев пневмонии и инвазивных заболеваний и смертей на 33%, а соответствующие больничные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Sylfaen" panose="010A0502050306030303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Sylfaen" panose="010A0502050306030303" pitchFamily="18" charset="0"/>
                        </a:rPr>
                        <a:t>расходы - на YY</a:t>
                      </a:r>
                      <a:endParaRPr lang="en-US" sz="1400" dirty="0">
                        <a:solidFill>
                          <a:schemeClr val="tx1"/>
                        </a:solidFill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544202"/>
                  </a:ext>
                </a:extLst>
              </a:tr>
              <a:tr h="167212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Введения </a:t>
                      </a:r>
                      <a:r>
                        <a:rPr lang="ru-RU" sz="1400" b="0" dirty="0">
                          <a:latin typeface="Sylfaen" panose="010A0502050306030303" pitchFamily="18" charset="0"/>
                        </a:rPr>
                        <a:t>в вашей стране по сравнению со странами-партнерами</a:t>
                      </a:r>
                      <a:endParaRPr lang="en-US" sz="1400" b="0" dirty="0">
                        <a:solidFill>
                          <a:srgbClr val="FF0000"/>
                        </a:solidFill>
                        <a:latin typeface="Sylfaen" panose="010A05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Мы добились значительного прогресса в деле внедрения новых вакцин спасающих жизни, внедрив </a:t>
                      </a:r>
                      <a:r>
                        <a:rPr lang="ru-RU" sz="1400" dirty="0" err="1">
                          <a:latin typeface="Sylfaen" panose="010A0502050306030303" pitchFamily="18" charset="0"/>
                        </a:rPr>
                        <a:t>пентавалентные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 и </a:t>
                      </a:r>
                      <a:r>
                        <a:rPr lang="ru-RU" sz="1400" dirty="0" err="1">
                          <a:latin typeface="Sylfaen" panose="010A0502050306030303" pitchFamily="18" charset="0"/>
                        </a:rPr>
                        <a:t>ротавирусные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 вакцины. Но нужно еще многое сделать. Наши соседние страны развиваются быстрее. Они также ввели вакцины против </a:t>
                      </a:r>
                      <a:r>
                        <a:rPr lang="en-US" sz="1400" dirty="0">
                          <a:latin typeface="Sylfaen" panose="010A0502050306030303" pitchFamily="18" charset="0"/>
                        </a:rPr>
                        <a:t>PCV 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и </a:t>
                      </a:r>
                      <a:r>
                        <a:rPr lang="en-US" sz="1400" dirty="0">
                          <a:latin typeface="Sylfaen" panose="010A0502050306030303" pitchFamily="18" charset="0"/>
                        </a:rPr>
                        <a:t>HPV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, которые стоят на следующем месте в нашем списке приоритетов. Но нам нужно увеличить наш бюджет, чтобы доставить эти важные вакцины.</a:t>
                      </a:r>
                      <a:endParaRPr lang="en-US" sz="14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7003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10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10" name="Star: 6 Points 9">
            <a:extLst>
              <a:ext uri="{FF2B5EF4-FFF2-40B4-BE49-F238E27FC236}">
                <a16:creationId xmlns:a16="http://schemas.microsoft.com/office/drawing/2014/main" id="{A375ED5A-F028-41BD-A6F6-E56DF2A6A6FD}"/>
              </a:ext>
            </a:extLst>
          </p:cNvPr>
          <p:cNvSpPr/>
          <p:nvPr/>
        </p:nvSpPr>
        <p:spPr>
          <a:xfrm>
            <a:off x="8020435" y="116052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ylfaen" panose="010A0502050306030303" pitchFamily="18" charset="0"/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7">
            <a:extLst>
              <a:ext uri="{FF2B5EF4-FFF2-40B4-BE49-F238E27FC236}">
                <a16:creationId xmlns:a16="http://schemas.microsoft.com/office/drawing/2014/main" id="{802928AB-761B-4E5B-A5F7-B36F013DD2FF}"/>
              </a:ext>
            </a:extLst>
          </p:cNvPr>
          <p:cNvSpPr/>
          <p:nvPr/>
        </p:nvSpPr>
        <p:spPr>
          <a:xfrm>
            <a:off x="8018300" y="113064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Sylfaen" panose="010A0502050306030303" pitchFamily="18" charset="0"/>
              </a:rPr>
              <a:t>Данные</a:t>
            </a:r>
            <a:endParaRPr lang="en-US" sz="10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6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отличным источником информации о значении иммунизации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3"/>
              </a:rPr>
              <a:t>https://immunizationevidence.org/</a:t>
            </a:r>
            <a:endParaRPr lang="en-US" sz="24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Удобный для пользования и регулярно обновляемый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11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672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Sylfaen" panose="010A0502050306030303" pitchFamily="18" charset="0"/>
              </a:rPr>
              <a:t>Назначение презентации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57842"/>
            <a:ext cx="8323006" cy="4778350"/>
          </a:xfrm>
        </p:spPr>
        <p:txBody>
          <a:bodyPr>
            <a:noAutofit/>
          </a:bodyPr>
          <a:lstStyle/>
          <a:p>
            <a:r>
              <a:rPr lang="ru-RU" sz="2100" b="1" dirty="0">
                <a:latin typeface="Sylfaen" panose="010A0502050306030303" pitchFamily="18" charset="0"/>
              </a:rPr>
              <a:t>Цель: </a:t>
            </a:r>
            <a:r>
              <a:rPr lang="ru-RU" sz="2100" dirty="0">
                <a:latin typeface="Sylfaen" panose="010A0502050306030303" pitchFamily="18" charset="0"/>
              </a:rPr>
              <a:t>обеспечить членов Учебной сети для стран переходного периода (LNCT) набором тезисов для дискуссий в поддержку увеличения (или, по крайней мере, поддержания) инвестиций в иммунизацию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dirty="0">
                <a:latin typeface="Sylfaen" panose="010A0502050306030303" pitchFamily="18" charset="0"/>
              </a:rPr>
              <a:t>Некоторые материалы намеренно повторяются, поскольку их можно использовать для разных дискуссий 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dirty="0">
                <a:latin typeface="Sylfaen" panose="010A0502050306030303" pitchFamily="18" charset="0"/>
              </a:rPr>
              <a:t>Слайды предназначены для выбора и адаптации к разным аудиториям (например, MOF, парламентариев и др.) и контекстам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sz="2100" b="1" dirty="0">
                <a:latin typeface="Sylfaen" panose="010A0502050306030303" pitchFamily="18" charset="0"/>
              </a:rPr>
              <a:t>Необходим Ваш вклад: </a:t>
            </a:r>
            <a:r>
              <a:rPr lang="ru-RU" sz="2100" dirty="0">
                <a:latin typeface="Sylfaen" panose="010A0502050306030303" pitchFamily="18" charset="0"/>
              </a:rPr>
              <a:t>полезно ли это? Можно ли это улучшить, чтобы быть более полезным для ваших нужд и вашей работы?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2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95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/>
          <a:lstStyle/>
          <a:p>
            <a:r>
              <a:rPr lang="ru-RU" dirty="0">
                <a:latin typeface="Sylfaen" panose="010A0502050306030303" pitchFamily="18" charset="0"/>
              </a:rPr>
              <a:t>Почему иммунизация является важной инвестицией?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900" dirty="0">
                <a:solidFill>
                  <a:prstClr val="black"/>
                </a:solidFill>
                <a:latin typeface="Sylfaen" panose="010A0502050306030303" pitchFamily="18" charset="0"/>
              </a:rPr>
              <a:t>По материалам: </a:t>
            </a:r>
            <a:r>
              <a:rPr lang="en-US" sz="900" dirty="0" err="1">
                <a:solidFill>
                  <a:prstClr val="black"/>
                </a:solidFill>
                <a:latin typeface="Sylfaen" panose="010A0502050306030303" pitchFamily="18" charset="0"/>
              </a:rPr>
              <a:t>Palu</a:t>
            </a:r>
            <a:r>
              <a:rPr lang="en-US" sz="900" dirty="0">
                <a:solidFill>
                  <a:prstClr val="black"/>
                </a:solidFill>
                <a:latin typeface="Sylfaen" panose="010A0502050306030303" pitchFamily="18" charset="0"/>
              </a:rPr>
              <a:t>, T. (2016). </a:t>
            </a:r>
          </a:p>
          <a:p>
            <a:pPr algn="r"/>
            <a:r>
              <a:rPr lang="en-US" sz="900" dirty="0">
                <a:solidFill>
                  <a:prstClr val="black"/>
                </a:solidFill>
                <a:latin typeface="Sylfaen" panose="010A0502050306030303" pitchFamily="18" charset="0"/>
              </a:rPr>
              <a:t>Sustainable Immunization Through Universal Health Coverage. World Bank SAGE Meeting.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868035" cy="5061344"/>
            <a:chOff x="430995" y="493284"/>
            <a:chExt cx="8868035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rPr>
                <a:t>Платформа пандемической готовности</a:t>
              </a:r>
              <a:endParaRPr lang="en-US" sz="1600" dirty="0">
                <a:solidFill>
                  <a:srgbClr val="4472C4">
                    <a:lumMod val="50000"/>
                  </a:srgbClr>
                </a:solidFill>
                <a:latin typeface="Sylfaen" panose="010A0502050306030303" pitchFamily="18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62560"/>
              <a:ext cx="8868035" cy="4892068"/>
              <a:chOff x="430995" y="662560"/>
              <a:chExt cx="8868035" cy="4892068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41" y="662560"/>
                <a:ext cx="60507" cy="3302921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602053" y="1750606"/>
                <a:ext cx="191476" cy="1806879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ylfaen" panose="010A0502050306030303" pitchFamily="18" charset="0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ylfaen" panose="010A0502050306030303" pitchFamily="18" charset="0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209833" y="834926"/>
                <a:ext cx="375802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Отправная точка для оказания медицинских услуг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793529" y="1458219"/>
                <a:ext cx="350550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Улучшение здоровья, снижение смертности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23379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Самая эффективная инвестиция в здравоохранении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2" y="2880491"/>
                <a:ext cx="190939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Ориентированное на интересы малоимущих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872639"/>
                <a:ext cx="39336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Снижение будущей бремени на систему здравоохранения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66130" y="1415476"/>
                <a:ext cx="31603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Повышение производительности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27873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>
                    <a:solidFill>
                      <a:srgbClr val="4472C4">
                        <a:lumMod val="50000"/>
                      </a:srgbClr>
                    </a:solidFill>
                    <a:latin typeface="Sylfaen" panose="010A0502050306030303" pitchFamily="18" charset="0"/>
                  </a:rPr>
                  <a:t>Улучшенные познания, уровень образования, питание</a:t>
                </a:r>
                <a:endParaRPr lang="en-US" sz="1600" dirty="0">
                  <a:solidFill>
                    <a:srgbClr val="4472C4">
                      <a:lumMod val="50000"/>
                    </a:srgbClr>
                  </a:solidFill>
                  <a:latin typeface="Sylfaen" panose="010A0502050306030303" pitchFamily="18" charset="0"/>
                </a:endParaRP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1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D187-EB66-4715-A5F0-0A5CC526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Sylfaen" panose="010A0502050306030303" pitchFamily="18" charset="0"/>
              </a:rPr>
              <a:t>Иммунизация - лучшая покупка для здоровья и она дает очевидные результаты, но нужно сделать еще больше (1 из 2)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37ECD-5327-46EF-A63B-1297DD1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8017"/>
            <a:ext cx="8229600" cy="3836833"/>
          </a:xfrm>
        </p:spPr>
        <p:txBody>
          <a:bodyPr>
            <a:normAutofit/>
          </a:bodyPr>
          <a:lstStyle/>
          <a:p>
            <a:r>
              <a:rPr lang="ru-RU" dirty="0">
                <a:latin typeface="Sylfaen" panose="010A0502050306030303" pitchFamily="18" charset="0"/>
              </a:rPr>
              <a:t>Иммунизация является одним из наиболее рентабельных форм медицинского вмешательства.</a:t>
            </a:r>
          </a:p>
          <a:p>
            <a:endParaRPr lang="ru-RU" sz="100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Другими словами, ресурсы, потраченные на иммунизацию, приносят больше выгоды, чем те же ресурсы, которые тратятся на большинство других вмешательств. </a:t>
            </a:r>
            <a:endParaRPr lang="en-US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Например, исследование 2009 года, моделирующее экономическую эффективность введения </a:t>
            </a:r>
            <a:r>
              <a:rPr lang="ru-RU" dirty="0" err="1">
                <a:latin typeface="Sylfaen" panose="010A0502050306030303" pitchFamily="18" charset="0"/>
              </a:rPr>
              <a:t>ротавирусной</a:t>
            </a:r>
            <a:r>
              <a:rPr lang="ru-RU" dirty="0">
                <a:latin typeface="Sylfaen" panose="010A0502050306030303" pitchFamily="18" charset="0"/>
              </a:rPr>
              <a:t> вакцины в странах </a:t>
            </a:r>
            <a:r>
              <a:rPr lang="en-US" dirty="0">
                <a:latin typeface="Sylfaen" panose="010A0502050306030303" pitchFamily="18" charset="0"/>
              </a:rPr>
              <a:t>Gavi</a:t>
            </a:r>
            <a:r>
              <a:rPr lang="ru-RU" dirty="0">
                <a:latin typeface="Sylfaen" panose="010A0502050306030303" pitchFamily="18" charset="0"/>
              </a:rPr>
              <a:t>, установило, что затраты на год жизни, скорректированные по нетрудоспособности (DALY) составили бы 43 долл. США в период с 2008 по 2025 годы, что было бы очень рентабельным.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4AF49-61C6-494F-A70A-2D57AEE39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4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333982-2CD0-44FF-B96D-E760D7E081FE}"/>
              </a:ext>
            </a:extLst>
          </p:cNvPr>
          <p:cNvSpPr txBox="1"/>
          <p:nvPr/>
        </p:nvSpPr>
        <p:spPr>
          <a:xfrm>
            <a:off x="443688" y="5110928"/>
            <a:ext cx="8229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ylfaen" panose="010A0502050306030303" pitchFamily="18" charset="0"/>
              </a:rPr>
              <a:t>*</a:t>
            </a:r>
            <a:r>
              <a:rPr lang="en-US" sz="1200" dirty="0">
                <a:latin typeface="Sylfaen" panose="010A0502050306030303" pitchFamily="18" charset="0"/>
              </a:rPr>
              <a:t>Atherly et al. Rotavirus Vaccination: Cost-Effectiveness and Impact on Child Mortality  in Developing Countries, </a:t>
            </a:r>
            <a:r>
              <a:rPr lang="en-US" sz="1200" i="1" dirty="0">
                <a:latin typeface="Sylfaen" panose="010A0502050306030303" pitchFamily="18" charset="0"/>
              </a:rPr>
              <a:t>The Journal of Infectious Diseases</a:t>
            </a:r>
            <a:r>
              <a:rPr lang="en-US" sz="1200" dirty="0">
                <a:latin typeface="Sylfaen" panose="010A0502050306030303" pitchFamily="18" charset="0"/>
              </a:rPr>
              <a:t>, Volume 200, Issue Supplement_1, 1 November 2009, Pages S28–S38, </a:t>
            </a:r>
            <a:r>
              <a:rPr lang="en-US" sz="1200" dirty="0">
                <a:latin typeface="Sylfaen" panose="010A0502050306030303" pitchFamily="18" charset="0"/>
                <a:hlinkClick r:id="rId3"/>
              </a:rPr>
              <a:t>https://doi.org/10.1086/605033</a:t>
            </a:r>
            <a:r>
              <a:rPr lang="en-US" sz="1200" dirty="0">
                <a:latin typeface="Sylfaen" panose="010A0502050306030303" pitchFamily="18" charset="0"/>
              </a:rPr>
              <a:t> </a:t>
            </a: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3A256296-3293-4D70-B009-E8FA05B1A2F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ylfaen" panose="010A0502050306030303" pitchFamily="18" charset="0"/>
              </a:rPr>
              <a:t>Key Message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5">
            <a:extLst>
              <a:ext uri="{FF2B5EF4-FFF2-40B4-BE49-F238E27FC236}">
                <a16:creationId xmlns:a16="http://schemas.microsoft.com/office/drawing/2014/main" id="{66D992EA-040C-4C33-A8A4-3354EB64C937}"/>
              </a:ext>
            </a:extLst>
          </p:cNvPr>
          <p:cNvSpPr/>
          <p:nvPr/>
        </p:nvSpPr>
        <p:spPr>
          <a:xfrm>
            <a:off x="7760525" y="170162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latin typeface="Sylfaen" panose="010A0502050306030303" pitchFamily="18" charset="0"/>
              </a:rPr>
              <a:t>Ключевой  тезис</a:t>
            </a:r>
            <a:endParaRPr lang="en-US" sz="9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2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D187-EB66-4715-A5F0-0A5CC526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09295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Sylfaen" panose="010A0502050306030303" pitchFamily="18" charset="0"/>
              </a:rPr>
              <a:t>Иммунизация – лучшая инвестиция и она дает очевидные результаты, но нужно сделать еще больше (2 из 2)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37ECD-5327-46EF-A63B-1297DD1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523"/>
          </a:xfrm>
        </p:spPr>
        <p:txBody>
          <a:bodyPr>
            <a:normAutofit/>
          </a:bodyPr>
          <a:lstStyle/>
          <a:p>
            <a:r>
              <a:rPr lang="ru-RU" sz="1900" dirty="0">
                <a:latin typeface="Sylfaen" panose="010A0502050306030303" pitchFamily="18" charset="0"/>
              </a:rPr>
              <a:t>С </a:t>
            </a:r>
            <a:r>
              <a:rPr lang="ru-RU" dirty="0">
                <a:latin typeface="Sylfaen" panose="010A0502050306030303" pitchFamily="18" charset="0"/>
              </a:rPr>
              <a:t>появлением новых поставщиков и благодаря международным усилиям по формированию рынков, цены на многие вакцины снизились, что сделало их еще более рентабельными.</a:t>
            </a:r>
          </a:p>
          <a:p>
            <a:pPr marL="0" indent="0">
              <a:buNone/>
            </a:pPr>
            <a:endParaRPr lang="ru-RU" sz="1050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Например, вакцина «пятивалентная» пять-в-одном стоила 3,60 долл. США за дозу через службу закупок ЮНИСЕФ в 2005 году. В 2017 году она уже доступна за 0,85 долл. США за дозу.</a:t>
            </a:r>
            <a:r>
              <a:rPr lang="en-US" dirty="0">
                <a:latin typeface="Sylfaen" panose="010A0502050306030303" pitchFamily="18" charset="0"/>
              </a:rPr>
              <a:t> </a:t>
            </a:r>
            <a:endParaRPr lang="ru-RU" dirty="0">
              <a:latin typeface="Sylfaen" panose="010A0502050306030303" pitchFamily="18" charset="0"/>
            </a:endParaRP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В предстоящие годы ожидается большая конкуренция и выбор.</a:t>
            </a:r>
          </a:p>
          <a:p>
            <a:endParaRPr lang="ru-RU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Производители заключили ценовые соглашения, чтобы продолжить поддерживать доступные цены после перехода </a:t>
            </a:r>
            <a:r>
              <a:rPr lang="en-US" dirty="0">
                <a:latin typeface="Sylfaen" panose="010A0502050306030303" pitchFamily="18" charset="0"/>
              </a:rPr>
              <a:t>GAVI</a:t>
            </a:r>
            <a:r>
              <a:rPr lang="ru-RU" dirty="0">
                <a:latin typeface="Sylfaen" panose="010A0502050306030303" pitchFamily="18" charset="0"/>
              </a:rPr>
              <a:t>.  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4AF49-61C6-494F-A70A-2D57AEE39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5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3A256296-3293-4D70-B009-E8FA05B1A2F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ylfaen" panose="010A0502050306030303" pitchFamily="18" charset="0"/>
              </a:rPr>
              <a:t>Key Message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5">
            <a:extLst>
              <a:ext uri="{FF2B5EF4-FFF2-40B4-BE49-F238E27FC236}">
                <a16:creationId xmlns:a16="http://schemas.microsoft.com/office/drawing/2014/main" id="{66D992EA-040C-4C33-A8A4-3354EB64C937}"/>
              </a:ext>
            </a:extLst>
          </p:cNvPr>
          <p:cNvSpPr/>
          <p:nvPr/>
        </p:nvSpPr>
        <p:spPr>
          <a:xfrm>
            <a:off x="7760525" y="170162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latin typeface="Sylfaen" panose="010A0502050306030303" pitchFamily="18" charset="0"/>
              </a:rPr>
              <a:t>Ключевой  тезис</a:t>
            </a:r>
            <a:endParaRPr lang="en-US" sz="9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8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758A-559A-4713-8213-7162F318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57846" cy="1143000"/>
          </a:xfrm>
        </p:spPr>
        <p:txBody>
          <a:bodyPr>
            <a:normAutofit/>
          </a:bodyPr>
          <a:lstStyle/>
          <a:p>
            <a:r>
              <a:rPr lang="ru-RU" dirty="0">
                <a:latin typeface="Sylfaen" panose="010A0502050306030303" pitchFamily="18" charset="0"/>
              </a:rPr>
              <a:t>Иммунизация ведет к сокращению будущей бремени на систему здравоохранения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0213-F697-4963-8E25-043BD540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51161"/>
          </a:xfrm>
        </p:spPr>
        <p:txBody>
          <a:bodyPr/>
          <a:lstStyle/>
          <a:p>
            <a:r>
              <a:rPr lang="ru-RU" sz="2400" dirty="0">
                <a:latin typeface="Sylfaen" panose="010A0502050306030303" pitchFamily="18" charset="0"/>
              </a:rPr>
              <a:t>Предотвращая инфекционные заболевания, иммунизация может высвободить ограниченные ресурсы здравоохранения для решения других приоритетов, включая неинфекционные болезни.</a:t>
            </a:r>
            <a:endParaRPr lang="en-US" sz="2400" dirty="0">
              <a:latin typeface="Sylfaen" panose="010A0502050306030303" pitchFamily="18" charset="0"/>
            </a:endParaRPr>
          </a:p>
          <a:p>
            <a:pPr lvl="1"/>
            <a:endParaRPr lang="en-US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91557-4042-4D25-A1EE-03563ED14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6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67A25E7-C6FC-4BBB-A283-A5EE8BC9853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ylfaen" panose="010A0502050306030303" pitchFamily="18" charset="0"/>
              </a:rPr>
              <a:t>Key Message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5">
            <a:extLst>
              <a:ext uri="{FF2B5EF4-FFF2-40B4-BE49-F238E27FC236}">
                <a16:creationId xmlns:a16="http://schemas.microsoft.com/office/drawing/2014/main" id="{66D992EA-040C-4C33-A8A4-3354EB64C937}"/>
              </a:ext>
            </a:extLst>
          </p:cNvPr>
          <p:cNvSpPr/>
          <p:nvPr/>
        </p:nvSpPr>
        <p:spPr>
          <a:xfrm>
            <a:off x="7760525" y="181737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latin typeface="Sylfaen" panose="010A0502050306030303" pitchFamily="18" charset="0"/>
              </a:rPr>
              <a:t>Ключевой  тезис</a:t>
            </a:r>
            <a:endParaRPr lang="en-US" sz="9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1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758A-559A-4713-8213-7162F318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57846" cy="1143000"/>
          </a:xfrm>
        </p:spPr>
        <p:txBody>
          <a:bodyPr>
            <a:noAutofit/>
          </a:bodyPr>
          <a:lstStyle/>
          <a:p>
            <a:r>
              <a:rPr lang="ru-RU" sz="2100" dirty="0">
                <a:latin typeface="Sylfaen" panose="010A0502050306030303" pitchFamily="18" charset="0"/>
              </a:rPr>
              <a:t>Программы иммунизации - это больше, чем финансирование вакцин - нам необходимо полностью финансировать операционные расходы программ и стратегий доставки</a:t>
            </a:r>
            <a:endParaRPr lang="en-US" sz="2100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0213-F697-4963-8E25-043BD540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51161"/>
          </a:xfrm>
        </p:spPr>
        <p:txBody>
          <a:bodyPr>
            <a:normAutofit/>
          </a:bodyPr>
          <a:lstStyle/>
          <a:p>
            <a:r>
              <a:rPr lang="ru-RU" dirty="0">
                <a:latin typeface="Sylfaen" panose="010A0502050306030303" pitchFamily="18" charset="0"/>
              </a:rPr>
              <a:t>Программы зависят не только от вакцин, но и от всех элементов программы – с тем, чтобы эффективно доставлять их и отслеживать прогресс:</a:t>
            </a:r>
          </a:p>
          <a:p>
            <a:pPr lvl="1"/>
            <a:r>
              <a:rPr lang="ru-RU" sz="2000" dirty="0">
                <a:latin typeface="Sylfaen" panose="010A0502050306030303" pitchFamily="18" charset="0"/>
              </a:rPr>
              <a:t>Системы цепи поставок </a:t>
            </a:r>
          </a:p>
          <a:p>
            <a:pPr lvl="1"/>
            <a:r>
              <a:rPr lang="ru-RU" sz="2000" dirty="0">
                <a:latin typeface="Sylfaen" panose="010A0502050306030303" pitchFamily="18" charset="0"/>
              </a:rPr>
              <a:t>Мониторинг и наблюдение</a:t>
            </a:r>
          </a:p>
          <a:p>
            <a:pPr lvl="1"/>
            <a:r>
              <a:rPr lang="ru-RU" sz="2000" dirty="0">
                <a:latin typeface="Sylfaen" panose="010A0502050306030303" pitchFamily="18" charset="0"/>
              </a:rPr>
              <a:t>Планирование и поддерживающий надзор</a:t>
            </a:r>
          </a:p>
          <a:p>
            <a:pPr lvl="1"/>
            <a:r>
              <a:rPr lang="ru-RU" sz="2000" dirty="0">
                <a:latin typeface="Sylfaen" panose="010A0502050306030303" pitchFamily="18" charset="0"/>
              </a:rPr>
              <a:t>Обучение персонала</a:t>
            </a:r>
          </a:p>
          <a:p>
            <a:pPr lvl="1"/>
            <a:r>
              <a:rPr lang="ru-RU" sz="2000" dirty="0">
                <a:latin typeface="Sylfaen" panose="010A0502050306030303" pitchFamily="18" charset="0"/>
              </a:rPr>
              <a:t>Пропаганда </a:t>
            </a:r>
            <a:endParaRPr lang="en-US" sz="2000" dirty="0">
              <a:latin typeface="Sylfaen" panose="010A0502050306030303" pitchFamily="18" charset="0"/>
            </a:endParaRPr>
          </a:p>
          <a:p>
            <a:pPr lvl="1"/>
            <a:endParaRPr lang="en-US" dirty="0">
              <a:latin typeface="Sylfaen" panose="010A0502050306030303" pitchFamily="18" charset="0"/>
            </a:endParaRPr>
          </a:p>
          <a:p>
            <a:r>
              <a:rPr lang="ru-RU" dirty="0">
                <a:latin typeface="Sylfaen" panose="010A0502050306030303" pitchFamily="18" charset="0"/>
              </a:rPr>
              <a:t>Программы иммунизации зависят от сильных систем первичной медико-санитарной помощи</a:t>
            </a:r>
            <a:endParaRPr lang="en-US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91557-4042-4D25-A1EE-03563ED14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7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67A25E7-C6FC-4BBB-A283-A5EE8BC9853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ylfaen" panose="010A0502050306030303" pitchFamily="18" charset="0"/>
              </a:rPr>
              <a:t>Key Message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5">
            <a:extLst>
              <a:ext uri="{FF2B5EF4-FFF2-40B4-BE49-F238E27FC236}">
                <a16:creationId xmlns:a16="http://schemas.microsoft.com/office/drawing/2014/main" id="{66D992EA-040C-4C33-A8A4-3354EB64C937}"/>
              </a:ext>
            </a:extLst>
          </p:cNvPr>
          <p:cNvSpPr/>
          <p:nvPr/>
        </p:nvSpPr>
        <p:spPr>
          <a:xfrm>
            <a:off x="7760525" y="170162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latin typeface="Sylfaen" panose="010A0502050306030303" pitchFamily="18" charset="0"/>
              </a:rPr>
              <a:t>Ключевой  тезис</a:t>
            </a:r>
            <a:endParaRPr lang="en-US" sz="9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8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706563" cy="1143000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данных с целью представления, что иммунизация в Вашей стране обеспечивает эффективные результаты (и еще многое предстоит сдел</a:t>
            </a:r>
            <a:r>
              <a:rPr lang="ru-RU" sz="2200" dirty="0"/>
              <a:t>ать)</a:t>
            </a:r>
            <a:endParaRPr lang="en-US" sz="2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r>
                        <a:rPr lang="ru-RU" dirty="0"/>
                        <a:t>Требования к данным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Пример гипотетического анализа</a:t>
                      </a:r>
                      <a:r>
                        <a:rPr lang="en-US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r>
                        <a:rPr lang="ru-RU" sz="1400" dirty="0"/>
                        <a:t>Расходы на вакцины РПИ, общее население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Вакцины - это мощные инвестиции, при этом они –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недорогие.  Наша страна тратит 0,76 доллара на душу населения на вакцины РПИ.  Это позволило нам добиться больших успехов в области здравоохранения.  Скромное увеличение расходов позволит добиться еще большего.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расходов на госпитализацию и другие примеры экономии в системе здравоохранения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ПКВ предотвращает расходы на госпитализацию при лечении пневмонии и инвазивных заболеваний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Вакцинация против гепатита С предотвращает расходы на лечение цирроза и рака печени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1842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8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E4A38701-78D7-4AAC-90C9-DAB7C68F6C7D}"/>
              </a:ext>
            </a:extLst>
          </p:cNvPr>
          <p:cNvSpPr/>
          <p:nvPr/>
        </p:nvSpPr>
        <p:spPr>
          <a:xfrm>
            <a:off x="8013119" y="59056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Данные</a:t>
            </a:r>
            <a:endParaRPr lang="en-US" sz="1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32836C-114D-431B-B61B-7FE33DA5C427}"/>
              </a:ext>
            </a:extLst>
          </p:cNvPr>
          <p:cNvSpPr txBox="1"/>
          <p:nvPr/>
        </p:nvSpPr>
        <p:spPr>
          <a:xfrm>
            <a:off x="506360" y="4606413"/>
            <a:ext cx="8180439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Вы можете рассмотреть возможность проведения исследований стоимости национальных программ, чтобы лучше понять разницу в стоимости и стоимость доставки вакцин с помощью различных стратегий.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2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76340" cy="11430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Sylfaen" panose="010A0502050306030303" pitchFamily="18" charset="0"/>
              </a:rPr>
              <a:t>Использование данных для демонстрации того, что иммунизация вашей страны дает очевидные результаты в отношении здоровья (и ещё больше нужно сделать) (1/2)</a:t>
            </a:r>
            <a:endParaRPr lang="en-US" sz="2000" dirty="0">
              <a:latin typeface="Sylfaen" panose="010A0502050306030303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4814" y="1355846"/>
          <a:ext cx="841023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653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910581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r>
                        <a:rPr lang="ru-RU" dirty="0">
                          <a:latin typeface="Sylfaen" panose="010A0502050306030303" pitchFamily="18" charset="0"/>
                        </a:rPr>
                        <a:t>Потребность в данных</a:t>
                      </a:r>
                      <a:endParaRPr lang="en-US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Sylfaen" panose="010A0502050306030303" pitchFamily="18" charset="0"/>
                        </a:rPr>
                        <a:t>Пример гипотетического анализа</a:t>
                      </a:r>
                      <a:r>
                        <a:rPr lang="en-US" dirty="0">
                          <a:latin typeface="Sylfaen" panose="010A0502050306030303" pitchFamily="18" charset="0"/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828860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Sylfaen" panose="010A0502050306030303" pitchFamily="18" charset="0"/>
                        </a:rPr>
                        <a:t>Охват иммунизацией, число выживших детей годовалого возраста, охват по районам</a:t>
                      </a:r>
                      <a:endParaRPr lang="en-US" sz="1400" b="0" dirty="0">
                        <a:latin typeface="Sylfaen" panose="010A05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Наша страна добилась значительных успехов в области иммунизации, охватив 87%. Это составляет 1 035 000 полностью иммунизированных детей*. Но нужно сделать еще больше... есть 155 000 не-иммунизированных детей. Существует также неравномерный охват, при котором лишь 45% детей в XX округе полностью иммунизированы. * измерено покрытием DTP3</a:t>
                      </a:r>
                      <a:endParaRPr lang="en-US" sz="14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01639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Sylfaen" panose="010A0502050306030303" pitchFamily="18" charset="0"/>
                        </a:rPr>
                        <a:t>Амбулаторные приёмы и госпитализация по заболеваниям, предотвращаемым вакцинацией, со средними расходами на амбулаторное посещение и госпитализацию</a:t>
                      </a:r>
                      <a:endParaRPr lang="en-US" sz="1400" b="0" dirty="0">
                        <a:latin typeface="Sylfaen" panose="010A050205030603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Sylfaen" panose="010A0502050306030303" pitchFamily="18" charset="0"/>
                        </a:rPr>
                        <a:t>Вакцинация не только улучшает здоровье, но и может привести к значительной экономии расходов на здравоохранение. Например, наше введение </a:t>
                      </a:r>
                      <a:r>
                        <a:rPr lang="ru-RU" sz="1400" dirty="0" err="1">
                          <a:latin typeface="Sylfaen" panose="010A0502050306030303" pitchFamily="18" charset="0"/>
                        </a:rPr>
                        <a:t>ротавирусной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 вакцины, согласно оценке:</a:t>
                      </a:r>
                      <a:endParaRPr lang="en-US" sz="1400" dirty="0">
                        <a:latin typeface="Sylfaen" panose="010A0502050306030303" pitchFamily="18" charset="0"/>
                      </a:endParaRPr>
                    </a:p>
                    <a:p>
                      <a:endParaRPr lang="en-US" sz="1400" dirty="0">
                        <a:latin typeface="Sylfaen" panose="010A0502050306030303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Sylfaen" panose="010A0502050306030303" pitchFamily="18" charset="0"/>
                        </a:rPr>
                        <a:t>Сократило число амбулаторных визитов по причине </a:t>
                      </a:r>
                      <a:r>
                        <a:rPr lang="ru-RU" sz="1400" dirty="0" err="1">
                          <a:latin typeface="Sylfaen" panose="010A0502050306030303" pitchFamily="18" charset="0"/>
                        </a:rPr>
                        <a:t>диарейных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 заболеваний с 605,000 до 190,000 в год. При оценочной стоимости в 27 долларов США на амбулаторный визит это большая экономия.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latin typeface="Sylfaen" panose="010A0502050306030303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Sylfaen" panose="010A0502050306030303" pitchFamily="18" charset="0"/>
                        </a:rPr>
                        <a:t>Сократило число госпитализации с </a:t>
                      </a:r>
                      <a:r>
                        <a:rPr lang="en-US" sz="1400" dirty="0">
                          <a:latin typeface="Sylfaen" panose="010A0502050306030303" pitchFamily="18" charset="0"/>
                        </a:rPr>
                        <a:t>16,090 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до </a:t>
                      </a:r>
                      <a:r>
                        <a:rPr lang="en-US" sz="1400" dirty="0">
                          <a:latin typeface="Sylfaen" panose="010A0502050306030303" pitchFamily="18" charset="0"/>
                        </a:rPr>
                        <a:t> 2,250 </a:t>
                      </a:r>
                      <a:r>
                        <a:rPr lang="ru-RU" sz="1400" dirty="0">
                          <a:latin typeface="Sylfaen" panose="010A0502050306030303" pitchFamily="18" charset="0"/>
                        </a:rPr>
                        <a:t>в год. При оценочной стоимости в 211 долларов США на посещение это дает дополнительную экономию.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>
                        <a:latin typeface="Sylfaen" panose="010A0502050306030303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latin typeface="Sylfaen" panose="010A0502050306030303" pitchFamily="18" charset="0"/>
                        </a:rPr>
                        <a:t>Общая экономия на госпитализации и амбулаторных посещениях: 15 млн. Долларов США ежегодно.</a:t>
                      </a:r>
                      <a:endParaRPr lang="en-US" sz="1400" dirty="0">
                        <a:latin typeface="Sylfaen" panose="010A0502050306030303" pitchFamily="18" charset="0"/>
                      </a:endParaRPr>
                    </a:p>
                    <a:p>
                      <a:endParaRPr lang="en-US" sz="1400" dirty="0">
                        <a:latin typeface="Sylfaen" panose="010A050205030603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84024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68472" y="6093569"/>
            <a:ext cx="2133600" cy="3651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Sylfaen" panose="010A0502050306030303" pitchFamily="18" charset="0"/>
                <a:cs typeface="Arial"/>
              </a:rPr>
              <a:t> </a:t>
            </a:r>
            <a:r>
              <a:rPr lang="en-US" dirty="0">
                <a:latin typeface="Sylfaen" panose="010A0502050306030303" pitchFamily="18" charset="0"/>
                <a:cs typeface="Arial"/>
              </a:rPr>
              <a:t>| </a:t>
            </a:r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/>
              <a:t>9</a:t>
            </a:fld>
            <a:endParaRPr lang="en-US" dirty="0">
              <a:solidFill>
                <a:srgbClr val="E32726"/>
              </a:solidFill>
              <a:latin typeface="Sylfaen" panose="010A0502050306030303" pitchFamily="18" charset="0"/>
              <a:cs typeface="Arial"/>
            </a:endParaRPr>
          </a:p>
        </p:txBody>
      </p:sp>
      <p:sp>
        <p:nvSpPr>
          <p:cNvPr id="9" name="Star: 6 Points 8">
            <a:extLst>
              <a:ext uri="{FF2B5EF4-FFF2-40B4-BE49-F238E27FC236}">
                <a16:creationId xmlns:a16="http://schemas.microsoft.com/office/drawing/2014/main" id="{F9158093-634E-4B9A-AD58-83E8F7FE4451}"/>
              </a:ext>
            </a:extLst>
          </p:cNvPr>
          <p:cNvSpPr/>
          <p:nvPr/>
        </p:nvSpPr>
        <p:spPr>
          <a:xfrm>
            <a:off x="8020435" y="116052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ylfaen" panose="010A0502050306030303" pitchFamily="18" charset="0"/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8" name="Star: 6 Points 7">
            <a:extLst>
              <a:ext uri="{FF2B5EF4-FFF2-40B4-BE49-F238E27FC236}">
                <a16:creationId xmlns:a16="http://schemas.microsoft.com/office/drawing/2014/main" id="{802928AB-761B-4E5B-A5F7-B36F013DD2FF}"/>
              </a:ext>
            </a:extLst>
          </p:cNvPr>
          <p:cNvSpPr/>
          <p:nvPr/>
        </p:nvSpPr>
        <p:spPr>
          <a:xfrm>
            <a:off x="8033540" y="120684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Sylfaen" panose="010A0502050306030303" pitchFamily="18" charset="0"/>
              </a:rPr>
              <a:t>Данные</a:t>
            </a:r>
            <a:endParaRPr lang="en-US" sz="10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1913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270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8F70BE-E4CC-4D73-8BA0-08FE658F0A94}">
  <ds:schemaRefs>
    <ds:schemaRef ds:uri="http://schemas.microsoft.com/office/2006/metadata/properties"/>
    <ds:schemaRef ds:uri="http://schemas.microsoft.com/office/infopath/2007/PartnerControls"/>
    <ds:schemaRef ds:uri="2af4539b-39f3-4771-ac1a-16de5a20c39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6DB8CE6-5CAC-4BDC-8327-DCD23F59D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18213</TotalTime>
  <Words>1260</Words>
  <Application>Microsoft Office PowerPoint</Application>
  <PresentationFormat>On-screen Show (4:3)</PresentationFormat>
  <Paragraphs>121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Museo Sans 300</vt:lpstr>
      <vt:lpstr>Museo Slab 300</vt:lpstr>
      <vt:lpstr>Sylfaen</vt:lpstr>
      <vt:lpstr>Times New Roman</vt:lpstr>
      <vt:lpstr>Wingdings</vt:lpstr>
      <vt:lpstr>R4D_StandardTemplate_MAC</vt:lpstr>
      <vt:lpstr>think-cell Slide</vt:lpstr>
      <vt:lpstr>Обоснование необходимости инвестирования в иммунизацию</vt:lpstr>
      <vt:lpstr>Назначение презентации</vt:lpstr>
      <vt:lpstr>Почему иммунизация является важной инвестицией?</vt:lpstr>
      <vt:lpstr>Иммунизация - лучшая покупка для здоровья и она дает очевидные результаты, но нужно сделать еще больше (1 из 2)</vt:lpstr>
      <vt:lpstr>Иммунизация – лучшая инвестиция и она дает очевидные результаты, но нужно сделать еще больше (2 из 2)</vt:lpstr>
      <vt:lpstr>Иммунизация ведет к сокращению будущей бремени на систему здравоохранения</vt:lpstr>
      <vt:lpstr>Программы иммунизации - это больше, чем финансирование вакцин - нам необходимо полностью финансировать операционные расходы программ и стратегий доставки</vt:lpstr>
      <vt:lpstr>Использование данных с целью представления, что иммунизация в Вашей стране обеспечивает эффективные результаты (и еще многое предстоит сделать)</vt:lpstr>
      <vt:lpstr>Использование данных для демонстрации того, что иммунизация вашей страны дает очевидные результаты в отношении здоровья (и ещё больше нужно сделать) (1/2)</vt:lpstr>
      <vt:lpstr>Использование данных для демонстрации того, что иммунизация вашей страны дает очевидные результаты в отношении здоровья (и ещё больше нужно сделать) (1/2)</vt:lpstr>
      <vt:lpstr>Проект VoICE является отличным источником информации о значении иммунизации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Christina Shaw</cp:lastModifiedBy>
  <cp:revision>355</cp:revision>
  <cp:lastPrinted>2018-04-16T21:25:53Z</cp:lastPrinted>
  <dcterms:created xsi:type="dcterms:W3CDTF">2013-09-25T20:04:22Z</dcterms:created>
  <dcterms:modified xsi:type="dcterms:W3CDTF">2020-04-01T16:07:46Z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270;#Communications|d8600aaf-13ee-4a11-996f-f272b3ac4916</vt:lpwstr>
  </property>
</Properties>
</file>