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366" r:id="rId5"/>
    <p:sldId id="305" r:id="rId6"/>
    <p:sldId id="342" r:id="rId7"/>
    <p:sldId id="292" r:id="rId8"/>
    <p:sldId id="321" r:id="rId9"/>
    <p:sldId id="322" r:id="rId10"/>
    <p:sldId id="323" r:id="rId11"/>
    <p:sldId id="324" r:id="rId12"/>
    <p:sldId id="296" r:id="rId13"/>
    <p:sldId id="295" r:id="rId14"/>
    <p:sldId id="343" r:id="rId15"/>
    <p:sldId id="327" r:id="rId16"/>
    <p:sldId id="325" r:id="rId17"/>
    <p:sldId id="34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1DF7D9-B134-4193-8113-0FF65D397412}" v="3" dt="2020-03-27T16:18:56.965"/>
    <p1510:client id="{C4199AFD-4D61-4E65-99A7-F852C117733D}" v="14" dt="2020-03-27T18:31:53.8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2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a Shaw" userId="14dc42a2-bfa6-4b75-b011-e3e8d16be8df" providerId="ADAL" clId="{0A1DF7D9-B134-4193-8113-0FF65D397412}"/>
    <pc:docChg chg="custSel addSld delSld modSld">
      <pc:chgData name="Christina Shaw" userId="14dc42a2-bfa6-4b75-b011-e3e8d16be8df" providerId="ADAL" clId="{0A1DF7D9-B134-4193-8113-0FF65D397412}" dt="2020-03-27T16:19:13.795" v="9" actId="27636"/>
      <pc:docMkLst>
        <pc:docMk/>
      </pc:docMkLst>
      <pc:sldChg chg="del">
        <pc:chgData name="Christina Shaw" userId="14dc42a2-bfa6-4b75-b011-e3e8d16be8df" providerId="ADAL" clId="{0A1DF7D9-B134-4193-8113-0FF65D397412}" dt="2020-03-27T16:18:47.845" v="3" actId="2696"/>
        <pc:sldMkLst>
          <pc:docMk/>
          <pc:sldMk cId="1861426304" sldId="342"/>
        </pc:sldMkLst>
      </pc:sldChg>
      <pc:sldChg chg="del">
        <pc:chgData name="Christina Shaw" userId="14dc42a2-bfa6-4b75-b011-e3e8d16be8df" providerId="ADAL" clId="{0A1DF7D9-B134-4193-8113-0FF65D397412}" dt="2020-03-27T16:19:00.513" v="5" actId="2696"/>
        <pc:sldMkLst>
          <pc:docMk/>
          <pc:sldMk cId="3331790994" sldId="347"/>
        </pc:sldMkLst>
      </pc:sldChg>
      <pc:sldChg chg="del">
        <pc:chgData name="Christina Shaw" userId="14dc42a2-bfa6-4b75-b011-e3e8d16be8df" providerId="ADAL" clId="{0A1DF7D9-B134-4193-8113-0FF65D397412}" dt="2020-03-27T16:18:39.730" v="1" actId="2696"/>
        <pc:sldMkLst>
          <pc:docMk/>
          <pc:sldMk cId="2369788387" sldId="351"/>
        </pc:sldMkLst>
      </pc:sldChg>
      <pc:sldChg chg="add">
        <pc:chgData name="Christina Shaw" userId="14dc42a2-bfa6-4b75-b011-e3e8d16be8df" providerId="ADAL" clId="{0A1DF7D9-B134-4193-8113-0FF65D397412}" dt="2020-03-27T16:18:37.309" v="0"/>
        <pc:sldMkLst>
          <pc:docMk/>
          <pc:sldMk cId="3210099057" sldId="363"/>
        </pc:sldMkLst>
      </pc:sldChg>
      <pc:sldChg chg="modSp add">
        <pc:chgData name="Christina Shaw" userId="14dc42a2-bfa6-4b75-b011-e3e8d16be8df" providerId="ADAL" clId="{0A1DF7D9-B134-4193-8113-0FF65D397412}" dt="2020-03-27T16:19:13.795" v="9" actId="27636"/>
        <pc:sldMkLst>
          <pc:docMk/>
          <pc:sldMk cId="268624959" sldId="364"/>
        </pc:sldMkLst>
        <pc:spChg chg="mod">
          <ac:chgData name="Christina Shaw" userId="14dc42a2-bfa6-4b75-b011-e3e8d16be8df" providerId="ADAL" clId="{0A1DF7D9-B134-4193-8113-0FF65D397412}" dt="2020-03-27T16:19:13.795" v="9" actId="27636"/>
          <ac:spMkLst>
            <pc:docMk/>
            <pc:sldMk cId="268624959" sldId="364"/>
            <ac:spMk id="5" creationId="{01D57422-7D7E-4578-A29C-6698088C85A4}"/>
          </ac:spMkLst>
        </pc:spChg>
      </pc:sldChg>
      <pc:sldChg chg="modSp add">
        <pc:chgData name="Christina Shaw" userId="14dc42a2-bfa6-4b75-b011-e3e8d16be8df" providerId="ADAL" clId="{0A1DF7D9-B134-4193-8113-0FF65D397412}" dt="2020-03-27T16:19:04.289" v="6" actId="13926"/>
        <pc:sldMkLst>
          <pc:docMk/>
          <pc:sldMk cId="2625267128" sldId="365"/>
        </pc:sldMkLst>
        <pc:spChg chg="mod">
          <ac:chgData name="Christina Shaw" userId="14dc42a2-bfa6-4b75-b011-e3e8d16be8df" providerId="ADAL" clId="{0A1DF7D9-B134-4193-8113-0FF65D397412}" dt="2020-03-27T16:19:04.289" v="6" actId="13926"/>
          <ac:spMkLst>
            <pc:docMk/>
            <pc:sldMk cId="2625267128" sldId="365"/>
            <ac:spMk id="3" creationId="{21247B2E-2AF4-4404-B545-6DB60DA225E7}"/>
          </ac:spMkLst>
        </pc:spChg>
      </pc:sldChg>
    </pc:docChg>
  </pc:docChgLst>
  <pc:docChgLst>
    <pc:chgData name="Christina Shaw" userId="14dc42a2-bfa6-4b75-b011-e3e8d16be8df" providerId="ADAL" clId="{C4199AFD-4D61-4E65-99A7-F852C117733D}"/>
    <pc:docChg chg="custSel addSld delSld modSld">
      <pc:chgData name="Christina Shaw" userId="14dc42a2-bfa6-4b75-b011-e3e8d16be8df" providerId="ADAL" clId="{C4199AFD-4D61-4E65-99A7-F852C117733D}" dt="2020-03-27T18:32:00.036" v="33" actId="2696"/>
      <pc:docMkLst>
        <pc:docMk/>
      </pc:docMkLst>
      <pc:sldChg chg="modSp add">
        <pc:chgData name="Christina Shaw" userId="14dc42a2-bfa6-4b75-b011-e3e8d16be8df" providerId="ADAL" clId="{C4199AFD-4D61-4E65-99A7-F852C117733D}" dt="2020-03-27T18:28:48.033" v="20" actId="27636"/>
        <pc:sldMkLst>
          <pc:docMk/>
          <pc:sldMk cId="2712332937" sldId="292"/>
        </pc:sldMkLst>
        <pc:spChg chg="mod">
          <ac:chgData name="Christina Shaw" userId="14dc42a2-bfa6-4b75-b011-e3e8d16be8df" providerId="ADAL" clId="{C4199AFD-4D61-4E65-99A7-F852C117733D}" dt="2020-03-27T18:28:48.033" v="20" actId="27636"/>
          <ac:spMkLst>
            <pc:docMk/>
            <pc:sldMk cId="2712332937" sldId="292"/>
            <ac:spMk id="3" creationId="{BA72E82E-BBD8-467C-B5F4-5C2CFE7F0AE9}"/>
          </ac:spMkLst>
        </pc:spChg>
      </pc:sldChg>
      <pc:sldChg chg="modSp add">
        <pc:chgData name="Christina Shaw" userId="14dc42a2-bfa6-4b75-b011-e3e8d16be8df" providerId="ADAL" clId="{C4199AFD-4D61-4E65-99A7-F852C117733D}" dt="2020-03-27T18:29:41.362" v="26" actId="27636"/>
        <pc:sldMkLst>
          <pc:docMk/>
          <pc:sldMk cId="2789892896" sldId="295"/>
        </pc:sldMkLst>
        <pc:spChg chg="mod">
          <ac:chgData name="Christina Shaw" userId="14dc42a2-bfa6-4b75-b011-e3e8d16be8df" providerId="ADAL" clId="{C4199AFD-4D61-4E65-99A7-F852C117733D}" dt="2020-03-27T18:29:41.362" v="26" actId="27636"/>
          <ac:spMkLst>
            <pc:docMk/>
            <pc:sldMk cId="2789892896" sldId="295"/>
            <ac:spMk id="2" creationId="{5D3D3094-961B-4E8D-9BD6-9CBC2155E461}"/>
          </ac:spMkLst>
        </pc:spChg>
      </pc:sldChg>
      <pc:sldChg chg="modSp add">
        <pc:chgData name="Christina Shaw" userId="14dc42a2-bfa6-4b75-b011-e3e8d16be8df" providerId="ADAL" clId="{C4199AFD-4D61-4E65-99A7-F852C117733D}" dt="2020-03-27T18:29:25.864" v="23" actId="27636"/>
        <pc:sldMkLst>
          <pc:docMk/>
          <pc:sldMk cId="1549482584" sldId="296"/>
        </pc:sldMkLst>
        <pc:spChg chg="mod">
          <ac:chgData name="Christina Shaw" userId="14dc42a2-bfa6-4b75-b011-e3e8d16be8df" providerId="ADAL" clId="{C4199AFD-4D61-4E65-99A7-F852C117733D}" dt="2020-03-27T18:29:25.864" v="23" actId="27636"/>
          <ac:spMkLst>
            <pc:docMk/>
            <pc:sldMk cId="1549482584" sldId="296"/>
            <ac:spMk id="2" creationId="{5D3D3094-961B-4E8D-9BD6-9CBC2155E461}"/>
          </ac:spMkLst>
        </pc:spChg>
      </pc:sldChg>
      <pc:sldChg chg="add">
        <pc:chgData name="Christina Shaw" userId="14dc42a2-bfa6-4b75-b011-e3e8d16be8df" providerId="ADAL" clId="{C4199AFD-4D61-4E65-99A7-F852C117733D}" dt="2020-03-27T18:25:59.163" v="4"/>
        <pc:sldMkLst>
          <pc:docMk/>
          <pc:sldMk cId="3095954908" sldId="305"/>
        </pc:sldMkLst>
      </pc:sldChg>
      <pc:sldChg chg="add">
        <pc:chgData name="Christina Shaw" userId="14dc42a2-bfa6-4b75-b011-e3e8d16be8df" providerId="ADAL" clId="{C4199AFD-4D61-4E65-99A7-F852C117733D}" dt="2020-03-27T18:28:35.648" v="17"/>
        <pc:sldMkLst>
          <pc:docMk/>
          <pc:sldMk cId="725137680" sldId="321"/>
        </pc:sldMkLst>
      </pc:sldChg>
      <pc:sldChg chg="add">
        <pc:chgData name="Christina Shaw" userId="14dc42a2-bfa6-4b75-b011-e3e8d16be8df" providerId="ADAL" clId="{C4199AFD-4D61-4E65-99A7-F852C117733D}" dt="2020-03-27T18:28:19.802" v="15"/>
        <pc:sldMkLst>
          <pc:docMk/>
          <pc:sldMk cId="3004758821" sldId="322"/>
        </pc:sldMkLst>
      </pc:sldChg>
      <pc:sldChg chg="add">
        <pc:chgData name="Christina Shaw" userId="14dc42a2-bfa6-4b75-b011-e3e8d16be8df" providerId="ADAL" clId="{C4199AFD-4D61-4E65-99A7-F852C117733D}" dt="2020-03-27T18:28:02.651" v="13"/>
        <pc:sldMkLst>
          <pc:docMk/>
          <pc:sldMk cId="4104738802" sldId="323"/>
        </pc:sldMkLst>
      </pc:sldChg>
      <pc:sldChg chg="modSp add">
        <pc:chgData name="Christina Shaw" userId="14dc42a2-bfa6-4b75-b011-e3e8d16be8df" providerId="ADAL" clId="{C4199AFD-4D61-4E65-99A7-F852C117733D}" dt="2020-03-27T18:27:42.003" v="11" actId="27636"/>
        <pc:sldMkLst>
          <pc:docMk/>
          <pc:sldMk cId="1641829080" sldId="324"/>
        </pc:sldMkLst>
        <pc:spChg chg="mod">
          <ac:chgData name="Christina Shaw" userId="14dc42a2-bfa6-4b75-b011-e3e8d16be8df" providerId="ADAL" clId="{C4199AFD-4D61-4E65-99A7-F852C117733D}" dt="2020-03-27T18:27:42.003" v="11" actId="27636"/>
          <ac:spMkLst>
            <pc:docMk/>
            <pc:sldMk cId="1641829080" sldId="324"/>
            <ac:spMk id="2" creationId="{997A0B68-1024-4535-A714-0F45124094F5}"/>
          </ac:spMkLst>
        </pc:spChg>
      </pc:sldChg>
      <pc:sldChg chg="add">
        <pc:chgData name="Christina Shaw" userId="14dc42a2-bfa6-4b75-b011-e3e8d16be8df" providerId="ADAL" clId="{C4199AFD-4D61-4E65-99A7-F852C117733D}" dt="2020-03-27T18:31:23.305" v="30"/>
        <pc:sldMkLst>
          <pc:docMk/>
          <pc:sldMk cId="4145225540" sldId="325"/>
        </pc:sldMkLst>
      </pc:sldChg>
      <pc:sldChg chg="add">
        <pc:chgData name="Christina Shaw" userId="14dc42a2-bfa6-4b75-b011-e3e8d16be8df" providerId="ADAL" clId="{C4199AFD-4D61-4E65-99A7-F852C117733D}" dt="2020-03-27T18:27:18.331" v="8"/>
        <pc:sldMkLst>
          <pc:docMk/>
          <pc:sldMk cId="1699803115" sldId="327"/>
        </pc:sldMkLst>
      </pc:sldChg>
      <pc:sldChg chg="modSp add">
        <pc:chgData name="Christina Shaw" userId="14dc42a2-bfa6-4b75-b011-e3e8d16be8df" providerId="ADAL" clId="{C4199AFD-4D61-4E65-99A7-F852C117733D}" dt="2020-03-27T18:26:06.706" v="7" actId="27636"/>
        <pc:sldMkLst>
          <pc:docMk/>
          <pc:sldMk cId="1861426304" sldId="342"/>
        </pc:sldMkLst>
        <pc:spChg chg="mod">
          <ac:chgData name="Christina Shaw" userId="14dc42a2-bfa6-4b75-b011-e3e8d16be8df" providerId="ADAL" clId="{C4199AFD-4D61-4E65-99A7-F852C117733D}" dt="2020-03-27T18:26:06.706" v="7" actId="27636"/>
          <ac:spMkLst>
            <pc:docMk/>
            <pc:sldMk cId="1861426304" sldId="342"/>
            <ac:spMk id="5" creationId="{01D57422-7D7E-4578-A29C-6698088C85A4}"/>
          </ac:spMkLst>
        </pc:spChg>
      </pc:sldChg>
      <pc:sldChg chg="add">
        <pc:chgData name="Christina Shaw" userId="14dc42a2-bfa6-4b75-b011-e3e8d16be8df" providerId="ADAL" clId="{C4199AFD-4D61-4E65-99A7-F852C117733D}" dt="2020-03-27T18:30:29.427" v="28"/>
        <pc:sldMkLst>
          <pc:docMk/>
          <pc:sldMk cId="3265185041" sldId="343"/>
        </pc:sldMkLst>
      </pc:sldChg>
      <pc:sldChg chg="add">
        <pc:chgData name="Christina Shaw" userId="14dc42a2-bfa6-4b75-b011-e3e8d16be8df" providerId="ADAL" clId="{C4199AFD-4D61-4E65-99A7-F852C117733D}" dt="2020-03-27T18:31:53.884" v="32"/>
        <pc:sldMkLst>
          <pc:docMk/>
          <pc:sldMk cId="3331790994" sldId="347"/>
        </pc:sldMkLst>
      </pc:sldChg>
      <pc:sldChg chg="del">
        <pc:chgData name="Christina Shaw" userId="14dc42a2-bfa6-4b75-b011-e3e8d16be8df" providerId="ADAL" clId="{C4199AFD-4D61-4E65-99A7-F852C117733D}" dt="2020-03-27T18:26:01.530" v="5" actId="2696"/>
        <pc:sldMkLst>
          <pc:docMk/>
          <pc:sldMk cId="3172785778" sldId="352"/>
        </pc:sldMkLst>
      </pc:sldChg>
      <pc:sldChg chg="del">
        <pc:chgData name="Christina Shaw" userId="14dc42a2-bfa6-4b75-b011-e3e8d16be8df" providerId="ADAL" clId="{C4199AFD-4D61-4E65-99A7-F852C117733D}" dt="2020-03-27T18:28:50.804" v="21" actId="2696"/>
        <pc:sldMkLst>
          <pc:docMk/>
          <pc:sldMk cId="196118014" sldId="353"/>
        </pc:sldMkLst>
      </pc:sldChg>
      <pc:sldChg chg="del">
        <pc:chgData name="Christina Shaw" userId="14dc42a2-bfa6-4b75-b011-e3e8d16be8df" providerId="ADAL" clId="{C4199AFD-4D61-4E65-99A7-F852C117733D}" dt="2020-03-27T18:28:38.195" v="18" actId="2696"/>
        <pc:sldMkLst>
          <pc:docMk/>
          <pc:sldMk cId="900083034" sldId="354"/>
        </pc:sldMkLst>
      </pc:sldChg>
      <pc:sldChg chg="del">
        <pc:chgData name="Christina Shaw" userId="14dc42a2-bfa6-4b75-b011-e3e8d16be8df" providerId="ADAL" clId="{C4199AFD-4D61-4E65-99A7-F852C117733D}" dt="2020-03-27T18:28:22.686" v="16" actId="2696"/>
        <pc:sldMkLst>
          <pc:docMk/>
          <pc:sldMk cId="428923902" sldId="355"/>
        </pc:sldMkLst>
      </pc:sldChg>
      <pc:sldChg chg="del">
        <pc:chgData name="Christina Shaw" userId="14dc42a2-bfa6-4b75-b011-e3e8d16be8df" providerId="ADAL" clId="{C4199AFD-4D61-4E65-99A7-F852C117733D}" dt="2020-03-27T18:28:05.052" v="14" actId="2696"/>
        <pc:sldMkLst>
          <pc:docMk/>
          <pc:sldMk cId="463937724" sldId="356"/>
        </pc:sldMkLst>
      </pc:sldChg>
      <pc:sldChg chg="del">
        <pc:chgData name="Christina Shaw" userId="14dc42a2-bfa6-4b75-b011-e3e8d16be8df" providerId="ADAL" clId="{C4199AFD-4D61-4E65-99A7-F852C117733D}" dt="2020-03-27T18:27:44.486" v="12" actId="2696"/>
        <pc:sldMkLst>
          <pc:docMk/>
          <pc:sldMk cId="4005497456" sldId="357"/>
        </pc:sldMkLst>
      </pc:sldChg>
      <pc:sldChg chg="del">
        <pc:chgData name="Christina Shaw" userId="14dc42a2-bfa6-4b75-b011-e3e8d16be8df" providerId="ADAL" clId="{C4199AFD-4D61-4E65-99A7-F852C117733D}" dt="2020-03-27T18:29:29.161" v="24" actId="2696"/>
        <pc:sldMkLst>
          <pc:docMk/>
          <pc:sldMk cId="975007391" sldId="358"/>
        </pc:sldMkLst>
      </pc:sldChg>
      <pc:sldChg chg="del">
        <pc:chgData name="Christina Shaw" userId="14dc42a2-bfa6-4b75-b011-e3e8d16be8df" providerId="ADAL" clId="{C4199AFD-4D61-4E65-99A7-F852C117733D}" dt="2020-03-27T18:29:44.062" v="27" actId="2696"/>
        <pc:sldMkLst>
          <pc:docMk/>
          <pc:sldMk cId="1601680625" sldId="359"/>
        </pc:sldMkLst>
      </pc:sldChg>
      <pc:sldChg chg="del">
        <pc:chgData name="Christina Shaw" userId="14dc42a2-bfa6-4b75-b011-e3e8d16be8df" providerId="ADAL" clId="{C4199AFD-4D61-4E65-99A7-F852C117733D}" dt="2020-03-27T18:27:21.166" v="9" actId="2696"/>
        <pc:sldMkLst>
          <pc:docMk/>
          <pc:sldMk cId="4016870741" sldId="360"/>
        </pc:sldMkLst>
      </pc:sldChg>
      <pc:sldChg chg="del">
        <pc:chgData name="Christina Shaw" userId="14dc42a2-bfa6-4b75-b011-e3e8d16be8df" providerId="ADAL" clId="{C4199AFD-4D61-4E65-99A7-F852C117733D}" dt="2020-03-27T18:31:26.691" v="31" actId="2696"/>
        <pc:sldMkLst>
          <pc:docMk/>
          <pc:sldMk cId="1872054247" sldId="361"/>
        </pc:sldMkLst>
      </pc:sldChg>
      <pc:sldChg chg="del">
        <pc:chgData name="Christina Shaw" userId="14dc42a2-bfa6-4b75-b011-e3e8d16be8df" providerId="ADAL" clId="{C4199AFD-4D61-4E65-99A7-F852C117733D}" dt="2020-03-27T18:30:31.913" v="29" actId="2696"/>
        <pc:sldMkLst>
          <pc:docMk/>
          <pc:sldMk cId="2884314725" sldId="362"/>
        </pc:sldMkLst>
      </pc:sldChg>
      <pc:sldChg chg="del">
        <pc:chgData name="Christina Shaw" userId="14dc42a2-bfa6-4b75-b011-e3e8d16be8df" providerId="ADAL" clId="{C4199AFD-4D61-4E65-99A7-F852C117733D}" dt="2020-03-27T18:25:31.526" v="1" actId="2696"/>
        <pc:sldMkLst>
          <pc:docMk/>
          <pc:sldMk cId="3210099057" sldId="363"/>
        </pc:sldMkLst>
      </pc:sldChg>
      <pc:sldChg chg="del">
        <pc:chgData name="Christina Shaw" userId="14dc42a2-bfa6-4b75-b011-e3e8d16be8df" providerId="ADAL" clId="{C4199AFD-4D61-4E65-99A7-F852C117733D}" dt="2020-03-27T18:25:43.979" v="3" actId="2696"/>
        <pc:sldMkLst>
          <pc:docMk/>
          <pc:sldMk cId="268624959" sldId="364"/>
        </pc:sldMkLst>
      </pc:sldChg>
      <pc:sldChg chg="del">
        <pc:chgData name="Christina Shaw" userId="14dc42a2-bfa6-4b75-b011-e3e8d16be8df" providerId="ADAL" clId="{C4199AFD-4D61-4E65-99A7-F852C117733D}" dt="2020-03-27T18:32:00.036" v="33" actId="2696"/>
        <pc:sldMkLst>
          <pc:docMk/>
          <pc:sldMk cId="2625267128" sldId="365"/>
        </pc:sldMkLst>
      </pc:sldChg>
      <pc:sldChg chg="add">
        <pc:chgData name="Christina Shaw" userId="14dc42a2-bfa6-4b75-b011-e3e8d16be8df" providerId="ADAL" clId="{C4199AFD-4D61-4E65-99A7-F852C117733D}" dt="2020-03-27T18:25:29.022" v="0"/>
        <pc:sldMkLst>
          <pc:docMk/>
          <pc:sldMk cId="1592401808" sldId="366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5B2BA-1CC8-4CA3-BBFC-C5360651DC9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4471C-A009-42B5-B9A2-43403B935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01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01B44793-9554-4379-906D-F78EEC415CF8}" type="slidenum">
              <a:rPr/>
              <a:pPr algn="l" rtl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01321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01B44793-9554-4379-906D-F78EEC415CF8}" type="slidenum">
              <a:rPr/>
              <a:pPr algn="l" rtl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1910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01B44793-9554-4379-906D-F78EEC415CF8}" type="slidenum">
              <a:rPr/>
              <a:pPr algn="l" rtl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05656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7D12-E831-42B4-BD49-7B315886917F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C378-40D4-461C-9181-307B49BC8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49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7D12-E831-42B4-BD49-7B315886917F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C378-40D4-461C-9181-307B49BC8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66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7D12-E831-42B4-BD49-7B315886917F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C378-40D4-461C-9181-307B49BC8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29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F7F7F7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4682" y="2566214"/>
            <a:ext cx="7924800" cy="1600200"/>
          </a:xfrm>
        </p:spPr>
        <p:txBody>
          <a:bodyPr anchor="b" anchorCtr="0"/>
          <a:lstStyle>
            <a:lvl1pPr algn="l">
              <a:lnSpc>
                <a:spcPts val="4000"/>
              </a:lnSpc>
              <a:defRPr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4681" y="4136032"/>
            <a:ext cx="6248400" cy="609600"/>
          </a:xfrm>
        </p:spPr>
        <p:txBody>
          <a:bodyPr/>
          <a:lstStyle>
            <a:lvl1pPr marL="0" indent="0" algn="l">
              <a:buNone/>
              <a:defRPr sz="2800" b="0" i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794701" y="5723986"/>
            <a:ext cx="4343400" cy="652709"/>
          </a:xfrm>
          <a:noFill/>
        </p:spPr>
        <p:txBody>
          <a:bodyPr/>
          <a:lstStyle>
            <a:lvl1pPr marL="0" marR="0" indent="-34290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i="0" baseline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Presentation Location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Presentation Date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794701" y="6360124"/>
            <a:ext cx="3665639" cy="304800"/>
          </a:xfrm>
        </p:spPr>
        <p:txBody>
          <a:bodyPr>
            <a:normAutofit/>
          </a:bodyPr>
          <a:lstStyle>
            <a:lvl1pPr marL="0">
              <a:spcBef>
                <a:spcPts val="0"/>
              </a:spcBef>
              <a:buNone/>
              <a:defRPr sz="11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presenter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11513" y="4162348"/>
            <a:ext cx="7486564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LNCT-logo_ƒ-10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7" y="650478"/>
            <a:ext cx="3179046" cy="114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80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with content"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AD3A415-422C-478D-AA41-E452CDDA71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7533698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AD3A415-422C-478D-AA41-E452CDDA71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algn="l">
              <a:buFont typeface="Arial" pitchFamily="34" charset="0"/>
              <a:buNone/>
              <a:defRPr sz="24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053038"/>
          </a:xfr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000" b="0" i="0">
                <a:solidFill>
                  <a:srgbClr val="313231"/>
                </a:solidFill>
                <a:latin typeface="Arial"/>
                <a:cs typeface="Arial"/>
              </a:defRPr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1800" b="0" i="0">
                <a:solidFill>
                  <a:srgbClr val="313231"/>
                </a:solidFill>
                <a:latin typeface="Arial"/>
                <a:cs typeface="Arial"/>
              </a:defRPr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1600" b="0" i="0">
                <a:solidFill>
                  <a:srgbClr val="313231"/>
                </a:solidFill>
                <a:latin typeface="Arial"/>
                <a:cs typeface="Arial"/>
              </a:defRPr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1400" b="0" i="0">
                <a:solidFill>
                  <a:srgbClr val="313231"/>
                </a:solidFill>
                <a:latin typeface="Arial"/>
                <a:cs typeface="Arial"/>
              </a:defRPr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1200" b="0" i="0">
                <a:solidFill>
                  <a:srgbClr val="31323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524000"/>
            <a:ext cx="8229600" cy="609600"/>
          </a:xfrm>
        </p:spPr>
        <p:txBody>
          <a:bodyPr/>
          <a:lstStyle>
            <a:lvl1pPr>
              <a:buNone/>
              <a:defRPr sz="2200" b="1" baseline="0">
                <a:solidFill>
                  <a:srgbClr val="313231"/>
                </a:solidFill>
              </a:defRPr>
            </a:lvl1pPr>
          </a:lstStyle>
          <a:p>
            <a:pPr lvl="0"/>
            <a:r>
              <a:rPr lang="en-US" dirty="0"/>
              <a:t>Click to edit main sentence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63392" y="6008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636466"/>
                </a:solidFill>
                <a:latin typeface="Museo Sans 300"/>
                <a:cs typeface="Museo Sans 300"/>
              </a:defRPr>
            </a:lvl1pPr>
          </a:lstStyle>
          <a:p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www.lnct.global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‹#›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9344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7D12-E831-42B4-BD49-7B315886917F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C378-40D4-461C-9181-307B49BC8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7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7D12-E831-42B4-BD49-7B315886917F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C378-40D4-461C-9181-307B49BC8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9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7D12-E831-42B4-BD49-7B315886917F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C378-40D4-461C-9181-307B49BC8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23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7D12-E831-42B4-BD49-7B315886917F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C378-40D4-461C-9181-307B49BC8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75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7D12-E831-42B4-BD49-7B315886917F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C378-40D4-461C-9181-307B49BC8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9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7D12-E831-42B4-BD49-7B315886917F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C378-40D4-461C-9181-307B49BC8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6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7D12-E831-42B4-BD49-7B315886917F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C378-40D4-461C-9181-307B49BC8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3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7D12-E831-42B4-BD49-7B315886917F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C378-40D4-461C-9181-307B49BC8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18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B7D12-E831-42B4-BD49-7B315886917F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DC378-40D4-461C-9181-307B49BC8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2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nc.cdc.gov/eid/article/4/4/98-0404_article" TargetMode="External"/><Relationship Id="rId2" Type="http://schemas.openxmlformats.org/officeDocument/2006/relationships/hyperlink" Target="https://www.cdc.gov/vaccines/vac-gen/why.htm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ncbi.nlm.nih.gov/pubmed/26055296" TargetMode="External"/><Relationship Id="rId5" Type="http://schemas.openxmlformats.org/officeDocument/2006/relationships/hyperlink" Target="https://www.ncbi.nlm.nih.gov/pubmed/12867830" TargetMode="External"/><Relationship Id="rId4" Type="http://schemas.openxmlformats.org/officeDocument/2006/relationships/hyperlink" Target="https://www.ncbi.nlm.nih.gov/pubmed/8483621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mmunizationevidence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2339" y="2531011"/>
            <a:ext cx="7924800" cy="1600200"/>
          </a:xfrm>
        </p:spPr>
        <p:txBody>
          <a:bodyPr>
            <a:noAutofit/>
          </a:bodyPr>
          <a:lstStyle/>
          <a:p>
            <a:pPr algn="l" rtl="0"/>
            <a:r>
              <a:rPr lang="pt-PT" b="0" i="0" u="none" baseline="0"/>
              <a:t>Defesa do investimento na imunização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1169" y="4391775"/>
            <a:ext cx="6085809" cy="737121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pt-PT" b="0" i="0" u="none" baseline="0"/>
              <a:t>Porque é que é necessário aumentar o financiamento da imunização (cenários)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94701" y="5623003"/>
            <a:ext cx="7615028" cy="737121"/>
          </a:xfrm>
        </p:spPr>
        <p:txBody>
          <a:bodyPr>
            <a:normAutofit/>
          </a:bodyPr>
          <a:lstStyle/>
          <a:p>
            <a:pPr algn="l" rtl="0"/>
            <a:r>
              <a:rPr lang="pt-PT" b="0" i="0" u="none" baseline="0"/>
              <a:t>Nota: esta apresentação baseia-se fortemente em materiais da Immunization Advocacy Library da OMS Euro, assim como do VoICE, The Value of Immunization Compendium of Evidence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 rtl="0"/>
            <a:r>
              <a:rPr lang="pt-PT" b="0" i="0" u="none" baseline="0">
                <a:solidFill>
                  <a:schemeClr val="tx1"/>
                </a:solidFill>
              </a:rPr>
              <a:t>Revista a 30 de novembro de 2019</a:t>
            </a:r>
          </a:p>
          <a:p>
            <a:endParaRPr lang="pt-P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AEE85B-C5AC-4029-8705-A0CF2D343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022" y="4108827"/>
            <a:ext cx="1446662" cy="144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01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D3094-961B-4E8D-9BD6-9CBC2155E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567574" cy="1143000"/>
          </a:xfrm>
        </p:spPr>
        <p:txBody>
          <a:bodyPr>
            <a:normAutofit/>
          </a:bodyPr>
          <a:lstStyle/>
          <a:p>
            <a:pPr algn="l" rtl="0"/>
            <a:r>
              <a:rPr lang="pt-PT" b="0" i="0" u="none" baseline="0" dirty="0"/>
              <a:t>Uma baixa cobertura significa que as doenças contagiosas conseguem espalhar-se rapidamente pela população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032CE-6F77-4C63-BAFA-E59DDAF3B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 algn="r" rtl="0"/>
              <a:t>10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983EEB-C50D-47E0-8327-994A54FEA5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" t="37023" r="-43" b="32645"/>
          <a:stretch/>
        </p:blipFill>
        <p:spPr>
          <a:xfrm>
            <a:off x="854038" y="2256145"/>
            <a:ext cx="8139276" cy="30451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C8710E-E627-4ADB-9A51-C33C4C51FE02}"/>
              </a:ext>
            </a:extLst>
          </p:cNvPr>
          <p:cNvSpPr txBox="1"/>
          <p:nvPr/>
        </p:nvSpPr>
        <p:spPr>
          <a:xfrm>
            <a:off x="4376580" y="5301260"/>
            <a:ext cx="4329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-PT" sz="1100" b="0" i="0" u="none" baseline="0"/>
              <a:t>Fonte:  National Institute of Allergy and Infectious Diseases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72662F-7CD8-4BD9-9638-E79A1B27CA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286"/>
          <a:stretch/>
        </p:blipFill>
        <p:spPr>
          <a:xfrm>
            <a:off x="457200" y="1417638"/>
            <a:ext cx="8693839" cy="719960"/>
          </a:xfrm>
          <a:prstGeom prst="rect">
            <a:avLst/>
          </a:prstGeom>
        </p:spPr>
      </p:pic>
      <p:sp>
        <p:nvSpPr>
          <p:cNvPr id="10" name="Star: 6 Points 9">
            <a:extLst>
              <a:ext uri="{FF2B5EF4-FFF2-40B4-BE49-F238E27FC236}">
                <a16:creationId xmlns:a16="http://schemas.microsoft.com/office/drawing/2014/main" id="{63C9679D-A5FB-4E43-8718-BA04A34981A5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800" b="1" i="0" u="none" baseline="0" dirty="0"/>
              <a:t>Mensagem essencial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12892" y="1586344"/>
            <a:ext cx="176440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200" b="1" dirty="0"/>
              <a:t>não vacinado mas saudável na mesma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82604" y="1592473"/>
            <a:ext cx="176440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200" b="1" dirty="0"/>
              <a:t>vacinado e</a:t>
            </a:r>
            <a:br>
              <a:rPr lang="pt-PT" sz="1200" b="1" dirty="0"/>
            </a:br>
            <a:r>
              <a:rPr lang="pt-PT" sz="1200" b="1" dirty="0"/>
              <a:t>saudável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432589" y="1592473"/>
            <a:ext cx="176440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200" b="1" dirty="0"/>
              <a:t>não vacinado, doente e contagioso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986820" y="3287946"/>
            <a:ext cx="122912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/>
              <a:t>Parte da população é vacinada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40938" y="4279619"/>
            <a:ext cx="1322784" cy="938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100" b="1" dirty="0"/>
              <a:t>Doenças contagiosas espalham-se por parte da população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789892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9758A-559A-4713-8213-7162F3188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03" y="176100"/>
            <a:ext cx="7845288" cy="1348753"/>
          </a:xfrm>
        </p:spPr>
        <p:txBody>
          <a:bodyPr>
            <a:normAutofit/>
          </a:bodyPr>
          <a:lstStyle/>
          <a:p>
            <a:pPr algn="l" rtl="0"/>
            <a:r>
              <a:rPr lang="pt-PT" sz="2000" b="0" i="0" u="none" baseline="0" dirty="0"/>
              <a:t>Os programas de vacinação são mais do que financiar vacinas: precisamos financiar de maneira adequada os custos operacionais do programas e estratégias de distribuição das</a:t>
            </a:r>
            <a:r>
              <a:rPr lang="pt-PT" sz="2000" b="0" i="0" u="none" dirty="0"/>
              <a:t> vacinas</a:t>
            </a:r>
            <a:endParaRPr lang="pt-PT" sz="2000" b="0" i="0" u="none" baseline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C0213-F697-4963-8E25-043BD5401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251161"/>
          </a:xfrm>
        </p:spPr>
        <p:txBody>
          <a:bodyPr/>
          <a:lstStyle/>
          <a:p>
            <a:pPr algn="l" rtl="0"/>
            <a:r>
              <a:rPr lang="pt-PT" b="0" i="0" u="none" baseline="0" dirty="0"/>
              <a:t>Os programas não dependem apenas das vacinas, mas sim de todos os elementos do programa para distribuí-las e administrá-las de forma efetiva e monitorar o progresso do programa:  </a:t>
            </a:r>
          </a:p>
          <a:p>
            <a:pPr lvl="1" algn="l" rtl="0"/>
            <a:r>
              <a:rPr lang="pt-PT" b="0" i="0" u="none" baseline="0" dirty="0"/>
              <a:t>sistemas de cadeia de frio e distribuição</a:t>
            </a:r>
          </a:p>
          <a:p>
            <a:pPr lvl="1" algn="l" rtl="0"/>
            <a:r>
              <a:rPr lang="pt-PT" b="0" i="0" u="none" baseline="0" dirty="0"/>
              <a:t>monitoramento e vigilância</a:t>
            </a:r>
          </a:p>
          <a:p>
            <a:pPr lvl="1" algn="l" rtl="0"/>
            <a:r>
              <a:rPr lang="pt-PT" b="0" i="0" u="none" baseline="0" dirty="0"/>
              <a:t>planejamento e supervisão de apoio</a:t>
            </a:r>
          </a:p>
          <a:p>
            <a:pPr lvl="1" algn="l" rtl="0"/>
            <a:r>
              <a:rPr lang="pt-PT" dirty="0"/>
              <a:t>t</a:t>
            </a:r>
            <a:r>
              <a:rPr lang="pt-PT" b="0" i="0" u="none" baseline="0" dirty="0"/>
              <a:t>reinamento e capacitação de pessoal</a:t>
            </a:r>
          </a:p>
          <a:p>
            <a:pPr lvl="1" algn="l" rtl="0"/>
            <a:r>
              <a:rPr lang="pt-PT" dirty="0"/>
              <a:t>atividades volantes</a:t>
            </a:r>
            <a:endParaRPr lang="pt-PT" b="0" i="0" u="none" baseline="0" dirty="0"/>
          </a:p>
          <a:p>
            <a:pPr lvl="1" algn="l" rtl="0"/>
            <a:endParaRPr lang="pt-PT" dirty="0"/>
          </a:p>
          <a:p>
            <a:pPr algn="l" rtl="0"/>
            <a:r>
              <a:rPr lang="pt-PT" b="0" i="0" u="none" baseline="0" dirty="0"/>
              <a:t>Os programas de vacinação dependem da existência de sistemas de atenção primária à saúde fortes</a:t>
            </a:r>
          </a:p>
          <a:p>
            <a:pPr marL="0" indent="0" algn="l" rtl="0">
              <a:buNone/>
            </a:pPr>
            <a:endParaRPr lang="pt-P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91557-4042-4D25-A1EE-03563ED14A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 algn="r" rtl="0"/>
              <a:t>11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D67A25E7-C6FC-4BBB-A283-A5EE8BC98534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800" b="1" i="0" u="none" baseline="0" dirty="0"/>
              <a:t>Mensagem essencial</a:t>
            </a:r>
          </a:p>
        </p:txBody>
      </p:sp>
    </p:spTree>
    <p:extLst>
      <p:ext uri="{BB962C8B-B14F-4D97-AF65-F5344CB8AC3E}">
        <p14:creationId xmlns:p14="http://schemas.microsoft.com/office/powerpoint/2010/main" val="3265185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23B23-0D56-4FA2-A923-0ADEF571C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311" y="289023"/>
            <a:ext cx="7627410" cy="807913"/>
          </a:xfrm>
        </p:spPr>
        <p:txBody>
          <a:bodyPr>
            <a:noAutofit/>
          </a:bodyPr>
          <a:lstStyle/>
          <a:p>
            <a:pPr algn="l" rtl="0"/>
            <a:r>
              <a:rPr lang="pt-PT" sz="2200" b="0" i="0" u="none" baseline="0" dirty="0"/>
              <a:t>Apresentar evidências para sustentar o compromisso e o investimento ao longo do tempo...</a:t>
            </a:r>
            <a:br>
              <a:rPr lang="pt-PT" sz="2200" dirty="0"/>
            </a:br>
            <a:endParaRPr lang="pt-PT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EAEFE-D95C-42B8-AA3B-D6B12773B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12" y="1853217"/>
            <a:ext cx="3842426" cy="3845200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pt-PT" sz="1600" b="1" i="0" u="none" baseline="0" dirty="0"/>
              <a:t>Japão, 1979, Tosse convulsa*</a:t>
            </a:r>
          </a:p>
          <a:p>
            <a:pPr marL="0" indent="0" algn="l" rtl="0">
              <a:buNone/>
            </a:pPr>
            <a:r>
              <a:rPr lang="pt-PT" sz="1600" b="0" i="0" u="none" baseline="0" dirty="0"/>
              <a:t>A taxa de vacinação caiu de 80% em 1974 para 10% em 1976</a:t>
            </a:r>
          </a:p>
          <a:p>
            <a:pPr marL="0" indent="0" algn="l" rtl="0">
              <a:buNone/>
            </a:pPr>
            <a:r>
              <a:rPr lang="pt-PT" sz="1600" b="0" i="0" u="none" baseline="0" dirty="0"/>
              <a:t>Resultado: 13 000 casos / 41 mortes</a:t>
            </a:r>
          </a:p>
          <a:p>
            <a:pPr marL="0" indent="0" algn="l" rtl="0">
              <a:spcBef>
                <a:spcPts val="0"/>
              </a:spcBef>
              <a:buNone/>
            </a:pPr>
            <a:endParaRPr lang="pt-PT" sz="1600" dirty="0"/>
          </a:p>
          <a:p>
            <a:pPr marL="0" indent="0" algn="l" rtl="0">
              <a:spcBef>
                <a:spcPts val="0"/>
              </a:spcBef>
              <a:buNone/>
            </a:pPr>
            <a:endParaRPr lang="pt-PT" sz="1600" dirty="0"/>
          </a:p>
          <a:p>
            <a:pPr marL="0" indent="0" algn="l" rtl="0">
              <a:buNone/>
            </a:pPr>
            <a:r>
              <a:rPr lang="pt-PT" sz="1600" b="1" i="0" u="none" baseline="0" dirty="0"/>
              <a:t>Antiga União Soviética, 1990-1999, Difteria**</a:t>
            </a:r>
          </a:p>
          <a:p>
            <a:pPr marL="0" indent="0" algn="l" rtl="0">
              <a:buNone/>
            </a:pPr>
            <a:r>
              <a:rPr lang="pt-PT" sz="1600" b="0" i="0" u="none" baseline="0" dirty="0"/>
              <a:t>Desagregação dos serviços de saúde pública</a:t>
            </a:r>
          </a:p>
          <a:p>
            <a:pPr marL="0" indent="0" algn="l" rtl="0">
              <a:buNone/>
            </a:pPr>
            <a:r>
              <a:rPr lang="pt-PT" sz="1600" b="0" i="0" u="none" baseline="0" dirty="0"/>
              <a:t>Resultado: 150 000 casos / 5 000 mortes</a:t>
            </a:r>
          </a:p>
          <a:p>
            <a:pPr marL="0" indent="0" algn="l" rtl="0">
              <a:spcBef>
                <a:spcPts val="0"/>
              </a:spcBef>
              <a:buNone/>
            </a:pPr>
            <a:endParaRPr lang="pt-PT" sz="1600" b="1" dirty="0"/>
          </a:p>
          <a:p>
            <a:pPr marL="0" indent="0" algn="l" rtl="0">
              <a:spcBef>
                <a:spcPts val="0"/>
              </a:spcBef>
              <a:buNone/>
            </a:pPr>
            <a:endParaRPr lang="pt-PT" sz="1600" b="1" dirty="0"/>
          </a:p>
          <a:p>
            <a:pPr marL="0" indent="0" algn="l" rtl="0">
              <a:spcBef>
                <a:spcPts val="0"/>
              </a:spcBef>
              <a:buNone/>
            </a:pPr>
            <a:r>
              <a:rPr lang="pt-PT" sz="1600" b="1" i="0" u="none" baseline="0" dirty="0"/>
              <a:t>Suécia, 1979-1996, Tosse convulsa</a:t>
            </a:r>
            <a:r>
              <a:rPr lang="pt-PT" sz="1600" b="1" i="0" u="none" baseline="0" dirty="0">
                <a:latin typeface="Calibri" panose="020F0502020204030204" pitchFamily="34" charset="0"/>
              </a:rPr>
              <a:t>***</a:t>
            </a:r>
            <a:endParaRPr lang="pt-PT" sz="1600" b="1" dirty="0"/>
          </a:p>
          <a:p>
            <a:pPr marL="0" indent="0" algn="l" rtl="0">
              <a:spcBef>
                <a:spcPts val="480"/>
              </a:spcBef>
              <a:buNone/>
            </a:pPr>
            <a:r>
              <a:rPr lang="pt-PT" sz="1600" b="0" i="0" u="none" baseline="0" dirty="0"/>
              <a:t>Lapso governamental na vacinação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pt-PT" sz="1600" b="0" i="0" u="none" baseline="0" dirty="0"/>
              <a:t>Resultado: 60% de infetados abaixo de 10 anos de idade</a:t>
            </a:r>
          </a:p>
          <a:p>
            <a:pPr marL="0" indent="0" algn="l" rtl="0">
              <a:buNone/>
            </a:pPr>
            <a:endParaRPr lang="pt-PT" sz="1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6CBEAF-B91C-40B3-99DD-D548C1EFCE86}"/>
              </a:ext>
            </a:extLst>
          </p:cNvPr>
          <p:cNvSpPr txBox="1">
            <a:spLocks/>
          </p:cNvSpPr>
          <p:nvPr/>
        </p:nvSpPr>
        <p:spPr>
          <a:xfrm>
            <a:off x="4535424" y="1853217"/>
            <a:ext cx="4007796" cy="3845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b="0" i="0" kern="1200">
                <a:solidFill>
                  <a:srgbClr val="31323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800" b="0" i="0" kern="1200">
                <a:solidFill>
                  <a:srgbClr val="31323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lang="pt-PT" sz="1600" b="0" i="0" kern="1200">
                <a:solidFill>
                  <a:srgbClr val="313231"/>
                </a:solidFill>
                <a:latin typeface="Arial"/>
                <a:ea typeface="+mj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rgbClr val="31323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b="0" i="0" kern="1200">
                <a:solidFill>
                  <a:srgbClr val="31323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spcBef>
                <a:spcPts val="0"/>
              </a:spcBef>
              <a:buNone/>
            </a:pPr>
            <a:r>
              <a:rPr lang="pt-PT" sz="1600" b="1" i="0" u="none" baseline="0"/>
              <a:t>Irlanda, 2000, Sarampo</a:t>
            </a:r>
            <a:r>
              <a:rPr lang="pt-PT" sz="1600" b="1" i="0" u="none" baseline="0">
                <a:latin typeface="Calibri" panose="020F0502020204030204" pitchFamily="34" charset="0"/>
              </a:rPr>
              <a:t>†</a:t>
            </a:r>
            <a:endParaRPr lang="pt-PT" sz="1600" b="1" dirty="0"/>
          </a:p>
          <a:p>
            <a:pPr marL="0" indent="0" algn="l" rtl="0">
              <a:buNone/>
            </a:pPr>
            <a:r>
              <a:rPr lang="pt-PT" sz="1600" b="0" i="0" u="none" baseline="0"/>
              <a:t>Recusa de vacinação </a:t>
            </a:r>
          </a:p>
          <a:p>
            <a:pPr marL="0" indent="0" algn="l" rtl="0">
              <a:buNone/>
            </a:pPr>
            <a:r>
              <a:rPr lang="pt-PT" sz="1600" b="0" i="0" u="none" baseline="0"/>
              <a:t>Resultado: 300 casos / 3 mortes infantis</a:t>
            </a:r>
          </a:p>
          <a:p>
            <a:pPr marL="0" indent="0" algn="l" rtl="0">
              <a:buNone/>
            </a:pPr>
            <a:endParaRPr lang="pt-PT" sz="1600" dirty="0"/>
          </a:p>
          <a:p>
            <a:pPr marL="0" indent="0" algn="l" rtl="0">
              <a:buNone/>
            </a:pPr>
            <a:r>
              <a:rPr lang="pt-PT" sz="1600" b="1" i="0" u="none" baseline="0"/>
              <a:t>Vietname, 2013, HepB</a:t>
            </a:r>
            <a:r>
              <a:rPr lang="pt-PT" sz="1600" b="1" i="0" u="none" baseline="0">
                <a:latin typeface="Calibri" panose="020F0502020204030204" pitchFamily="34" charset="0"/>
              </a:rPr>
              <a:t>‡</a:t>
            </a:r>
            <a:endParaRPr lang="pt-PT" sz="1600" b="1" dirty="0"/>
          </a:p>
          <a:p>
            <a:pPr marL="0" indent="0" algn="l" rtl="0">
              <a:buNone/>
            </a:pPr>
            <a:r>
              <a:rPr lang="pt-PT" sz="1600" b="0" i="0" u="none" baseline="0"/>
              <a:t>Redução na cobertura após publicidade à volta de eventos adversos posvacunales para a vacina pentavalente </a:t>
            </a:r>
          </a:p>
          <a:p>
            <a:pPr marL="0" indent="0" algn="l" rtl="0">
              <a:buNone/>
            </a:pPr>
            <a:endParaRPr lang="pt-PT" sz="1600" dirty="0"/>
          </a:p>
          <a:p>
            <a:pPr marL="0" indent="0" algn="l" rtl="0">
              <a:buNone/>
            </a:pPr>
            <a:r>
              <a:rPr lang="pt-PT" sz="1600" b="0" i="0" u="none" baseline="0"/>
              <a:t>Resultados esperados de um ano de baixa na cobertura: Na coorte de nascimentos de 2013 mais de 17 000 futuras mortes por infeção com a hepatite B crónica (cancro do fígado, cirrose) e mais de 90 000 infeções crónicas.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E59C8E-43AB-404F-905A-A41257095F8A}"/>
              </a:ext>
            </a:extLst>
          </p:cNvPr>
          <p:cNvSpPr txBox="1"/>
          <p:nvPr/>
        </p:nvSpPr>
        <p:spPr>
          <a:xfrm>
            <a:off x="2082906" y="6173312"/>
            <a:ext cx="32960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pt-PT" sz="1000" b="0" i="0" u="none" baseline="0"/>
              <a:t>*  </a:t>
            </a:r>
            <a:r>
              <a:rPr lang="pt-PT" sz="1000" b="0" i="0" u="none" baseline="0">
                <a:hlinkClick r:id="rId2"/>
              </a:rPr>
              <a:t>https://www.cdc.gov/vaccines/vac-gen/why.htm</a:t>
            </a:r>
            <a:endParaRPr lang="pt-PT" sz="1000" dirty="0"/>
          </a:p>
          <a:p>
            <a:pPr algn="l" rtl="0"/>
            <a:r>
              <a:rPr lang="pt-PT" sz="1000" b="0" i="0" u="none" baseline="0"/>
              <a:t>** </a:t>
            </a:r>
            <a:r>
              <a:rPr lang="pt-PT" sz="1000" b="0" i="0" u="none" baseline="0">
                <a:hlinkClick r:id="rId3"/>
              </a:rPr>
              <a:t>https://wwwnc.cdc.gov/eid/article/4/4/98-0404_article</a:t>
            </a:r>
            <a:endParaRPr lang="pt-PT" sz="1000" dirty="0"/>
          </a:p>
          <a:p>
            <a:pPr algn="l" rtl="0"/>
            <a:r>
              <a:rPr lang="pt-PT" sz="1000" b="1" i="0" u="none" baseline="0">
                <a:latin typeface="+mj-lt"/>
              </a:rPr>
              <a:t>***</a:t>
            </a:r>
            <a:r>
              <a:rPr lang="pt-PT" sz="1000" b="0" i="0" u="none" baseline="0">
                <a:latin typeface="+mj-lt"/>
                <a:hlinkClick r:id="rId4"/>
              </a:rPr>
              <a:t>https://www.ncbi.nlm.nih.gov/pubmed/8483621</a:t>
            </a:r>
            <a:endParaRPr lang="pt-PT" sz="10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06B264-0311-40F3-85F6-8BCFB13F08F9}"/>
              </a:ext>
            </a:extLst>
          </p:cNvPr>
          <p:cNvSpPr txBox="1"/>
          <p:nvPr/>
        </p:nvSpPr>
        <p:spPr>
          <a:xfrm>
            <a:off x="5554609" y="6173312"/>
            <a:ext cx="3060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pt-PT" sz="1000" b="1" i="0" u="none" baseline="0">
                <a:latin typeface="Calibri" panose="020F0502020204030204" pitchFamily="34" charset="0"/>
              </a:rPr>
              <a:t>† </a:t>
            </a:r>
            <a:r>
              <a:rPr lang="pt-PT" sz="1000" b="0" i="0" u="none" baseline="0">
                <a:hlinkClick r:id="rId5"/>
              </a:rPr>
              <a:t>https://www.ncbi.nlm.nih.gov/pubmed/12867830</a:t>
            </a:r>
            <a:r>
              <a:rPr lang="pt-PT" sz="1000" b="0" i="0" u="none" baseline="0"/>
              <a:t> </a:t>
            </a:r>
          </a:p>
          <a:p>
            <a:pPr algn="l" rtl="0"/>
            <a:r>
              <a:rPr lang="pt-PT" sz="1000" b="1" i="0" u="none" baseline="0">
                <a:latin typeface="Calibri" panose="020F0502020204030204" pitchFamily="34" charset="0"/>
              </a:rPr>
              <a:t>‡ </a:t>
            </a:r>
            <a:r>
              <a:rPr lang="pt-PT" sz="1000" b="0" i="0" u="none" baseline="0">
                <a:latin typeface="+mj-lt"/>
                <a:hlinkClick r:id="rId6"/>
              </a:rPr>
              <a:t>https://www.ncbi.nlm.nih.gov/pubmed/26055296</a:t>
            </a:r>
            <a:r>
              <a:rPr lang="pt-PT" sz="1000" b="0" i="0" u="none" baseline="0">
                <a:latin typeface="+mj-lt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10FDE-D8D5-41C4-9985-3607DE2F898E}"/>
              </a:ext>
            </a:extLst>
          </p:cNvPr>
          <p:cNvSpPr txBox="1"/>
          <p:nvPr/>
        </p:nvSpPr>
        <p:spPr>
          <a:xfrm>
            <a:off x="491612" y="1215660"/>
            <a:ext cx="8365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-PT" sz="2000" b="1" i="0" u="none" baseline="0"/>
              <a:t>Quando os programas vacilam, seguem-se consequências desastrosas...</a:t>
            </a:r>
          </a:p>
        </p:txBody>
      </p:sp>
      <p:sp>
        <p:nvSpPr>
          <p:cNvPr id="9" name="Star: 6 Points 8">
            <a:extLst>
              <a:ext uri="{FF2B5EF4-FFF2-40B4-BE49-F238E27FC236}">
                <a16:creationId xmlns:a16="http://schemas.microsoft.com/office/drawing/2014/main" id="{0FF4FFD6-9AB9-49D0-A01B-922E03AA7927}"/>
              </a:ext>
            </a:extLst>
          </p:cNvPr>
          <p:cNvSpPr/>
          <p:nvPr/>
        </p:nvSpPr>
        <p:spPr>
          <a:xfrm>
            <a:off x="7888761" y="183415"/>
            <a:ext cx="1036467" cy="886742"/>
          </a:xfrm>
          <a:prstGeom prst="star6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1300" b="1" i="0" u="none" baseline="0" dirty="0"/>
              <a:t>Dados</a:t>
            </a:r>
          </a:p>
        </p:txBody>
      </p:sp>
    </p:spTree>
    <p:extLst>
      <p:ext uri="{BB962C8B-B14F-4D97-AF65-F5344CB8AC3E}">
        <p14:creationId xmlns:p14="http://schemas.microsoft.com/office/powerpoint/2010/main" val="1699803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0B68-1024-4535-A714-0F4512409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13955" cy="1143000"/>
          </a:xfrm>
        </p:spPr>
        <p:txBody>
          <a:bodyPr>
            <a:normAutofit/>
          </a:bodyPr>
          <a:lstStyle/>
          <a:p>
            <a:pPr algn="l" rtl="0"/>
            <a:r>
              <a:rPr lang="pt-PT" b="0" i="0" u="none" baseline="0" dirty="0"/>
              <a:t>Apresentar evidências aos tomadores de decisões acerca de segurança das vacinas</a:t>
            </a:r>
            <a:endParaRPr lang="pt-PT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2E82E-BBD8-467C-B5F4-5C2CFE7F0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17637"/>
            <a:ext cx="8468139" cy="4368686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pt-PT" b="0" i="0" u="none" baseline="0" dirty="0"/>
              <a:t>As vacinas são seguras.</a:t>
            </a:r>
          </a:p>
          <a:p>
            <a:pPr lvl="1" algn="l" rtl="0"/>
            <a:r>
              <a:rPr lang="pt-PT" b="0" i="0" u="none" baseline="0" dirty="0"/>
              <a:t>O licenciamento de uma vacina requer avaliações e testes exaustivos para certificar que tanto é segura como eficaz. </a:t>
            </a:r>
          </a:p>
          <a:p>
            <a:pPr lvl="1" algn="l" rtl="0"/>
            <a:r>
              <a:rPr lang="pt-PT" b="0" i="0" u="none" baseline="0" dirty="0"/>
              <a:t>Após a pré-qualificação e o licenciamento, a OMS continua a monitorizar a vacina. Qualquer efeito secundário grave é reportado e exaustivamente investigado.</a:t>
            </a:r>
          </a:p>
          <a:p>
            <a:pPr lvl="1" algn="l" rtl="0"/>
            <a:endParaRPr lang="pt-PT" dirty="0"/>
          </a:p>
          <a:p>
            <a:pPr algn="l" rtl="0"/>
            <a:r>
              <a:rPr lang="pt-PT" b="0" i="0" u="none" baseline="0" dirty="0"/>
              <a:t>As vacinas ainda são necessárias, mesmo que as doenças se tenha tornado incomuns.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Vacinas combinadas: </a:t>
            </a:r>
          </a:p>
          <a:p>
            <a:pPr lvl="1" algn="l" rtl="0"/>
            <a:r>
              <a:rPr lang="pt-PT" b="0" i="0" u="none" baseline="0" dirty="0"/>
              <a:t>Poupar tempo e dinheiro através de menos visitas aos serviços de vacinação; </a:t>
            </a:r>
          </a:p>
          <a:p>
            <a:pPr lvl="1" algn="l" rtl="0"/>
            <a:r>
              <a:rPr lang="pt-PT" b="0" i="0" u="none" baseline="0" dirty="0"/>
              <a:t>Reduzir o desconforto para a criança através de menos injeções; </a:t>
            </a:r>
          </a:p>
          <a:p>
            <a:pPr lvl="1" algn="l" rtl="0"/>
            <a:r>
              <a:rPr lang="pt-PT" b="0" i="0" u="none" baseline="0" dirty="0"/>
              <a:t>Aumentar a probabilidade da criança vir a receber o conjunto completo de vacinas de acordo com o calendário</a:t>
            </a:r>
            <a:r>
              <a:rPr lang="pt-PT" b="0" i="0" u="none" dirty="0"/>
              <a:t> </a:t>
            </a:r>
            <a:r>
              <a:rPr lang="pt-PT" b="0" i="0" u="none" baseline="0" dirty="0"/>
              <a:t>nacional</a:t>
            </a:r>
            <a:r>
              <a:rPr lang="pt-PT" dirty="0"/>
              <a:t> de vacinação</a:t>
            </a:r>
            <a:endParaRPr lang="pt-PT" b="0" i="0" u="none" baseline="0" dirty="0"/>
          </a:p>
          <a:p>
            <a:pPr lvl="1" algn="l" rtl="0"/>
            <a:endParaRPr lang="pt-P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3C0C1-D657-4FF6-81AB-AB7622E97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 algn="r" rtl="0"/>
              <a:t>13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DDB324-6CA3-4998-A028-30DA07286039}"/>
              </a:ext>
            </a:extLst>
          </p:cNvPr>
          <p:cNvSpPr txBox="1"/>
          <p:nvPr/>
        </p:nvSpPr>
        <p:spPr>
          <a:xfrm>
            <a:off x="1967789" y="6008242"/>
            <a:ext cx="6313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-PT" sz="1200" b="0" i="0" u="none" baseline="0"/>
              <a:t>Citações de documentos presentes na Vaccination and Trust Library da OMS-Euro, onde se encontra muito mais material disponível.  Ver:  http://www.euro.who.int/en/health-topics/disease-prevention/vaccines-and-immunization/publications/vaccination-and-trust-library-1  </a:t>
            </a: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0A461A2A-C6D1-421B-91D4-442C8BD0C11E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800" b="1" i="0" u="none" baseline="0" dirty="0"/>
              <a:t>Mensagem essencial</a:t>
            </a:r>
          </a:p>
        </p:txBody>
      </p:sp>
    </p:spTree>
    <p:extLst>
      <p:ext uri="{BB962C8B-B14F-4D97-AF65-F5344CB8AC3E}">
        <p14:creationId xmlns:p14="http://schemas.microsoft.com/office/powerpoint/2010/main" val="4145225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A57B2-E5AC-4DCC-974C-2FC061B31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8996"/>
            <a:ext cx="8229600" cy="1143000"/>
          </a:xfrm>
        </p:spPr>
        <p:txBody>
          <a:bodyPr/>
          <a:lstStyle/>
          <a:p>
            <a:pPr algn="l" rtl="0"/>
            <a:r>
              <a:rPr lang="pt-PT" b="0" i="0" u="none" baseline="0"/>
              <a:t>O VoICE é uma fonte excelente de informações sobre o valor da imunização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47B2E-2AF4-4404-B545-6DB60DA22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202134"/>
          </a:xfrm>
        </p:spPr>
        <p:txBody>
          <a:bodyPr>
            <a:normAutofit/>
          </a:bodyPr>
          <a:lstStyle/>
          <a:p>
            <a:pPr algn="l" rtl="0"/>
            <a:r>
              <a:rPr lang="pt-PT" sz="2800" b="0" i="0" u="none" baseline="0" dirty="0">
                <a:hlinkClick r:id="rId3"/>
              </a:rPr>
              <a:t>https://immunizationevidence.org/</a:t>
            </a:r>
            <a:endParaRPr lang="pt-PT" sz="2800" dirty="0"/>
          </a:p>
          <a:p>
            <a:endParaRPr lang="pt-PT" sz="2800" dirty="0"/>
          </a:p>
          <a:p>
            <a:endParaRPr lang="pt-PT" sz="2800" dirty="0"/>
          </a:p>
          <a:p>
            <a:pPr algn="l" rtl="0"/>
            <a:r>
              <a:rPr lang="pt-PT" sz="2800" b="0" i="0" u="none" baseline="0" dirty="0"/>
              <a:t>Fácil de utilizar e atualizado com regularidade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AF322-A5ED-4A3E-97A6-11E613757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 algn="r" rtl="0"/>
              <a:t>14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1790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41E38-347E-41B2-B6B3-94035AB26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pt-PT" b="0" i="0" u="none" baseline="0"/>
              <a:t>Propósito do conjunto de diapositivos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9BDB2-9C1C-4B64-826A-10B18EAFB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9362"/>
            <a:ext cx="8323006" cy="4778350"/>
          </a:xfrm>
        </p:spPr>
        <p:txBody>
          <a:bodyPr>
            <a:normAutofit/>
          </a:bodyPr>
          <a:lstStyle/>
          <a:p>
            <a:pPr algn="l" rtl="0"/>
            <a:r>
              <a:rPr lang="pt-PT" b="1" i="0" u="none" baseline="0" dirty="0"/>
              <a:t>Propósito</a:t>
            </a:r>
            <a:r>
              <a:rPr lang="pt-PT" b="0" i="0" u="none" baseline="0" dirty="0"/>
              <a:t>: dar aos membros da LNCT um conjunto de idéias de argumentos para aumentar (ou pelo menos manter) o investimento na vacinação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Alguns materiais repetem-se propositadamente porque podem ser usados para argumentos diferentes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Os diapositivos foram feitos para serem usados e adaptados para diferentes públicos (por exemplo, ministros das finanças, deputados, outros) e contextos</a:t>
            </a:r>
          </a:p>
          <a:p>
            <a:endParaRPr lang="pt-PT" dirty="0"/>
          </a:p>
          <a:p>
            <a:pPr algn="l" rtl="0"/>
            <a:r>
              <a:rPr lang="pt-PT" b="1" i="0" u="none" baseline="0" dirty="0"/>
              <a:t>Precisamos da sua opinião</a:t>
            </a:r>
            <a:r>
              <a:rPr lang="pt-PT" b="0" i="0" u="none" baseline="0" dirty="0"/>
              <a:t>: isto é útil?  Podem ser melhorados para serem mais úteis para as suas necessidades e seu trabalho?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B841F-1EB4-4B5B-9BA4-DEB87B7D1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 algn="r" rtl="0"/>
              <a:t>2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5954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462122-9715-45BF-AF6B-8197EC9C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 rtl="0"/>
            <a:r>
              <a:rPr lang="pt-PT" b="0" i="0" u="none" baseline="0"/>
              <a:t>Cenários que poderão beneficiar de mensagens específicas para apoiar o investimento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D57422-7D7E-4578-A29C-6698088C8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1588"/>
            <a:ext cx="8229600" cy="4302595"/>
          </a:xfrm>
        </p:spPr>
        <p:txBody>
          <a:bodyPr>
            <a:normAutofit fontScale="62500" lnSpcReduction="20000"/>
          </a:bodyPr>
          <a:lstStyle/>
          <a:p>
            <a:pPr marL="0" indent="0" algn="l" rtl="0">
              <a:buNone/>
            </a:pPr>
            <a:r>
              <a:rPr lang="pt-PT" b="0" i="0" u="none" baseline="0" dirty="0"/>
              <a:t>1. Apresentar os requisitos da transição Gavi aos tomadores de decisões</a:t>
            </a:r>
          </a:p>
          <a:p>
            <a:endParaRPr lang="pt-PT" dirty="0"/>
          </a:p>
          <a:p>
            <a:pPr marL="0" indent="0" algn="l" rtl="0">
              <a:buNone/>
            </a:pPr>
            <a:r>
              <a:rPr lang="pt-PT" b="0" i="0" u="none" baseline="0" dirty="0"/>
              <a:t>2. Apresentar requisitos de investimento na cadeia de frio aos tomadores de decisões</a:t>
            </a:r>
          </a:p>
          <a:p>
            <a:endParaRPr lang="pt-PT" dirty="0"/>
          </a:p>
          <a:p>
            <a:pPr marL="0" indent="0" algn="l" rtl="0">
              <a:buNone/>
            </a:pPr>
            <a:r>
              <a:rPr lang="pt-PT" b="0" i="0" u="none" baseline="0" dirty="0"/>
              <a:t>3. Apresentar evidências sobre a introdução de uma nova vacina aos tomadores de decisões</a:t>
            </a:r>
          </a:p>
          <a:p>
            <a:endParaRPr lang="pt-PT" dirty="0"/>
          </a:p>
          <a:p>
            <a:pPr marL="0" indent="0" algn="l" rtl="0">
              <a:buNone/>
            </a:pPr>
            <a:r>
              <a:rPr lang="pt-PT" b="0" i="0" u="none" baseline="0" dirty="0"/>
              <a:t>4. Apresentar evidências para libertação de orçamento para a aquisição de vacinas de maneira atempada</a:t>
            </a:r>
          </a:p>
          <a:p>
            <a:endParaRPr lang="pt-PT" dirty="0"/>
          </a:p>
          <a:p>
            <a:pPr marL="0" indent="0" algn="l" rtl="0">
              <a:buNone/>
            </a:pPr>
            <a:r>
              <a:rPr lang="pt-PT" b="0" i="0" u="none" baseline="0" dirty="0"/>
              <a:t>5. Apresentar evidências ao tomadores de decisões acerca da necessidade de aumentar o financiamento para melhorar a cobertura/equidade</a:t>
            </a:r>
          </a:p>
          <a:p>
            <a:endParaRPr lang="pt-PT" dirty="0"/>
          </a:p>
          <a:p>
            <a:pPr marL="0" indent="0" algn="l" rtl="0">
              <a:buNone/>
            </a:pPr>
            <a:r>
              <a:rPr lang="pt-PT" b="0" i="0" u="none" baseline="0" dirty="0"/>
              <a:t>6. Apresentar evidências para o financiamento adequado dos custos de fornecimento não relacionados com vacinas</a:t>
            </a:r>
          </a:p>
          <a:p>
            <a:pPr marL="0" indent="0" algn="l" rtl="0">
              <a:buNone/>
            </a:pPr>
            <a:endParaRPr lang="pt-PT" dirty="0"/>
          </a:p>
          <a:p>
            <a:pPr marL="0" indent="0" algn="l" rtl="0">
              <a:buNone/>
            </a:pPr>
            <a:r>
              <a:rPr lang="pt-PT" b="0" i="0" u="none" baseline="0" dirty="0"/>
              <a:t>7. Apresentar evidências para suster o compromisso e o financiamento ao longo do tempo</a:t>
            </a:r>
          </a:p>
          <a:p>
            <a:endParaRPr lang="pt-PT" dirty="0"/>
          </a:p>
          <a:p>
            <a:pPr marL="0" indent="0" algn="l" rtl="0">
              <a:buNone/>
            </a:pPr>
            <a:r>
              <a:rPr lang="pt-PT" b="0" i="0" u="none" baseline="0" dirty="0"/>
              <a:t>8. Apresentar evidências aos tomadores de decisões acerca de segurança nas vacinas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11705D-2CA3-4D85-A704-FFADC9590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 rtl="0"/>
            <a:fld id="{2459FD92-E8AB-4F86-BA9A-090210CAFD7B}" type="slidenum">
              <a:rPr>
                <a:latin typeface="Arial"/>
                <a:cs typeface="Arial"/>
              </a:rPr>
              <a:pPr algn="l" rtl="0"/>
              <a:t>3</a:t>
            </a:fld>
            <a:r>
              <a:rPr lang="pt-PT" b="0" i="0" u="none" baseline="0">
                <a:latin typeface="Arial"/>
                <a:cs typeface="Arial"/>
              </a:rPr>
              <a:t> | www.lnct.global</a:t>
            </a:r>
            <a:endParaRPr lang="pt-PT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1426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0B68-1024-4535-A714-0F4512409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6056"/>
            <a:ext cx="8229600" cy="1143000"/>
          </a:xfrm>
        </p:spPr>
        <p:txBody>
          <a:bodyPr>
            <a:normAutofit/>
          </a:bodyPr>
          <a:lstStyle/>
          <a:p>
            <a:pPr algn="l" rtl="0"/>
            <a:r>
              <a:rPr lang="pt-PT" b="0" i="0" u="none" baseline="0" dirty="0"/>
              <a:t>Apresentar os requisitos da transição Gavi aos</a:t>
            </a:r>
            <a:br>
              <a:rPr lang="pt-PT" b="0" i="0" u="none" baseline="0" dirty="0"/>
            </a:br>
            <a:r>
              <a:rPr lang="pt-PT" b="0" i="0" u="none" baseline="0" dirty="0"/>
              <a:t>tomadores de decisões</a:t>
            </a:r>
            <a:endParaRPr lang="pt-PT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2E82E-BBD8-467C-B5F4-5C2CFE7F0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9056"/>
            <a:ext cx="8229600" cy="4294393"/>
          </a:xfrm>
        </p:spPr>
        <p:txBody>
          <a:bodyPr>
            <a:normAutofit fontScale="70000" lnSpcReduction="20000"/>
          </a:bodyPr>
          <a:lstStyle/>
          <a:p>
            <a:pPr algn="l" rtl="0"/>
            <a:r>
              <a:rPr lang="pt-PT" b="0" i="0" u="none" baseline="0" dirty="0"/>
              <a:t>A transição Gavi requer uma aumento rápido no co-financiamento governamental </a:t>
            </a:r>
            <a:r>
              <a:rPr lang="pt-PT" b="0" i="1" u="none" baseline="0" dirty="0"/>
              <a:t>{modificar consoante a posição do vosso país}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A transição é determinada pela política Gavi de elegibilidade: o calendário não é negociável</a:t>
            </a:r>
          </a:p>
          <a:p>
            <a:pPr marL="0" indent="0" algn="l" rtl="0">
              <a:buNone/>
            </a:pPr>
            <a:endParaRPr lang="pt-PT" dirty="0"/>
          </a:p>
          <a:p>
            <a:pPr algn="l" rtl="0"/>
            <a:r>
              <a:rPr lang="pt-PT" b="0" i="0" u="none" baseline="0" dirty="0"/>
              <a:t>O suporte Gavi ajudou o país a introduzir X vacinas que salvam vidas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Estas vacinas têm um alto retorno sobre o investimento</a:t>
            </a:r>
          </a:p>
          <a:p>
            <a:pPr marL="0" indent="0" algn="l" rtl="0">
              <a:buNone/>
            </a:pPr>
            <a:endParaRPr lang="pt-PT" dirty="0"/>
          </a:p>
          <a:p>
            <a:pPr algn="l" rtl="0"/>
            <a:r>
              <a:rPr lang="pt-PT" b="0" i="0" u="none" baseline="0" dirty="0">
                <a:solidFill>
                  <a:schemeClr val="tx1"/>
                </a:solidFill>
              </a:rPr>
              <a:t>Retirar uma vacina do atual calendário teria consequências, potencialmente mais caras, negativas na saúde e na economia</a:t>
            </a:r>
          </a:p>
          <a:p>
            <a:endParaRPr lang="pt-PT" dirty="0">
              <a:solidFill>
                <a:schemeClr val="tx1"/>
              </a:solidFill>
            </a:endParaRPr>
          </a:p>
          <a:p>
            <a:pPr algn="l" rtl="0"/>
            <a:r>
              <a:rPr lang="pt-PT" b="0" i="0" u="none" baseline="0" dirty="0">
                <a:solidFill>
                  <a:schemeClr val="tx1"/>
                </a:solidFill>
              </a:rPr>
              <a:t>A cobertura e a equidade precisam ser mantidas ou aumentadas, o que irá requerer recursos adicionais</a:t>
            </a:r>
          </a:p>
          <a:p>
            <a:endParaRPr lang="pt-PT" dirty="0">
              <a:solidFill>
                <a:schemeClr val="tx1"/>
              </a:solidFill>
            </a:endParaRPr>
          </a:p>
          <a:p>
            <a:pPr algn="l" rtl="0"/>
            <a:r>
              <a:rPr lang="pt-PT" b="0" i="0" u="none" baseline="0" dirty="0"/>
              <a:t>Apresentar os requisitos orçamentários projetados ao longo dos próximos anos</a:t>
            </a:r>
          </a:p>
          <a:p>
            <a:endParaRPr lang="pt-PT" dirty="0">
              <a:solidFill>
                <a:schemeClr val="tx1"/>
              </a:solidFill>
            </a:endParaRPr>
          </a:p>
          <a:p>
            <a:pPr lvl="1" algn="l" rtl="0"/>
            <a:endParaRPr lang="pt-PT" dirty="0">
              <a:solidFill>
                <a:schemeClr val="tx1"/>
              </a:solidFill>
            </a:endParaRPr>
          </a:p>
          <a:p>
            <a:endParaRPr lang="pt-P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3C0C1-D657-4FF6-81AB-AB7622E97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 algn="r" rtl="0"/>
              <a:t>4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E0BCB324-0494-41FA-938E-A18FE3DC62CB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800" b="1" i="0" u="none" baseline="0" dirty="0"/>
              <a:t>Mensagem essencial</a:t>
            </a:r>
          </a:p>
        </p:txBody>
      </p:sp>
    </p:spTree>
    <p:extLst>
      <p:ext uri="{BB962C8B-B14F-4D97-AF65-F5344CB8AC3E}">
        <p14:creationId xmlns:p14="http://schemas.microsoft.com/office/powerpoint/2010/main" val="2712332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0B68-1024-4535-A714-0F4512409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11466" cy="1143000"/>
          </a:xfrm>
        </p:spPr>
        <p:txBody>
          <a:bodyPr>
            <a:normAutofit/>
          </a:bodyPr>
          <a:lstStyle/>
          <a:p>
            <a:pPr algn="l" rtl="0"/>
            <a:r>
              <a:rPr lang="pt-PT" b="0" i="0" u="none" baseline="0"/>
              <a:t>Apresentar requisitos de investimento na cadeia de frio aos tomadores de decisões</a:t>
            </a:r>
            <a:endParaRPr lang="pt-PT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2E82E-BBD8-467C-B5F4-5C2CFE7F0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235808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pt-PT" b="0" i="0" u="none" baseline="0" dirty="0"/>
              <a:t>Pedimos $$ em 2018 e $$ em 2019 para investimentos na cadeia de frio. A modernização da nossa cadeia de frio com equipamento de alta performance irá:</a:t>
            </a:r>
          </a:p>
          <a:p>
            <a:pPr marL="0" indent="0" algn="l" rtl="0">
              <a:buNone/>
            </a:pPr>
            <a:endParaRPr lang="pt-PT" dirty="0"/>
          </a:p>
          <a:p>
            <a:pPr algn="l" rtl="0"/>
            <a:r>
              <a:rPr lang="pt-PT" b="0" i="0" u="none" baseline="0" dirty="0"/>
              <a:t>Reduzir os custos recorrentes, ao reduzir a dependência de querosene, baterias solar substituíveis e pacotes de gelo</a:t>
            </a:r>
          </a:p>
          <a:p>
            <a:endParaRPr lang="pt-PT" dirty="0"/>
          </a:p>
          <a:p>
            <a:pPr algn="l" rtl="0"/>
            <a:r>
              <a:rPr lang="pt-PT" b="0" i="0" u="none" baseline="0" dirty="0">
                <a:solidFill>
                  <a:schemeClr val="tx1"/>
                </a:solidFill>
              </a:rPr>
              <a:t>Salvaguardar o nosso investimento em vacinação ao </a:t>
            </a:r>
            <a:r>
              <a:rPr lang="pt-PT" b="0" i="0" u="none" baseline="0" dirty="0"/>
              <a:t>reduzir o desperdício de vacinas (os equipamentos de cadeia de frio pouco fiáveis expõem as vacinas a calor/frio excessivo levando a um desperdício dispendioso)</a:t>
            </a:r>
          </a:p>
          <a:p>
            <a:endParaRPr lang="pt-PT" dirty="0"/>
          </a:p>
          <a:p>
            <a:r>
              <a:rPr lang="pt-PT" b="0" i="0" u="none" baseline="0" dirty="0"/>
              <a:t>Ajudar a melhorar a cobertura e a equidade. As novas tecnologias de arrefecimento passivo irão estender o alcance geográfico da nossa cadeia de frio, permitindo a implementação de instalações para armazenar vacinas com </a:t>
            </a:r>
            <a:r>
              <a:rPr lang="pt-PT" dirty="0"/>
              <a:t>segurança em áreas remotas.</a:t>
            </a:r>
            <a:endParaRPr lang="pt-PT" b="0" i="0" u="none" baseline="0" dirty="0"/>
          </a:p>
          <a:p>
            <a:pPr marL="0" indent="0" algn="l" rtl="0">
              <a:buNone/>
            </a:pPr>
            <a:endParaRPr lang="pt-PT" dirty="0"/>
          </a:p>
          <a:p>
            <a:pPr lvl="1" algn="l" rtl="0"/>
            <a:endParaRPr lang="pt-P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3C0C1-D657-4FF6-81AB-AB7622E97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 algn="r" rtl="0"/>
              <a:t>5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DF251D92-CA97-4346-B798-91EEA01FEC26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800" b="1" i="0" u="none" baseline="0" dirty="0"/>
              <a:t>Mensagem essencial</a:t>
            </a:r>
          </a:p>
        </p:txBody>
      </p:sp>
    </p:spTree>
    <p:extLst>
      <p:ext uri="{BB962C8B-B14F-4D97-AF65-F5344CB8AC3E}">
        <p14:creationId xmlns:p14="http://schemas.microsoft.com/office/powerpoint/2010/main" val="725137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0B68-1024-4535-A714-0F4512409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384694" cy="1143000"/>
          </a:xfrm>
        </p:spPr>
        <p:txBody>
          <a:bodyPr>
            <a:normAutofit/>
          </a:bodyPr>
          <a:lstStyle/>
          <a:p>
            <a:pPr algn="l" rtl="0"/>
            <a:r>
              <a:rPr lang="pt-PT" b="0" i="0" u="none" baseline="0"/>
              <a:t>Apresentar evidências sobre a introdução de uma nova vacina aos tomadores de decisões</a:t>
            </a:r>
            <a:endParaRPr lang="pt-PT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2E82E-BBD8-467C-B5F4-5C2CFE7F0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310164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pt-PT" b="0" i="0" u="none" baseline="0" dirty="0"/>
              <a:t>A vacina XX irá reduzir a morbidade e a mortalidade em YY e ZZ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A vacina XX irá poupar $$$ anualmente ao reduzir as consultas de ambulatório e internamentos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As nossa análises indicam que a vacina será altamente custo-efetiva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A vacina XX irá impulsionar o crescimento económico ao aumentar a produtividade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A vacina XX é recomendada pelo nosso Grupo Técnico Consultivo Nacional sobre Vacinação e pela OMS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Os nossos países vizinhos ____ e ____ já introduziram esta vacina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3C0C1-D657-4FF6-81AB-AB7622E97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 algn="r" rtl="0"/>
              <a:t>6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6A22F2EE-F0F4-488E-8F29-966F00476F76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800" b="1" i="0" u="none" baseline="0" dirty="0"/>
              <a:t>Mensagem essencial</a:t>
            </a:r>
          </a:p>
        </p:txBody>
      </p:sp>
    </p:spTree>
    <p:extLst>
      <p:ext uri="{BB962C8B-B14F-4D97-AF65-F5344CB8AC3E}">
        <p14:creationId xmlns:p14="http://schemas.microsoft.com/office/powerpoint/2010/main" val="3004758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0B68-1024-4535-A714-0F4512409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72477" cy="1143000"/>
          </a:xfrm>
        </p:spPr>
        <p:txBody>
          <a:bodyPr>
            <a:normAutofit/>
          </a:bodyPr>
          <a:lstStyle/>
          <a:p>
            <a:pPr algn="l" rtl="0"/>
            <a:r>
              <a:rPr lang="pt-PT" b="0" i="0" u="none" baseline="0" dirty="0"/>
              <a:t>Apresentar evidências para liberação oportuna do  orçamento para a aquisição de vacinas</a:t>
            </a:r>
            <a:endParaRPr lang="pt-PT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2E82E-BBD8-467C-B5F4-5C2CFE7F0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844173"/>
          </a:xfrm>
        </p:spPr>
        <p:txBody>
          <a:bodyPr>
            <a:normAutofit/>
          </a:bodyPr>
          <a:lstStyle/>
          <a:p>
            <a:pPr algn="l" rtl="0"/>
            <a:r>
              <a:rPr lang="pt-PT" b="0" i="0" u="none" baseline="0" dirty="0"/>
              <a:t>A aquisição de vacinas tem de ser planeada com bastante antecedência.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Os Serviços de Aquisição da UNICEF requerem pré-pagamento antes de expedir as encomendas.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Atrasos na libertação de fundos podem levar a interrupções no abastecimento, colocando</a:t>
            </a:r>
            <a:r>
              <a:rPr lang="pt-PT" b="0" i="0" u="none" dirty="0"/>
              <a:t> </a:t>
            </a:r>
            <a:r>
              <a:rPr lang="pt-PT" b="0" i="0" u="none" baseline="0" dirty="0"/>
              <a:t>crianças em risco.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A melhor prática é a disponibilização dos recursos para a aquisição de vacinas por volta do primeiro trimestre do ano fiscal  </a:t>
            </a:r>
          </a:p>
          <a:p>
            <a:pPr marL="0" indent="0" algn="l" rtl="0">
              <a:buNone/>
            </a:pPr>
            <a:endParaRPr lang="pt-P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3C0C1-D657-4FF6-81AB-AB7622E97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 algn="r" rtl="0"/>
              <a:t>7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772AE40C-C0AB-4C47-9782-D705A3CABBC6}"/>
              </a:ext>
            </a:extLst>
          </p:cNvPr>
          <p:cNvSpPr/>
          <p:nvPr/>
        </p:nvSpPr>
        <p:spPr>
          <a:xfrm>
            <a:off x="7929677" y="117579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800" b="1" i="0" u="none" baseline="0" dirty="0"/>
              <a:t>Mensagem essencial</a:t>
            </a:r>
          </a:p>
        </p:txBody>
      </p:sp>
    </p:spTree>
    <p:extLst>
      <p:ext uri="{BB962C8B-B14F-4D97-AF65-F5344CB8AC3E}">
        <p14:creationId xmlns:p14="http://schemas.microsoft.com/office/powerpoint/2010/main" val="4104738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0B68-1024-4535-A714-0F4512409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72477" cy="1143000"/>
          </a:xfrm>
        </p:spPr>
        <p:txBody>
          <a:bodyPr>
            <a:normAutofit/>
          </a:bodyPr>
          <a:lstStyle/>
          <a:p>
            <a:pPr algn="l" rtl="0"/>
            <a:r>
              <a:rPr lang="pt-PT" b="0" i="0" u="none" baseline="0"/>
              <a:t>Apresentar evidências ao tomadores de decisões acerca da necessidade de aumentar o financiamento para melhorar a cobertura/equidade</a:t>
            </a:r>
            <a:endParaRPr lang="pt-PT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2E82E-BBD8-467C-B5F4-5C2CFE7F0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405261"/>
          </a:xfrm>
        </p:spPr>
        <p:txBody>
          <a:bodyPr>
            <a:normAutofit/>
          </a:bodyPr>
          <a:lstStyle/>
          <a:p>
            <a:pPr algn="l" rtl="0"/>
            <a:r>
              <a:rPr lang="pt-PT" b="0" i="0" u="none" baseline="0" dirty="0"/>
              <a:t>Temos bolsões</a:t>
            </a:r>
            <a:r>
              <a:rPr lang="en-US" b="0" i="0" u="none" baseline="0" dirty="0"/>
              <a:t>/</a:t>
            </a:r>
            <a:r>
              <a:rPr lang="pt-PT" b="0" i="0" u="none" baseline="0" dirty="0"/>
              <a:t>grupos com baixas coberturas vacinais</a:t>
            </a:r>
            <a:r>
              <a:rPr lang="pt-PT" b="0" i="0" u="none" dirty="0"/>
              <a:t> </a:t>
            </a:r>
            <a:r>
              <a:rPr lang="pt-PT" b="0" i="0" u="none" baseline="0" dirty="0"/>
              <a:t>em favelas urbanas, entre grupos nómadas, ..... </a:t>
            </a:r>
            <a:r>
              <a:rPr lang="pt-PT" b="0" i="1" u="none" baseline="0" dirty="0"/>
              <a:t>{inserir os detalhes específicos para o país…}</a:t>
            </a:r>
          </a:p>
          <a:p>
            <a:endParaRPr lang="pt-PT" i="1" dirty="0"/>
          </a:p>
          <a:p>
            <a:pPr algn="l" rtl="0"/>
            <a:r>
              <a:rPr lang="pt-PT" b="0" i="0" u="none" baseline="0" dirty="0"/>
              <a:t>Para atingir estas populações precisamos de: (a abordagem será específica ao país...)</a:t>
            </a:r>
          </a:p>
          <a:p>
            <a:pPr lvl="1" algn="l" rtl="0"/>
            <a:r>
              <a:rPr lang="pt-PT" b="0" i="0" u="none" baseline="0" dirty="0"/>
              <a:t>Mais investimento geral para aten</a:t>
            </a:r>
            <a:r>
              <a:rPr lang="pt-BR" b="0" i="0" u="none" baseline="0" dirty="0"/>
              <a:t>ção</a:t>
            </a:r>
            <a:r>
              <a:rPr lang="pt-BR" b="0" i="0" u="none" dirty="0"/>
              <a:t> </a:t>
            </a:r>
            <a:r>
              <a:rPr lang="pt-PT" b="0" i="0" u="none" baseline="0" dirty="0"/>
              <a:t>primária à saúde?</a:t>
            </a:r>
          </a:p>
          <a:p>
            <a:pPr lvl="1" algn="l" rtl="0"/>
            <a:r>
              <a:rPr lang="pt-PT" b="0" i="0" u="none" baseline="0" dirty="0"/>
              <a:t>Mais fundos para implementação de novas intervenções com base na comunidade em certas zonas?</a:t>
            </a:r>
          </a:p>
          <a:p>
            <a:pPr lvl="1" algn="l" rtl="0"/>
            <a:r>
              <a:rPr lang="pt-PT" b="0" i="0" u="none" baseline="0" dirty="0"/>
              <a:t>Atualização da cadeia de frio...?</a:t>
            </a:r>
          </a:p>
          <a:p>
            <a:pPr lvl="1" algn="l" rtl="0"/>
            <a:r>
              <a:rPr lang="pt-PT" b="0" i="0" u="none" baseline="0" dirty="0"/>
              <a:t>Medidas de mobilização social para aumentar a </a:t>
            </a:r>
            <a:r>
              <a:rPr lang="pt-PT" dirty="0"/>
              <a:t>procura</a:t>
            </a:r>
            <a:r>
              <a:rPr lang="en-US" dirty="0"/>
              <a:t>/</a:t>
            </a:r>
            <a:r>
              <a:rPr lang="en-US" dirty="0" err="1"/>
              <a:t>demanda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vacinas</a:t>
            </a:r>
            <a:r>
              <a:rPr lang="pt-PT" b="0" i="0" u="none" baseline="0" dirty="0"/>
              <a:t>?</a:t>
            </a:r>
          </a:p>
          <a:p>
            <a:pPr lvl="1" algn="l" rtl="0"/>
            <a:r>
              <a:rPr lang="pt-PT" b="0" i="0" u="none" baseline="0" dirty="0"/>
              <a:t>Etc.</a:t>
            </a:r>
          </a:p>
          <a:p>
            <a:pPr lvl="1" algn="l" rtl="0"/>
            <a:endParaRPr lang="pt-PT" dirty="0"/>
          </a:p>
          <a:p>
            <a:endParaRPr lang="pt-P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3C0C1-D657-4FF6-81AB-AB7622E97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 algn="r" rtl="0"/>
              <a:t>8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64A7E6FE-274D-44EE-99F4-51E6B223AEC7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800" b="1" i="0" u="none" baseline="0" dirty="0"/>
              <a:t>Mensagem essencial</a:t>
            </a:r>
          </a:p>
        </p:txBody>
      </p:sp>
    </p:spTree>
    <p:extLst>
      <p:ext uri="{BB962C8B-B14F-4D97-AF65-F5344CB8AC3E}">
        <p14:creationId xmlns:p14="http://schemas.microsoft.com/office/powerpoint/2010/main" val="1641829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D3094-961B-4E8D-9BD6-9CBC2155E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392010" cy="1143000"/>
          </a:xfrm>
        </p:spPr>
        <p:txBody>
          <a:bodyPr>
            <a:normAutofit/>
          </a:bodyPr>
          <a:lstStyle/>
          <a:p>
            <a:pPr algn="l" rtl="0"/>
            <a:r>
              <a:rPr lang="pt-PT" b="0" i="0" u="none" baseline="0" dirty="0"/>
              <a:t>Precisamos </a:t>
            </a:r>
            <a:r>
              <a:rPr lang="pt-PT" dirty="0"/>
              <a:t>alcan</a:t>
            </a:r>
            <a:r>
              <a:rPr lang="pt-BR" dirty="0"/>
              <a:t>çar </a:t>
            </a:r>
            <a:r>
              <a:rPr lang="pt-PT" b="0" i="0" u="none" baseline="0" dirty="0"/>
              <a:t>coberturas mais altas para conter a disseminação de doenças contagiosas: Como é que as vacinas protegem a nossa população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032CE-6F77-4C63-BAFA-E59DDAF3B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 algn="r" rtl="0"/>
              <a:t>9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983EEB-C50D-47E0-8327-994A54FEA5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187" b="1179"/>
          <a:stretch/>
        </p:blipFill>
        <p:spPr>
          <a:xfrm>
            <a:off x="657716" y="2406083"/>
            <a:ext cx="8139276" cy="3175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C8710E-E627-4ADB-9A51-C33C4C51FE02}"/>
              </a:ext>
            </a:extLst>
          </p:cNvPr>
          <p:cNvSpPr txBox="1"/>
          <p:nvPr/>
        </p:nvSpPr>
        <p:spPr>
          <a:xfrm>
            <a:off x="4180258" y="5464077"/>
            <a:ext cx="4329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-PT" sz="1100" b="0" i="0" u="none" baseline="0" dirty="0"/>
              <a:t>Fonte:  National Institute of Allergy and Infectious Diseases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36DFC4-2956-401E-8462-17947F018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286"/>
          <a:stretch/>
        </p:blipFill>
        <p:spPr>
          <a:xfrm>
            <a:off x="388766" y="1527363"/>
            <a:ext cx="8693839" cy="7199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1376" y="1702255"/>
            <a:ext cx="176440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200" b="1" dirty="0"/>
              <a:t>não vacinado mas saudável na mesma</a:t>
            </a:r>
            <a:endParaRPr lang="en-US" sz="1200" b="1" dirty="0"/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C10FA85C-7476-45D7-B09C-A2503840EA64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800" b="1" i="0" u="none" baseline="0" dirty="0"/>
              <a:t>Mensagem essencial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05330" y="1708384"/>
            <a:ext cx="176440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200" b="1" dirty="0"/>
              <a:t>vacinado e</a:t>
            </a:r>
            <a:br>
              <a:rPr lang="pt-PT" sz="1200" b="1" dirty="0"/>
            </a:br>
            <a:r>
              <a:rPr lang="pt-PT" sz="1200" b="1" dirty="0"/>
              <a:t>saudável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342436" y="1708384"/>
            <a:ext cx="176440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200" b="1" dirty="0"/>
              <a:t>não vacinado, doente e contagioso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858030" y="3468252"/>
            <a:ext cx="122912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/>
              <a:t>A maioria da população é vacinada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709116" y="4511441"/>
            <a:ext cx="132278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100" b="1" dirty="0"/>
              <a:t>A disseminação de doenças contagiosas é contida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5494825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W-Document" ma:contentTypeID="0x010100C4C8B401AAE50B4896808F1C5415D9AD007C27743072DFDD458C10732A45EA6922" ma:contentTypeVersion="18" ma:contentTypeDescription="Create a new document." ma:contentTypeScope="" ma:versionID="c6561534dfdc9b7886528db40cafc27d">
  <xsd:schema xmlns:xsd="http://www.w3.org/2001/XMLSchema" xmlns:xs="http://www.w3.org/2001/XMLSchema" xmlns:p="http://schemas.microsoft.com/office/2006/metadata/properties" xmlns:ns1="http://schemas.microsoft.com/sharepoint/v3" xmlns:ns2="2af4539b-39f3-4771-ac1a-16de5a20c394" xmlns:ns3="768c69c3-fa35-427a-bd39-62ed8a1a923f" targetNamespace="http://schemas.microsoft.com/office/2006/metadata/properties" ma:root="true" ma:fieldsID="79f9ffad7407983900b851270c6c0e65" ns1:_="" ns2:_="" ns3:_="">
    <xsd:import namespace="http://schemas.microsoft.com/sharepoint/v3"/>
    <xsd:import namespace="2af4539b-39f3-4771-ac1a-16de5a20c394"/>
    <xsd:import namespace="768c69c3-fa35-427a-bd39-62ed8a1a923f"/>
    <xsd:element name="properties">
      <xsd:complexType>
        <xsd:sequence>
          <xsd:element name="documentManagement">
            <xsd:complexType>
              <xsd:all>
                <xsd:element ref="ns2:kd16009dc51444af92aa78db77815af5" minOccurs="0"/>
                <xsd:element ref="ns2:TaxCatchAll" minOccurs="0"/>
                <xsd:element ref="ns2:TaxCatchAllLabel" minOccurs="0"/>
                <xsd:element ref="ns2:OW-Author" minOccurs="0"/>
                <xsd:element ref="ns2:OW-BriefDescription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2:SharedWithUsers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f4539b-39f3-4771-ac1a-16de5a20c394" elementFormDefault="qualified">
    <xsd:import namespace="http://schemas.microsoft.com/office/2006/documentManagement/types"/>
    <xsd:import namespace="http://schemas.microsoft.com/office/infopath/2007/PartnerControls"/>
    <xsd:element name="kd16009dc51444af92aa78db77815af5" ma:index="8" nillable="true" ma:taxonomy="true" ma:internalName="kd16009dc51444af92aa78db77815af5" ma:taxonomyFieldName="OW_x002d_Topics" ma:displayName="OW-Topics" ma:default="" ma:fieldId="{4d16009d-c514-44af-92aa-78db77815af5}" ma:taxonomyMulti="true" ma:sspId="99a65aa6-ac8d-46e4-9aa8-b40f8e8101fc" ma:termSetId="15945777-b729-482b-84e6-b6df0cc2b1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32858f98-1365-490f-9ce0-cc7840cd00c3}" ma:internalName="TaxCatchAll" ma:showField="CatchAllData" ma:web="2af4539b-39f3-4771-ac1a-16de5a20c3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32858f98-1365-490f-9ce0-cc7840cd00c3}" ma:internalName="TaxCatchAllLabel" ma:readOnly="true" ma:showField="CatchAllDataLabel" ma:web="2af4539b-39f3-4771-ac1a-16de5a20c3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W-Author" ma:index="12" nillable="true" ma:displayName="OW-Author" ma:list="UserInfo" ma:SharePointGroup="0" ma:internalName="OW_x002d_Auth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W-BriefDescription" ma:index="13" nillable="true" ma:displayName="OW-Brief Description" ma:internalName="OW_x002d_BriefDescription">
      <xsd:simpleType>
        <xsd:restriction base="dms:Note">
          <xsd:maxLength value="255"/>
        </xsd:restriction>
      </xsd:simple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c69c3-fa35-427a-bd39-62ed8a1a92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OW-Author xmlns="2af4539b-39f3-4771-ac1a-16de5a20c394">
      <UserInfo>
        <DisplayName/>
        <AccountId xsi:nil="true"/>
        <AccountType/>
      </UserInfo>
    </OW-Author>
    <OW-BriefDescription xmlns="2af4539b-39f3-4771-ac1a-16de5a20c394" xsi:nil="true"/>
    <_ip_UnifiedCompliancePolicyProperties xmlns="http://schemas.microsoft.com/sharepoint/v3" xsi:nil="true"/>
    <kd16009dc51444af92aa78db77815af5 xmlns="2af4539b-39f3-4771-ac1a-16de5a20c394">
      <Terms xmlns="http://schemas.microsoft.com/office/infopath/2007/PartnerControls"/>
    </kd16009dc51444af92aa78db77815af5>
    <TaxCatchAll xmlns="2af4539b-39f3-4771-ac1a-16de5a20c394"/>
  </documentManagement>
</p:properties>
</file>

<file path=customXml/itemProps1.xml><?xml version="1.0" encoding="utf-8"?>
<ds:datastoreItem xmlns:ds="http://schemas.openxmlformats.org/officeDocument/2006/customXml" ds:itemID="{21AE9B37-2591-4B62-8151-9CBA506967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af4539b-39f3-4771-ac1a-16de5a20c394"/>
    <ds:schemaRef ds:uri="768c69c3-fa35-427a-bd39-62ed8a1a92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030AF2-9DA6-4819-8C7D-E340018910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66BC1F-9341-42B1-919E-6B2073968F7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2af4539b-39f3-4771-ac1a-16de5a20c39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1558</Words>
  <Application>Microsoft Office PowerPoint</Application>
  <PresentationFormat>On-screen Show (4:3)</PresentationFormat>
  <Paragraphs>173</Paragraphs>
  <Slides>14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Museo Sans 300</vt:lpstr>
      <vt:lpstr>Wingdings</vt:lpstr>
      <vt:lpstr>Office Theme</vt:lpstr>
      <vt:lpstr>think-cell Slide</vt:lpstr>
      <vt:lpstr>Defesa do investimento na imunização</vt:lpstr>
      <vt:lpstr>Propósito do conjunto de diapositivos</vt:lpstr>
      <vt:lpstr>Cenários que poderão beneficiar de mensagens específicas para apoiar o investimento </vt:lpstr>
      <vt:lpstr>Apresentar os requisitos da transição Gavi aos tomadores de decisões</vt:lpstr>
      <vt:lpstr>Apresentar requisitos de investimento na cadeia de frio aos tomadores de decisões</vt:lpstr>
      <vt:lpstr>Apresentar evidências sobre a introdução de uma nova vacina aos tomadores de decisões</vt:lpstr>
      <vt:lpstr>Apresentar evidências para liberação oportuna do  orçamento para a aquisição de vacinas</vt:lpstr>
      <vt:lpstr>Apresentar evidências ao tomadores de decisões acerca da necessidade de aumentar o financiamento para melhorar a cobertura/equidade</vt:lpstr>
      <vt:lpstr>Precisamos alcançar coberturas mais altas para conter a disseminação de doenças contagiosas: Como é que as vacinas protegem a nossa população</vt:lpstr>
      <vt:lpstr>Uma baixa cobertura significa que as doenças contagiosas conseguem espalhar-se rapidamente pela população</vt:lpstr>
      <vt:lpstr>Os programas de vacinação são mais do que financiar vacinas: precisamos financiar de maneira adequada os custos operacionais do programas e estratégias de distribuição das vacinas</vt:lpstr>
      <vt:lpstr>Apresentar evidências para sustentar o compromisso e o investimento ao longo do tempo... </vt:lpstr>
      <vt:lpstr>Apresentar evidências aos tomadores de decisões acerca de segurança das vacinas</vt:lpstr>
      <vt:lpstr>O VoICE é uma fonte excelente de informações sobre o valor da imunização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the Case for Investing in Immunization</dc:title>
  <dc:creator>Christina Shaw</dc:creator>
  <cp:lastModifiedBy>Christina Shaw</cp:lastModifiedBy>
  <cp:revision>2</cp:revision>
  <dcterms:created xsi:type="dcterms:W3CDTF">2020-03-10T15:02:41Z</dcterms:created>
  <dcterms:modified xsi:type="dcterms:W3CDTF">2020-03-27T18:32:03Z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0x010100C4C8B401AAE50B4896808F1C5415D9AD007C27743072DFDD458C10732A45EA6922</vt:lpwstr>
  </property>
  <property fmtid="{D5CDD505-2E9C-101B-9397-08002B2CF9AE}" pid="3" name="OW-Topics">
    <vt:lpwstr/>
  </property>
</Properties>
</file>