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63" r:id="rId5"/>
    <p:sldId id="352" r:id="rId6"/>
    <p:sldId id="364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2" r:id="rId15"/>
    <p:sldId id="360" r:id="rId16"/>
    <p:sldId id="361" r:id="rId17"/>
    <p:sldId id="3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DF7D9-B134-4193-8113-0FF65D397412}" v="3" dt="2020-03-27T16:18:56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5714" autoAdjust="0"/>
  </p:normalViewPr>
  <p:slideViewPr>
    <p:cSldViewPr snapToGrid="0">
      <p:cViewPr varScale="1">
        <p:scale>
          <a:sx n="62" d="100"/>
          <a:sy n="62" d="100"/>
        </p:scale>
        <p:origin x="16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Shaw" userId="14dc42a2-bfa6-4b75-b011-e3e8d16be8df" providerId="ADAL" clId="{0A1DF7D9-B134-4193-8113-0FF65D397412}"/>
    <pc:docChg chg="custSel addSld delSld modSld">
      <pc:chgData name="Christina Shaw" userId="14dc42a2-bfa6-4b75-b011-e3e8d16be8df" providerId="ADAL" clId="{0A1DF7D9-B134-4193-8113-0FF65D397412}" dt="2020-03-27T18:40:14.107" v="10" actId="1076"/>
      <pc:docMkLst>
        <pc:docMk/>
      </pc:docMkLst>
      <pc:sldChg chg="del">
        <pc:chgData name="Christina Shaw" userId="14dc42a2-bfa6-4b75-b011-e3e8d16be8df" providerId="ADAL" clId="{0A1DF7D9-B134-4193-8113-0FF65D397412}" dt="2020-03-27T16:18:47.845" v="3" actId="2696"/>
        <pc:sldMkLst>
          <pc:docMk/>
          <pc:sldMk cId="1861426304" sldId="342"/>
        </pc:sldMkLst>
      </pc:sldChg>
      <pc:sldChg chg="del">
        <pc:chgData name="Christina Shaw" userId="14dc42a2-bfa6-4b75-b011-e3e8d16be8df" providerId="ADAL" clId="{0A1DF7D9-B134-4193-8113-0FF65D397412}" dt="2020-03-27T16:19:00.513" v="5" actId="2696"/>
        <pc:sldMkLst>
          <pc:docMk/>
          <pc:sldMk cId="3331790994" sldId="347"/>
        </pc:sldMkLst>
      </pc:sldChg>
      <pc:sldChg chg="del">
        <pc:chgData name="Christina Shaw" userId="14dc42a2-bfa6-4b75-b011-e3e8d16be8df" providerId="ADAL" clId="{0A1DF7D9-B134-4193-8113-0FF65D397412}" dt="2020-03-27T16:18:39.730" v="1" actId="2696"/>
        <pc:sldMkLst>
          <pc:docMk/>
          <pc:sldMk cId="2369788387" sldId="351"/>
        </pc:sldMkLst>
      </pc:sldChg>
      <pc:sldChg chg="modSp">
        <pc:chgData name="Christina Shaw" userId="14dc42a2-bfa6-4b75-b011-e3e8d16be8df" providerId="ADAL" clId="{0A1DF7D9-B134-4193-8113-0FF65D397412}" dt="2020-03-27T18:40:14.107" v="10" actId="1076"/>
        <pc:sldMkLst>
          <pc:docMk/>
          <pc:sldMk cId="2884314725" sldId="362"/>
        </pc:sldMkLst>
        <pc:spChg chg="mod">
          <ac:chgData name="Christina Shaw" userId="14dc42a2-bfa6-4b75-b011-e3e8d16be8df" providerId="ADAL" clId="{0A1DF7D9-B134-4193-8113-0FF65D397412}" dt="2020-03-27T18:40:14.107" v="10" actId="1076"/>
          <ac:spMkLst>
            <pc:docMk/>
            <pc:sldMk cId="2884314725" sldId="362"/>
            <ac:spMk id="2" creationId="{6C59758A-559A-4713-8213-7162F3188602}"/>
          </ac:spMkLst>
        </pc:spChg>
      </pc:sldChg>
      <pc:sldChg chg="add">
        <pc:chgData name="Christina Shaw" userId="14dc42a2-bfa6-4b75-b011-e3e8d16be8df" providerId="ADAL" clId="{0A1DF7D9-B134-4193-8113-0FF65D397412}" dt="2020-03-27T16:18:37.309" v="0"/>
        <pc:sldMkLst>
          <pc:docMk/>
          <pc:sldMk cId="3210099057" sldId="363"/>
        </pc:sldMkLst>
      </pc:sldChg>
      <pc:sldChg chg="modSp add">
        <pc:chgData name="Christina Shaw" userId="14dc42a2-bfa6-4b75-b011-e3e8d16be8df" providerId="ADAL" clId="{0A1DF7D9-B134-4193-8113-0FF65D397412}" dt="2020-03-27T16:19:13.795" v="9" actId="27636"/>
        <pc:sldMkLst>
          <pc:docMk/>
          <pc:sldMk cId="268624959" sldId="364"/>
        </pc:sldMkLst>
        <pc:spChg chg="mod">
          <ac:chgData name="Christina Shaw" userId="14dc42a2-bfa6-4b75-b011-e3e8d16be8df" providerId="ADAL" clId="{0A1DF7D9-B134-4193-8113-0FF65D397412}" dt="2020-03-27T16:19:13.795" v="9" actId="27636"/>
          <ac:spMkLst>
            <pc:docMk/>
            <pc:sldMk cId="268624959" sldId="364"/>
            <ac:spMk id="5" creationId="{01D57422-7D7E-4578-A29C-6698088C85A4}"/>
          </ac:spMkLst>
        </pc:spChg>
      </pc:sldChg>
      <pc:sldChg chg="modSp add">
        <pc:chgData name="Christina Shaw" userId="14dc42a2-bfa6-4b75-b011-e3e8d16be8df" providerId="ADAL" clId="{0A1DF7D9-B134-4193-8113-0FF65D397412}" dt="2020-03-27T16:19:04.289" v="6" actId="13926"/>
        <pc:sldMkLst>
          <pc:docMk/>
          <pc:sldMk cId="2625267128" sldId="365"/>
        </pc:sldMkLst>
        <pc:spChg chg="mod">
          <ac:chgData name="Christina Shaw" userId="14dc42a2-bfa6-4b75-b011-e3e8d16be8df" providerId="ADAL" clId="{0A1DF7D9-B134-4193-8113-0FF65D397412}" dt="2020-03-27T16:19:04.289" v="6" actId="13926"/>
          <ac:spMkLst>
            <pc:docMk/>
            <pc:sldMk cId="2625267128" sldId="365"/>
            <ac:spMk id="3" creationId="{21247B2E-2AF4-4404-B545-6DB60DA225E7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B2BA-1CC8-4CA3-BBFC-C5360651DC9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4471C-A009-42B5-B9A2-43403B935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7013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51910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01B44793-9554-4379-906D-F78EEC415CF8}" type="slidenum">
              <a:rPr/>
              <a:pPr algn="l" rtl="0"/>
              <a:t>14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6056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9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8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5336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D3A415-422C-478D-AA41-E452CDDA7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3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9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7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D12-E831-42B4-BD49-7B315886917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C378-40D4-461C-9181-307B49BC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2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4/4/98-0404_article" TargetMode="External"/><Relationship Id="rId2" Type="http://schemas.openxmlformats.org/officeDocument/2006/relationships/hyperlink" Target="https://www.cdc.gov/vaccines/vac-gen/why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cbi.nlm.nih.gov/pubmed/26055296" TargetMode="External"/><Relationship Id="rId5" Type="http://schemas.openxmlformats.org/officeDocument/2006/relationships/hyperlink" Target="https://www.ncbi.nlm.nih.gov/pubmed/12867830" TargetMode="External"/><Relationship Id="rId4" Type="http://schemas.openxmlformats.org/officeDocument/2006/relationships/hyperlink" Target="https://www.ncbi.nlm.nih.gov/pubmed/848362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evidenc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Autofit/>
          </a:bodyPr>
          <a:lstStyle/>
          <a:p>
            <a:pPr algn="l" rtl="0"/>
            <a:r>
              <a:rPr lang="fr" b="0" i="0" u="none" baseline="0"/>
              <a:t>Plaidoyer en faveur de l’investissement dans la vaccination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169" y="4391775"/>
            <a:ext cx="6085809" cy="73712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fr" b="0" i="0" u="none" baseline="0"/>
              <a:t>Pourquoi le financement de la vaccination doit augmenter (situations)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4701" y="5623003"/>
            <a:ext cx="7615028" cy="73712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fr" b="0" i="0" u="none" baseline="0"/>
              <a:t>Remarque : cette présentation s’appuie en grande partie sur des outils de plaidoyer en faveur de la vaccination de l’OMS/Europe ainsi que d’autres outils, notamment la base de données Value of Immunization Compendium of Evidence (compendium de données sur l’importance de la vaccination) (VoICE)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 rtl="0"/>
            <a:r>
              <a:rPr lang="fr" b="0" i="0" u="none" baseline="0">
                <a:solidFill>
                  <a:schemeClr val="tx1"/>
                </a:solidFill>
              </a:rPr>
              <a:t>Révisé le 30 novembre 2019</a:t>
            </a:r>
          </a:p>
          <a:p>
            <a:endParaRPr lang="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EE85B-C5AC-4029-8705-A0CF2D343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022" y="4108827"/>
            <a:ext cx="1446662" cy="14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7574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Une faible couverture permet aux maladies contagieuses de se propager rapidement au sein de la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10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37023" r="-43" b="32645"/>
          <a:stretch/>
        </p:blipFill>
        <p:spPr>
          <a:xfrm>
            <a:off x="854038" y="2256145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254500" y="5301260"/>
            <a:ext cx="4451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100" b="0" i="0" u="none" baseline="0" dirty="0"/>
              <a:t>Source :  Institut national des allergies et des maladies infectieuses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2662F-7CD8-4BD9-9638-E79A1B27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457200" y="1417638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3C9679D-A5FB-4E43-8718-BA04A34981A5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2892" y="158634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pas vaccinés, mais en bonne santé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82604" y="1592473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vaccinés et </a:t>
            </a:r>
          </a:p>
          <a:p>
            <a:r>
              <a:rPr lang="fr-FR" sz="1200" b="1" dirty="0"/>
              <a:t>en bonne santé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32589" y="1592473"/>
            <a:ext cx="18461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pas vaccinés, malades et contagieux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86820" y="3287946"/>
            <a:ext cx="13579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Une partie de la population se fait vacciner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40938" y="4279619"/>
            <a:ext cx="1322784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Les maladies contagieuses se propagent via une partie de la population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60168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962"/>
            <a:ext cx="7457846" cy="1143000"/>
          </a:xfrm>
        </p:spPr>
        <p:txBody>
          <a:bodyPr>
            <a:noAutofit/>
          </a:bodyPr>
          <a:lstStyle/>
          <a:p>
            <a:pPr algn="l" rtl="0"/>
            <a:r>
              <a:rPr lang="fr" sz="2000" b="0" i="0" u="none" baseline="0" dirty="0"/>
              <a:t>Les programmes de vaccination sont bien plus que des programmes de financement de vaccins. Nous devons financer intégralement les frais d'exploitation des programmes et les stratégies d'intervention.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7081"/>
            <a:ext cx="8229600" cy="4251161"/>
          </a:xfrm>
        </p:spPr>
        <p:txBody>
          <a:bodyPr/>
          <a:lstStyle/>
          <a:p>
            <a:pPr algn="l" rtl="0"/>
            <a:r>
              <a:rPr lang="fr" b="0" i="0" u="none" baseline="0" dirty="0"/>
              <a:t>Afin d'assurer une administration efficace des vaccins et le suivi des progrès réalisés, les programmes dépendent non seulement des vaccins mais également de tous les </a:t>
            </a:r>
            <a:r>
              <a:rPr lang="fr-FR" b="0" i="0" u="none" baseline="0" dirty="0"/>
              <a:t>autres dimensions et composantes telles que </a:t>
            </a:r>
            <a:r>
              <a:rPr lang="fr" b="0" i="0" u="none" baseline="0" dirty="0"/>
              <a:t>:  </a:t>
            </a:r>
          </a:p>
          <a:p>
            <a:pPr lvl="1" algn="l" rtl="0"/>
            <a:r>
              <a:rPr lang="fr" b="0" i="0" u="none" baseline="0" dirty="0"/>
              <a:t>systèmes de chaîne d'approvisionnement</a:t>
            </a:r>
          </a:p>
          <a:p>
            <a:pPr lvl="1" algn="l" rtl="0"/>
            <a:r>
              <a:rPr lang="fr" b="0" i="0" u="none" baseline="0" dirty="0"/>
              <a:t>suivi et surveillance</a:t>
            </a:r>
          </a:p>
          <a:p>
            <a:pPr lvl="1" algn="l" rtl="0"/>
            <a:r>
              <a:rPr lang="fr" b="0" i="0" u="none" baseline="0" dirty="0"/>
              <a:t>planification et supervision constructive</a:t>
            </a:r>
          </a:p>
          <a:p>
            <a:pPr lvl="1" algn="l" rtl="0"/>
            <a:r>
              <a:rPr lang="fr" b="0" i="0" u="none" baseline="0" dirty="0"/>
              <a:t>formation du personnel</a:t>
            </a:r>
          </a:p>
          <a:p>
            <a:pPr lvl="1" algn="l" rtl="0"/>
            <a:r>
              <a:rPr lang="fr" b="0" i="0" u="none" baseline="0" dirty="0"/>
              <a:t>sensibilisation</a:t>
            </a:r>
          </a:p>
          <a:p>
            <a:pPr lvl="1" algn="l" rtl="0"/>
            <a:endParaRPr lang="fr" dirty="0"/>
          </a:p>
          <a:p>
            <a:pPr algn="l" rtl="0"/>
            <a:r>
              <a:rPr lang="fr" b="0" i="0" u="none" baseline="0" dirty="0"/>
              <a:t>Les programmes de vaccination reposent sur de solides systèmes de soins de santé primaires.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11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288431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3B23-0D56-4FA2-A923-0ADEF571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11" y="289023"/>
            <a:ext cx="7627410" cy="807913"/>
          </a:xfrm>
        </p:spPr>
        <p:txBody>
          <a:bodyPr>
            <a:noAutofit/>
          </a:bodyPr>
          <a:lstStyle/>
          <a:p>
            <a:pPr algn="l" rtl="0"/>
            <a:r>
              <a:rPr lang="fr" sz="2200" b="0" i="0" u="none" baseline="0" dirty="0"/>
              <a:t>Présentation de données probantes en faveur du maintien de l'engagement et du financement au fil du temps…</a:t>
            </a:r>
            <a:br>
              <a:rPr lang="fr" sz="2200" dirty="0"/>
            </a:br>
            <a:endParaRPr lang="fr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EFE-D95C-42B8-AA3B-D6B1277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853217"/>
            <a:ext cx="3842426" cy="3845200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fr" sz="1600" b="1" i="0" u="none" baseline="0"/>
              <a:t>Japon, 1979, coqueluche*</a:t>
            </a:r>
          </a:p>
          <a:p>
            <a:pPr marL="0" indent="0" algn="l" rtl="0">
              <a:buNone/>
            </a:pPr>
            <a:r>
              <a:rPr lang="fr" sz="1600" b="0" i="0" u="none" baseline="0"/>
              <a:t>Le taux de vaccination est passé de 80 % en 1974 à 10 % en 1976.</a:t>
            </a:r>
          </a:p>
          <a:p>
            <a:pPr marL="0" indent="0" algn="l" rtl="0">
              <a:buNone/>
            </a:pPr>
            <a:r>
              <a:rPr lang="fr" sz="1600" b="0" i="0" u="none" baseline="0"/>
              <a:t>Résultat : 13 000 cas/41 décès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fr" sz="1600" dirty="0"/>
          </a:p>
          <a:p>
            <a:pPr marL="0" indent="0" algn="l" rtl="0">
              <a:spcBef>
                <a:spcPts val="0"/>
              </a:spcBef>
              <a:buNone/>
            </a:pPr>
            <a:endParaRPr lang="fr" sz="1600" dirty="0"/>
          </a:p>
          <a:p>
            <a:pPr marL="0" indent="0" algn="l" rtl="0">
              <a:buNone/>
            </a:pPr>
            <a:r>
              <a:rPr lang="fr" sz="1600" b="1" i="0" u="none" baseline="0"/>
              <a:t>Ex-URSS, 1990-1999, diphtérie**</a:t>
            </a:r>
          </a:p>
          <a:p>
            <a:pPr marL="0" indent="0" algn="l" rtl="0">
              <a:buNone/>
            </a:pPr>
            <a:r>
              <a:rPr lang="fr" sz="1600" b="0" i="0" u="none" baseline="0"/>
              <a:t>Dégradation des services de santé publics</a:t>
            </a:r>
          </a:p>
          <a:p>
            <a:pPr marL="0" indent="0" algn="l" rtl="0">
              <a:buNone/>
            </a:pPr>
            <a:r>
              <a:rPr lang="fr" sz="1600" b="0" i="0" u="none" baseline="0"/>
              <a:t>Résultat : 150 000 cas/5 000 décès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fr" sz="1600" b="1" dirty="0"/>
          </a:p>
          <a:p>
            <a:pPr marL="0" indent="0" algn="l" rtl="0">
              <a:spcBef>
                <a:spcPts val="0"/>
              </a:spcBef>
              <a:buNone/>
            </a:pPr>
            <a:endParaRPr lang="fr" sz="1600" b="1" dirty="0"/>
          </a:p>
          <a:p>
            <a:pPr marL="0" indent="0" algn="l" rtl="0">
              <a:spcBef>
                <a:spcPts val="0"/>
              </a:spcBef>
              <a:buNone/>
            </a:pPr>
            <a:r>
              <a:rPr lang="fr" sz="1600" b="1" i="0" u="none" baseline="0"/>
              <a:t>Suède, 1979-1996, coqueluche</a:t>
            </a:r>
            <a:r>
              <a:rPr lang="fr" sz="1600" b="1" i="0" u="none" baseline="0">
                <a:latin typeface="Calibri" panose="020F0502020204030204" pitchFamily="34" charset="0"/>
              </a:rPr>
              <a:t>***</a:t>
            </a:r>
            <a:endParaRPr lang="fr" sz="1600" b="1" dirty="0"/>
          </a:p>
          <a:p>
            <a:pPr marL="0" indent="0" algn="l" rtl="0">
              <a:spcBef>
                <a:spcPts val="480"/>
              </a:spcBef>
              <a:buNone/>
            </a:pPr>
            <a:r>
              <a:rPr lang="fr" sz="1600" b="0" i="0" u="none" baseline="0"/>
              <a:t>Défaillance du gouvernement en matière de vaccination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fr" sz="1600" b="0" i="0" u="none" baseline="0"/>
              <a:t>Résultat : 60 % d'enfants de moins de 10 ans infectés</a:t>
            </a:r>
          </a:p>
          <a:p>
            <a:pPr marL="0" indent="0" algn="l" rtl="0">
              <a:buNone/>
            </a:pPr>
            <a:endParaRPr lang="fr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6CBEAF-B91C-40B3-99DD-D548C1EFCE86}"/>
              </a:ext>
            </a:extLst>
          </p:cNvPr>
          <p:cNvSpPr txBox="1">
            <a:spLocks/>
          </p:cNvSpPr>
          <p:nvPr/>
        </p:nvSpPr>
        <p:spPr>
          <a:xfrm>
            <a:off x="4535424" y="1853217"/>
            <a:ext cx="4007796" cy="384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fr" sz="1600" b="0" i="0" kern="1200">
                <a:solidFill>
                  <a:srgbClr val="313231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fr" sz="1600" b="1" i="0" u="none" baseline="0" dirty="0"/>
              <a:t>Irlande, 2000, rougeole</a:t>
            </a:r>
            <a:r>
              <a:rPr lang="fr" sz="1600" b="1" i="0" u="none" baseline="0" dirty="0">
                <a:latin typeface="Calibri" panose="020F0502020204030204" pitchFamily="34" charset="0"/>
              </a:rPr>
              <a:t>†</a:t>
            </a:r>
            <a:endParaRPr lang="fr" sz="1600" b="1" dirty="0"/>
          </a:p>
          <a:p>
            <a:pPr marL="0" indent="0" algn="l" rtl="0">
              <a:buNone/>
            </a:pPr>
            <a:r>
              <a:rPr lang="fr" sz="1600" b="0" i="0" u="none" baseline="0" dirty="0"/>
              <a:t>Rejet des vaccins </a:t>
            </a:r>
          </a:p>
          <a:p>
            <a:pPr marL="0" indent="0" algn="l" rtl="0">
              <a:buNone/>
            </a:pPr>
            <a:r>
              <a:rPr lang="fr" sz="1600" b="0" i="0" u="none" baseline="0" dirty="0"/>
              <a:t>Résultat : 300 cas/3 enfants décédés</a:t>
            </a:r>
          </a:p>
          <a:p>
            <a:pPr marL="0" indent="0" algn="l" rtl="0">
              <a:buNone/>
            </a:pPr>
            <a:endParaRPr lang="fr" sz="1600" dirty="0"/>
          </a:p>
          <a:p>
            <a:pPr marL="0" indent="0" algn="l" rtl="0">
              <a:buNone/>
            </a:pPr>
            <a:r>
              <a:rPr lang="fr" sz="1600" b="1" i="0" u="none" baseline="0" dirty="0"/>
              <a:t>Vietnam, 2013, hépatite B</a:t>
            </a:r>
            <a:r>
              <a:rPr lang="fr" sz="1600" b="1" i="0" u="none" baseline="0" dirty="0">
                <a:latin typeface="Calibri" panose="020F0502020204030204" pitchFamily="34" charset="0"/>
              </a:rPr>
              <a:t>‡</a:t>
            </a:r>
            <a:endParaRPr lang="fr" sz="1600" b="1" dirty="0"/>
          </a:p>
          <a:p>
            <a:pPr marL="0" indent="0" algn="l" rtl="0">
              <a:buNone/>
            </a:pPr>
            <a:r>
              <a:rPr lang="fr" sz="1600" b="0" i="0" u="none" baseline="0" dirty="0"/>
              <a:t>Chute de la couverture suite à une campagne sur les effets secondaires du vaccin pentavalent </a:t>
            </a:r>
          </a:p>
          <a:p>
            <a:pPr marL="0" indent="0" algn="l" rtl="0">
              <a:buNone/>
            </a:pPr>
            <a:endParaRPr lang="fr" sz="1600" dirty="0"/>
          </a:p>
          <a:p>
            <a:pPr marL="0" indent="0" algn="l" rtl="0">
              <a:buNone/>
            </a:pPr>
            <a:r>
              <a:rPr lang="fr" sz="1600" b="0" i="0" u="none" baseline="0" dirty="0"/>
              <a:t>Résultat prévu du fait d'une année de baisse de la couverture : Lors de la cohorte de naissances de 2013, plus de 17 000 décès futurs des suites d'une infection chronique à l'hépatite B (cancer du foie, cirrhose du foie) et plus de 90 000 infections chroniques.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9C8E-43AB-404F-905A-A41257095F8A}"/>
              </a:ext>
            </a:extLst>
          </p:cNvPr>
          <p:cNvSpPr txBox="1"/>
          <p:nvPr/>
        </p:nvSpPr>
        <p:spPr>
          <a:xfrm>
            <a:off x="2082906" y="6173312"/>
            <a:ext cx="3296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1000" b="0" i="0" u="none" baseline="0"/>
              <a:t>*  </a:t>
            </a:r>
            <a:r>
              <a:rPr lang="fr" sz="1000" b="0" i="0" u="none" baseline="0">
                <a:hlinkClick r:id="rId2"/>
              </a:rPr>
              <a:t>https://www.cdc.gov/vaccines/vac-gen/why.htm</a:t>
            </a:r>
            <a:endParaRPr lang="fr" sz="1000" dirty="0"/>
          </a:p>
          <a:p>
            <a:pPr algn="l" rtl="0"/>
            <a:r>
              <a:rPr lang="fr" sz="1000" b="0" i="0" u="none" baseline="0"/>
              <a:t>** </a:t>
            </a:r>
            <a:r>
              <a:rPr lang="fr" sz="1000" b="0" i="0" u="none" baseline="0">
                <a:hlinkClick r:id="rId3"/>
              </a:rPr>
              <a:t>https://wwwnc.cdc.gov/eid/article/4/4/98-0404_article</a:t>
            </a:r>
            <a:endParaRPr lang="fr" sz="1000" dirty="0"/>
          </a:p>
          <a:p>
            <a:pPr algn="l" rtl="0"/>
            <a:r>
              <a:rPr lang="fr" sz="1000" b="1" i="0" u="none" baseline="0">
                <a:latin typeface="+mj-lt"/>
              </a:rPr>
              <a:t>***</a:t>
            </a:r>
            <a:r>
              <a:rPr lang="fr" sz="1000" b="0" i="0" u="none" baseline="0">
                <a:latin typeface="+mj-lt"/>
                <a:hlinkClick r:id="rId4"/>
              </a:rPr>
              <a:t>https://www.ncbi.nlm.nih.gov/pubmed/8483621</a:t>
            </a:r>
            <a:endParaRPr lang="fr" sz="1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6B264-0311-40F3-85F6-8BCFB13F08F9}"/>
              </a:ext>
            </a:extLst>
          </p:cNvPr>
          <p:cNvSpPr txBox="1"/>
          <p:nvPr/>
        </p:nvSpPr>
        <p:spPr>
          <a:xfrm>
            <a:off x="5554609" y="617331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" sz="1000" b="1" i="0" u="none" baseline="0">
                <a:latin typeface="Calibri" panose="020F0502020204030204" pitchFamily="34" charset="0"/>
              </a:rPr>
              <a:t>† </a:t>
            </a:r>
            <a:r>
              <a:rPr lang="fr" sz="1000" b="0" i="0" u="none" baseline="0">
                <a:hlinkClick r:id="rId5"/>
              </a:rPr>
              <a:t>https://www.ncbi.nlm.nih.gov/pubmed/12867830</a:t>
            </a:r>
            <a:r>
              <a:rPr lang="fr" sz="1000" b="0" i="0" u="none" baseline="0"/>
              <a:t> </a:t>
            </a:r>
          </a:p>
          <a:p>
            <a:pPr algn="l" rtl="0"/>
            <a:r>
              <a:rPr lang="fr" sz="1000" b="1" i="0" u="none" baseline="0">
                <a:latin typeface="Calibri" panose="020F0502020204030204" pitchFamily="34" charset="0"/>
              </a:rPr>
              <a:t>‡ </a:t>
            </a:r>
            <a:r>
              <a:rPr lang="fr" sz="1000" b="0" i="0" u="none" baseline="0">
                <a:latin typeface="+mj-lt"/>
                <a:hlinkClick r:id="rId6"/>
              </a:rPr>
              <a:t>https://www.ncbi.nlm.nih.gov/pubmed/26055296</a:t>
            </a:r>
            <a:r>
              <a:rPr lang="fr" sz="1000" b="0" i="0" u="none" baseline="0">
                <a:latin typeface="+mj-lt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0FDE-D8D5-41C4-9985-3607DE2F898E}"/>
              </a:ext>
            </a:extLst>
          </p:cNvPr>
          <p:cNvSpPr txBox="1"/>
          <p:nvPr/>
        </p:nvSpPr>
        <p:spPr>
          <a:xfrm>
            <a:off x="491612" y="1215660"/>
            <a:ext cx="83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000" b="1" i="0" u="none" baseline="0"/>
              <a:t>Le fléchissement des programmes peut avoir de terribles conséquences…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FF4FFD6-9AB9-49D0-A01B-922E03AA7927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1600" b="1" i="0" u="none" baseline="0"/>
              <a:t>Données</a:t>
            </a:r>
          </a:p>
        </p:txBody>
      </p:sp>
    </p:spTree>
    <p:extLst>
      <p:ext uri="{BB962C8B-B14F-4D97-AF65-F5344CB8AC3E}">
        <p14:creationId xmlns:p14="http://schemas.microsoft.com/office/powerpoint/2010/main" val="4016870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13955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Présentation aux décideurs de données probantes sur la sécurité des vaccins</a:t>
            </a:r>
            <a:endParaRPr lang="f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36868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fr" b="0" i="0" u="none" baseline="0"/>
              <a:t>Les vaccins sont sûrs.</a:t>
            </a:r>
          </a:p>
          <a:p>
            <a:pPr lvl="1" algn="l" rtl="0"/>
            <a:r>
              <a:rPr lang="fr" b="0" i="0" u="none" baseline="0"/>
              <a:t>L'homologation d'un vaccin implique une évaluation complète et la réalisation de tests afin de garantir sa sûreté et son efficacité. </a:t>
            </a:r>
          </a:p>
          <a:p>
            <a:pPr lvl="1" algn="l" rtl="0"/>
            <a:r>
              <a:rPr lang="fr" b="0" i="0" u="none" baseline="0"/>
              <a:t>Après la préqualification et l'homologation, l'OMS continue de surveiller le vaccin, et tout effet secondaire grave signalé fait l'objet d'une enquête minutieuse.</a:t>
            </a:r>
          </a:p>
          <a:p>
            <a:pPr lvl="1" algn="l" rtl="0"/>
            <a:endParaRPr lang="fr" dirty="0"/>
          </a:p>
          <a:p>
            <a:pPr algn="l" rtl="0"/>
            <a:r>
              <a:rPr lang="fr" b="0" i="0" u="none" baseline="0"/>
              <a:t>Les vaccins sont toujours nécessaires, même si les maladies sont devenues rares.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Vaccins combinés : </a:t>
            </a:r>
          </a:p>
          <a:p>
            <a:pPr lvl="1" algn="l" rtl="0"/>
            <a:r>
              <a:rPr lang="fr" b="0" i="0" u="none" baseline="0"/>
              <a:t>Permettent de gagner du temps et de faire des économies du fait de la réduction des consultations </a:t>
            </a:r>
          </a:p>
          <a:p>
            <a:pPr lvl="1" algn="l" rtl="0"/>
            <a:r>
              <a:rPr lang="fr" b="0" i="0" u="none" baseline="0"/>
              <a:t>Réduisent la gêne de l'enfant du fait de la réduction des injections </a:t>
            </a:r>
          </a:p>
          <a:p>
            <a:pPr lvl="1" algn="l" rtl="0"/>
            <a:r>
              <a:rPr lang="fr" b="0" i="0" u="none" baseline="0"/>
              <a:t>Augmentent la probabilité que l'enfant se voit administrer l'ensemble des vaccins requis conformément au calendrier national.</a:t>
            </a:r>
          </a:p>
          <a:p>
            <a:pPr lvl="1" algn="l" rtl="0"/>
            <a:endParaRPr lang="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13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DB324-6CA3-4998-A028-30DA07286039}"/>
              </a:ext>
            </a:extLst>
          </p:cNvPr>
          <p:cNvSpPr txBox="1"/>
          <p:nvPr/>
        </p:nvSpPr>
        <p:spPr>
          <a:xfrm>
            <a:off x="1967789" y="6008242"/>
            <a:ext cx="631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200" b="0" i="0" u="none" baseline="0"/>
              <a:t>Tirés de documents relatifs à la confiance en la vaccination de l'OMS/Europe, davantage de supports utiles étant disponibles.  Voir :  http://www.euro.who.int/en/health-topics/disease-prevention/vaccines-and-immunization/publications/vaccination-and-trust-library-1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0A461A2A-C6D1-421B-91D4-442C8BD0C11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187205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pPr algn="l" rtl="0"/>
            <a:r>
              <a:rPr lang="fr" b="0" i="0" u="none" baseline="0"/>
              <a:t>La base de données VoICE est une excellente source d’information sur la valeur de la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>
            <a:normAutofit/>
          </a:bodyPr>
          <a:lstStyle/>
          <a:p>
            <a:pPr algn="l" rtl="0"/>
            <a:r>
              <a:rPr lang="fr" sz="2800" b="0" i="0" u="none" baseline="0" dirty="0">
                <a:hlinkClick r:id="rId3"/>
              </a:rPr>
              <a:t>https://immunizationevidence.org/</a:t>
            </a:r>
            <a:endParaRPr lang="fr" sz="2800" dirty="0"/>
          </a:p>
          <a:p>
            <a:endParaRPr lang="fr" sz="2800" dirty="0"/>
          </a:p>
          <a:p>
            <a:endParaRPr lang="fr" sz="2800" dirty="0"/>
          </a:p>
          <a:p>
            <a:pPr algn="l" rtl="0"/>
            <a:r>
              <a:rPr lang="fr" sz="2800" b="0" i="0" u="none" baseline="0" dirty="0"/>
              <a:t>Facile à utiliser et régulièrement mis à jour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14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26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Objectif de cette présentation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9362"/>
            <a:ext cx="8323006" cy="4778350"/>
          </a:xfrm>
        </p:spPr>
        <p:txBody>
          <a:bodyPr>
            <a:normAutofit/>
          </a:bodyPr>
          <a:lstStyle/>
          <a:p>
            <a:pPr algn="l" rtl="0"/>
            <a:r>
              <a:rPr lang="fr" b="1" i="0" u="none" baseline="0" dirty="0"/>
              <a:t>Objectif </a:t>
            </a:r>
            <a:r>
              <a:rPr lang="fr" b="0" i="0" u="none" baseline="0" dirty="0"/>
              <a:t>: fournir aux membres du LNCT des arguments en faveur d'une hausse (ou au moins du maintien) de l'investissement dans la vaccination</a:t>
            </a:r>
          </a:p>
          <a:p>
            <a:endParaRPr lang="fr" dirty="0"/>
          </a:p>
          <a:p>
            <a:pPr algn="l" rtl="0"/>
            <a:r>
              <a:rPr lang="fr" b="0" i="0" u="none" baseline="0" dirty="0"/>
              <a:t>Certains supports sont délibérément repris plusieurs fois car ils peuvent être utilisés pour différents arguments</a:t>
            </a:r>
          </a:p>
          <a:p>
            <a:endParaRPr lang="fr" dirty="0"/>
          </a:p>
          <a:p>
            <a:pPr algn="l" rtl="0"/>
            <a:r>
              <a:rPr lang="fr" b="0" i="0" u="none" baseline="0" dirty="0"/>
              <a:t>Les diapos ont vocation à être sélectionnées et adaptées à différents publics (par exemple le M</a:t>
            </a:r>
            <a:r>
              <a:rPr lang="fr-FR" b="0" i="0" u="none" baseline="0" dirty="0" err="1"/>
              <a:t>inistère</a:t>
            </a:r>
            <a:r>
              <a:rPr lang="fr-FR" b="0" i="0" u="none" baseline="0" dirty="0"/>
              <a:t> des Finances</a:t>
            </a:r>
            <a:r>
              <a:rPr lang="fr" b="0" i="0" u="none" baseline="0" dirty="0"/>
              <a:t>, les parlementaires, etc.) et contextes</a:t>
            </a:r>
          </a:p>
          <a:p>
            <a:endParaRPr lang="fr" dirty="0"/>
          </a:p>
          <a:p>
            <a:pPr algn="l" rtl="0"/>
            <a:r>
              <a:rPr lang="fr" b="1" i="0" u="none" baseline="0" dirty="0"/>
              <a:t>Nous voulons votre avis </a:t>
            </a:r>
            <a:r>
              <a:rPr lang="fr" b="0" i="0" u="none" baseline="0" dirty="0"/>
              <a:t>: Est-ce utile ?  Qu'est-ce qui pourrait être amélioré afin de mieux s'adapter à vos besoins et vos travaux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2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7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62122-9715-45BF-AF6B-8197EC9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rtl="0"/>
            <a:r>
              <a:rPr lang="fr" b="0" i="0" u="none" baseline="0"/>
              <a:t>Situations pour lesquelles des messages ciblés pourraient influencer la décision d’investissement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57422-7D7E-4578-A29C-6698088C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14850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buNone/>
            </a:pPr>
            <a:r>
              <a:rPr lang="fr" b="0" i="0" u="none" baseline="0" dirty="0"/>
              <a:t>1. Présentation aux décideurs des exigences liées à la transition hors du soutien de Gavi</a:t>
            </a:r>
          </a:p>
          <a:p>
            <a:endParaRPr lang="fr" dirty="0"/>
          </a:p>
          <a:p>
            <a:pPr marL="0" indent="0" algn="l" rtl="0">
              <a:buNone/>
            </a:pPr>
            <a:r>
              <a:rPr lang="fr" b="0" i="0" u="none" baseline="0" dirty="0"/>
              <a:t>2. Présentation aux décideurs des exigences liées à un investissement dans la chaîne du froid</a:t>
            </a:r>
          </a:p>
          <a:p>
            <a:endParaRPr lang="fr" dirty="0"/>
          </a:p>
          <a:p>
            <a:pPr marL="0" indent="0" algn="l" rtl="0">
              <a:buNone/>
            </a:pPr>
            <a:r>
              <a:rPr lang="fr" b="0" i="0" u="none" baseline="0" dirty="0"/>
              <a:t>3. Présentation aux décideurs de données probantes pour l’introduction d’un nouveau vaccin</a:t>
            </a:r>
          </a:p>
          <a:p>
            <a:endParaRPr lang="fr" dirty="0"/>
          </a:p>
          <a:p>
            <a:pPr marL="0" indent="0" algn="l" rtl="0">
              <a:buNone/>
            </a:pPr>
            <a:r>
              <a:rPr lang="fr" b="0" i="0" u="none" baseline="0" dirty="0"/>
              <a:t>4. Présentation de données probantes pour la mise à disposition en temps opportun de crédits budgétaires destinés à l’achat de vaccins</a:t>
            </a:r>
          </a:p>
          <a:p>
            <a:endParaRPr lang="fr" dirty="0"/>
          </a:p>
          <a:p>
            <a:pPr marL="0" indent="0" algn="l" rtl="0">
              <a:buNone/>
            </a:pPr>
            <a:r>
              <a:rPr lang="fr" b="0" i="0" u="none" baseline="0" dirty="0"/>
              <a:t>5. Présentation aux décideurs de données probantes sur la nécessité d’augmenter le financement dans un souci d’équité et de meilleure couverture</a:t>
            </a:r>
          </a:p>
          <a:p>
            <a:endParaRPr lang="fr" dirty="0"/>
          </a:p>
          <a:p>
            <a:pPr marL="0" indent="0" algn="l" rtl="0">
              <a:buNone/>
            </a:pPr>
            <a:r>
              <a:rPr lang="fr" b="0" i="0" u="none" baseline="0" dirty="0"/>
              <a:t>6. Présentation de données probantes pour le financement adéquat des dépenses non vaccinales</a:t>
            </a:r>
          </a:p>
          <a:p>
            <a:pPr marL="0" indent="0" algn="l" rtl="0">
              <a:buNone/>
            </a:pPr>
            <a:endParaRPr lang="fr" dirty="0"/>
          </a:p>
          <a:p>
            <a:pPr marL="0" indent="0" algn="l" rtl="0">
              <a:buNone/>
            </a:pPr>
            <a:r>
              <a:rPr lang="fr" b="0" i="0" u="none" baseline="0" dirty="0"/>
              <a:t>7. Présentation de données probantes en faveur du maintien de l’engagement et du financement au fil du temps</a:t>
            </a:r>
          </a:p>
          <a:p>
            <a:endParaRPr lang="fr" dirty="0"/>
          </a:p>
          <a:p>
            <a:pPr marL="0" indent="0" algn="l" rtl="0">
              <a:buNone/>
            </a:pPr>
            <a:r>
              <a:rPr lang="fr" b="0" i="0" u="none" baseline="0" dirty="0"/>
              <a:t>8. Présentation aux décideurs de données probantes sur la sécurité des vaccins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1705D-2CA3-4D85-A704-FFADC959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2459FD92-E8AB-4F86-BA9A-090210CAFD7B}" type="slidenum">
              <a:rPr>
                <a:latin typeface="Arial"/>
                <a:cs typeface="Arial"/>
              </a:rPr>
              <a:pPr algn="l" rtl="0"/>
              <a:t>3</a:t>
            </a:fld>
            <a:r>
              <a:rPr lang="fr" b="0" i="0" u="none" baseline="0">
                <a:latin typeface="Arial"/>
                <a:cs typeface="Arial"/>
              </a:rPr>
              <a:t> | www.lnct.global</a:t>
            </a:r>
            <a:endParaRPr lang="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2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056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Présentation aux décideurs des exigences liées à la transition hors du soutien de Gavi</a:t>
            </a:r>
            <a:endParaRPr lang="f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056"/>
            <a:ext cx="8229600" cy="4294393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fr" b="0" i="0" u="none" baseline="0"/>
              <a:t>La transition hors du soutien de Gavi implique une augmentation rapide du cofinancement du gouvernement </a:t>
            </a:r>
            <a:r>
              <a:rPr lang="fr" b="0" i="1" u="none" baseline="0"/>
              <a:t>{modifier selon la situation du pays}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La transition est déterminée par la politique d'admissibilité de Gavi : le calendrier n'est pas négociable</a:t>
            </a:r>
          </a:p>
          <a:p>
            <a:pPr marL="0" indent="0" algn="l" rtl="0">
              <a:buNone/>
            </a:pPr>
            <a:endParaRPr lang="fr" dirty="0"/>
          </a:p>
          <a:p>
            <a:pPr algn="l" rtl="0"/>
            <a:r>
              <a:rPr lang="fr" b="0" i="0" u="none" baseline="0"/>
              <a:t>Le soutien de Gavi a aidé le pays à introduire X vaccins d'importance vitale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Le retour sur investissement de ces vaccins est très élevé</a:t>
            </a:r>
          </a:p>
          <a:p>
            <a:pPr marL="0" indent="0" algn="l" rtl="0">
              <a:buNone/>
            </a:pPr>
            <a:endParaRPr lang="fr" dirty="0"/>
          </a:p>
          <a:p>
            <a:pPr algn="l" rtl="0"/>
            <a:r>
              <a:rPr lang="fr" b="0" i="0" u="none" baseline="0">
                <a:solidFill>
                  <a:schemeClr val="tx1"/>
                </a:solidFill>
              </a:rPr>
              <a:t>L'abandon d'un vaccin prévu par le calendrier actuel aurait des conséquences économiques et sanitaires néfastes, voire un coût supplémentaire</a:t>
            </a:r>
          </a:p>
          <a:p>
            <a:endParaRPr lang="fr" dirty="0">
              <a:solidFill>
                <a:schemeClr val="tx1"/>
              </a:solidFill>
            </a:endParaRPr>
          </a:p>
          <a:p>
            <a:pPr algn="l" rtl="0"/>
            <a:r>
              <a:rPr lang="fr" b="0" i="0" u="none" baseline="0">
                <a:solidFill>
                  <a:schemeClr val="tx1"/>
                </a:solidFill>
              </a:rPr>
              <a:t>La couverture et l'équité doivent être maintenues ou renforcées, ce qui implique d'engager des ressources supplémentaires</a:t>
            </a:r>
          </a:p>
          <a:p>
            <a:endParaRPr lang="fr" dirty="0">
              <a:solidFill>
                <a:schemeClr val="tx1"/>
              </a:solidFill>
            </a:endParaRPr>
          </a:p>
          <a:p>
            <a:pPr algn="l" rtl="0"/>
            <a:r>
              <a:rPr lang="fr" b="0" i="0" u="none" baseline="0"/>
              <a:t>Montrer les impératifs budgétaires des années à venir</a:t>
            </a:r>
          </a:p>
          <a:p>
            <a:endParaRPr lang="fr" dirty="0">
              <a:solidFill>
                <a:schemeClr val="tx1"/>
              </a:solidFill>
            </a:endParaRPr>
          </a:p>
          <a:p>
            <a:pPr lvl="1" algn="l" rtl="0"/>
            <a:endParaRPr lang="fr" dirty="0">
              <a:solidFill>
                <a:schemeClr val="tx1"/>
              </a:solidFill>
            </a:endParaRPr>
          </a:p>
          <a:p>
            <a:endParaRPr lang="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4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E0BCB324-0494-41FA-938E-A18FE3DC62CB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19611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Présentation aux décideurs des exigences liées à un investissement dans la chaîne du froid</a:t>
            </a:r>
            <a:endParaRPr lang="f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35808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fr" b="0" i="0" u="none" baseline="0"/>
              <a:t>Nous avons fait une demande de l'ordre de $$ pour 2018 et $$ pour 2019 afin d'investir dans la chaîne du froid. La modernisation de notre chaîne du froid via le recours à des équipements de haut niveau :</a:t>
            </a:r>
          </a:p>
          <a:p>
            <a:pPr marL="0" indent="0" algn="l" rtl="0">
              <a:buNone/>
            </a:pPr>
            <a:endParaRPr lang="fr" dirty="0"/>
          </a:p>
          <a:p>
            <a:pPr algn="l" rtl="0"/>
            <a:r>
              <a:rPr lang="fr" b="0" i="0" u="none" baseline="0"/>
              <a:t>Réduira les dépenses de fonctionnement en réduisant la dépendance au kérosène, aux batteries solaires rechargeables et aux blocs réfrigérants</a:t>
            </a:r>
          </a:p>
          <a:p>
            <a:endParaRPr lang="fr" dirty="0"/>
          </a:p>
          <a:p>
            <a:pPr algn="l" rtl="0"/>
            <a:r>
              <a:rPr lang="fr" b="0" i="0" u="none" baseline="0">
                <a:solidFill>
                  <a:schemeClr val="tx1"/>
                </a:solidFill>
              </a:rPr>
              <a:t>Garantira notre investissement dans la vaccination en </a:t>
            </a:r>
            <a:r>
              <a:rPr lang="fr" b="0" i="0" u="none" baseline="0"/>
              <a:t>réduisant les pertes en vaccins (un équipement de la chaîne du froid peu fiable expose les vaccins à une chaleur ou un froid excessifs entraînant un gâchis coûteux)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Renforcera la couverture et l'équité. De nouveaux systèmes de refroidissement passifs permettront d'étendre la couverture géographique de notre chaîne du froid, permettant à de lointaines installations de stocker des vaccins en toute sécurité.</a:t>
            </a:r>
          </a:p>
          <a:p>
            <a:pPr marL="0" indent="0" algn="l" rtl="0">
              <a:buNone/>
            </a:pPr>
            <a:endParaRPr lang="fr" dirty="0"/>
          </a:p>
          <a:p>
            <a:pPr lvl="1" algn="l" rtl="0"/>
            <a:endParaRPr lang="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5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F251D92-CA97-4346-B798-91EEA01FEC2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90008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694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Présentation aux décideurs de données probantes pour l'introduction d'un nouveau vaccin</a:t>
            </a:r>
            <a:endParaRPr lang="f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10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fr" b="0" i="0" u="none" baseline="0"/>
              <a:t>Le vaccin XX réduira la morbidité et la mortalité de YY et ZZ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Le vaccin XX permettra d'économiser $$$ par an grâce à la réduction du nombre de consultations externes et d'hospitalisations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Notre analyse indique que le vaccin est très rentable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Le vaccin XX stimulera la croissance économique via l'augmentation de la productivité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Le vaccin XX est recommandé par notre Groupe technique consultatif national pour la vaccination et l'OMS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Nos pays voisins, ____ et ____, ont déjà introduit ce vaccin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6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A22F2EE-F0F4-488E-8F29-966F00476F7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42892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Présentation de données probantes pour la mise à disposition en temps opportun de crédits budgétaires destinés à l'achat de vaccins</a:t>
            </a:r>
            <a:endParaRPr lang="f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44173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L'approvisionnement en vaccins doit être planifié bien à l'avance.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Le service des achats de l'UNICEF impose de verser un acompte avant de passer commande.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Un retard dans le déblocage des fonds peut provoquer une interruption de la fourniture, exposant les enfants au risque de maladies à prévention vaccinale.</a:t>
            </a:r>
          </a:p>
          <a:p>
            <a:endParaRPr lang="fr" dirty="0"/>
          </a:p>
          <a:p>
            <a:pPr algn="l" rtl="0"/>
            <a:r>
              <a:rPr lang="fr" b="0" i="0" u="none" baseline="0"/>
              <a:t>La pratique courante consiste à débloquer la plupart des fonds destinés à l'approvisionnement en vaccins avant la fin du premier trimestre de l'année fiscale  </a:t>
            </a:r>
          </a:p>
          <a:p>
            <a:pPr marL="0" indent="0" algn="l" rtl="0">
              <a:buNone/>
            </a:pPr>
            <a:endParaRPr lang="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7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72AE40C-C0AB-4C47-9782-D705A3CABBC6}"/>
              </a:ext>
            </a:extLst>
          </p:cNvPr>
          <p:cNvSpPr/>
          <p:nvPr/>
        </p:nvSpPr>
        <p:spPr>
          <a:xfrm>
            <a:off x="7929677" y="117579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46393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Présentation aux décideurs de données probantes sur la nécessité d'augmenter le financement dans un souci d'équité et de meilleure couverture</a:t>
            </a:r>
            <a:endParaRPr lang="f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405261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/>
              <a:t>Il existe de nombreux groupes présentant de faibles taux de vaccination dans les bidonvilles urbains, parmi les peuples nomades </a:t>
            </a:r>
            <a:r>
              <a:rPr lang="fr" b="0" i="1" u="none" baseline="0"/>
              <a:t>{insérer les informations propres à votre pays</a:t>
            </a:r>
            <a:r>
              <a:rPr lang="fr" b="0" i="0" u="none" baseline="0"/>
              <a:t>…</a:t>
            </a:r>
            <a:r>
              <a:rPr lang="fr" b="0" i="1" u="none" baseline="0"/>
              <a:t>}</a:t>
            </a:r>
          </a:p>
          <a:p>
            <a:endParaRPr lang="fr" i="1" dirty="0"/>
          </a:p>
          <a:p>
            <a:pPr algn="l" rtl="0"/>
            <a:r>
              <a:rPr lang="fr" b="0" i="0" u="none" baseline="0"/>
              <a:t>Afin d'accompagner ces populations, nous devons : (approche par pays…)</a:t>
            </a:r>
          </a:p>
          <a:p>
            <a:pPr lvl="1" algn="l" rtl="0"/>
            <a:r>
              <a:rPr lang="fr" b="0" i="0" u="none" baseline="0"/>
              <a:t>Disposer d'un financement plus global des soins de santé primaires ?</a:t>
            </a:r>
          </a:p>
          <a:p>
            <a:pPr lvl="1" algn="l" rtl="0"/>
            <a:r>
              <a:rPr lang="fr" b="0" i="0" u="none" baseline="0"/>
              <a:t>Obtenir plus de fonds pour la mise en place de nouvelles interventions communautaires dans certaines zones ?</a:t>
            </a:r>
          </a:p>
          <a:p>
            <a:pPr lvl="1" algn="l" rtl="0"/>
            <a:r>
              <a:rPr lang="fr" b="0" i="0" u="none" baseline="0"/>
              <a:t>Moderniser la chaîne du froid…?</a:t>
            </a:r>
          </a:p>
          <a:p>
            <a:pPr lvl="1" algn="l" rtl="0"/>
            <a:r>
              <a:rPr lang="fr" b="0" i="0" u="none" baseline="0"/>
              <a:t>Adopter des mesures de mobilisation sociale afin d'augmenter la demande ?</a:t>
            </a:r>
          </a:p>
          <a:p>
            <a:pPr lvl="1" algn="l" rtl="0"/>
            <a:r>
              <a:rPr lang="fr" b="0" i="0" u="none" baseline="0"/>
              <a:t>Etc.</a:t>
            </a:r>
          </a:p>
          <a:p>
            <a:pPr lvl="1" algn="l" rtl="0"/>
            <a:endParaRPr lang="fr" dirty="0"/>
          </a:p>
          <a:p>
            <a:endParaRPr lang="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8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4A7E6FE-274D-44EE-99F4-51E6B223AE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</p:spTree>
    <p:extLst>
      <p:ext uri="{BB962C8B-B14F-4D97-AF65-F5344CB8AC3E}">
        <p14:creationId xmlns:p14="http://schemas.microsoft.com/office/powerpoint/2010/main" val="400549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2010" cy="1143000"/>
          </a:xfrm>
        </p:spPr>
        <p:txBody>
          <a:bodyPr>
            <a:normAutofit/>
          </a:bodyPr>
          <a:lstStyle/>
          <a:p>
            <a:pPr algn="l" rtl="0"/>
            <a:r>
              <a:rPr lang="fr" b="0" i="0" u="none" baseline="0" dirty="0"/>
              <a:t>Nous devons renforcer la couverture vaccinale afin de contenir la propagation de maladies contagieuses : comment les vaccins protègent nos populations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r>
              <a:rPr lang="fr" b="0" i="0" u="none" baseline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fr" b="0" i="0" u="none" baseline="0">
                <a:latin typeface="Arial"/>
                <a:cs typeface="Arial"/>
              </a:rPr>
              <a:t>| </a:t>
            </a:r>
            <a:fld id="{2459FD92-E8AB-4F86-BA9A-090210CAFD7B}" type="slidenum">
              <a:rPr>
                <a:latin typeface="Arial"/>
                <a:cs typeface="Arial"/>
              </a:rPr>
              <a:pPr algn="r" rtl="0"/>
              <a:t>9</a:t>
            </a:fld>
            <a:endParaRPr lang="fr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87" b="1179"/>
          <a:stretch/>
        </p:blipFill>
        <p:spPr>
          <a:xfrm>
            <a:off x="657716" y="2418962"/>
            <a:ext cx="8139276" cy="317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038600" y="5464077"/>
            <a:ext cx="4470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100" b="0" i="0" u="none" baseline="0" dirty="0"/>
              <a:t>Source :  Institut national des allergies et des maladies infectieuses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6DFC4-2956-401E-8462-17947F01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388766" y="1527363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10FA85C-7476-45D7-B09C-A2503840EA6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" sz="900" b="1" i="0" u="none" baseline="0"/>
              <a:t>Message clé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1376" y="1702255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pas vaccinés, mais en bonne santé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5330" y="1708384"/>
            <a:ext cx="17644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vaccinés et </a:t>
            </a:r>
          </a:p>
          <a:p>
            <a:r>
              <a:rPr lang="fr-FR" sz="1200" b="1" dirty="0"/>
              <a:t>en bonne santé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42436" y="1708384"/>
            <a:ext cx="19363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/>
              <a:t>pas vaccinés, malades et contagieux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8030" y="3468252"/>
            <a:ext cx="12291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La plupart des gens se font vacciner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9116" y="4511441"/>
            <a:ext cx="13227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L'épidémie d'une maladie contagieuse est maîtrisée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975007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_ip_UnifiedCompliancePolicyProperties xmlns="http://schemas.microsoft.com/sharepoint/v3" xsi:nil="true"/>
    <kd16009dc51444af92aa78db77815af5 xmlns="2af4539b-39f3-4771-ac1a-16de5a20c394">
      <Terms xmlns="http://schemas.microsoft.com/office/infopath/2007/PartnerControls"/>
    </kd16009dc51444af92aa78db77815af5>
    <TaxCatchAll xmlns="2af4539b-39f3-4771-ac1a-16de5a20c39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7C27743072DFDD458C10732A45EA6922" ma:contentTypeVersion="18" ma:contentTypeDescription="Create a new document." ma:contentTypeScope="" ma:versionID="c6561534dfdc9b7886528db40cafc27d">
  <xsd:schema xmlns:xsd="http://www.w3.org/2001/XMLSchema" xmlns:xs="http://www.w3.org/2001/XMLSchema" xmlns:p="http://schemas.microsoft.com/office/2006/metadata/properties" xmlns:ns1="http://schemas.microsoft.com/sharepoint/v3" xmlns:ns2="2af4539b-39f3-4771-ac1a-16de5a20c394" xmlns:ns3="768c69c3-fa35-427a-bd39-62ed8a1a923f" targetNamespace="http://schemas.microsoft.com/office/2006/metadata/properties" ma:root="true" ma:fieldsID="79f9ffad7407983900b851270c6c0e65" ns1:_="" ns2:_="" ns3:_="">
    <xsd:import namespace="http://schemas.microsoft.com/sharepoint/v3"/>
    <xsd:import namespace="2af4539b-39f3-4771-ac1a-16de5a20c394"/>
    <xsd:import namespace="768c69c3-fa35-427a-bd39-62ed8a1a923f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" ma:fieldId="{4d16009d-c514-44af-92aa-78db77815af5}" ma:taxonomyMulti="true" ma:sspId="99a65aa6-ac8d-46e4-9aa8-b40f8e8101fc" ma:termSetId="15945777-b729-482b-84e6-b6df0cc2b1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c69c3-fa35-427a-bd39-62ed8a1a92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66BC1F-9341-42B1-919E-6B2073968F7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af4539b-39f3-4771-ac1a-16de5a20c394"/>
  </ds:schemaRefs>
</ds:datastoreItem>
</file>

<file path=customXml/itemProps2.xml><?xml version="1.0" encoding="utf-8"?>
<ds:datastoreItem xmlns:ds="http://schemas.openxmlformats.org/officeDocument/2006/customXml" ds:itemID="{21AE9B37-2591-4B62-8151-9CBA50696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f4539b-39f3-4771-ac1a-16de5a20c394"/>
    <ds:schemaRef ds:uri="768c69c3-fa35-427a-bd39-62ed8a1a92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030AF2-9DA6-4819-8C7D-E34001891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1677</Words>
  <Application>Microsoft Office PowerPoint</Application>
  <PresentationFormat>On-screen Show (4:3)</PresentationFormat>
  <Paragraphs>175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Museo Sans 300</vt:lpstr>
      <vt:lpstr>Wingdings</vt:lpstr>
      <vt:lpstr>Office Theme</vt:lpstr>
      <vt:lpstr>think-cell Slide</vt:lpstr>
      <vt:lpstr>Plaidoyer en faveur de l’investissement dans la vaccination</vt:lpstr>
      <vt:lpstr>Objectif de cette présentation</vt:lpstr>
      <vt:lpstr>Situations pour lesquelles des messages ciblés pourraient influencer la décision d’investissement </vt:lpstr>
      <vt:lpstr>Présentation aux décideurs des exigences liées à la transition hors du soutien de Gavi</vt:lpstr>
      <vt:lpstr>Présentation aux décideurs des exigences liées à un investissement dans la chaîne du froid</vt:lpstr>
      <vt:lpstr>Présentation aux décideurs de données probantes pour l'introduction d'un nouveau vaccin</vt:lpstr>
      <vt:lpstr>Présentation de données probantes pour la mise à disposition en temps opportun de crédits budgétaires destinés à l'achat de vaccins</vt:lpstr>
      <vt:lpstr>Présentation aux décideurs de données probantes sur la nécessité d'augmenter le financement dans un souci d'équité et de meilleure couverture</vt:lpstr>
      <vt:lpstr>Nous devons renforcer la couverture vaccinale afin de contenir la propagation de maladies contagieuses : comment les vaccins protègent nos populations</vt:lpstr>
      <vt:lpstr>Une faible couverture permet aux maladies contagieuses de se propager rapidement au sein de la population</vt:lpstr>
      <vt:lpstr>Les programmes de vaccination sont bien plus que des programmes de financement de vaccins. Nous devons financer intégralement les frais d'exploitation des programmes et les stratégies d'intervention.</vt:lpstr>
      <vt:lpstr>Présentation de données probantes en faveur du maintien de l'engagement et du financement au fil du temps… </vt:lpstr>
      <vt:lpstr>Présentation aux décideurs de données probantes sur la sécurité des vaccins</vt:lpstr>
      <vt:lpstr>La base de données VoICE est une excellente source d’information sur la valeur de la vaccination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Case for Investing in Immunization</dc:title>
  <dc:creator>Christina Shaw</dc:creator>
  <cp:lastModifiedBy>Christina Shaw</cp:lastModifiedBy>
  <cp:revision>2</cp:revision>
  <dcterms:created xsi:type="dcterms:W3CDTF">2020-03-10T15:02:41Z</dcterms:created>
  <dcterms:modified xsi:type="dcterms:W3CDTF">2020-03-27T18:40:25Z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0x010100C4C8B401AAE50B4896808F1C5415D9AD007C27743072DFDD458C10732A45EA6922</vt:lpwstr>
  </property>
  <property fmtid="{D5CDD505-2E9C-101B-9397-08002B2CF9AE}" pid="3" name="OW-Topics">
    <vt:lpwstr/>
  </property>
</Properties>
</file>