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360" r:id="rId5"/>
    <p:sldId id="361" r:id="rId6"/>
    <p:sldId id="362" r:id="rId7"/>
    <p:sldId id="287" r:id="rId8"/>
    <p:sldId id="363" r:id="rId9"/>
    <p:sldId id="344" r:id="rId10"/>
    <p:sldId id="345" r:id="rId11"/>
    <p:sldId id="316" r:id="rId12"/>
    <p:sldId id="34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69CF72-5A18-48C4-99F7-72A6F87E3C4D}" v="5" dt="2020-03-27T16:17:45.181"/>
    <p1510:client id="{7AE2E6A5-F27F-40EC-9434-825908AF624F}" v="10" dt="2020-03-27T18:24:45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2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haw" userId="14dc42a2-bfa6-4b75-b011-e3e8d16be8df" providerId="ADAL" clId="{7AE2E6A5-F27F-40EC-9434-825908AF624F}"/>
    <pc:docChg chg="custSel addSld delSld modSld">
      <pc:chgData name="Christina Shaw" userId="14dc42a2-bfa6-4b75-b011-e3e8d16be8df" providerId="ADAL" clId="{7AE2E6A5-F27F-40EC-9434-825908AF624F}" dt="2020-03-27T18:25:00.719" v="22" actId="14100"/>
      <pc:docMkLst>
        <pc:docMk/>
      </pc:docMkLst>
      <pc:sldChg chg="del">
        <pc:chgData name="Christina Shaw" userId="14dc42a2-bfa6-4b75-b011-e3e8d16be8df" providerId="ADAL" clId="{7AE2E6A5-F27F-40EC-9434-825908AF624F}" dt="2020-03-27T18:21:51.301" v="5" actId="2696"/>
        <pc:sldMkLst>
          <pc:docMk/>
          <pc:sldMk cId="4161316538" sldId="281"/>
        </pc:sldMkLst>
      </pc:sldChg>
      <pc:sldChg chg="add">
        <pc:chgData name="Christina Shaw" userId="14dc42a2-bfa6-4b75-b011-e3e8d16be8df" providerId="ADAL" clId="{7AE2E6A5-F27F-40EC-9434-825908AF624F}" dt="2020-03-27T18:22:02.411" v="6"/>
        <pc:sldMkLst>
          <pc:docMk/>
          <pc:sldMk cId="1336062634" sldId="287"/>
        </pc:sldMkLst>
      </pc:sldChg>
      <pc:sldChg chg="del">
        <pc:chgData name="Christina Shaw" userId="14dc42a2-bfa6-4b75-b011-e3e8d16be8df" providerId="ADAL" clId="{7AE2E6A5-F27F-40EC-9434-825908AF624F}" dt="2020-03-27T18:21:41.883" v="3" actId="2696"/>
        <pc:sldMkLst>
          <pc:docMk/>
          <pc:sldMk cId="3095954908" sldId="305"/>
        </pc:sldMkLst>
      </pc:sldChg>
      <pc:sldChg chg="modSp add">
        <pc:chgData name="Christina Shaw" userId="14dc42a2-bfa6-4b75-b011-e3e8d16be8df" providerId="ADAL" clId="{7AE2E6A5-F27F-40EC-9434-825908AF624F}" dt="2020-03-27T18:24:35.546" v="19" actId="14100"/>
        <pc:sldMkLst>
          <pc:docMk/>
          <pc:sldMk cId="661762385" sldId="316"/>
        </pc:sldMkLst>
        <pc:spChg chg="mod">
          <ac:chgData name="Christina Shaw" userId="14dc42a2-bfa6-4b75-b011-e3e8d16be8df" providerId="ADAL" clId="{7AE2E6A5-F27F-40EC-9434-825908AF624F}" dt="2020-03-27T18:24:24.695" v="16" actId="27636"/>
          <ac:spMkLst>
            <pc:docMk/>
            <pc:sldMk cId="661762385" sldId="316"/>
            <ac:spMk id="2" creationId="{A60912B5-FE99-4A0D-B4F1-4AB69D7EA0FE}"/>
          </ac:spMkLst>
        </pc:spChg>
        <pc:graphicFrameChg chg="mod modGraphic">
          <ac:chgData name="Christina Shaw" userId="14dc42a2-bfa6-4b75-b011-e3e8d16be8df" providerId="ADAL" clId="{7AE2E6A5-F27F-40EC-9434-825908AF624F}" dt="2020-03-27T18:24:35.546" v="19" actId="14100"/>
          <ac:graphicFrameMkLst>
            <pc:docMk/>
            <pc:sldMk cId="661762385" sldId="316"/>
            <ac:graphicFrameMk id="6" creationId="{F626D1D3-5C32-46A4-BCA3-370B805395BA}"/>
          </ac:graphicFrameMkLst>
        </pc:graphicFrameChg>
      </pc:sldChg>
      <pc:sldChg chg="modSp add">
        <pc:chgData name="Christina Shaw" userId="14dc42a2-bfa6-4b75-b011-e3e8d16be8df" providerId="ADAL" clId="{7AE2E6A5-F27F-40EC-9434-825908AF624F}" dt="2020-03-27T18:25:00.719" v="22" actId="14100"/>
        <pc:sldMkLst>
          <pc:docMk/>
          <pc:sldMk cId="308841881" sldId="344"/>
        </pc:sldMkLst>
        <pc:spChg chg="mod">
          <ac:chgData name="Christina Shaw" userId="14dc42a2-bfa6-4b75-b011-e3e8d16be8df" providerId="ADAL" clId="{7AE2E6A5-F27F-40EC-9434-825908AF624F}" dt="2020-03-27T18:25:00.719" v="22" actId="14100"/>
          <ac:spMkLst>
            <pc:docMk/>
            <pc:sldMk cId="308841881" sldId="344"/>
            <ac:spMk id="3" creationId="{2D7EA538-6126-46E1-AC4B-CA56E25B4654}"/>
          </ac:spMkLst>
        </pc:spChg>
        <pc:spChg chg="mod">
          <ac:chgData name="Christina Shaw" userId="14dc42a2-bfa6-4b75-b011-e3e8d16be8df" providerId="ADAL" clId="{7AE2E6A5-F27F-40EC-9434-825908AF624F}" dt="2020-03-27T18:22:51.573" v="12" actId="13926"/>
          <ac:spMkLst>
            <pc:docMk/>
            <pc:sldMk cId="308841881" sldId="344"/>
            <ac:spMk id="6" creationId="{A2054543-BFDB-448B-89E8-E4F2C92E265B}"/>
          </ac:spMkLst>
        </pc:spChg>
      </pc:sldChg>
      <pc:sldChg chg="add">
        <pc:chgData name="Christina Shaw" userId="14dc42a2-bfa6-4b75-b011-e3e8d16be8df" providerId="ADAL" clId="{7AE2E6A5-F27F-40EC-9434-825908AF624F}" dt="2020-03-27T18:23:35.957" v="13"/>
        <pc:sldMkLst>
          <pc:docMk/>
          <pc:sldMk cId="3914071609" sldId="345"/>
        </pc:sldMkLst>
      </pc:sldChg>
      <pc:sldChg chg="add">
        <pc:chgData name="Christina Shaw" userId="14dc42a2-bfa6-4b75-b011-e3e8d16be8df" providerId="ADAL" clId="{7AE2E6A5-F27F-40EC-9434-825908AF624F}" dt="2020-03-27T18:24:45.936" v="20"/>
        <pc:sldMkLst>
          <pc:docMk/>
          <pc:sldMk cId="3331790994" sldId="347"/>
        </pc:sldMkLst>
      </pc:sldChg>
      <pc:sldChg chg="del">
        <pc:chgData name="Christina Shaw" userId="14dc42a2-bfa6-4b75-b011-e3e8d16be8df" providerId="ADAL" clId="{7AE2E6A5-F27F-40EC-9434-825908AF624F}" dt="2020-03-27T18:22:48.464" v="11" actId="2696"/>
        <pc:sldMkLst>
          <pc:docMk/>
          <pc:sldMk cId="1309493916" sldId="352"/>
        </pc:sldMkLst>
      </pc:sldChg>
      <pc:sldChg chg="del">
        <pc:chgData name="Christina Shaw" userId="14dc42a2-bfa6-4b75-b011-e3e8d16be8df" providerId="ADAL" clId="{7AE2E6A5-F27F-40EC-9434-825908AF624F}" dt="2020-03-27T18:24:27.525" v="17" actId="2696"/>
        <pc:sldMkLst>
          <pc:docMk/>
          <pc:sldMk cId="1902540034" sldId="353"/>
        </pc:sldMkLst>
      </pc:sldChg>
      <pc:sldChg chg="del">
        <pc:chgData name="Christina Shaw" userId="14dc42a2-bfa6-4b75-b011-e3e8d16be8df" providerId="ADAL" clId="{7AE2E6A5-F27F-40EC-9434-825908AF624F}" dt="2020-03-27T18:21:28.892" v="1" actId="2696"/>
        <pc:sldMkLst>
          <pc:docMk/>
          <pc:sldMk cId="3009844612" sldId="355"/>
        </pc:sldMkLst>
      </pc:sldChg>
      <pc:sldChg chg="del">
        <pc:chgData name="Christina Shaw" userId="14dc42a2-bfa6-4b75-b011-e3e8d16be8df" providerId="ADAL" clId="{7AE2E6A5-F27F-40EC-9434-825908AF624F}" dt="2020-03-27T18:22:04.892" v="7" actId="2696"/>
        <pc:sldMkLst>
          <pc:docMk/>
          <pc:sldMk cId="2065244966" sldId="356"/>
        </pc:sldMkLst>
      </pc:sldChg>
      <pc:sldChg chg="del">
        <pc:chgData name="Christina Shaw" userId="14dc42a2-bfa6-4b75-b011-e3e8d16be8df" providerId="ADAL" clId="{7AE2E6A5-F27F-40EC-9434-825908AF624F}" dt="2020-03-27T18:22:20.851" v="9" actId="2696"/>
        <pc:sldMkLst>
          <pc:docMk/>
          <pc:sldMk cId="2864097912" sldId="357"/>
        </pc:sldMkLst>
      </pc:sldChg>
      <pc:sldChg chg="del">
        <pc:chgData name="Christina Shaw" userId="14dc42a2-bfa6-4b75-b011-e3e8d16be8df" providerId="ADAL" clId="{7AE2E6A5-F27F-40EC-9434-825908AF624F}" dt="2020-03-27T18:23:38.411" v="14" actId="2696"/>
        <pc:sldMkLst>
          <pc:docMk/>
          <pc:sldMk cId="3546496361" sldId="358"/>
        </pc:sldMkLst>
      </pc:sldChg>
      <pc:sldChg chg="del">
        <pc:chgData name="Christina Shaw" userId="14dc42a2-bfa6-4b75-b011-e3e8d16be8df" providerId="ADAL" clId="{7AE2E6A5-F27F-40EC-9434-825908AF624F}" dt="2020-03-27T18:24:48.804" v="21" actId="2696"/>
        <pc:sldMkLst>
          <pc:docMk/>
          <pc:sldMk cId="641229773" sldId="359"/>
        </pc:sldMkLst>
      </pc:sldChg>
      <pc:sldChg chg="add">
        <pc:chgData name="Christina Shaw" userId="14dc42a2-bfa6-4b75-b011-e3e8d16be8df" providerId="ADAL" clId="{7AE2E6A5-F27F-40EC-9434-825908AF624F}" dt="2020-03-27T18:21:26.566" v="0"/>
        <pc:sldMkLst>
          <pc:docMk/>
          <pc:sldMk cId="2369788387" sldId="360"/>
        </pc:sldMkLst>
      </pc:sldChg>
      <pc:sldChg chg="add">
        <pc:chgData name="Christina Shaw" userId="14dc42a2-bfa6-4b75-b011-e3e8d16be8df" providerId="ADAL" clId="{7AE2E6A5-F27F-40EC-9434-825908AF624F}" dt="2020-03-27T18:21:39.053" v="2"/>
        <pc:sldMkLst>
          <pc:docMk/>
          <pc:sldMk cId="3114541791" sldId="361"/>
        </pc:sldMkLst>
      </pc:sldChg>
      <pc:sldChg chg="add">
        <pc:chgData name="Christina Shaw" userId="14dc42a2-bfa6-4b75-b011-e3e8d16be8df" providerId="ADAL" clId="{7AE2E6A5-F27F-40EC-9434-825908AF624F}" dt="2020-03-27T18:21:48.633" v="4"/>
        <pc:sldMkLst>
          <pc:docMk/>
          <pc:sldMk cId="2510368390" sldId="362"/>
        </pc:sldMkLst>
      </pc:sldChg>
      <pc:sldChg chg="add">
        <pc:chgData name="Christina Shaw" userId="14dc42a2-bfa6-4b75-b011-e3e8d16be8df" providerId="ADAL" clId="{7AE2E6A5-F27F-40EC-9434-825908AF624F}" dt="2020-03-27T18:22:45.939" v="10"/>
        <pc:sldMkLst>
          <pc:docMk/>
          <pc:sldMk cId="1607479022" sldId="363"/>
        </pc:sldMkLst>
      </pc:sldChg>
    </pc:docChg>
  </pc:docChgLst>
  <pc:docChgLst>
    <pc:chgData name="Christina Shaw" userId="14dc42a2-bfa6-4b75-b011-e3e8d16be8df" providerId="ADAL" clId="{7769CF72-5A18-48C4-99F7-72A6F87E3C4D}"/>
    <pc:docChg chg="addSld delSld modSld">
      <pc:chgData name="Christina Shaw" userId="14dc42a2-bfa6-4b75-b011-e3e8d16be8df" providerId="ADAL" clId="{7769CF72-5A18-48C4-99F7-72A6F87E3C4D}" dt="2020-03-27T16:18:07.846" v="12" actId="14100"/>
      <pc:docMkLst>
        <pc:docMk/>
      </pc:docMkLst>
      <pc:sldChg chg="del">
        <pc:chgData name="Christina Shaw" userId="14dc42a2-bfa6-4b75-b011-e3e8d16be8df" providerId="ADAL" clId="{7769CF72-5A18-48C4-99F7-72A6F87E3C4D}" dt="2020-03-27T16:17:10.340" v="3" actId="2696"/>
        <pc:sldMkLst>
          <pc:docMk/>
          <pc:sldMk cId="1336062634" sldId="287"/>
        </pc:sldMkLst>
      </pc:sldChg>
      <pc:sldChg chg="del">
        <pc:chgData name="Christina Shaw" userId="14dc42a2-bfa6-4b75-b011-e3e8d16be8df" providerId="ADAL" clId="{7769CF72-5A18-48C4-99F7-72A6F87E3C4D}" dt="2020-03-27T16:17:20.675" v="5" actId="2696"/>
        <pc:sldMkLst>
          <pc:docMk/>
          <pc:sldMk cId="308841881" sldId="344"/>
        </pc:sldMkLst>
      </pc:sldChg>
      <pc:sldChg chg="del">
        <pc:chgData name="Christina Shaw" userId="14dc42a2-bfa6-4b75-b011-e3e8d16be8df" providerId="ADAL" clId="{7769CF72-5A18-48C4-99F7-72A6F87E3C4D}" dt="2020-03-27T16:17:34.038" v="8" actId="2696"/>
        <pc:sldMkLst>
          <pc:docMk/>
          <pc:sldMk cId="3914071609" sldId="345"/>
        </pc:sldMkLst>
      </pc:sldChg>
      <pc:sldChg chg="del">
        <pc:chgData name="Christina Shaw" userId="14dc42a2-bfa6-4b75-b011-e3e8d16be8df" providerId="ADAL" clId="{7769CF72-5A18-48C4-99F7-72A6F87E3C4D}" dt="2020-03-27T16:17:48.091" v="10" actId="2696"/>
        <pc:sldMkLst>
          <pc:docMk/>
          <pc:sldMk cId="3331790994" sldId="347"/>
        </pc:sldMkLst>
      </pc:sldChg>
      <pc:sldChg chg="del">
        <pc:chgData name="Christina Shaw" userId="14dc42a2-bfa6-4b75-b011-e3e8d16be8df" providerId="ADAL" clId="{7769CF72-5A18-48C4-99F7-72A6F87E3C4D}" dt="2020-03-27T16:17:00.142" v="1" actId="2696"/>
        <pc:sldMkLst>
          <pc:docMk/>
          <pc:sldMk cId="2369788387" sldId="351"/>
        </pc:sldMkLst>
      </pc:sldChg>
      <pc:sldChg chg="add">
        <pc:chgData name="Christina Shaw" userId="14dc42a2-bfa6-4b75-b011-e3e8d16be8df" providerId="ADAL" clId="{7769CF72-5A18-48C4-99F7-72A6F87E3C4D}" dt="2020-03-27T16:16:57.326" v="0"/>
        <pc:sldMkLst>
          <pc:docMk/>
          <pc:sldMk cId="3009844612" sldId="355"/>
        </pc:sldMkLst>
      </pc:sldChg>
      <pc:sldChg chg="add">
        <pc:chgData name="Christina Shaw" userId="14dc42a2-bfa6-4b75-b011-e3e8d16be8df" providerId="ADAL" clId="{7769CF72-5A18-48C4-99F7-72A6F87E3C4D}" dt="2020-03-27T16:17:06.861" v="2"/>
        <pc:sldMkLst>
          <pc:docMk/>
          <pc:sldMk cId="2065244966" sldId="356"/>
        </pc:sldMkLst>
      </pc:sldChg>
      <pc:sldChg chg="modSp add">
        <pc:chgData name="Christina Shaw" userId="14dc42a2-bfa6-4b75-b011-e3e8d16be8df" providerId="ADAL" clId="{7769CF72-5A18-48C4-99F7-72A6F87E3C4D}" dt="2020-03-27T16:18:07.846" v="12" actId="14100"/>
        <pc:sldMkLst>
          <pc:docMk/>
          <pc:sldMk cId="2864097912" sldId="357"/>
        </pc:sldMkLst>
        <pc:spChg chg="mod">
          <ac:chgData name="Christina Shaw" userId="14dc42a2-bfa6-4b75-b011-e3e8d16be8df" providerId="ADAL" clId="{7769CF72-5A18-48C4-99F7-72A6F87E3C4D}" dt="2020-03-27T16:18:07.846" v="12" actId="14100"/>
          <ac:spMkLst>
            <pc:docMk/>
            <pc:sldMk cId="2864097912" sldId="357"/>
            <ac:spMk id="3" creationId="{2D7EA538-6126-46E1-AC4B-CA56E25B4654}"/>
          </ac:spMkLst>
        </pc:spChg>
        <pc:spChg chg="mod">
          <ac:chgData name="Christina Shaw" userId="14dc42a2-bfa6-4b75-b011-e3e8d16be8df" providerId="ADAL" clId="{7769CF72-5A18-48C4-99F7-72A6F87E3C4D}" dt="2020-03-27T16:17:22.891" v="6" actId="13926"/>
          <ac:spMkLst>
            <pc:docMk/>
            <pc:sldMk cId="2864097912" sldId="357"/>
            <ac:spMk id="6" creationId="{A2054543-BFDB-448B-89E8-E4F2C92E265B}"/>
          </ac:spMkLst>
        </pc:spChg>
      </pc:sldChg>
      <pc:sldChg chg="add">
        <pc:chgData name="Christina Shaw" userId="14dc42a2-bfa6-4b75-b011-e3e8d16be8df" providerId="ADAL" clId="{7769CF72-5A18-48C4-99F7-72A6F87E3C4D}" dt="2020-03-27T16:17:31.400" v="7"/>
        <pc:sldMkLst>
          <pc:docMk/>
          <pc:sldMk cId="3546496361" sldId="358"/>
        </pc:sldMkLst>
      </pc:sldChg>
      <pc:sldChg chg="modSp add">
        <pc:chgData name="Christina Shaw" userId="14dc42a2-bfa6-4b75-b011-e3e8d16be8df" providerId="ADAL" clId="{7769CF72-5A18-48C4-99F7-72A6F87E3C4D}" dt="2020-03-27T16:17:51.339" v="11" actId="13926"/>
        <pc:sldMkLst>
          <pc:docMk/>
          <pc:sldMk cId="641229773" sldId="359"/>
        </pc:sldMkLst>
        <pc:spChg chg="mod">
          <ac:chgData name="Christina Shaw" userId="14dc42a2-bfa6-4b75-b011-e3e8d16be8df" providerId="ADAL" clId="{7769CF72-5A18-48C4-99F7-72A6F87E3C4D}" dt="2020-03-27T16:17:51.339" v="11" actId="13926"/>
          <ac:spMkLst>
            <pc:docMk/>
            <pc:sldMk cId="641229773" sldId="359"/>
            <ac:spMk id="3" creationId="{21247B2E-2AF4-4404-B545-6DB60DA225E7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B4D71-6C51-405C-B011-D1236F055CC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6D47F-F784-4375-8DD0-BE1F0C04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17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01B44793-9554-4379-906D-F78EEC415CF8}" type="slidenum">
              <a:rPr/>
              <a:pPr algn="l" rtl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1321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01B44793-9554-4379-906D-F78EEC415CF8}" type="slidenum">
              <a:rPr/>
              <a:pPr algn="l" rtl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80215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01B44793-9554-4379-906D-F78EEC415CF8}" type="slidenum">
              <a:rPr/>
              <a:pPr algn="l" rtl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565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0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9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24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27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with content"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AD3A415-422C-478D-AA41-E452CDDA71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271949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AD3A415-422C-478D-AA41-E452CDDA71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452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6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7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8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9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0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49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9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4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5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mmunizationevidence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339" y="2531011"/>
            <a:ext cx="7924800" cy="1600200"/>
          </a:xfrm>
        </p:spPr>
        <p:txBody>
          <a:bodyPr>
            <a:noAutofit/>
          </a:bodyPr>
          <a:lstStyle/>
          <a:p>
            <a:pPr algn="l" rtl="0"/>
            <a:r>
              <a:rPr lang="pt-PT" b="0" i="0" u="none" baseline="0"/>
              <a:t>Defesa do investimento na imunização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6436" y="4488732"/>
            <a:ext cx="6223292" cy="737121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pt-PT" b="0" i="0" u="none" baseline="0"/>
              <a:t>Reduzir os efeitos da pobreza através da imunização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94701" y="5623003"/>
            <a:ext cx="7615028" cy="737121"/>
          </a:xfrm>
        </p:spPr>
        <p:txBody>
          <a:bodyPr>
            <a:normAutofit/>
          </a:bodyPr>
          <a:lstStyle/>
          <a:p>
            <a:pPr algn="l" rtl="0"/>
            <a:r>
              <a:rPr lang="pt-PT" b="0" i="0" u="none" baseline="0"/>
              <a:t>Nota: esta apresentação baseia-se fortemente em materiais da Immunization Advocacy Library da OMS Euro, assim como do VoICE, The Value of Immunization Compendium of Evidence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 rtl="0"/>
            <a:r>
              <a:rPr lang="pt-PT" b="0" i="0" u="none" baseline="0">
                <a:solidFill>
                  <a:schemeClr val="tx1"/>
                </a:solidFill>
              </a:rPr>
              <a:t>Revista a 30 de novembro de 2019</a:t>
            </a:r>
          </a:p>
          <a:p>
            <a:endParaRPr lang="pt-PT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9AB54E-8AE5-442B-B55F-48050D3317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4272" y="4089007"/>
            <a:ext cx="1452164" cy="145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8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41E38-347E-41B2-B6B3-94035AB26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t-PT" b="0" i="0" u="none" baseline="0"/>
              <a:t>Propósito do conjunto de diapositivos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9BDB2-9C1C-4B64-826A-10B18EAFB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9362"/>
            <a:ext cx="8323006" cy="4778350"/>
          </a:xfrm>
        </p:spPr>
        <p:txBody>
          <a:bodyPr>
            <a:normAutofit/>
          </a:bodyPr>
          <a:lstStyle/>
          <a:p>
            <a:pPr algn="l" rtl="0"/>
            <a:r>
              <a:rPr lang="pt-PT" b="1" i="0" u="none" baseline="0" dirty="0"/>
              <a:t>Propósito</a:t>
            </a:r>
            <a:r>
              <a:rPr lang="pt-PT" b="0" i="0" u="none" baseline="0" dirty="0"/>
              <a:t>: dar aos membros da LNCT um conjunto de idéias de argumentos para aumentar (ou pelo menos manter) o investimento na vacinação</a:t>
            </a:r>
          </a:p>
          <a:p>
            <a:endParaRPr lang="pt-PT" dirty="0"/>
          </a:p>
          <a:p>
            <a:pPr algn="l" rtl="0"/>
            <a:r>
              <a:rPr lang="pt-PT" b="0" i="0" u="none" baseline="0" dirty="0"/>
              <a:t>Alguns materiais repetem-se propositadamente porque podem ser usados para argumentos diferentes</a:t>
            </a:r>
          </a:p>
          <a:p>
            <a:endParaRPr lang="pt-PT" dirty="0"/>
          </a:p>
          <a:p>
            <a:pPr algn="l" rtl="0"/>
            <a:r>
              <a:rPr lang="pt-PT" b="0" i="0" u="none" baseline="0" dirty="0"/>
              <a:t>Os diapositivos foram feitos para serem usados e adaptados para diferentes públicos (por exemplo, ministros das finanças, deputados, outros) e contextos</a:t>
            </a:r>
          </a:p>
          <a:p>
            <a:endParaRPr lang="pt-PT" dirty="0"/>
          </a:p>
          <a:p>
            <a:pPr algn="l" rtl="0"/>
            <a:r>
              <a:rPr lang="pt-PT" b="1" i="0" u="none" baseline="0" dirty="0"/>
              <a:t>Precisamos da sua opinião</a:t>
            </a:r>
            <a:r>
              <a:rPr lang="pt-PT" b="0" i="0" u="none" baseline="0" dirty="0"/>
              <a:t>: isto é útil?  Podem ser melhorados para serem mais úteis para as suas necessidades e seu trabalho?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B841F-1EB4-4B5B-9BA4-DEB87B7D1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2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4541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945" y="247232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 dirty="0"/>
              <a:t>Porque a vacinação é um investimento importante?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478587F-672E-43EB-87CE-495103F66784}"/>
              </a:ext>
            </a:extLst>
          </p:cNvPr>
          <p:cNvSpPr txBox="1"/>
          <p:nvPr/>
        </p:nvSpPr>
        <p:spPr>
          <a:xfrm>
            <a:off x="4395270" y="6214210"/>
            <a:ext cx="456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pt-PT" sz="900" b="0" i="0" u="none" baseline="0">
                <a:solidFill>
                  <a:prstClr val="black"/>
                </a:solidFill>
                <a:latin typeface="Calibri"/>
              </a:rPr>
              <a:t>Adaptado de Palu, T. (2016). </a:t>
            </a:r>
          </a:p>
          <a:p>
            <a:pPr algn="r" rtl="0"/>
            <a:r>
              <a:rPr lang="pt-PT" sz="900" b="0" i="0" u="none" baseline="0">
                <a:solidFill>
                  <a:prstClr val="black"/>
                </a:solidFill>
                <a:latin typeface="Calibri"/>
              </a:rPr>
              <a:t>Vacinação sustentável através da cobertura universal de saúde. Reunião do World Bank SAGE.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28559BD-B490-4161-A262-804DEE31F925}"/>
              </a:ext>
            </a:extLst>
          </p:cNvPr>
          <p:cNvGrpSpPr/>
          <p:nvPr/>
        </p:nvGrpSpPr>
        <p:grpSpPr>
          <a:xfrm>
            <a:off x="451530" y="1009861"/>
            <a:ext cx="8868035" cy="5061344"/>
            <a:chOff x="430995" y="493284"/>
            <a:chExt cx="8868035" cy="5061344"/>
          </a:xfrm>
        </p:grpSpPr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EA438E7A-C538-494D-8675-A167A44D6566}"/>
                </a:ext>
              </a:extLst>
            </p:cNvPr>
            <p:cNvSpPr txBox="1"/>
            <p:nvPr/>
          </p:nvSpPr>
          <p:spPr>
            <a:xfrm>
              <a:off x="517047" y="493284"/>
              <a:ext cx="4233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pt-PT" sz="1600" b="0" i="0" u="none" baseline="0" dirty="0">
                  <a:solidFill>
                    <a:srgbClr val="4472C4">
                      <a:lumMod val="50000"/>
                    </a:srgbClr>
                  </a:solidFill>
                  <a:latin typeface="Calibri"/>
                </a:rPr>
                <a:t>Plataforma de preparação</a:t>
              </a:r>
              <a:r>
                <a:rPr lang="pt-PT" sz="1600" b="0" i="0" u="none" dirty="0">
                  <a:solidFill>
                    <a:srgbClr val="4472C4">
                      <a:lumMod val="50000"/>
                    </a:srgbClr>
                  </a:solidFill>
                  <a:latin typeface="Calibri"/>
                </a:rPr>
                <a:t> </a:t>
              </a:r>
              <a:r>
                <a:rPr lang="pt-PT" sz="1600" b="0" i="0" u="none" baseline="0" dirty="0">
                  <a:solidFill>
                    <a:srgbClr val="4472C4">
                      <a:lumMod val="50000"/>
                    </a:srgbClr>
                  </a:solidFill>
                  <a:latin typeface="Calibri"/>
                </a:rPr>
                <a:t>para pandemias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8AC3A3C-8039-4F53-A630-BF17C618EB44}"/>
                </a:ext>
              </a:extLst>
            </p:cNvPr>
            <p:cNvGrpSpPr/>
            <p:nvPr/>
          </p:nvGrpSpPr>
          <p:grpSpPr>
            <a:xfrm>
              <a:off x="430995" y="662560"/>
              <a:ext cx="8868035" cy="4892068"/>
              <a:chOff x="430995" y="662560"/>
              <a:chExt cx="8868035" cy="4892068"/>
            </a:xfrm>
          </p:grpSpPr>
          <p:cxnSp>
            <p:nvCxnSpPr>
              <p:cNvPr id="72" name="Connector: Elbow 71">
                <a:extLst>
                  <a:ext uri="{FF2B5EF4-FFF2-40B4-BE49-F238E27FC236}">
                    <a16:creationId xmlns:a16="http://schemas.microsoft.com/office/drawing/2014/main" id="{451427EB-09B8-4BD5-9B1F-ED5CA1215735}"/>
                  </a:ext>
                </a:extLst>
              </p:cNvPr>
              <p:cNvCxnSpPr>
                <a:cxnSpLocks/>
                <a:stCxn id="97" idx="1"/>
              </p:cNvCxnSpPr>
              <p:nvPr/>
            </p:nvCxnSpPr>
            <p:spPr>
              <a:xfrm rot="10800000" flipV="1">
                <a:off x="456541" y="662560"/>
                <a:ext cx="60507" cy="3302921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F1182C4E-E619-477A-98C1-812364E5854E}"/>
                  </a:ext>
                </a:extLst>
              </p:cNvPr>
              <p:cNvSpPr/>
              <p:nvPr/>
            </p:nvSpPr>
            <p:spPr>
              <a:xfrm>
                <a:off x="430995" y="2666795"/>
                <a:ext cx="8255805" cy="2887833"/>
              </a:xfrm>
              <a:prstGeom prst="ellipse">
                <a:avLst/>
              </a:prstGeom>
              <a:solidFill>
                <a:srgbClr val="4472C4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PT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2814EF9C-82B9-4299-8F32-84CD0B247DC6}"/>
                  </a:ext>
                </a:extLst>
              </p:cNvPr>
              <p:cNvSpPr/>
              <p:nvPr/>
            </p:nvSpPr>
            <p:spPr>
              <a:xfrm>
                <a:off x="937433" y="2726072"/>
                <a:ext cx="7264375" cy="2541037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PT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19B6D8EF-5DA2-4062-9AD3-89D649FD859B}"/>
                  </a:ext>
                </a:extLst>
              </p:cNvPr>
              <p:cNvSpPr/>
              <p:nvPr/>
            </p:nvSpPr>
            <p:spPr>
              <a:xfrm>
                <a:off x="1244611" y="2767219"/>
                <a:ext cx="6670281" cy="2333226"/>
              </a:xfrm>
              <a:prstGeom prst="ellipse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PT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79EF77D5-CE36-4E1B-AA43-B898E087E97A}"/>
                  </a:ext>
                </a:extLst>
              </p:cNvPr>
              <p:cNvSpPr/>
              <p:nvPr/>
            </p:nvSpPr>
            <p:spPr>
              <a:xfrm>
                <a:off x="1623952" y="2833672"/>
                <a:ext cx="5865654" cy="205177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PT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901C9EE-F76F-451F-AE4C-6EAB9A0FD3C4}"/>
                  </a:ext>
                </a:extLst>
              </p:cNvPr>
              <p:cNvSpPr/>
              <p:nvPr/>
            </p:nvSpPr>
            <p:spPr>
              <a:xfrm>
                <a:off x="1942550" y="2872535"/>
                <a:ext cx="5259574" cy="1839769"/>
              </a:xfrm>
              <a:prstGeom prst="ellipse">
                <a:avLst/>
              </a:prstGeom>
              <a:solidFill>
                <a:srgbClr val="4472C4">
                  <a:lumMod val="60000"/>
                  <a:lumOff val="40000"/>
                </a:srgbClr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PT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EDD2029-2F11-4480-8A51-F0922F29A263}"/>
                  </a:ext>
                </a:extLst>
              </p:cNvPr>
              <p:cNvSpPr/>
              <p:nvPr/>
            </p:nvSpPr>
            <p:spPr>
              <a:xfrm>
                <a:off x="2335930" y="2934717"/>
                <a:ext cx="4480560" cy="1567274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PT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25534C8A-9C93-4051-9B07-3CE45FFBE051}"/>
                  </a:ext>
                </a:extLst>
              </p:cNvPr>
              <p:cNvSpPr/>
              <p:nvPr/>
            </p:nvSpPr>
            <p:spPr>
              <a:xfrm>
                <a:off x="2650255" y="2996785"/>
                <a:ext cx="3813048" cy="1333782"/>
              </a:xfrm>
              <a:prstGeom prst="ellipse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PT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2C1D085B-111C-4E98-BBBA-A1376448EECC}"/>
                  </a:ext>
                </a:extLst>
              </p:cNvPr>
              <p:cNvSpPr/>
              <p:nvPr/>
            </p:nvSpPr>
            <p:spPr>
              <a:xfrm>
                <a:off x="3179464" y="3063839"/>
                <a:ext cx="2772918" cy="106485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PT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85" name="Connector: Elbow 84">
                <a:extLst>
                  <a:ext uri="{FF2B5EF4-FFF2-40B4-BE49-F238E27FC236}">
                    <a16:creationId xmlns:a16="http://schemas.microsoft.com/office/drawing/2014/main" id="{602FF6F4-247F-49E7-AE91-45F0BE7A2D5F}"/>
                  </a:ext>
                </a:extLst>
              </p:cNvPr>
              <p:cNvCxnSpPr>
                <a:cxnSpLocks/>
                <a:stCxn id="94" idx="1"/>
              </p:cNvCxnSpPr>
              <p:nvPr/>
            </p:nvCxnSpPr>
            <p:spPr>
              <a:xfrm rot="10800000" flipV="1">
                <a:off x="5602053" y="1627496"/>
                <a:ext cx="191476" cy="1929990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B1620885-999B-48CB-AD2E-EECD51136B07}"/>
                  </a:ext>
                </a:extLst>
              </p:cNvPr>
              <p:cNvSpPr/>
              <p:nvPr/>
            </p:nvSpPr>
            <p:spPr>
              <a:xfrm>
                <a:off x="3482359" y="3106930"/>
                <a:ext cx="2148840" cy="847944"/>
              </a:xfrm>
              <a:prstGeom prst="ellipse">
                <a:avLst/>
              </a:prstGeom>
              <a:solidFill>
                <a:srgbClr val="4472C4">
                  <a:lumMod val="75000"/>
                </a:srgbClr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PT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BD49D715-3DAB-45E4-8A17-5AB1D1519E44}"/>
                  </a:ext>
                </a:extLst>
              </p:cNvPr>
              <p:cNvSpPr/>
              <p:nvPr/>
            </p:nvSpPr>
            <p:spPr>
              <a:xfrm>
                <a:off x="3817258" y="3153712"/>
                <a:ext cx="1479042" cy="550926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PT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3A8C8DBD-3A4A-462D-8CF5-C3015D3BCC75}"/>
                  </a:ext>
                </a:extLst>
              </p:cNvPr>
              <p:cNvGrpSpPr/>
              <p:nvPr/>
            </p:nvGrpSpPr>
            <p:grpSpPr>
              <a:xfrm>
                <a:off x="4080148" y="2307258"/>
                <a:ext cx="953262" cy="1223645"/>
                <a:chOff x="5550408" y="2099226"/>
                <a:chExt cx="1271016" cy="1631526"/>
              </a:xfrm>
            </p:grpSpPr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F89E0C56-83FB-430D-9A8E-1DFF16E5A98C}"/>
                    </a:ext>
                  </a:extLst>
                </p:cNvPr>
                <p:cNvSpPr/>
                <p:nvPr/>
              </p:nvSpPr>
              <p:spPr>
                <a:xfrm>
                  <a:off x="5550408" y="3300984"/>
                  <a:ext cx="1271016" cy="429768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PT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32916E2B-D9B9-4DB6-A2C5-F0F7E10268BE}"/>
                    </a:ext>
                  </a:extLst>
                </p:cNvPr>
                <p:cNvSpPr/>
                <p:nvPr/>
              </p:nvSpPr>
              <p:spPr>
                <a:xfrm>
                  <a:off x="5734514" y="2777693"/>
                  <a:ext cx="902801" cy="655882"/>
                </a:xfrm>
                <a:custGeom>
                  <a:avLst/>
                  <a:gdLst>
                    <a:gd name="connsiteX0" fmla="*/ 451401 w 902801"/>
                    <a:gd name="connsiteY0" fmla="*/ 0 h 655882"/>
                    <a:gd name="connsiteX1" fmla="*/ 691091 w 902801"/>
                    <a:gd name="connsiteY1" fmla="*/ 14744 h 655882"/>
                    <a:gd name="connsiteX2" fmla="*/ 808392 w 902801"/>
                    <a:gd name="connsiteY2" fmla="*/ 37687 h 655882"/>
                    <a:gd name="connsiteX3" fmla="*/ 715762 w 902801"/>
                    <a:gd name="connsiteY3" fmla="*/ 106766 h 655882"/>
                    <a:gd name="connsiteX4" fmla="*/ 674339 w 902801"/>
                    <a:gd name="connsiteY4" fmla="*/ 152161 h 655882"/>
                    <a:gd name="connsiteX5" fmla="*/ 673141 w 902801"/>
                    <a:gd name="connsiteY5" fmla="*/ 154095 h 655882"/>
                    <a:gd name="connsiteX6" fmla="*/ 611512 w 902801"/>
                    <a:gd name="connsiteY6" fmla="*/ 200292 h 655882"/>
                    <a:gd name="connsiteX7" fmla="*/ 548169 w 902801"/>
                    <a:gd name="connsiteY7" fmla="*/ 327941 h 655882"/>
                    <a:gd name="connsiteX8" fmla="*/ 784250 w 902801"/>
                    <a:gd name="connsiteY8" fmla="*/ 559831 h 655882"/>
                    <a:gd name="connsiteX9" fmla="*/ 902801 w 902801"/>
                    <a:gd name="connsiteY9" fmla="*/ 599626 h 655882"/>
                    <a:gd name="connsiteX10" fmla="*/ 902062 w 902801"/>
                    <a:gd name="connsiteY10" fmla="*/ 599875 h 655882"/>
                    <a:gd name="connsiteX11" fmla="*/ 451401 w 902801"/>
                    <a:gd name="connsiteY11" fmla="*/ 655882 h 655882"/>
                    <a:gd name="connsiteX12" fmla="*/ 741 w 902801"/>
                    <a:gd name="connsiteY12" fmla="*/ 599875 h 655882"/>
                    <a:gd name="connsiteX13" fmla="*/ 0 w 902801"/>
                    <a:gd name="connsiteY13" fmla="*/ 599626 h 655882"/>
                    <a:gd name="connsiteX14" fmla="*/ 118551 w 902801"/>
                    <a:gd name="connsiteY14" fmla="*/ 559831 h 655882"/>
                    <a:gd name="connsiteX15" fmla="*/ 354632 w 902801"/>
                    <a:gd name="connsiteY15" fmla="*/ 327941 h 655882"/>
                    <a:gd name="connsiteX16" fmla="*/ 291291 w 902801"/>
                    <a:gd name="connsiteY16" fmla="*/ 200292 h 655882"/>
                    <a:gd name="connsiteX17" fmla="*/ 264648 w 902801"/>
                    <a:gd name="connsiteY17" fmla="*/ 180321 h 655882"/>
                    <a:gd name="connsiteX18" fmla="*/ 244875 w 902801"/>
                    <a:gd name="connsiteY18" fmla="*/ 148399 h 655882"/>
                    <a:gd name="connsiteX19" fmla="*/ 203452 w 902801"/>
                    <a:gd name="connsiteY19" fmla="*/ 103003 h 655882"/>
                    <a:gd name="connsiteX20" fmla="*/ 111408 w 902801"/>
                    <a:gd name="connsiteY20" fmla="*/ 34362 h 655882"/>
                    <a:gd name="connsiteX21" fmla="*/ 211712 w 902801"/>
                    <a:gd name="connsiteY21" fmla="*/ 14744 h 655882"/>
                    <a:gd name="connsiteX22" fmla="*/ 451401 w 902801"/>
                    <a:gd name="connsiteY22" fmla="*/ 0 h 6558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902801" h="655882">
                      <a:moveTo>
                        <a:pt x="451401" y="0"/>
                      </a:moveTo>
                      <a:cubicBezTo>
                        <a:pt x="534869" y="0"/>
                        <a:pt x="615374" y="5162"/>
                        <a:pt x="691091" y="14744"/>
                      </a:cubicBezTo>
                      <a:lnTo>
                        <a:pt x="808392" y="37687"/>
                      </a:lnTo>
                      <a:lnTo>
                        <a:pt x="715762" y="106766"/>
                      </a:lnTo>
                      <a:cubicBezTo>
                        <a:pt x="699773" y="121945"/>
                        <a:pt x="685886" y="137152"/>
                        <a:pt x="674339" y="152161"/>
                      </a:cubicBezTo>
                      <a:lnTo>
                        <a:pt x="673141" y="154095"/>
                      </a:lnTo>
                      <a:lnTo>
                        <a:pt x="611512" y="200292"/>
                      </a:lnTo>
                      <a:cubicBezTo>
                        <a:pt x="570724" y="239526"/>
                        <a:pt x="548169" y="282662"/>
                        <a:pt x="548169" y="327941"/>
                      </a:cubicBezTo>
                      <a:cubicBezTo>
                        <a:pt x="548169" y="418500"/>
                        <a:pt x="638388" y="500485"/>
                        <a:pt x="784250" y="559831"/>
                      </a:cubicBezTo>
                      <a:lnTo>
                        <a:pt x="902801" y="599626"/>
                      </a:lnTo>
                      <a:lnTo>
                        <a:pt x="902062" y="599875"/>
                      </a:lnTo>
                      <a:cubicBezTo>
                        <a:pt x="773418" y="635235"/>
                        <a:pt x="618337" y="655882"/>
                        <a:pt x="451401" y="655882"/>
                      </a:cubicBezTo>
                      <a:cubicBezTo>
                        <a:pt x="284466" y="655882"/>
                        <a:pt x="129385" y="635235"/>
                        <a:pt x="741" y="599875"/>
                      </a:cubicBezTo>
                      <a:lnTo>
                        <a:pt x="0" y="599626"/>
                      </a:lnTo>
                      <a:lnTo>
                        <a:pt x="118551" y="559831"/>
                      </a:lnTo>
                      <a:cubicBezTo>
                        <a:pt x="264416" y="500485"/>
                        <a:pt x="354632" y="418500"/>
                        <a:pt x="354632" y="327941"/>
                      </a:cubicBezTo>
                      <a:cubicBezTo>
                        <a:pt x="354632" y="282662"/>
                        <a:pt x="332078" y="239526"/>
                        <a:pt x="291291" y="200292"/>
                      </a:cubicBezTo>
                      <a:lnTo>
                        <a:pt x="264648" y="180321"/>
                      </a:lnTo>
                      <a:lnTo>
                        <a:pt x="244875" y="148399"/>
                      </a:lnTo>
                      <a:cubicBezTo>
                        <a:pt x="233327" y="133389"/>
                        <a:pt x="219441" y="118182"/>
                        <a:pt x="203452" y="103003"/>
                      </a:cubicBezTo>
                      <a:lnTo>
                        <a:pt x="111408" y="34362"/>
                      </a:lnTo>
                      <a:lnTo>
                        <a:pt x="211712" y="14744"/>
                      </a:lnTo>
                      <a:cubicBezTo>
                        <a:pt x="287430" y="5162"/>
                        <a:pt x="367934" y="0"/>
                        <a:pt x="451401" y="0"/>
                      </a:cubicBezTo>
                      <a:close/>
                    </a:path>
                  </a:pathLst>
                </a:cu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PT" sz="13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6F454860-CF97-4E0B-8166-126C849EB2FD}"/>
                    </a:ext>
                  </a:extLst>
                </p:cNvPr>
                <p:cNvSpPr/>
                <p:nvPr/>
              </p:nvSpPr>
              <p:spPr>
                <a:xfrm>
                  <a:off x="5734515" y="2099226"/>
                  <a:ext cx="902801" cy="892956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PT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pic>
            <p:nvPicPr>
              <p:cNvPr id="92" name="Graphic 91">
                <a:extLst>
                  <a:ext uri="{FF2B5EF4-FFF2-40B4-BE49-F238E27FC236}">
                    <a16:creationId xmlns:a16="http://schemas.microsoft.com/office/drawing/2014/main" id="{0C007537-8714-4A62-88BA-DD3A836C78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381498" y="2398068"/>
                <a:ext cx="368853" cy="432054"/>
              </a:xfrm>
              <a:prstGeom prst="rect">
                <a:avLst/>
              </a:prstGeom>
            </p:spPr>
          </p:pic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DB6E651C-A616-42E8-AF68-7D0496F98F6B}"/>
                  </a:ext>
                </a:extLst>
              </p:cNvPr>
              <p:cNvSpPr txBox="1"/>
              <p:nvPr/>
            </p:nvSpPr>
            <p:spPr>
              <a:xfrm>
                <a:off x="5182336" y="904197"/>
                <a:ext cx="35001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pt-PT" sz="1600" b="0" i="0" u="none" baseline="0" dirty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Ponto de entrada para a oferecer serviços de saúde à população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2E22D186-4369-45C1-9507-7BFBE4D1C401}"/>
                  </a:ext>
                </a:extLst>
              </p:cNvPr>
              <p:cNvSpPr txBox="1"/>
              <p:nvPr/>
            </p:nvSpPr>
            <p:spPr>
              <a:xfrm>
                <a:off x="5793529" y="1458219"/>
                <a:ext cx="35055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pt-PT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Melhor saúde, mortalidade reduzida</a:t>
                </a: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82E6C5D-9B1A-400E-AB65-DAA048DC5378}"/>
                  </a:ext>
                </a:extLst>
              </p:cNvPr>
              <p:cNvSpPr txBox="1"/>
              <p:nvPr/>
            </p:nvSpPr>
            <p:spPr>
              <a:xfrm>
                <a:off x="6511169" y="2047039"/>
                <a:ext cx="196192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pt-PT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Melhor aposta de investimento em saúde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F4A657D5-F019-488B-B138-B9156ECF6E58}"/>
                  </a:ext>
                </a:extLst>
              </p:cNvPr>
              <p:cNvSpPr txBox="1"/>
              <p:nvPr/>
            </p:nvSpPr>
            <p:spPr>
              <a:xfrm>
                <a:off x="7346653" y="2623802"/>
                <a:ext cx="14043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pt-PT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Intervenção a favor dos pobres</a:t>
                </a: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917DEE8-2613-431D-A6F3-5AEDC15A5E56}"/>
                  </a:ext>
                </a:extLst>
              </p:cNvPr>
              <p:cNvSpPr txBox="1"/>
              <p:nvPr/>
            </p:nvSpPr>
            <p:spPr>
              <a:xfrm>
                <a:off x="1099737" y="980719"/>
                <a:ext cx="365061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pt-PT" sz="1600" b="0" i="0" u="none" baseline="0" dirty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Reduzir carga de doença no futuros</a:t>
                </a:r>
              </a:p>
            </p:txBody>
          </p:sp>
          <p:cxnSp>
            <p:nvCxnSpPr>
              <p:cNvPr id="99" name="Connector: Elbow 98">
                <a:extLst>
                  <a:ext uri="{FF2B5EF4-FFF2-40B4-BE49-F238E27FC236}">
                    <a16:creationId xmlns:a16="http://schemas.microsoft.com/office/drawing/2014/main" id="{CC3A303C-6451-435F-84E0-87FEEAC725B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5071752" y="1100382"/>
                <a:ext cx="152611" cy="1577340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64B22CA2-4526-45B1-BC95-1CAE98017E2D}"/>
                  </a:ext>
                </a:extLst>
              </p:cNvPr>
              <p:cNvSpPr txBox="1"/>
              <p:nvPr/>
            </p:nvSpPr>
            <p:spPr>
              <a:xfrm>
                <a:off x="1772431" y="1385057"/>
                <a:ext cx="25227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pt-PT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Ganhos em produtividade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D31F766-5686-4B83-9DFF-E4AA623B22EC}"/>
                  </a:ext>
                </a:extLst>
              </p:cNvPr>
              <p:cNvSpPr txBox="1"/>
              <p:nvPr/>
            </p:nvSpPr>
            <p:spPr>
              <a:xfrm>
                <a:off x="2363578" y="1792832"/>
                <a:ext cx="316530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pt-PT" sz="1600" b="0" i="0" u="none" baseline="0" dirty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Melhor cognição, formação educacional, nutrição</a:t>
                </a:r>
              </a:p>
            </p:txBody>
          </p:sp>
        </p:grpSp>
      </p:grp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2E8DCC66-E8A7-46B7-8580-32E324FDBA7B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76407" y="2110199"/>
            <a:ext cx="38457" cy="1712566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CC693F5A-F7BF-44F2-B47B-FE7845B0B601}"/>
              </a:ext>
            </a:extLst>
          </p:cNvPr>
          <p:cNvCxnSpPr>
            <a:cxnSpLocks/>
          </p:cNvCxnSpPr>
          <p:nvPr/>
        </p:nvCxnSpPr>
        <p:spPr>
          <a:xfrm rot="10800000" flipV="1">
            <a:off x="1112419" y="1666573"/>
            <a:ext cx="59892" cy="2171020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D58EC386-1C51-4469-AED3-6684CA062F32}"/>
              </a:ext>
            </a:extLst>
          </p:cNvPr>
          <p:cNvCxnSpPr>
            <a:cxnSpLocks/>
          </p:cNvCxnSpPr>
          <p:nvPr/>
        </p:nvCxnSpPr>
        <p:spPr>
          <a:xfrm rot="5400000">
            <a:off x="1835814" y="298780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8B707848-FF38-4C02-8417-77EE25EBCCA8}"/>
              </a:ext>
            </a:extLst>
          </p:cNvPr>
          <p:cNvCxnSpPr>
            <a:cxnSpLocks/>
          </p:cNvCxnSpPr>
          <p:nvPr/>
        </p:nvCxnSpPr>
        <p:spPr>
          <a:xfrm rot="5400000">
            <a:off x="5981191" y="322393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691FA243-0573-4F0F-896F-3507E3A11FBC}"/>
              </a:ext>
            </a:extLst>
          </p:cNvPr>
          <p:cNvCxnSpPr>
            <a:cxnSpLocks/>
          </p:cNvCxnSpPr>
          <p:nvPr/>
        </p:nvCxnSpPr>
        <p:spPr>
          <a:xfrm rot="5400000">
            <a:off x="7058713" y="3625106"/>
            <a:ext cx="564032" cy="125101"/>
          </a:xfrm>
          <a:prstGeom prst="bentConnector3">
            <a:avLst>
              <a:gd name="adj1" fmla="val 716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51036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5ED00-8BCD-45A0-BACE-7C158B8E7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t-PT" b="0" i="0" u="none" baseline="0"/>
              <a:t>A vacinação é uma intervenção de saúde a favor do pobres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A0CA9-EE4F-4CC9-906D-CC441DD53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134429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pt-PT" b="0" i="0" u="none" baseline="0"/>
              <a:t>Os pobres têm mais probabilidade de desenvolverem doenças evitáveis com vacinas, como o sarampo, e menos probabilidade de recuperarem assim que a doença é contraída.  </a:t>
            </a:r>
          </a:p>
          <a:p>
            <a:endParaRPr lang="pt-PT" dirty="0"/>
          </a:p>
          <a:p>
            <a:pPr algn="l" rtl="0"/>
            <a:r>
              <a:rPr lang="pt-PT" b="0" i="0" u="none" baseline="0"/>
              <a:t>Portanto, são os pobres quem mais tem a ganhar com ela.   </a:t>
            </a:r>
          </a:p>
          <a:p>
            <a:endParaRPr lang="pt-PT" dirty="0"/>
          </a:p>
          <a:p>
            <a:pPr algn="l" rtl="0"/>
            <a:r>
              <a:rPr lang="pt-PT" b="0" i="0" u="none" baseline="0"/>
              <a:t>Para além disso, as despesas de saúde e a perda em ordenados causadas por doenças evitáveis com vacinas fazem com que muitos agregados caiam na pobreza.</a:t>
            </a:r>
          </a:p>
          <a:p>
            <a:endParaRPr lang="pt-PT" dirty="0"/>
          </a:p>
          <a:p>
            <a:pPr algn="l" rtl="0"/>
            <a:r>
              <a:rPr lang="pt-PT" b="0" i="0" u="none" baseline="0"/>
              <a:t>Ao prevenir essas perdas, a vacinação proporciona uma espécie de proteção contra riscos financeiros, principalmente para os pobres. </a:t>
            </a:r>
          </a:p>
          <a:p>
            <a:endParaRPr lang="pt-PT" dirty="0"/>
          </a:p>
          <a:p>
            <a:pPr algn="l" rtl="0"/>
            <a:r>
              <a:rPr lang="pt-PT" b="0" i="0" u="none" baseline="0"/>
              <a:t>Na maioria dos países, a vacinação chega a uma maior percentagem de agregados pobres do que a maior parte de outras intervenções de saúde.</a:t>
            </a:r>
          </a:p>
          <a:p>
            <a:endParaRPr lang="pt-PT" dirty="0"/>
          </a:p>
          <a:p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56F029-A66E-48B9-80C2-E94BEA177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4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D433D8CD-AF61-4E09-96BD-9A4E4AD6E3FB}"/>
              </a:ext>
            </a:extLst>
          </p:cNvPr>
          <p:cNvSpPr/>
          <p:nvPr/>
        </p:nvSpPr>
        <p:spPr>
          <a:xfrm>
            <a:off x="7702063" y="176100"/>
            <a:ext cx="1094930" cy="966900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900" b="1" i="0" u="none" baseline="0"/>
              <a:t>Mensagem principal</a:t>
            </a:r>
          </a:p>
        </p:txBody>
      </p:sp>
    </p:spTree>
    <p:extLst>
      <p:ext uri="{BB962C8B-B14F-4D97-AF65-F5344CB8AC3E}">
        <p14:creationId xmlns:p14="http://schemas.microsoft.com/office/powerpoint/2010/main" val="133606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5ED00-8BCD-45A0-BACE-7C158B8E7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pt-PT" sz="2200" b="0" i="0" u="none" baseline="0" dirty="0"/>
              <a:t>A vacinação é uma intervenção de saúde a favor do pobres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A0CA9-EE4F-4CC9-906D-CC441DD53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134429"/>
          </a:xfrm>
        </p:spPr>
        <p:txBody>
          <a:bodyPr/>
          <a:lstStyle/>
          <a:p>
            <a:pPr algn="l" rtl="0"/>
            <a:r>
              <a:rPr lang="pt-PT" b="0" i="0" u="none" baseline="0" dirty="0"/>
              <a:t>A vacinação chega a uma maior percentagem de residências pobres do que a maior parte de outras intervenções de saúde.</a:t>
            </a:r>
          </a:p>
          <a:p>
            <a:endParaRPr lang="pt-PT" dirty="0"/>
          </a:p>
          <a:p>
            <a:r>
              <a:rPr lang="pt-PT" b="0" i="0" u="none" baseline="0" dirty="0"/>
              <a:t>Os gastos em saúde e a perda </a:t>
            </a:r>
            <a:r>
              <a:rPr lang="pt-PT" dirty="0"/>
              <a:t>de salários </a:t>
            </a:r>
            <a:r>
              <a:rPr lang="pt-PT" b="0" i="0" u="none" baseline="0" dirty="0"/>
              <a:t>causadas por doenças evitáveis com vacinas fazem com que muitas</a:t>
            </a:r>
            <a:r>
              <a:rPr lang="pt-PT" b="0" i="0" u="none" dirty="0"/>
              <a:t> </a:t>
            </a:r>
            <a:r>
              <a:rPr lang="pt-PT" dirty="0"/>
              <a:t>residências caiam </a:t>
            </a:r>
            <a:r>
              <a:rPr lang="pt-PT" b="0" i="0" u="none" baseline="0" dirty="0"/>
              <a:t>na pobreza.</a:t>
            </a:r>
          </a:p>
          <a:p>
            <a:endParaRPr lang="pt-PT" dirty="0"/>
          </a:p>
          <a:p>
            <a:pPr algn="l" rtl="0"/>
            <a:r>
              <a:rPr lang="pt-PT" b="0" i="0" u="none" baseline="0" dirty="0"/>
              <a:t>Ao prevenir essas perdas, a vacinação proporciona uma espécie de proteção contra riscos financeiros, principalmente para os pobres.</a:t>
            </a:r>
          </a:p>
          <a:p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56F029-A66E-48B9-80C2-E94BEA177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5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D433D8CD-AF61-4E09-96BD-9A4E4AD6E3FB}"/>
              </a:ext>
            </a:extLst>
          </p:cNvPr>
          <p:cNvSpPr/>
          <p:nvPr/>
        </p:nvSpPr>
        <p:spPr>
          <a:xfrm>
            <a:off x="7960031" y="16932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800" b="1" i="0" u="none" baseline="0" dirty="0"/>
              <a:t>Mensagem essencial</a:t>
            </a:r>
          </a:p>
        </p:txBody>
      </p:sp>
    </p:spTree>
    <p:extLst>
      <p:ext uri="{BB962C8B-B14F-4D97-AF65-F5344CB8AC3E}">
        <p14:creationId xmlns:p14="http://schemas.microsoft.com/office/powerpoint/2010/main" val="160747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99840-92B9-47B8-A704-605B590C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t-PT" b="0" i="0" u="none" baseline="0"/>
              <a:t>A vacinação é uma intervenção de saúde a favor do pobres: o que os dados demonstram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A538-6126-46E1-AC4B-CA56E25B4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43050"/>
            <a:ext cx="8229600" cy="3719788"/>
          </a:xfrm>
        </p:spPr>
        <p:txBody>
          <a:bodyPr>
            <a:normAutofit/>
          </a:bodyPr>
          <a:lstStyle/>
          <a:p>
            <a:pPr algn="l" rtl="0"/>
            <a:r>
              <a:rPr lang="pt-PT" b="0" i="0" u="none" baseline="0" dirty="0"/>
              <a:t>Um estudo recente em 41 países de baixo e médio rendimento</a:t>
            </a:r>
            <a:r>
              <a:rPr lang="pt-PT" b="0" i="0" u="none" baseline="30000" dirty="0"/>
              <a:t>1 </a:t>
            </a:r>
            <a:r>
              <a:rPr lang="pt-PT" b="0" i="0" u="none" baseline="0" dirty="0"/>
              <a:t>analisou a saúde e impacto na igualdade na imunização ao longo do período de 2016 a 2030.  </a:t>
            </a:r>
          </a:p>
          <a:p>
            <a:endParaRPr lang="pt-PT" dirty="0"/>
          </a:p>
          <a:p>
            <a:pPr algn="l" rtl="0"/>
            <a:r>
              <a:rPr lang="pt-PT" b="0" i="0" u="none" baseline="0" dirty="0"/>
              <a:t>5 dos 15 países da LNCT foram incluídos na análise: Arménia, Gana, Indonésia, Nigéria e Timor-Leste (incluídos devido à disponibilidade dos dados vindos de Inquéritos nacionais de saúde).</a:t>
            </a:r>
          </a:p>
          <a:p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78CA4-5197-4653-AB7F-A9F09DC01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6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054543-BFDB-448B-89E8-E4F2C92E265B}"/>
              </a:ext>
            </a:extLst>
          </p:cNvPr>
          <p:cNvSpPr txBox="1"/>
          <p:nvPr/>
        </p:nvSpPr>
        <p:spPr>
          <a:xfrm>
            <a:off x="619432" y="5095690"/>
            <a:ext cx="7487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pt-PT" sz="1400" b="0" i="0" u="none" baseline="30000" dirty="0"/>
              <a:t>1</a:t>
            </a:r>
            <a:r>
              <a:rPr lang="pt-PT" sz="1400" b="0" i="0" u="none" baseline="0" dirty="0"/>
              <a:t>Chang A, Riumall-Herl C, Perales N, Clark S, et al. The Equity Impact Vaccines May Have On Averting Deaths and Medical Impoverishment in Developing Countries. Health Aff (Millwood) 2018; 37(2).</a:t>
            </a:r>
          </a:p>
        </p:txBody>
      </p:sp>
    </p:spTree>
    <p:extLst>
      <p:ext uri="{BB962C8B-B14F-4D97-AF65-F5344CB8AC3E}">
        <p14:creationId xmlns:p14="http://schemas.microsoft.com/office/powerpoint/2010/main" val="30884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99840-92B9-47B8-A704-605B590C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t-PT" b="0" i="0" u="none" baseline="0"/>
              <a:t>A vacinação é uma intervenção de saúde a favor do pobres: o que os dados demonstram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A538-6126-46E1-AC4B-CA56E25B4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87" y="1359310"/>
            <a:ext cx="8264013" cy="4353232"/>
          </a:xfrm>
        </p:spPr>
        <p:txBody>
          <a:bodyPr>
            <a:normAutofit/>
          </a:bodyPr>
          <a:lstStyle/>
          <a:p>
            <a:pPr algn="l" rtl="0"/>
            <a:r>
              <a:rPr lang="pt-PT" b="0" i="0" u="none" baseline="0"/>
              <a:t>Os pobres seriam quem mais tem a ganhar com a imunização, quer em termos de ganhos na saúde quer em termos de impacto económico</a:t>
            </a:r>
          </a:p>
          <a:p>
            <a:pPr lvl="1" algn="l" rtl="0"/>
            <a:r>
              <a:rPr lang="pt-PT" b="0" i="0" u="none" baseline="0"/>
              <a:t>Ganhos na saúde:  25% das 36 milhões de mortes futuras evitáveis com a imunização seriam nos 20% mais pobres da população.  A vacina contra o sarampo iria evitar a maioria das mortes (61%), seguida pela contra a Hepatite B (18%) e contra o HPV (7%).</a:t>
            </a:r>
          </a:p>
          <a:p>
            <a:pPr lvl="1" algn="l" rtl="0"/>
            <a:r>
              <a:rPr lang="pt-PT" b="0" i="0" u="none" baseline="0"/>
              <a:t>Impacto económico: A imunização iria evitar que 24 milhões de pessoas caíssem na pobreza devido a empobrecimento por motivos médicos. A Hepatite B evita o maior número de casos (14 milhões), seguida pelo sarampo (5 milhões) e pela Meningite A (3 milhões). </a:t>
            </a:r>
          </a:p>
          <a:p>
            <a:pPr lvl="1" algn="l" rtl="0"/>
            <a:endParaRPr lang="pt-PT" dirty="0"/>
          </a:p>
          <a:p>
            <a:pPr algn="l" rtl="0"/>
            <a:r>
              <a:rPr lang="pt-PT" b="0" i="0" u="none" baseline="0"/>
              <a:t>Mensagem política: a imunização é uma medida importante para melhorar a igualdade e reduzir a pobreza</a:t>
            </a:r>
            <a:br>
              <a:rPr lang="pt-PT">
                <a:highlight>
                  <a:srgbClr val="FFFF00"/>
                </a:highlight>
              </a:rPr>
            </a:br>
            <a:endParaRPr lang="pt-PT" dirty="0">
              <a:highlight>
                <a:srgbClr val="FFFF00"/>
              </a:highlight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78CA4-5197-4653-AB7F-A9F09DC01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7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4071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12B5-FE99-4A0D-B4F1-4AB69D7E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11466" cy="1143000"/>
          </a:xfrm>
        </p:spPr>
        <p:txBody>
          <a:bodyPr>
            <a:normAutofit/>
          </a:bodyPr>
          <a:lstStyle/>
          <a:p>
            <a:pPr algn="l" rtl="0"/>
            <a:r>
              <a:rPr lang="pt-PT" b="0" i="0" u="none" baseline="0" dirty="0"/>
              <a:t>Utilizar os dados para mostrar que a vacinação no vosso país atinge resultados económicos evidentes (e ainda há mais a</a:t>
            </a:r>
            <a:r>
              <a:rPr lang="pt-PT" b="0" i="0" u="none" dirty="0"/>
              <a:t> </a:t>
            </a:r>
            <a:r>
              <a:rPr lang="pt-PT" b="0" i="0" u="none" baseline="0" dirty="0"/>
              <a:t>fazer)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26D1D3-5C32-46A4-BCA3-370B805395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592842"/>
              </p:ext>
            </p:extLst>
          </p:nvPr>
        </p:nvGraphicFramePr>
        <p:xfrm>
          <a:off x="457200" y="1651724"/>
          <a:ext cx="8229600" cy="2020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542">
                  <a:extLst>
                    <a:ext uri="{9D8B030D-6E8A-4147-A177-3AD203B41FA5}">
                      <a16:colId xmlns:a16="http://schemas.microsoft.com/office/drawing/2014/main" val="390586330"/>
                    </a:ext>
                  </a:extLst>
                </a:gridCol>
                <a:gridCol w="5565058">
                  <a:extLst>
                    <a:ext uri="{9D8B030D-6E8A-4147-A177-3AD203B41FA5}">
                      <a16:colId xmlns:a16="http://schemas.microsoft.com/office/drawing/2014/main" val="1200782510"/>
                    </a:ext>
                  </a:extLst>
                </a:gridCol>
              </a:tblGrid>
              <a:tr h="425297">
                <a:tc>
                  <a:txBody>
                    <a:bodyPr/>
                    <a:lstStyle/>
                    <a:p>
                      <a:pPr algn="l" rtl="0"/>
                      <a:r>
                        <a:rPr lang="pt-PT" b="1" i="0" u="none" baseline="0"/>
                        <a:t>Requisitos de Dados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pt-PT" b="1" i="0" u="none" baseline="0"/>
                        <a:t>Exemplo de análise hipotético: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736081"/>
                  </a:ext>
                </a:extLst>
              </a:tr>
              <a:tr h="1594866">
                <a:tc>
                  <a:txBody>
                    <a:bodyPr/>
                    <a:lstStyle/>
                    <a:p>
                      <a:pPr algn="l" rtl="0"/>
                      <a:r>
                        <a:rPr lang="pt-PT" sz="1400" b="0" i="0" u="none" baseline="0" dirty="0"/>
                        <a:t>Gastos OOP em saúde por quintil de riqueza; cobertura de vacinação por quintil de riqueza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pt-PT" sz="1400" b="0" i="0" u="none" baseline="0" dirty="0"/>
                        <a:t>As crianças pobres são expostas a doenças evitáveis com vacinas consideravelmente mais do que as crianças de famílias economicamente confortáveis. Gastos próprios altos em saúde e o empobrecimento causado por gastos em saúde também afetam mais as famílias pobres. A vacinação proporciona proteção contra o risco financeiro reduzindo os gastos associados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373849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6234E-E7B5-49ED-9ABB-B961F5835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8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7" name="Star: 6 Points 6">
            <a:extLst>
              <a:ext uri="{FF2B5EF4-FFF2-40B4-BE49-F238E27FC236}">
                <a16:creationId xmlns:a16="http://schemas.microsoft.com/office/drawing/2014/main" id="{86E6EA12-0F4C-4055-BD77-F1A6CFFE7FBD}"/>
              </a:ext>
            </a:extLst>
          </p:cNvPr>
          <p:cNvSpPr/>
          <p:nvPr/>
        </p:nvSpPr>
        <p:spPr>
          <a:xfrm>
            <a:off x="7888761" y="183415"/>
            <a:ext cx="1036467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300" b="1" i="0" u="none" baseline="0" dirty="0"/>
              <a:t>Dados</a:t>
            </a:r>
          </a:p>
        </p:txBody>
      </p:sp>
    </p:spTree>
    <p:extLst>
      <p:ext uri="{BB962C8B-B14F-4D97-AF65-F5344CB8AC3E}">
        <p14:creationId xmlns:p14="http://schemas.microsoft.com/office/powerpoint/2010/main" val="661762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57B2-E5AC-4DCC-974C-2FC061B31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8996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O VoICE é uma fonte excelente de informações sobre o valor da imunização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7B2E-2AF4-4404-B545-6DB60DA22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02134"/>
          </a:xfrm>
        </p:spPr>
        <p:txBody>
          <a:bodyPr>
            <a:normAutofit/>
          </a:bodyPr>
          <a:lstStyle/>
          <a:p>
            <a:pPr algn="l" rtl="0"/>
            <a:r>
              <a:rPr lang="pt-PT" sz="2800" b="0" i="0" u="none" baseline="0" dirty="0">
                <a:hlinkClick r:id="rId3"/>
              </a:rPr>
              <a:t>https://immunizationevidence.org/</a:t>
            </a:r>
            <a:endParaRPr lang="pt-PT" sz="2800" dirty="0"/>
          </a:p>
          <a:p>
            <a:endParaRPr lang="pt-PT" sz="2800" dirty="0"/>
          </a:p>
          <a:p>
            <a:endParaRPr lang="pt-PT" sz="2800" dirty="0"/>
          </a:p>
          <a:p>
            <a:pPr algn="l" rtl="0"/>
            <a:r>
              <a:rPr lang="pt-PT" sz="2800" b="0" i="0" u="none" baseline="0" dirty="0"/>
              <a:t>Fácil de utilizar e atualizado com regularidade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AF322-A5ED-4A3E-97A6-11E613757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9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17909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8" ma:contentTypeDescription="Create a new document." ma:contentTypeScope="" ma:versionID="c6561534dfdc9b7886528db40cafc27d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79f9ffad7407983900b851270c6c0e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" ma:fieldId="{4d16009d-c514-44af-92aa-78db77815af5}" ma:taxonomyMulti="true" ma:sspId="99a65aa6-ac8d-46e4-9aa8-b40f8e8101fc" ma:termSetId="15945777-b729-482b-84e6-b6df0cc2b1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_ip_UnifiedCompliancePolicyProperties xmlns="http://schemas.microsoft.com/sharepoint/v3" xsi:nil="true"/>
    <kd16009dc51444af92aa78db77815af5 xmlns="2af4539b-39f3-4771-ac1a-16de5a20c394">
      <Terms xmlns="http://schemas.microsoft.com/office/infopath/2007/PartnerControls"/>
    </kd16009dc51444af92aa78db77815af5>
    <TaxCatchAll xmlns="2af4539b-39f3-4771-ac1a-16de5a20c394"/>
  </documentManagement>
</p:properties>
</file>

<file path=customXml/itemProps1.xml><?xml version="1.0" encoding="utf-8"?>
<ds:datastoreItem xmlns:ds="http://schemas.openxmlformats.org/officeDocument/2006/customXml" ds:itemID="{EBD48852-BABA-45DB-BA85-98C9593454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af4539b-39f3-4771-ac1a-16de5a20c394"/>
    <ds:schemaRef ds:uri="768c69c3-fa35-427a-bd39-62ed8a1a92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816B74-4F04-43B6-A303-50C1101DFD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3E7143-CF3F-447B-B397-F85D8D4016F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2af4539b-39f3-4771-ac1a-16de5a20c39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1402</TotalTime>
  <Words>897</Words>
  <Application>Microsoft Office PowerPoint</Application>
  <PresentationFormat>On-screen Show (4:3)</PresentationFormat>
  <Paragraphs>73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Museo Sans 300</vt:lpstr>
      <vt:lpstr>Wingdings</vt:lpstr>
      <vt:lpstr>Office Theme</vt:lpstr>
      <vt:lpstr>think-cell Slide</vt:lpstr>
      <vt:lpstr>Defesa do investimento na imunização</vt:lpstr>
      <vt:lpstr>Propósito do conjunto de diapositivos</vt:lpstr>
      <vt:lpstr>Porque a vacinação é um investimento importante?</vt:lpstr>
      <vt:lpstr>A vacinação é uma intervenção de saúde a favor do pobres</vt:lpstr>
      <vt:lpstr>A vacinação é uma intervenção de saúde a favor do pobres</vt:lpstr>
      <vt:lpstr>A vacinação é uma intervenção de saúde a favor do pobres: o que os dados demonstram (1)</vt:lpstr>
      <vt:lpstr>A vacinação é uma intervenção de saúde a favor do pobres: o que os dados demonstram (2)</vt:lpstr>
      <vt:lpstr>Utilizar os dados para mostrar que a vacinação no vosso país atinge resultados económicos evidentes (e ainda há mais a fazer)</vt:lpstr>
      <vt:lpstr>O VoICE é uma fonte excelente de informações sobre o valor da imunização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the Case for Investing in Immunization</dc:title>
  <dc:creator>Christina Shaw</dc:creator>
  <cp:lastModifiedBy>Christina Shaw</cp:lastModifiedBy>
  <cp:revision>2</cp:revision>
  <dcterms:created xsi:type="dcterms:W3CDTF">2020-03-09T15:40:46Z</dcterms:created>
  <dcterms:modified xsi:type="dcterms:W3CDTF">2020-03-27T18:25:09Z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/>
  </property>
</Properties>
</file>