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355" r:id="rId5"/>
    <p:sldId id="305" r:id="rId6"/>
    <p:sldId id="281" r:id="rId7"/>
    <p:sldId id="356" r:id="rId8"/>
    <p:sldId id="352" r:id="rId9"/>
    <p:sldId id="357" r:id="rId10"/>
    <p:sldId id="358" r:id="rId11"/>
    <p:sldId id="353" r:id="rId12"/>
    <p:sldId id="35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69CF72-5A18-48C4-99F7-72A6F87E3C4D}" v="5" dt="2020-03-27T16:17:45.1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a Shaw" userId="14dc42a2-bfa6-4b75-b011-e3e8d16be8df" providerId="ADAL" clId="{7769CF72-5A18-48C4-99F7-72A6F87E3C4D}"/>
    <pc:docChg chg="addSld delSld modSld">
      <pc:chgData name="Christina Shaw" userId="14dc42a2-bfa6-4b75-b011-e3e8d16be8df" providerId="ADAL" clId="{7769CF72-5A18-48C4-99F7-72A6F87E3C4D}" dt="2020-03-27T16:18:07.846" v="12" actId="14100"/>
      <pc:docMkLst>
        <pc:docMk/>
      </pc:docMkLst>
      <pc:sldChg chg="del">
        <pc:chgData name="Christina Shaw" userId="14dc42a2-bfa6-4b75-b011-e3e8d16be8df" providerId="ADAL" clId="{7769CF72-5A18-48C4-99F7-72A6F87E3C4D}" dt="2020-03-27T16:17:10.340" v="3" actId="2696"/>
        <pc:sldMkLst>
          <pc:docMk/>
          <pc:sldMk cId="1336062634" sldId="287"/>
        </pc:sldMkLst>
      </pc:sldChg>
      <pc:sldChg chg="del">
        <pc:chgData name="Christina Shaw" userId="14dc42a2-bfa6-4b75-b011-e3e8d16be8df" providerId="ADAL" clId="{7769CF72-5A18-48C4-99F7-72A6F87E3C4D}" dt="2020-03-27T16:17:20.675" v="5" actId="2696"/>
        <pc:sldMkLst>
          <pc:docMk/>
          <pc:sldMk cId="308841881" sldId="344"/>
        </pc:sldMkLst>
      </pc:sldChg>
      <pc:sldChg chg="del">
        <pc:chgData name="Christina Shaw" userId="14dc42a2-bfa6-4b75-b011-e3e8d16be8df" providerId="ADAL" clId="{7769CF72-5A18-48C4-99F7-72A6F87E3C4D}" dt="2020-03-27T16:17:34.038" v="8" actId="2696"/>
        <pc:sldMkLst>
          <pc:docMk/>
          <pc:sldMk cId="3914071609" sldId="345"/>
        </pc:sldMkLst>
      </pc:sldChg>
      <pc:sldChg chg="del">
        <pc:chgData name="Christina Shaw" userId="14dc42a2-bfa6-4b75-b011-e3e8d16be8df" providerId="ADAL" clId="{7769CF72-5A18-48C4-99F7-72A6F87E3C4D}" dt="2020-03-27T16:17:48.091" v="10" actId="2696"/>
        <pc:sldMkLst>
          <pc:docMk/>
          <pc:sldMk cId="3331790994" sldId="347"/>
        </pc:sldMkLst>
      </pc:sldChg>
      <pc:sldChg chg="del">
        <pc:chgData name="Christina Shaw" userId="14dc42a2-bfa6-4b75-b011-e3e8d16be8df" providerId="ADAL" clId="{7769CF72-5A18-48C4-99F7-72A6F87E3C4D}" dt="2020-03-27T16:17:00.142" v="1" actId="2696"/>
        <pc:sldMkLst>
          <pc:docMk/>
          <pc:sldMk cId="2369788387" sldId="351"/>
        </pc:sldMkLst>
      </pc:sldChg>
      <pc:sldChg chg="add">
        <pc:chgData name="Christina Shaw" userId="14dc42a2-bfa6-4b75-b011-e3e8d16be8df" providerId="ADAL" clId="{7769CF72-5A18-48C4-99F7-72A6F87E3C4D}" dt="2020-03-27T16:16:57.326" v="0"/>
        <pc:sldMkLst>
          <pc:docMk/>
          <pc:sldMk cId="3009844612" sldId="355"/>
        </pc:sldMkLst>
      </pc:sldChg>
      <pc:sldChg chg="add">
        <pc:chgData name="Christina Shaw" userId="14dc42a2-bfa6-4b75-b011-e3e8d16be8df" providerId="ADAL" clId="{7769CF72-5A18-48C4-99F7-72A6F87E3C4D}" dt="2020-03-27T16:17:06.861" v="2"/>
        <pc:sldMkLst>
          <pc:docMk/>
          <pc:sldMk cId="2065244966" sldId="356"/>
        </pc:sldMkLst>
      </pc:sldChg>
      <pc:sldChg chg="modSp add">
        <pc:chgData name="Christina Shaw" userId="14dc42a2-bfa6-4b75-b011-e3e8d16be8df" providerId="ADAL" clId="{7769CF72-5A18-48C4-99F7-72A6F87E3C4D}" dt="2020-03-27T16:18:07.846" v="12" actId="14100"/>
        <pc:sldMkLst>
          <pc:docMk/>
          <pc:sldMk cId="2864097912" sldId="357"/>
        </pc:sldMkLst>
        <pc:spChg chg="mod">
          <ac:chgData name="Christina Shaw" userId="14dc42a2-bfa6-4b75-b011-e3e8d16be8df" providerId="ADAL" clId="{7769CF72-5A18-48C4-99F7-72A6F87E3C4D}" dt="2020-03-27T16:18:07.846" v="12" actId="14100"/>
          <ac:spMkLst>
            <pc:docMk/>
            <pc:sldMk cId="2864097912" sldId="357"/>
            <ac:spMk id="3" creationId="{2D7EA538-6126-46E1-AC4B-CA56E25B4654}"/>
          </ac:spMkLst>
        </pc:spChg>
        <pc:spChg chg="mod">
          <ac:chgData name="Christina Shaw" userId="14dc42a2-bfa6-4b75-b011-e3e8d16be8df" providerId="ADAL" clId="{7769CF72-5A18-48C4-99F7-72A6F87E3C4D}" dt="2020-03-27T16:17:22.891" v="6" actId="13926"/>
          <ac:spMkLst>
            <pc:docMk/>
            <pc:sldMk cId="2864097912" sldId="357"/>
            <ac:spMk id="6" creationId="{A2054543-BFDB-448B-89E8-E4F2C92E265B}"/>
          </ac:spMkLst>
        </pc:spChg>
      </pc:sldChg>
      <pc:sldChg chg="add">
        <pc:chgData name="Christina Shaw" userId="14dc42a2-bfa6-4b75-b011-e3e8d16be8df" providerId="ADAL" clId="{7769CF72-5A18-48C4-99F7-72A6F87E3C4D}" dt="2020-03-27T16:17:31.400" v="7"/>
        <pc:sldMkLst>
          <pc:docMk/>
          <pc:sldMk cId="3546496361" sldId="358"/>
        </pc:sldMkLst>
      </pc:sldChg>
      <pc:sldChg chg="modSp add">
        <pc:chgData name="Christina Shaw" userId="14dc42a2-bfa6-4b75-b011-e3e8d16be8df" providerId="ADAL" clId="{7769CF72-5A18-48C4-99F7-72A6F87E3C4D}" dt="2020-03-27T16:17:51.339" v="11" actId="13926"/>
        <pc:sldMkLst>
          <pc:docMk/>
          <pc:sldMk cId="641229773" sldId="359"/>
        </pc:sldMkLst>
        <pc:spChg chg="mod">
          <ac:chgData name="Christina Shaw" userId="14dc42a2-bfa6-4b75-b011-e3e8d16be8df" providerId="ADAL" clId="{7769CF72-5A18-48C4-99F7-72A6F87E3C4D}" dt="2020-03-27T16:17:51.339" v="11" actId="13926"/>
          <ac:spMkLst>
            <pc:docMk/>
            <pc:sldMk cId="641229773" sldId="359"/>
            <ac:spMk id="3" creationId="{21247B2E-2AF4-4404-B545-6DB60DA225E7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B4D71-6C51-405C-B011-D1236F055CC0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6D47F-F784-4375-8DD0-BE1F0C049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17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01B44793-9554-4379-906D-F78EEC415CF8}" type="slidenum">
              <a:rPr/>
              <a:pPr algn="l" rtl="0"/>
              <a:t>1</a:t>
            </a:fld>
            <a:endParaRPr lang="fr"/>
          </a:p>
        </p:txBody>
      </p:sp>
    </p:spTree>
    <p:extLst>
      <p:ext uri="{BB962C8B-B14F-4D97-AF65-F5344CB8AC3E}">
        <p14:creationId xmlns:p14="http://schemas.microsoft.com/office/powerpoint/2010/main" val="1701321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01B44793-9554-4379-906D-F78EEC415CF8}" type="slidenum">
              <a:rPr/>
              <a:pPr algn="l" rtl="0"/>
              <a:t>4</a:t>
            </a:fld>
            <a:endParaRPr lang="fr"/>
          </a:p>
        </p:txBody>
      </p:sp>
    </p:spTree>
    <p:extLst>
      <p:ext uri="{BB962C8B-B14F-4D97-AF65-F5344CB8AC3E}">
        <p14:creationId xmlns:p14="http://schemas.microsoft.com/office/powerpoint/2010/main" val="2280215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/>
            <a:fld id="{01B44793-9554-4379-906D-F78EEC415CF8}" type="slidenum">
              <a:rPr/>
              <a:pPr algn="l" rtl="0"/>
              <a:t>9</a:t>
            </a:fld>
            <a:endParaRPr lang="fr"/>
          </a:p>
        </p:txBody>
      </p:sp>
    </p:spTree>
    <p:extLst>
      <p:ext uri="{BB962C8B-B14F-4D97-AF65-F5344CB8AC3E}">
        <p14:creationId xmlns:p14="http://schemas.microsoft.com/office/powerpoint/2010/main" val="1605656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08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95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24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solidFill>
          <a:srgbClr val="F7F7F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4682" y="2566214"/>
            <a:ext cx="7924800" cy="1600200"/>
          </a:xfrm>
        </p:spPr>
        <p:txBody>
          <a:bodyPr anchor="b" anchorCtr="0"/>
          <a:lstStyle>
            <a:lvl1pPr algn="l">
              <a:lnSpc>
                <a:spcPts val="4000"/>
              </a:lnSpc>
              <a:defRPr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4681" y="4136032"/>
            <a:ext cx="6248400" cy="609600"/>
          </a:xfrm>
        </p:spPr>
        <p:txBody>
          <a:bodyPr/>
          <a:lstStyle>
            <a:lvl1pPr marL="0" indent="0" algn="l">
              <a:buNone/>
              <a:defRPr sz="2800" b="0" i="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794701" y="5723986"/>
            <a:ext cx="4343400" cy="652709"/>
          </a:xfrm>
          <a:noFill/>
        </p:spPr>
        <p:txBody>
          <a:bodyPr/>
          <a:lstStyle>
            <a:lvl1pPr marL="0" marR="0" indent="-34290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 b="0" i="0" baseline="0">
                <a:solidFill>
                  <a:schemeClr val="accent3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Click to edit Presentation Location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edit Presentation Date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 hasCustomPrompt="1"/>
          </p:nvPr>
        </p:nvSpPr>
        <p:spPr>
          <a:xfrm>
            <a:off x="794701" y="6360124"/>
            <a:ext cx="3665639" cy="304800"/>
          </a:xfrm>
        </p:spPr>
        <p:txBody>
          <a:bodyPr>
            <a:normAutofit/>
          </a:bodyPr>
          <a:lstStyle>
            <a:lvl1pPr marL="0">
              <a:spcBef>
                <a:spcPts val="0"/>
              </a:spcBef>
              <a:buNone/>
              <a:defRPr sz="1100" b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Click to edit presenter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911513" y="4162348"/>
            <a:ext cx="7486564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LNCT-logo_ƒ-100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7" y="650478"/>
            <a:ext cx="3179046" cy="1144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627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with content"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3AD3A415-422C-478D-AA41-E452CDDA71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2719494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530" imgH="531" progId="TCLayout.ActiveDocument.1">
                  <p:embed/>
                </p:oleObj>
              </mc:Choice>
              <mc:Fallback>
                <p:oleObj name="think-cell Slide" r:id="rId5" imgW="530" imgH="531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3AD3A415-422C-478D-AA41-E452CDDA71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2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053038"/>
          </a:xfr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>
              <a:buClr>
                <a:schemeClr val="accent1"/>
              </a:buClr>
              <a:buFont typeface="Wingdings" pitchFamily="2" charset="2"/>
              <a:buChar char="§"/>
              <a:defRPr sz="18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>
              <a:buClr>
                <a:schemeClr val="accent1"/>
              </a:buClr>
              <a:buFont typeface="Wingdings" pitchFamily="2" charset="2"/>
              <a:buChar char="§"/>
              <a:defRPr sz="16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>
              <a:buClr>
                <a:schemeClr val="accent1"/>
              </a:buClr>
              <a:buFont typeface="Wingdings" pitchFamily="2" charset="2"/>
              <a:buChar char="§"/>
              <a:defRPr sz="14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pitchFamily="2" charset="2"/>
              <a:buChar char="§"/>
              <a:defRPr sz="12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524000"/>
            <a:ext cx="8229600" cy="609600"/>
          </a:xfrm>
        </p:spPr>
        <p:txBody>
          <a:bodyPr/>
          <a:lstStyle>
            <a:lvl1pPr>
              <a:buNone/>
              <a:defRPr sz="2200" b="1" baseline="0">
                <a:solidFill>
                  <a:srgbClr val="313231"/>
                </a:solidFill>
              </a:defRPr>
            </a:lvl1pPr>
          </a:lstStyle>
          <a:p>
            <a:pPr lvl="0"/>
            <a:r>
              <a:rPr lang="en-US" dirty="0"/>
              <a:t>Click to edit main sentence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63392" y="60082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452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64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974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8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99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002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49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095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41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01C94-0A37-499E-829E-8C951224DE9C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54FF1-965B-4B65-A81E-64373756BA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857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mmunizationevidence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2339" y="2531011"/>
            <a:ext cx="7924800" cy="1600200"/>
          </a:xfrm>
        </p:spPr>
        <p:txBody>
          <a:bodyPr>
            <a:noAutofit/>
          </a:bodyPr>
          <a:lstStyle/>
          <a:p>
            <a:pPr algn="l" rtl="0"/>
            <a:r>
              <a:rPr lang="fr" b="0" i="0" u="none" baseline="0"/>
              <a:t>Plaidoyer en faveur de l’investissement dans la vaccination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86436" y="4488732"/>
            <a:ext cx="6223292" cy="737121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fr" b="0" i="0" u="none" baseline="0"/>
              <a:t>Réduire les effets de la pauvreté grâce à la vaccination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794701" y="5623003"/>
            <a:ext cx="7615028" cy="737121"/>
          </a:xfrm>
        </p:spPr>
        <p:txBody>
          <a:bodyPr>
            <a:normAutofit fontScale="85000" lnSpcReduction="10000"/>
          </a:bodyPr>
          <a:lstStyle/>
          <a:p>
            <a:pPr algn="l" rtl="0"/>
            <a:r>
              <a:rPr lang="fr" b="0" i="0" u="none" baseline="0"/>
              <a:t>Remarque : cette présentation s’appuie en grande partie sur des outils de plaidoyer en faveur de la vaccination de l’OMS/Europe ainsi que d’autres outils, notamment la base de données Value of Immunization Compendium of Evidence (compendium de données sur l’importance de la vaccination) (VoICE)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l" rtl="0"/>
            <a:r>
              <a:rPr lang="fr" b="0" i="0" u="none" baseline="0">
                <a:solidFill>
                  <a:schemeClr val="tx1"/>
                </a:solidFill>
              </a:rPr>
              <a:t>Révisé le 30 novembre 2019</a:t>
            </a:r>
          </a:p>
          <a:p>
            <a:endParaRPr lang="f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9AB54E-8AE5-442B-B55F-48050D3317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4272" y="4089007"/>
            <a:ext cx="1452164" cy="145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844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41E38-347E-41B2-B6B3-94035AB26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fr" b="0" i="0" u="none" baseline="0"/>
              <a:t>Objectif de cette présentation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9BDB2-9C1C-4B64-826A-10B18EAFB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39362"/>
            <a:ext cx="8323006" cy="4778350"/>
          </a:xfrm>
        </p:spPr>
        <p:txBody>
          <a:bodyPr>
            <a:normAutofit/>
          </a:bodyPr>
          <a:lstStyle/>
          <a:p>
            <a:pPr algn="l" rtl="0"/>
            <a:r>
              <a:rPr lang="fr" b="1" i="0" u="none" baseline="0" dirty="0"/>
              <a:t>Objectif </a:t>
            </a:r>
            <a:r>
              <a:rPr lang="fr" b="0" i="0" u="none" baseline="0" dirty="0"/>
              <a:t>: fournir aux membres du LNCT des arguments en faveur d'une hausse (ou au moins du maintien) de l'investissement dans la vaccination</a:t>
            </a:r>
          </a:p>
          <a:p>
            <a:endParaRPr lang="fr" dirty="0"/>
          </a:p>
          <a:p>
            <a:pPr algn="l" rtl="0"/>
            <a:r>
              <a:rPr lang="fr" b="0" i="0" u="none" baseline="0" dirty="0"/>
              <a:t>Certains supports sont délibérément repris plusieurs fois car ils peuvent être utilisés pour différents arguments</a:t>
            </a:r>
          </a:p>
          <a:p>
            <a:endParaRPr lang="fr" dirty="0"/>
          </a:p>
          <a:p>
            <a:pPr algn="l" rtl="0"/>
            <a:r>
              <a:rPr lang="fr" b="0" i="0" u="none" baseline="0" dirty="0"/>
              <a:t>Les diapos ont vocation à être sélectionnées et adaptées à différents publics (par exemple le M</a:t>
            </a:r>
            <a:r>
              <a:rPr lang="fr-FR" b="0" i="0" u="none" baseline="0" dirty="0" err="1"/>
              <a:t>inistère</a:t>
            </a:r>
            <a:r>
              <a:rPr lang="fr-FR" b="0" i="0" u="none" baseline="0" dirty="0"/>
              <a:t> des Finances</a:t>
            </a:r>
            <a:r>
              <a:rPr lang="fr" b="0" i="0" u="none" baseline="0" dirty="0"/>
              <a:t>, les parlementaires, etc.) et contextes</a:t>
            </a:r>
          </a:p>
          <a:p>
            <a:endParaRPr lang="fr" dirty="0"/>
          </a:p>
          <a:p>
            <a:pPr algn="l" rtl="0"/>
            <a:r>
              <a:rPr lang="fr" b="1" i="0" u="none" baseline="0" dirty="0"/>
              <a:t>Nous voulons votre avis </a:t>
            </a:r>
            <a:r>
              <a:rPr lang="fr" b="0" i="0" u="none" baseline="0" dirty="0"/>
              <a:t>: Est-ce utile ?  Qu'est-ce qui pourrait être amélioré afin de mieux s'adapter à vos besoins et vos travaux ?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B841F-1EB4-4B5B-9BA4-DEB87B7D1B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2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95954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945" y="247232"/>
            <a:ext cx="8229600" cy="1143000"/>
          </a:xfrm>
        </p:spPr>
        <p:txBody>
          <a:bodyPr/>
          <a:lstStyle/>
          <a:p>
            <a:pPr algn="l" rtl="0"/>
            <a:r>
              <a:rPr lang="fr" b="0" i="0" u="none" baseline="0"/>
              <a:t>Pourquoi est-il important d'investir dans la vaccination ?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478587F-672E-43EB-87CE-495103F66784}"/>
              </a:ext>
            </a:extLst>
          </p:cNvPr>
          <p:cNvSpPr txBox="1"/>
          <p:nvPr/>
        </p:nvSpPr>
        <p:spPr>
          <a:xfrm>
            <a:off x="4395270" y="6214210"/>
            <a:ext cx="456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fr" sz="900" b="0" i="0" u="none" baseline="0">
                <a:solidFill>
                  <a:prstClr val="black"/>
                </a:solidFill>
                <a:latin typeface="Calibri"/>
              </a:rPr>
              <a:t>Adapté de Palu, T. (2016). </a:t>
            </a:r>
          </a:p>
          <a:p>
            <a:pPr algn="r" rtl="0"/>
            <a:r>
              <a:rPr lang="fr" sz="900" b="0" i="0" u="none" baseline="0">
                <a:solidFill>
                  <a:prstClr val="black"/>
                </a:solidFill>
                <a:latin typeface="Calibri"/>
              </a:rPr>
              <a:t>Sustainable Immunization Through Universal Health Coverage. Réunion SAGE/Banque mondiale.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28559BD-B490-4161-A262-804DEE31F925}"/>
              </a:ext>
            </a:extLst>
          </p:cNvPr>
          <p:cNvGrpSpPr/>
          <p:nvPr/>
        </p:nvGrpSpPr>
        <p:grpSpPr>
          <a:xfrm>
            <a:off x="451530" y="1009861"/>
            <a:ext cx="8868035" cy="5061344"/>
            <a:chOff x="430995" y="493284"/>
            <a:chExt cx="8868035" cy="5061344"/>
          </a:xfrm>
        </p:grpSpPr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EA438E7A-C538-494D-8675-A167A44D6566}"/>
                </a:ext>
              </a:extLst>
            </p:cNvPr>
            <p:cNvSpPr txBox="1"/>
            <p:nvPr/>
          </p:nvSpPr>
          <p:spPr>
            <a:xfrm>
              <a:off x="517047" y="493284"/>
              <a:ext cx="423330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rtl="0"/>
              <a:r>
                <a:rPr lang="fr" sz="1600" b="0" i="0" u="none" baseline="0">
                  <a:solidFill>
                    <a:srgbClr val="4472C4">
                      <a:lumMod val="50000"/>
                    </a:srgbClr>
                  </a:solidFill>
                  <a:latin typeface="Calibri"/>
                </a:rPr>
                <a:t>Plate-forme de préparation à une pandémie</a:t>
              </a: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C8AC3A3C-8039-4F53-A630-BF17C618EB44}"/>
                </a:ext>
              </a:extLst>
            </p:cNvPr>
            <p:cNvGrpSpPr/>
            <p:nvPr/>
          </p:nvGrpSpPr>
          <p:grpSpPr>
            <a:xfrm>
              <a:off x="430995" y="662561"/>
              <a:ext cx="8868035" cy="4892067"/>
              <a:chOff x="430995" y="662561"/>
              <a:chExt cx="8868035" cy="4892067"/>
            </a:xfrm>
          </p:grpSpPr>
          <p:cxnSp>
            <p:nvCxnSpPr>
              <p:cNvPr id="72" name="Connector: Elbow 71">
                <a:extLst>
                  <a:ext uri="{FF2B5EF4-FFF2-40B4-BE49-F238E27FC236}">
                    <a16:creationId xmlns:a16="http://schemas.microsoft.com/office/drawing/2014/main" id="{451427EB-09B8-4BD5-9B1F-ED5CA1215735}"/>
                  </a:ext>
                </a:extLst>
              </p:cNvPr>
              <p:cNvCxnSpPr>
                <a:cxnSpLocks/>
                <a:stCxn id="97" idx="1"/>
              </p:cNvCxnSpPr>
              <p:nvPr/>
            </p:nvCxnSpPr>
            <p:spPr>
              <a:xfrm rot="10800000" flipV="1">
                <a:off x="456537" y="662561"/>
                <a:ext cx="60511" cy="3302922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4472C4">
                    <a:lumMod val="50000"/>
                  </a:srgbClr>
                </a:solidFill>
                <a:prstDash val="solid"/>
                <a:miter lim="800000"/>
              </a:ln>
              <a:effectLst/>
            </p:spPr>
          </p:cxn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F1182C4E-E619-477A-98C1-812364E5854E}"/>
                  </a:ext>
                </a:extLst>
              </p:cNvPr>
              <p:cNvSpPr/>
              <p:nvPr/>
            </p:nvSpPr>
            <p:spPr>
              <a:xfrm>
                <a:off x="430995" y="2666795"/>
                <a:ext cx="8255805" cy="2887833"/>
              </a:xfrm>
              <a:prstGeom prst="ellipse">
                <a:avLst/>
              </a:prstGeom>
              <a:solidFill>
                <a:srgbClr val="4472C4">
                  <a:lumMod val="20000"/>
                  <a:lumOff val="80000"/>
                </a:srgbClr>
              </a:solidFill>
              <a:ln w="12700" cap="flat" cmpd="sng" algn="ctr">
                <a:solidFill>
                  <a:srgbClr val="4472C4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2814EF9C-82B9-4299-8F32-84CD0B247DC6}"/>
                  </a:ext>
                </a:extLst>
              </p:cNvPr>
              <p:cNvSpPr/>
              <p:nvPr/>
            </p:nvSpPr>
            <p:spPr>
              <a:xfrm>
                <a:off x="937433" y="2726072"/>
                <a:ext cx="7264375" cy="2541037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19B6D8EF-5DA2-4062-9AD3-89D649FD859B}"/>
                  </a:ext>
                </a:extLst>
              </p:cNvPr>
              <p:cNvSpPr/>
              <p:nvPr/>
            </p:nvSpPr>
            <p:spPr>
              <a:xfrm>
                <a:off x="1244611" y="2767219"/>
                <a:ext cx="6670281" cy="2333226"/>
              </a:xfrm>
              <a:prstGeom prst="ellipse">
                <a:avLst/>
              </a:prstGeom>
              <a:solidFill>
                <a:srgbClr val="4472C4">
                  <a:lumMod val="40000"/>
                  <a:lumOff val="60000"/>
                </a:srgbClr>
              </a:solidFill>
              <a:ln w="12700" cap="flat" cmpd="sng" algn="ctr">
                <a:solidFill>
                  <a:srgbClr val="4472C4">
                    <a:lumMod val="40000"/>
                    <a:lumOff val="6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79EF77D5-CE36-4E1B-AA43-B898E087E97A}"/>
                  </a:ext>
                </a:extLst>
              </p:cNvPr>
              <p:cNvSpPr/>
              <p:nvPr/>
            </p:nvSpPr>
            <p:spPr>
              <a:xfrm>
                <a:off x="1623952" y="2833672"/>
                <a:ext cx="5865654" cy="2051772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40000"/>
                    <a:lumOff val="6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6901C9EE-F76F-451F-AE4C-6EAB9A0FD3C4}"/>
                  </a:ext>
                </a:extLst>
              </p:cNvPr>
              <p:cNvSpPr/>
              <p:nvPr/>
            </p:nvSpPr>
            <p:spPr>
              <a:xfrm>
                <a:off x="1942550" y="2872535"/>
                <a:ext cx="5259574" cy="1839769"/>
              </a:xfrm>
              <a:prstGeom prst="ellipse">
                <a:avLst/>
              </a:prstGeom>
              <a:solidFill>
                <a:srgbClr val="4472C4">
                  <a:lumMod val="60000"/>
                  <a:lumOff val="40000"/>
                </a:srgbClr>
              </a:solidFill>
              <a:ln w="12700" cap="flat" cmpd="sng" algn="ctr">
                <a:solidFill>
                  <a:srgbClr val="4472C4">
                    <a:lumMod val="60000"/>
                    <a:lumOff val="4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AEDD2029-2F11-4480-8A51-F0922F29A263}"/>
                  </a:ext>
                </a:extLst>
              </p:cNvPr>
              <p:cNvSpPr/>
              <p:nvPr/>
            </p:nvSpPr>
            <p:spPr>
              <a:xfrm>
                <a:off x="2335930" y="2934717"/>
                <a:ext cx="4480560" cy="1567274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60000"/>
                    <a:lumOff val="4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25534C8A-9C93-4051-9B07-3CE45FFBE051}"/>
                  </a:ext>
                </a:extLst>
              </p:cNvPr>
              <p:cNvSpPr/>
              <p:nvPr/>
            </p:nvSpPr>
            <p:spPr>
              <a:xfrm>
                <a:off x="2650255" y="2996785"/>
                <a:ext cx="3813048" cy="1333782"/>
              </a:xfrm>
              <a:prstGeom prst="ellipse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2C1D085B-111C-4E98-BBBA-A1376448EECC}"/>
                  </a:ext>
                </a:extLst>
              </p:cNvPr>
              <p:cNvSpPr/>
              <p:nvPr/>
            </p:nvSpPr>
            <p:spPr>
              <a:xfrm>
                <a:off x="3179464" y="3063839"/>
                <a:ext cx="2772918" cy="1064852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85" name="Connector: Elbow 84">
                <a:extLst>
                  <a:ext uri="{FF2B5EF4-FFF2-40B4-BE49-F238E27FC236}">
                    <a16:creationId xmlns:a16="http://schemas.microsoft.com/office/drawing/2014/main" id="{602FF6F4-247F-49E7-AE91-45F0BE7A2D5F}"/>
                  </a:ext>
                </a:extLst>
              </p:cNvPr>
              <p:cNvCxnSpPr>
                <a:cxnSpLocks/>
                <a:stCxn id="94" idx="1"/>
              </p:cNvCxnSpPr>
              <p:nvPr/>
            </p:nvCxnSpPr>
            <p:spPr>
              <a:xfrm rot="10800000" flipV="1">
                <a:off x="5602053" y="1627496"/>
                <a:ext cx="191476" cy="1929990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4472C4">
                    <a:lumMod val="50000"/>
                  </a:srgbClr>
                </a:solidFill>
                <a:prstDash val="solid"/>
                <a:miter lim="800000"/>
              </a:ln>
              <a:effectLst/>
            </p:spPr>
          </p:cxn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B1620885-999B-48CB-AD2E-EECD51136B07}"/>
                  </a:ext>
                </a:extLst>
              </p:cNvPr>
              <p:cNvSpPr/>
              <p:nvPr/>
            </p:nvSpPr>
            <p:spPr>
              <a:xfrm>
                <a:off x="3482359" y="3106930"/>
                <a:ext cx="2148840" cy="847944"/>
              </a:xfrm>
              <a:prstGeom prst="ellipse">
                <a:avLst/>
              </a:prstGeom>
              <a:solidFill>
                <a:srgbClr val="4472C4">
                  <a:lumMod val="75000"/>
                </a:srgbClr>
              </a:solidFill>
              <a:ln w="12700" cap="flat" cmpd="sng" algn="ctr">
                <a:solidFill>
                  <a:srgbClr val="4472C4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87" name="Oval 86">
                <a:extLst>
                  <a:ext uri="{FF2B5EF4-FFF2-40B4-BE49-F238E27FC236}">
                    <a16:creationId xmlns:a16="http://schemas.microsoft.com/office/drawing/2014/main" id="{BD49D715-3DAB-45E4-8A17-5AB1D1519E44}"/>
                  </a:ext>
                </a:extLst>
              </p:cNvPr>
              <p:cNvSpPr/>
              <p:nvPr/>
            </p:nvSpPr>
            <p:spPr>
              <a:xfrm>
                <a:off x="3817258" y="3153712"/>
                <a:ext cx="1479042" cy="550926"/>
              </a:xfrm>
              <a:prstGeom prst="ellipse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rgbClr val="4472C4">
                    <a:lumMod val="75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" sz="135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3A8C8DBD-3A4A-462D-8CF5-C3015D3BCC75}"/>
                  </a:ext>
                </a:extLst>
              </p:cNvPr>
              <p:cNvGrpSpPr/>
              <p:nvPr/>
            </p:nvGrpSpPr>
            <p:grpSpPr>
              <a:xfrm>
                <a:off x="4080148" y="2307258"/>
                <a:ext cx="953262" cy="1223645"/>
                <a:chOff x="5550408" y="2099226"/>
                <a:chExt cx="1271016" cy="1631526"/>
              </a:xfrm>
            </p:grpSpPr>
            <p:sp>
              <p:nvSpPr>
                <p:cNvPr id="89" name="Oval 88">
                  <a:extLst>
                    <a:ext uri="{FF2B5EF4-FFF2-40B4-BE49-F238E27FC236}">
                      <a16:creationId xmlns:a16="http://schemas.microsoft.com/office/drawing/2014/main" id="{F89E0C56-83FB-430D-9A8E-1DFF16E5A98C}"/>
                    </a:ext>
                  </a:extLst>
                </p:cNvPr>
                <p:cNvSpPr/>
                <p:nvPr/>
              </p:nvSpPr>
              <p:spPr>
                <a:xfrm>
                  <a:off x="5550408" y="3300984"/>
                  <a:ext cx="1271016" cy="429768"/>
                </a:xfrm>
                <a:prstGeom prst="ellipse">
                  <a:avLst/>
                </a:prstGeom>
                <a:solidFill>
                  <a:srgbClr val="4472C4">
                    <a:lumMod val="50000"/>
                  </a:srgbClr>
                </a:solidFill>
                <a:ln w="12700" cap="flat" cmpd="sng" algn="ctr">
                  <a:solidFill>
                    <a:srgbClr val="4472C4">
                      <a:lumMod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" sz="135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0" name="Freeform: Shape 89">
                  <a:extLst>
                    <a:ext uri="{FF2B5EF4-FFF2-40B4-BE49-F238E27FC236}">
                      <a16:creationId xmlns:a16="http://schemas.microsoft.com/office/drawing/2014/main" id="{32916E2B-D9B9-4DB6-A2C5-F0F7E10268BE}"/>
                    </a:ext>
                  </a:extLst>
                </p:cNvPr>
                <p:cNvSpPr/>
                <p:nvPr/>
              </p:nvSpPr>
              <p:spPr>
                <a:xfrm>
                  <a:off x="5734514" y="2777693"/>
                  <a:ext cx="902801" cy="655882"/>
                </a:xfrm>
                <a:custGeom>
                  <a:avLst/>
                  <a:gdLst>
                    <a:gd name="connsiteX0" fmla="*/ 451401 w 902801"/>
                    <a:gd name="connsiteY0" fmla="*/ 0 h 655882"/>
                    <a:gd name="connsiteX1" fmla="*/ 691091 w 902801"/>
                    <a:gd name="connsiteY1" fmla="*/ 14744 h 655882"/>
                    <a:gd name="connsiteX2" fmla="*/ 808392 w 902801"/>
                    <a:gd name="connsiteY2" fmla="*/ 37687 h 655882"/>
                    <a:gd name="connsiteX3" fmla="*/ 715762 w 902801"/>
                    <a:gd name="connsiteY3" fmla="*/ 106766 h 655882"/>
                    <a:gd name="connsiteX4" fmla="*/ 674339 w 902801"/>
                    <a:gd name="connsiteY4" fmla="*/ 152161 h 655882"/>
                    <a:gd name="connsiteX5" fmla="*/ 673141 w 902801"/>
                    <a:gd name="connsiteY5" fmla="*/ 154095 h 655882"/>
                    <a:gd name="connsiteX6" fmla="*/ 611512 w 902801"/>
                    <a:gd name="connsiteY6" fmla="*/ 200292 h 655882"/>
                    <a:gd name="connsiteX7" fmla="*/ 548169 w 902801"/>
                    <a:gd name="connsiteY7" fmla="*/ 327941 h 655882"/>
                    <a:gd name="connsiteX8" fmla="*/ 784250 w 902801"/>
                    <a:gd name="connsiteY8" fmla="*/ 559831 h 655882"/>
                    <a:gd name="connsiteX9" fmla="*/ 902801 w 902801"/>
                    <a:gd name="connsiteY9" fmla="*/ 599626 h 655882"/>
                    <a:gd name="connsiteX10" fmla="*/ 902062 w 902801"/>
                    <a:gd name="connsiteY10" fmla="*/ 599875 h 655882"/>
                    <a:gd name="connsiteX11" fmla="*/ 451401 w 902801"/>
                    <a:gd name="connsiteY11" fmla="*/ 655882 h 655882"/>
                    <a:gd name="connsiteX12" fmla="*/ 741 w 902801"/>
                    <a:gd name="connsiteY12" fmla="*/ 599875 h 655882"/>
                    <a:gd name="connsiteX13" fmla="*/ 0 w 902801"/>
                    <a:gd name="connsiteY13" fmla="*/ 599626 h 655882"/>
                    <a:gd name="connsiteX14" fmla="*/ 118551 w 902801"/>
                    <a:gd name="connsiteY14" fmla="*/ 559831 h 655882"/>
                    <a:gd name="connsiteX15" fmla="*/ 354632 w 902801"/>
                    <a:gd name="connsiteY15" fmla="*/ 327941 h 655882"/>
                    <a:gd name="connsiteX16" fmla="*/ 291291 w 902801"/>
                    <a:gd name="connsiteY16" fmla="*/ 200292 h 655882"/>
                    <a:gd name="connsiteX17" fmla="*/ 264648 w 902801"/>
                    <a:gd name="connsiteY17" fmla="*/ 180321 h 655882"/>
                    <a:gd name="connsiteX18" fmla="*/ 244875 w 902801"/>
                    <a:gd name="connsiteY18" fmla="*/ 148399 h 655882"/>
                    <a:gd name="connsiteX19" fmla="*/ 203452 w 902801"/>
                    <a:gd name="connsiteY19" fmla="*/ 103003 h 655882"/>
                    <a:gd name="connsiteX20" fmla="*/ 111408 w 902801"/>
                    <a:gd name="connsiteY20" fmla="*/ 34362 h 655882"/>
                    <a:gd name="connsiteX21" fmla="*/ 211712 w 902801"/>
                    <a:gd name="connsiteY21" fmla="*/ 14744 h 655882"/>
                    <a:gd name="connsiteX22" fmla="*/ 451401 w 902801"/>
                    <a:gd name="connsiteY22" fmla="*/ 0 h 6558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902801" h="655882">
                      <a:moveTo>
                        <a:pt x="451401" y="0"/>
                      </a:moveTo>
                      <a:cubicBezTo>
                        <a:pt x="534869" y="0"/>
                        <a:pt x="615374" y="5162"/>
                        <a:pt x="691091" y="14744"/>
                      </a:cubicBezTo>
                      <a:lnTo>
                        <a:pt x="808392" y="37687"/>
                      </a:lnTo>
                      <a:lnTo>
                        <a:pt x="715762" y="106766"/>
                      </a:lnTo>
                      <a:cubicBezTo>
                        <a:pt x="699773" y="121945"/>
                        <a:pt x="685886" y="137152"/>
                        <a:pt x="674339" y="152161"/>
                      </a:cubicBezTo>
                      <a:lnTo>
                        <a:pt x="673141" y="154095"/>
                      </a:lnTo>
                      <a:lnTo>
                        <a:pt x="611512" y="200292"/>
                      </a:lnTo>
                      <a:cubicBezTo>
                        <a:pt x="570724" y="239526"/>
                        <a:pt x="548169" y="282662"/>
                        <a:pt x="548169" y="327941"/>
                      </a:cubicBezTo>
                      <a:cubicBezTo>
                        <a:pt x="548169" y="418500"/>
                        <a:pt x="638388" y="500485"/>
                        <a:pt x="784250" y="559831"/>
                      </a:cubicBezTo>
                      <a:lnTo>
                        <a:pt x="902801" y="599626"/>
                      </a:lnTo>
                      <a:lnTo>
                        <a:pt x="902062" y="599875"/>
                      </a:lnTo>
                      <a:cubicBezTo>
                        <a:pt x="773418" y="635235"/>
                        <a:pt x="618337" y="655882"/>
                        <a:pt x="451401" y="655882"/>
                      </a:cubicBezTo>
                      <a:cubicBezTo>
                        <a:pt x="284466" y="655882"/>
                        <a:pt x="129385" y="635235"/>
                        <a:pt x="741" y="599875"/>
                      </a:cubicBezTo>
                      <a:lnTo>
                        <a:pt x="0" y="599626"/>
                      </a:lnTo>
                      <a:lnTo>
                        <a:pt x="118551" y="559831"/>
                      </a:lnTo>
                      <a:cubicBezTo>
                        <a:pt x="264416" y="500485"/>
                        <a:pt x="354632" y="418500"/>
                        <a:pt x="354632" y="327941"/>
                      </a:cubicBezTo>
                      <a:cubicBezTo>
                        <a:pt x="354632" y="282662"/>
                        <a:pt x="332078" y="239526"/>
                        <a:pt x="291291" y="200292"/>
                      </a:cubicBezTo>
                      <a:lnTo>
                        <a:pt x="264648" y="180321"/>
                      </a:lnTo>
                      <a:lnTo>
                        <a:pt x="244875" y="148399"/>
                      </a:lnTo>
                      <a:cubicBezTo>
                        <a:pt x="233327" y="133389"/>
                        <a:pt x="219441" y="118182"/>
                        <a:pt x="203452" y="103003"/>
                      </a:cubicBezTo>
                      <a:lnTo>
                        <a:pt x="111408" y="34362"/>
                      </a:lnTo>
                      <a:lnTo>
                        <a:pt x="211712" y="14744"/>
                      </a:lnTo>
                      <a:cubicBezTo>
                        <a:pt x="287430" y="5162"/>
                        <a:pt x="367934" y="0"/>
                        <a:pt x="451401" y="0"/>
                      </a:cubicBezTo>
                      <a:close/>
                    </a:path>
                  </a:pathLst>
                </a:custGeom>
                <a:solidFill>
                  <a:srgbClr val="4472C4">
                    <a:lumMod val="50000"/>
                  </a:srgbClr>
                </a:solidFill>
                <a:ln w="12700" cap="flat" cmpd="sng" algn="ctr">
                  <a:solidFill>
                    <a:srgbClr val="4472C4">
                      <a:lumMod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" sz="135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1" name="Oval 90">
                  <a:extLst>
                    <a:ext uri="{FF2B5EF4-FFF2-40B4-BE49-F238E27FC236}">
                      <a16:creationId xmlns:a16="http://schemas.microsoft.com/office/drawing/2014/main" id="{6F454860-CF97-4E0B-8166-126C849EB2FD}"/>
                    </a:ext>
                  </a:extLst>
                </p:cNvPr>
                <p:cNvSpPr/>
                <p:nvPr/>
              </p:nvSpPr>
              <p:spPr>
                <a:xfrm>
                  <a:off x="5734515" y="2099226"/>
                  <a:ext cx="902801" cy="892956"/>
                </a:xfrm>
                <a:prstGeom prst="ellipse">
                  <a:avLst/>
                </a:prstGeom>
                <a:solidFill>
                  <a:srgbClr val="4472C4">
                    <a:lumMod val="50000"/>
                  </a:srgbClr>
                </a:solidFill>
                <a:ln w="12700" cap="flat" cmpd="sng" algn="ctr">
                  <a:solidFill>
                    <a:srgbClr val="4472C4">
                      <a:lumMod val="50000"/>
                    </a:srgb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" sz="135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pic>
            <p:nvPicPr>
              <p:cNvPr id="92" name="Graphic 91">
                <a:extLst>
                  <a:ext uri="{FF2B5EF4-FFF2-40B4-BE49-F238E27FC236}">
                    <a16:creationId xmlns:a16="http://schemas.microsoft.com/office/drawing/2014/main" id="{0C007537-8714-4A62-88BA-DD3A836C78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4381498" y="2398068"/>
                <a:ext cx="368853" cy="432054"/>
              </a:xfrm>
              <a:prstGeom prst="rect">
                <a:avLst/>
              </a:prstGeom>
            </p:spPr>
          </p:pic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DB6E651C-A616-42E8-AF68-7D0496F98F6B}"/>
                  </a:ext>
                </a:extLst>
              </p:cNvPr>
              <p:cNvSpPr txBox="1"/>
              <p:nvPr/>
            </p:nvSpPr>
            <p:spPr>
              <a:xfrm>
                <a:off x="5182336" y="904197"/>
                <a:ext cx="350012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:r>
                  <a:rPr lang="fr" sz="1600" b="0" i="0" u="none" baseline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Point d'entrée pour les prestations de services de santé</a:t>
                </a:r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2E22D186-4369-45C1-9507-7BFBE4D1C401}"/>
                  </a:ext>
                </a:extLst>
              </p:cNvPr>
              <p:cNvSpPr txBox="1"/>
              <p:nvPr/>
            </p:nvSpPr>
            <p:spPr>
              <a:xfrm>
                <a:off x="5793529" y="1458219"/>
                <a:ext cx="3505501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:r>
                  <a:rPr lang="fr" sz="1600" b="0" i="0" u="none" baseline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Amélioration de la santé, réduction de la mortalité</a:t>
                </a:r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082E6C5D-9B1A-400E-AB65-DAA048DC5378}"/>
                  </a:ext>
                </a:extLst>
              </p:cNvPr>
              <p:cNvSpPr txBox="1"/>
              <p:nvPr/>
            </p:nvSpPr>
            <p:spPr>
              <a:xfrm>
                <a:off x="6511169" y="2047039"/>
                <a:ext cx="196192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:r>
                  <a:rPr lang="fr" sz="1600" b="0" i="0" u="none" baseline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Pratique optimale en matière de santé</a:t>
                </a:r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F4A657D5-F019-488B-B138-B9156ECF6E58}"/>
                  </a:ext>
                </a:extLst>
              </p:cNvPr>
              <p:cNvSpPr txBox="1"/>
              <p:nvPr/>
            </p:nvSpPr>
            <p:spPr>
              <a:xfrm>
                <a:off x="7346653" y="2623802"/>
                <a:ext cx="140430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:r>
                  <a:rPr lang="fr" sz="1600" b="0" i="0" u="none" baseline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Intervention favorable aux pauvres</a:t>
                </a:r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C917DEE8-2613-431D-A6F3-5AEDC15A5E56}"/>
                  </a:ext>
                </a:extLst>
              </p:cNvPr>
              <p:cNvSpPr txBox="1"/>
              <p:nvPr/>
            </p:nvSpPr>
            <p:spPr>
              <a:xfrm>
                <a:off x="1099737" y="980719"/>
                <a:ext cx="365061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:r>
                  <a:rPr lang="fr" sz="1600" b="0" i="0" u="none" baseline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Réduction du poids pesant sur le système de santé</a:t>
                </a:r>
              </a:p>
            </p:txBody>
          </p:sp>
          <p:cxnSp>
            <p:nvCxnSpPr>
              <p:cNvPr id="99" name="Connector: Elbow 98">
                <a:extLst>
                  <a:ext uri="{FF2B5EF4-FFF2-40B4-BE49-F238E27FC236}">
                    <a16:creationId xmlns:a16="http://schemas.microsoft.com/office/drawing/2014/main" id="{CC3A303C-6451-435F-84E0-87FEEAC725B5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 flipV="1">
                <a:off x="5071752" y="1100382"/>
                <a:ext cx="152611" cy="1577340"/>
              </a:xfrm>
              <a:prstGeom prst="bentConnector2">
                <a:avLst/>
              </a:prstGeom>
              <a:noFill/>
              <a:ln w="19050" cap="flat" cmpd="sng" algn="ctr">
                <a:solidFill>
                  <a:srgbClr val="4472C4">
                    <a:lumMod val="50000"/>
                  </a:srgbClr>
                </a:solidFill>
                <a:prstDash val="solid"/>
                <a:miter lim="800000"/>
              </a:ln>
              <a:effectLst/>
            </p:spPr>
          </p:cxn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64B22CA2-4526-45B1-BC95-1CAE98017E2D}"/>
                  </a:ext>
                </a:extLst>
              </p:cNvPr>
              <p:cNvSpPr txBox="1"/>
              <p:nvPr/>
            </p:nvSpPr>
            <p:spPr>
              <a:xfrm>
                <a:off x="1772431" y="1385057"/>
                <a:ext cx="252270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:r>
                  <a:rPr lang="fr" sz="1600" b="0" i="0" u="none" baseline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Gains de productivité</a:t>
                </a:r>
              </a:p>
            </p:txBody>
          </p:sp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0D31F766-5686-4B83-9DFF-E4AA623B22EC}"/>
                  </a:ext>
                </a:extLst>
              </p:cNvPr>
              <p:cNvSpPr txBox="1"/>
              <p:nvPr/>
            </p:nvSpPr>
            <p:spPr>
              <a:xfrm>
                <a:off x="2363578" y="1792832"/>
                <a:ext cx="316530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 rtl="0"/>
                <a:r>
                  <a:rPr lang="fr" sz="1600" b="0" i="0" u="none" baseline="0">
                    <a:solidFill>
                      <a:srgbClr val="4472C4">
                        <a:lumMod val="50000"/>
                      </a:srgbClr>
                    </a:solidFill>
                    <a:latin typeface="Calibri"/>
                  </a:rPr>
                  <a:t>Meilleure cognition, hausse du niveau de formation, meilleure alimentation</a:t>
                </a:r>
              </a:p>
            </p:txBody>
          </p:sp>
        </p:grpSp>
      </p:grp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2E8DCC66-E8A7-46B7-8580-32E324FDBA7B}"/>
              </a:ext>
            </a:extLst>
          </p:cNvPr>
          <p:cNvCxnSpPr>
            <a:cxnSpLocks/>
          </p:cNvCxnSpPr>
          <p:nvPr/>
        </p:nvCxnSpPr>
        <p:spPr>
          <a:xfrm rot="10800000" flipV="1">
            <a:off x="1776407" y="2110199"/>
            <a:ext cx="38457" cy="1712566"/>
          </a:xfrm>
          <a:prstGeom prst="bentConnector2">
            <a:avLst/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CC693F5A-F7BF-44F2-B47B-FE7845B0B601}"/>
              </a:ext>
            </a:extLst>
          </p:cNvPr>
          <p:cNvCxnSpPr>
            <a:cxnSpLocks/>
          </p:cNvCxnSpPr>
          <p:nvPr/>
        </p:nvCxnSpPr>
        <p:spPr>
          <a:xfrm rot="10800000" flipV="1">
            <a:off x="1112419" y="1666573"/>
            <a:ext cx="59892" cy="2171020"/>
          </a:xfrm>
          <a:prstGeom prst="bentConnector2">
            <a:avLst/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D58EC386-1C51-4469-AED3-6684CA062F32}"/>
              </a:ext>
            </a:extLst>
          </p:cNvPr>
          <p:cNvCxnSpPr>
            <a:cxnSpLocks/>
          </p:cNvCxnSpPr>
          <p:nvPr/>
        </p:nvCxnSpPr>
        <p:spPr>
          <a:xfrm rot="5400000">
            <a:off x="1835814" y="2987801"/>
            <a:ext cx="1101026" cy="96641"/>
          </a:xfrm>
          <a:prstGeom prst="bentConnector3">
            <a:avLst>
              <a:gd name="adj1" fmla="val 835"/>
            </a:avLst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63" name="Connector: Elbow 62">
            <a:extLst>
              <a:ext uri="{FF2B5EF4-FFF2-40B4-BE49-F238E27FC236}">
                <a16:creationId xmlns:a16="http://schemas.microsoft.com/office/drawing/2014/main" id="{8B707848-FF38-4C02-8417-77EE25EBCCA8}"/>
              </a:ext>
            </a:extLst>
          </p:cNvPr>
          <p:cNvCxnSpPr>
            <a:cxnSpLocks/>
          </p:cNvCxnSpPr>
          <p:nvPr/>
        </p:nvCxnSpPr>
        <p:spPr>
          <a:xfrm rot="5400000">
            <a:off x="5981191" y="3223931"/>
            <a:ext cx="1101026" cy="96641"/>
          </a:xfrm>
          <a:prstGeom prst="bentConnector3">
            <a:avLst>
              <a:gd name="adj1" fmla="val 835"/>
            </a:avLst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691FA243-0573-4F0F-896F-3507E3A11FBC}"/>
              </a:ext>
            </a:extLst>
          </p:cNvPr>
          <p:cNvCxnSpPr>
            <a:cxnSpLocks/>
          </p:cNvCxnSpPr>
          <p:nvPr/>
        </p:nvCxnSpPr>
        <p:spPr>
          <a:xfrm rot="5400000">
            <a:off x="7058713" y="3625106"/>
            <a:ext cx="564032" cy="125101"/>
          </a:xfrm>
          <a:prstGeom prst="bentConnector3">
            <a:avLst>
              <a:gd name="adj1" fmla="val 716"/>
            </a:avLst>
          </a:prstGeom>
          <a:noFill/>
          <a:ln w="19050" cap="flat" cmpd="sng" algn="ctr">
            <a:solidFill>
              <a:srgbClr val="4472C4">
                <a:lumMod val="50000"/>
              </a:srgbClr>
            </a:solidFill>
            <a:prstDash val="solid"/>
            <a:miter lim="800000"/>
          </a:ln>
          <a:effectLst/>
        </p:spPr>
      </p:cxnSp>
    </p:spTree>
    <p:extLst>
      <p:ext uri="{BB962C8B-B14F-4D97-AF65-F5344CB8AC3E}">
        <p14:creationId xmlns:p14="http://schemas.microsoft.com/office/powerpoint/2010/main" val="4161316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5ED00-8BCD-45A0-BACE-7C158B8E7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fr" b="0" i="0" u="none" baseline="0"/>
              <a:t>La vaccination est une intervention de santé bénéfique pour les pauvres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A0CA9-EE4F-4CC9-906D-CC441DD53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134429"/>
          </a:xfrm>
        </p:spPr>
        <p:txBody>
          <a:bodyPr>
            <a:normAutofit fontScale="85000" lnSpcReduction="10000"/>
          </a:bodyPr>
          <a:lstStyle/>
          <a:p>
            <a:pPr algn="l" rtl="0"/>
            <a:r>
              <a:rPr lang="fr" b="0" i="0" u="none" baseline="0"/>
              <a:t>Les pauvres sont plus susceptibles de contracter une infection ou une maladie à prévention vaccinale telle que la rougeole, et moins susceptibles de se rétablir une fois la maladie contractée.  </a:t>
            </a:r>
          </a:p>
          <a:p>
            <a:endParaRPr lang="fr" dirty="0"/>
          </a:p>
          <a:p>
            <a:pPr algn="l" rtl="0"/>
            <a:r>
              <a:rPr lang="fr" b="0" i="0" u="none" baseline="0"/>
              <a:t>Les pauvres ont donc tout à gagner de la vaccination.   </a:t>
            </a:r>
          </a:p>
          <a:p>
            <a:endParaRPr lang="fr" dirty="0"/>
          </a:p>
          <a:p>
            <a:pPr algn="l" rtl="0"/>
            <a:r>
              <a:rPr lang="fr" b="0" i="0" u="none" baseline="0"/>
              <a:t>Par ailleurs, les dépenses de santé et la perte de revenu liée aux maladies à prévention vaccinale font basculer de nombreux ménages dans la pauvreté.</a:t>
            </a:r>
          </a:p>
          <a:p>
            <a:endParaRPr lang="fr" dirty="0"/>
          </a:p>
          <a:p>
            <a:pPr algn="l" rtl="0"/>
            <a:r>
              <a:rPr lang="fr" b="0" i="0" u="none" baseline="0"/>
              <a:t>En prévenant ces pertes, la vaccination fournit une sorte de protection contre les risques financiers, notamment au profit des plus pauvres. </a:t>
            </a:r>
          </a:p>
          <a:p>
            <a:endParaRPr lang="fr" dirty="0"/>
          </a:p>
          <a:p>
            <a:pPr algn="l" rtl="0"/>
            <a:r>
              <a:rPr lang="fr" b="0" i="0" u="none" baseline="0"/>
              <a:t>Dans la plupart des pays, la vaccination touche davantage de ménages pauvres que la plupart des autres interventions sanitaires.</a:t>
            </a:r>
          </a:p>
          <a:p>
            <a:endParaRPr lang="fr" dirty="0"/>
          </a:p>
          <a:p>
            <a:endParaRPr lang="f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56F029-A66E-48B9-80C2-E94BEA1776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4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Star: 6 Points 5">
            <a:extLst>
              <a:ext uri="{FF2B5EF4-FFF2-40B4-BE49-F238E27FC236}">
                <a16:creationId xmlns:a16="http://schemas.microsoft.com/office/drawing/2014/main" id="{D433D8CD-AF61-4E09-96BD-9A4E4AD6E3FB}"/>
              </a:ext>
            </a:extLst>
          </p:cNvPr>
          <p:cNvSpPr/>
          <p:nvPr/>
        </p:nvSpPr>
        <p:spPr>
          <a:xfrm>
            <a:off x="7997116" y="448011"/>
            <a:ext cx="1036467" cy="886742"/>
          </a:xfrm>
          <a:prstGeom prst="star6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900" b="1" i="0" u="none" baseline="0" dirty="0"/>
              <a:t>Message clé</a:t>
            </a:r>
          </a:p>
        </p:txBody>
      </p:sp>
    </p:spTree>
    <p:extLst>
      <p:ext uri="{BB962C8B-B14F-4D97-AF65-F5344CB8AC3E}">
        <p14:creationId xmlns:p14="http://schemas.microsoft.com/office/powerpoint/2010/main" val="2065244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5ED00-8BCD-45A0-BACE-7C158B8E7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fr" b="0" i="0" u="none" baseline="0" dirty="0"/>
              <a:t>La vaccination est une mesure sanitaire favorable aux pauvres.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A0CA9-EE4F-4CC9-906D-CC441DD53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134429"/>
          </a:xfrm>
        </p:spPr>
        <p:txBody>
          <a:bodyPr/>
          <a:lstStyle/>
          <a:p>
            <a:pPr algn="l" rtl="0"/>
            <a:r>
              <a:rPr lang="fr" b="0" i="0" u="none" baseline="0"/>
              <a:t>La vaccination touche davantage de ménages pauvres que la plupart des autres interventions sanitaires.</a:t>
            </a:r>
          </a:p>
          <a:p>
            <a:endParaRPr lang="fr" dirty="0"/>
          </a:p>
          <a:p>
            <a:pPr algn="l" rtl="0"/>
            <a:r>
              <a:rPr lang="fr" b="0" i="0" u="none" baseline="0"/>
              <a:t>Les dépenses de santé et la perte de revenu liée aux maladies à prévention vaccinale font basculer dans la pauvreté de nombreux ménages.</a:t>
            </a:r>
          </a:p>
          <a:p>
            <a:endParaRPr lang="fr" dirty="0"/>
          </a:p>
          <a:p>
            <a:pPr algn="l" rtl="0"/>
            <a:r>
              <a:rPr lang="fr" b="0" i="0" u="none" baseline="0"/>
              <a:t>En prévenant ces pertes, la vaccination fournit une sorte de protection contre les risques financiers, notamment au profit des plus pauvres.</a:t>
            </a:r>
          </a:p>
          <a:p>
            <a:endParaRPr lang="f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56F029-A66E-48B9-80C2-E94BEA1776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5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Star: 6 Points 5">
            <a:extLst>
              <a:ext uri="{FF2B5EF4-FFF2-40B4-BE49-F238E27FC236}">
                <a16:creationId xmlns:a16="http://schemas.microsoft.com/office/drawing/2014/main" id="{D433D8CD-AF61-4E09-96BD-9A4E4AD6E3FB}"/>
              </a:ext>
            </a:extLst>
          </p:cNvPr>
          <p:cNvSpPr/>
          <p:nvPr/>
        </p:nvSpPr>
        <p:spPr>
          <a:xfrm>
            <a:off x="8107533" y="176100"/>
            <a:ext cx="1036467" cy="886742"/>
          </a:xfrm>
          <a:prstGeom prst="star6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900" b="1" i="0" u="none" baseline="0" dirty="0"/>
              <a:t>Message clé</a:t>
            </a:r>
          </a:p>
        </p:txBody>
      </p:sp>
    </p:spTree>
    <p:extLst>
      <p:ext uri="{BB962C8B-B14F-4D97-AF65-F5344CB8AC3E}">
        <p14:creationId xmlns:p14="http://schemas.microsoft.com/office/powerpoint/2010/main" val="1309493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99840-92B9-47B8-A704-605B590CD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fr" b="0" i="0" u="none" baseline="0"/>
              <a:t>La vaccination est une intervention de santé bénéfique pour les pauvres : ce que montrent les données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EA538-6126-46E1-AC4B-CA56E25B4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8763"/>
            <a:ext cx="8229600" cy="3734075"/>
          </a:xfrm>
        </p:spPr>
        <p:txBody>
          <a:bodyPr>
            <a:normAutofit/>
          </a:bodyPr>
          <a:lstStyle/>
          <a:p>
            <a:pPr algn="l" rtl="0"/>
            <a:r>
              <a:rPr lang="fr" b="0" i="0" u="none" baseline="0" dirty="0"/>
              <a:t>Une étude récente menée dans 41 pays à revenu faible et intermédiaire</a:t>
            </a:r>
            <a:r>
              <a:rPr lang="fr" b="0" i="0" u="none" baseline="30000" dirty="0"/>
              <a:t>1 </a:t>
            </a:r>
            <a:r>
              <a:rPr lang="fr" b="0" i="0" u="none" baseline="0" dirty="0"/>
              <a:t>a examiné l’incidence sur la santé et l’équité de la vaccination au cours de la période 2016-2030.  </a:t>
            </a:r>
          </a:p>
          <a:p>
            <a:endParaRPr lang="fr" dirty="0"/>
          </a:p>
          <a:p>
            <a:pPr algn="l" rtl="0"/>
            <a:r>
              <a:rPr lang="fr" b="0" i="0" u="none" baseline="0" dirty="0"/>
              <a:t>5 des 15 pays du LNCT ont été inclus dans l’analyse : Il s’agit de l’Arménie, du Ghana, de l’Indonésie, du Nigéria et du Timor-Leste (inclus en raison de la disponibilité des données des enquêtes démographie et santé).</a:t>
            </a:r>
          </a:p>
          <a:p>
            <a:endParaRPr lang="f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478CA4-5197-4653-AB7F-A9F09DC01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6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054543-BFDB-448B-89E8-E4F2C92E265B}"/>
              </a:ext>
            </a:extLst>
          </p:cNvPr>
          <p:cNvSpPr txBox="1"/>
          <p:nvPr/>
        </p:nvSpPr>
        <p:spPr>
          <a:xfrm>
            <a:off x="619432" y="5095690"/>
            <a:ext cx="7487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fr" sz="1400" b="0" i="0" u="none" baseline="30000" dirty="0"/>
              <a:t>1</a:t>
            </a:r>
            <a:r>
              <a:rPr lang="fr" sz="1400" b="0" i="0" u="none" baseline="0" dirty="0"/>
              <a:t>Chang A, Riumall-Herl C, Perales N, Clark S, et al. The Equity Impact Vaccines May Have On Averting Deaths and Medical Impoverishment in Developing Countries. Health Aff (Millwood) 2018; 37(2).</a:t>
            </a:r>
          </a:p>
        </p:txBody>
      </p:sp>
    </p:spTree>
    <p:extLst>
      <p:ext uri="{BB962C8B-B14F-4D97-AF65-F5344CB8AC3E}">
        <p14:creationId xmlns:p14="http://schemas.microsoft.com/office/powerpoint/2010/main" val="2864097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99840-92B9-47B8-A704-605B590CD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fr" b="0" i="0" u="none" baseline="0"/>
              <a:t>La vaccination est une intervention de santé bénéfique pour les pauvres : ce que montrent les données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EA538-6126-46E1-AC4B-CA56E25B4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787" y="1359310"/>
            <a:ext cx="8264013" cy="4353232"/>
          </a:xfrm>
        </p:spPr>
        <p:txBody>
          <a:bodyPr>
            <a:normAutofit lnSpcReduction="10000"/>
          </a:bodyPr>
          <a:lstStyle/>
          <a:p>
            <a:pPr algn="l" rtl="0"/>
            <a:r>
              <a:rPr lang="fr" b="0" i="0" u="none" baseline="0"/>
              <a:t>Les pauvres auraient tout à gagner de la vaccination aussi bien en ce qui concerne les gains en matière de santé que l’impact économique</a:t>
            </a:r>
          </a:p>
          <a:p>
            <a:pPr lvl="1" algn="l" rtl="0"/>
            <a:r>
              <a:rPr lang="fr" b="0" i="0" u="none" baseline="0"/>
              <a:t>Les gains en matière de santé :  25 % des 36 millions de décès futurs évités grâce à la vaccination concerneraient les 20 % les plus pauvres de la population.  Le vaccin contre la rougeole permettrait d’éviter le plus grand nombre de décès (61 %), suivi de celui contre l’hépatite B (18 %) et de celui contre le VPH (7 %).</a:t>
            </a:r>
          </a:p>
          <a:p>
            <a:pPr lvl="1" algn="l" rtl="0"/>
            <a:r>
              <a:rPr lang="fr" b="0" i="0" u="none" baseline="0"/>
              <a:t>Impact économique : La vaccination éviterait à 24 millions de personnes de tomber dans la pauvreté à cause de l’appauvrissement médical. Le vaccin contre l’hépatite B permet d’éviter le plus grand nombre de cas (14 millions), suivi de celui contre la rougeole (5 millions) et enfin de celui contre la méningite A (3 millions). </a:t>
            </a:r>
          </a:p>
          <a:p>
            <a:pPr lvl="1" algn="l" rtl="0"/>
            <a:endParaRPr lang="fr" dirty="0"/>
          </a:p>
          <a:p>
            <a:pPr algn="l" rtl="0"/>
            <a:r>
              <a:rPr lang="fr" b="0" i="0" u="none" baseline="0"/>
              <a:t>Message politique : la vaccination est une mesure importante d’amélioration de l’équité et de réduction de la pauvreté</a:t>
            </a:r>
            <a:br>
              <a:rPr lang="fr">
                <a:highlight>
                  <a:srgbClr val="FFFF00"/>
                </a:highlight>
              </a:rPr>
            </a:br>
            <a:endParaRPr lang="fr" dirty="0">
              <a:highlight>
                <a:srgbClr val="FFFF00"/>
              </a:highlight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478CA4-5197-4653-AB7F-A9F09DC01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7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46496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912B5-FE99-4A0D-B4F1-4AB69D7EA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611466" cy="1143000"/>
          </a:xfrm>
        </p:spPr>
        <p:txBody>
          <a:bodyPr>
            <a:normAutofit fontScale="90000"/>
          </a:bodyPr>
          <a:lstStyle/>
          <a:p>
            <a:pPr algn="l" rtl="0"/>
            <a:r>
              <a:rPr lang="fr" b="0" i="0" u="none" baseline="0"/>
              <a:t>Utiliser les données afin de montrer que la couverture vaccinale de votre pays permet d'atteindre de bons résultats économiques (et il reste encore beaucoup à faire)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626D1D3-5C32-46A4-BCA3-370B805395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5137336"/>
              </p:ext>
            </p:extLst>
          </p:nvPr>
        </p:nvGraphicFramePr>
        <p:xfrm>
          <a:off x="457200" y="1651724"/>
          <a:ext cx="8229600" cy="2423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542">
                  <a:extLst>
                    <a:ext uri="{9D8B030D-6E8A-4147-A177-3AD203B41FA5}">
                      <a16:colId xmlns:a16="http://schemas.microsoft.com/office/drawing/2014/main" val="390586330"/>
                    </a:ext>
                  </a:extLst>
                </a:gridCol>
                <a:gridCol w="5565058">
                  <a:extLst>
                    <a:ext uri="{9D8B030D-6E8A-4147-A177-3AD203B41FA5}">
                      <a16:colId xmlns:a16="http://schemas.microsoft.com/office/drawing/2014/main" val="1200782510"/>
                    </a:ext>
                  </a:extLst>
                </a:gridCol>
              </a:tblGrid>
              <a:tr h="697139">
                <a:tc>
                  <a:txBody>
                    <a:bodyPr/>
                    <a:lstStyle/>
                    <a:p>
                      <a:pPr algn="l" rtl="0"/>
                      <a:r>
                        <a:rPr lang="fr" b="1" i="0" u="none" baseline="0" dirty="0"/>
                        <a:t>Données nationales requises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fr" b="1" i="0" u="none" baseline="0"/>
                        <a:t>Exemple d'analyse hypothétique: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736081"/>
                  </a:ext>
                </a:extLst>
              </a:tr>
              <a:tr h="1726248">
                <a:tc>
                  <a:txBody>
                    <a:bodyPr/>
                    <a:lstStyle/>
                    <a:p>
                      <a:pPr algn="l" rtl="0"/>
                      <a:r>
                        <a:rPr lang="fr" sz="1400" b="0" i="0" u="none" baseline="0" dirty="0"/>
                        <a:t>Dépenses totales de santé par quintile de richesse, couverture vaccinale par quintile de richesse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fr" sz="1400" b="0" i="0" u="none" baseline="0" dirty="0"/>
                        <a:t>Les enfants pauvres sont bien plus exposés aux maladies à prévention vaccinale que les enfants issus de familles plus aisées. Des dépenses de santé à la charge des ménages élevées et un appauvrissement suite à des dépenses de santé affectent également davantage les familles pauvres. La vaccination fournit une protection contre les risques financiers en réduisant les dépenses associées aux maladies à prévention vaccinale.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373849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86234E-E7B5-49ED-9ABB-B961F5835D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8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7" name="Star: 6 Points 6">
            <a:extLst>
              <a:ext uri="{FF2B5EF4-FFF2-40B4-BE49-F238E27FC236}">
                <a16:creationId xmlns:a16="http://schemas.microsoft.com/office/drawing/2014/main" id="{86E6EA12-0F4C-4055-BD77-F1A6CFFE7FBD}"/>
              </a:ext>
            </a:extLst>
          </p:cNvPr>
          <p:cNvSpPr/>
          <p:nvPr/>
        </p:nvSpPr>
        <p:spPr>
          <a:xfrm>
            <a:off x="7345681" y="183415"/>
            <a:ext cx="1579548" cy="886742"/>
          </a:xfrm>
          <a:prstGeom prst="star6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fr" sz="1600" b="1" i="0" u="none" baseline="0" dirty="0"/>
              <a:t>Données</a:t>
            </a:r>
          </a:p>
        </p:txBody>
      </p:sp>
    </p:spTree>
    <p:extLst>
      <p:ext uri="{BB962C8B-B14F-4D97-AF65-F5344CB8AC3E}">
        <p14:creationId xmlns:p14="http://schemas.microsoft.com/office/powerpoint/2010/main" val="1902540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57B2-E5AC-4DCC-974C-2FC061B31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98996"/>
            <a:ext cx="8229600" cy="1143000"/>
          </a:xfrm>
        </p:spPr>
        <p:txBody>
          <a:bodyPr/>
          <a:lstStyle/>
          <a:p>
            <a:pPr algn="l" rtl="0"/>
            <a:r>
              <a:rPr lang="fr" b="0" i="0" u="none" baseline="0"/>
              <a:t>La base de données VoICE est une excellente source d’information sur la valeur de la vaccination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47B2E-2AF4-4404-B545-6DB60DA22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202134"/>
          </a:xfrm>
        </p:spPr>
        <p:txBody>
          <a:bodyPr>
            <a:normAutofit/>
          </a:bodyPr>
          <a:lstStyle/>
          <a:p>
            <a:pPr algn="l" rtl="0"/>
            <a:r>
              <a:rPr lang="fr" sz="2800" b="0" i="0" u="none" baseline="0" dirty="0">
                <a:hlinkClick r:id="rId3"/>
              </a:rPr>
              <a:t>https://immunizationevidence.org/</a:t>
            </a:r>
            <a:endParaRPr lang="fr" sz="2800" dirty="0"/>
          </a:p>
          <a:p>
            <a:endParaRPr lang="fr" sz="2800" dirty="0"/>
          </a:p>
          <a:p>
            <a:endParaRPr lang="fr" sz="2800" dirty="0"/>
          </a:p>
          <a:p>
            <a:pPr algn="l" rtl="0"/>
            <a:r>
              <a:rPr lang="fr" sz="2800" b="0" i="0" u="none" baseline="0" dirty="0"/>
              <a:t>Facile à utiliser et régulièrement mis à jour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EAF322-A5ED-4A3E-97A6-11E6137578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 rtl="0"/>
            <a:r>
              <a:rPr lang="fr" b="0" i="0" u="none" baseline="0">
                <a:solidFill>
                  <a:schemeClr val="tx2"/>
                </a:solidFill>
                <a:latin typeface="Arial"/>
                <a:cs typeface="Arial"/>
              </a:rPr>
              <a:t>www.lnct.global </a:t>
            </a:r>
            <a:r>
              <a:rPr lang="fr" b="0" i="0" u="none" baseline="0">
                <a:latin typeface="Arial"/>
                <a:cs typeface="Arial"/>
              </a:rPr>
              <a:t>| </a:t>
            </a:r>
            <a:fld id="{2459FD92-E8AB-4F86-BA9A-090210CAFD7B}" type="slidenum">
              <a:rPr>
                <a:latin typeface="Arial"/>
                <a:cs typeface="Arial"/>
              </a:rPr>
              <a:pPr algn="r" rtl="0"/>
              <a:t>9</a:t>
            </a:fld>
            <a:endParaRPr lang="fr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12297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W-Document" ma:contentTypeID="0x010100C4C8B401AAE50B4896808F1C5415D9AD007C27743072DFDD458C10732A45EA6922" ma:contentTypeVersion="18" ma:contentTypeDescription="Create a new document." ma:contentTypeScope="" ma:versionID="c6561534dfdc9b7886528db40cafc27d">
  <xsd:schema xmlns:xsd="http://www.w3.org/2001/XMLSchema" xmlns:xs="http://www.w3.org/2001/XMLSchema" xmlns:p="http://schemas.microsoft.com/office/2006/metadata/properties" xmlns:ns1="http://schemas.microsoft.com/sharepoint/v3" xmlns:ns2="2af4539b-39f3-4771-ac1a-16de5a20c394" xmlns:ns3="768c69c3-fa35-427a-bd39-62ed8a1a923f" targetNamespace="http://schemas.microsoft.com/office/2006/metadata/properties" ma:root="true" ma:fieldsID="79f9ffad7407983900b851270c6c0e65" ns1:_="" ns2:_="" ns3:_="">
    <xsd:import namespace="http://schemas.microsoft.com/sharepoint/v3"/>
    <xsd:import namespace="2af4539b-39f3-4771-ac1a-16de5a20c394"/>
    <xsd:import namespace="768c69c3-fa35-427a-bd39-62ed8a1a923f"/>
    <xsd:element name="properties">
      <xsd:complexType>
        <xsd:sequence>
          <xsd:element name="documentManagement">
            <xsd:complexType>
              <xsd:all>
                <xsd:element ref="ns2:kd16009dc51444af92aa78db77815af5" minOccurs="0"/>
                <xsd:element ref="ns2:TaxCatchAll" minOccurs="0"/>
                <xsd:element ref="ns2:TaxCatchAllLabel" minOccurs="0"/>
                <xsd:element ref="ns2:OW-Author" minOccurs="0"/>
                <xsd:element ref="ns2:OW-BriefDescript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4539b-39f3-4771-ac1a-16de5a20c394" elementFormDefault="qualified">
    <xsd:import namespace="http://schemas.microsoft.com/office/2006/documentManagement/types"/>
    <xsd:import namespace="http://schemas.microsoft.com/office/infopath/2007/PartnerControls"/>
    <xsd:element name="kd16009dc51444af92aa78db77815af5" ma:index="8" nillable="true" ma:taxonomy="true" ma:internalName="kd16009dc51444af92aa78db77815af5" ma:taxonomyFieldName="OW_x002d_Topics" ma:displayName="OW-Topics" ma:default="" ma:fieldId="{4d16009d-c514-44af-92aa-78db77815af5}" ma:taxonomyMulti="true" ma:sspId="99a65aa6-ac8d-46e4-9aa8-b40f8e8101fc" ma:termSetId="15945777-b729-482b-84e6-b6df0cc2b1a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32858f98-1365-490f-9ce0-cc7840cd00c3}" ma:internalName="TaxCatchAll" ma:showField="CatchAllData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32858f98-1365-490f-9ce0-cc7840cd00c3}" ma:internalName="TaxCatchAllLabel" ma:readOnly="true" ma:showField="CatchAllDataLabel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W-Author" ma:index="12" nillable="true" ma:displayName="OW-Author" ma:list="UserInfo" ma:SharePointGroup="0" ma:internalName="OW_x002d_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W-BriefDescription" ma:index="13" nillable="true" ma:displayName="OW-Brief Description" ma:internalName="OW_x002d_BriefDescription">
      <xsd:simpleType>
        <xsd:restriction base="dms:Note">
          <xsd:maxLength value="255"/>
        </xsd:restriction>
      </xsd:simple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c69c3-fa35-427a-bd39-62ed8a1a92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OW-Author xmlns="2af4539b-39f3-4771-ac1a-16de5a20c394">
      <UserInfo>
        <DisplayName/>
        <AccountId xsi:nil="true"/>
        <AccountType/>
      </UserInfo>
    </OW-Author>
    <OW-BriefDescription xmlns="2af4539b-39f3-4771-ac1a-16de5a20c394" xsi:nil="true"/>
    <_ip_UnifiedCompliancePolicyProperties xmlns="http://schemas.microsoft.com/sharepoint/v3" xsi:nil="true"/>
    <kd16009dc51444af92aa78db77815af5 xmlns="2af4539b-39f3-4771-ac1a-16de5a20c394">
      <Terms xmlns="http://schemas.microsoft.com/office/infopath/2007/PartnerControls"/>
    </kd16009dc51444af92aa78db77815af5>
    <TaxCatchAll xmlns="2af4539b-39f3-4771-ac1a-16de5a20c394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D48852-BABA-45DB-BA85-98C9593454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af4539b-39f3-4771-ac1a-16de5a20c394"/>
    <ds:schemaRef ds:uri="768c69c3-fa35-427a-bd39-62ed8a1a92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3E7143-CF3F-447B-B397-F85D8D4016F7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2af4539b-39f3-4771-ac1a-16de5a20c394"/>
  </ds:schemaRefs>
</ds:datastoreItem>
</file>

<file path=customXml/itemProps3.xml><?xml version="1.0" encoding="utf-8"?>
<ds:datastoreItem xmlns:ds="http://schemas.openxmlformats.org/officeDocument/2006/customXml" ds:itemID="{84816B74-4F04-43B6-A303-50C1101DFD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1399</TotalTime>
  <Words>982</Words>
  <Application>Microsoft Office PowerPoint</Application>
  <PresentationFormat>On-screen Show (4:3)</PresentationFormat>
  <Paragraphs>73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Museo Sans 300</vt:lpstr>
      <vt:lpstr>Wingdings</vt:lpstr>
      <vt:lpstr>Office Theme</vt:lpstr>
      <vt:lpstr>think-cell Slide</vt:lpstr>
      <vt:lpstr>Plaidoyer en faveur de l’investissement dans la vaccination</vt:lpstr>
      <vt:lpstr>Objectif de cette présentation</vt:lpstr>
      <vt:lpstr>Pourquoi est-il important d'investir dans la vaccination ?</vt:lpstr>
      <vt:lpstr>La vaccination est une intervention de santé bénéfique pour les pauvres</vt:lpstr>
      <vt:lpstr>La vaccination est une mesure sanitaire favorable aux pauvres.</vt:lpstr>
      <vt:lpstr>La vaccination est une intervention de santé bénéfique pour les pauvres : ce que montrent les données (1)</vt:lpstr>
      <vt:lpstr>La vaccination est une intervention de santé bénéfique pour les pauvres : ce que montrent les données (2)</vt:lpstr>
      <vt:lpstr>Utiliser les données afin de montrer que la couverture vaccinale de votre pays permet d'atteindre de bons résultats économiques (et il reste encore beaucoup à faire)</vt:lpstr>
      <vt:lpstr>La base de données VoICE est une excellente source d’information sur la valeur de la vaccination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the Case for Investing in Immunization</dc:title>
  <dc:creator>Christina Shaw</dc:creator>
  <cp:lastModifiedBy>Christina Shaw</cp:lastModifiedBy>
  <cp:revision>2</cp:revision>
  <dcterms:created xsi:type="dcterms:W3CDTF">2020-03-09T15:40:46Z</dcterms:created>
  <dcterms:modified xsi:type="dcterms:W3CDTF">2020-03-27T16:18:19Z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0x010100C4C8B401AAE50B4896808F1C5415D9AD007C27743072DFDD458C10732A45EA6922</vt:lpwstr>
  </property>
  <property fmtid="{D5CDD505-2E9C-101B-9397-08002B2CF9AE}" pid="3" name="OW-Topics">
    <vt:lpwstr/>
  </property>
</Properties>
</file>