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6"/>
  </p:notesMasterIdLst>
  <p:handoutMasterIdLst>
    <p:handoutMasterId r:id="rId17"/>
  </p:handoutMasterIdLst>
  <p:sldIdLst>
    <p:sldId id="357" r:id="rId5"/>
    <p:sldId id="363" r:id="rId6"/>
    <p:sldId id="362" r:id="rId7"/>
    <p:sldId id="364" r:id="rId8"/>
    <p:sldId id="358" r:id="rId9"/>
    <p:sldId id="359" r:id="rId10"/>
    <p:sldId id="360" r:id="rId11"/>
    <p:sldId id="354" r:id="rId12"/>
    <p:sldId id="355" r:id="rId13"/>
    <p:sldId id="356" r:id="rId14"/>
    <p:sldId id="361" r:id="rId15"/>
  </p:sldIdLst>
  <p:sldSz cx="9144000" cy="6858000" type="screen4x3"/>
  <p:notesSz cx="6858000" cy="931386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4D17" initials="R" lastIdx="2" clrIdx="0"/>
  <p:cmAuthor id="1" name="Candice Hwang" initials="CH" lastIdx="0" clrIdx="1"/>
  <p:cmAuthor id="2" name="Meghan O'Connell" initials="MO" lastIdx="7" clrIdx="2"/>
  <p:cmAuthor id="3" name="Paul Wilson" initials="" lastIdx="28" clrIdx="3"/>
  <p:cmAuthor id="4" name="Helen Saxenian" initials="HS" lastIdx="4" clrIdx="4">
    <p:extLst>
      <p:ext uri="{19B8F6BF-5375-455C-9EA6-DF929625EA0E}">
        <p15:presenceInfo xmlns:p15="http://schemas.microsoft.com/office/powerpoint/2012/main" userId="44da638aa1a181e4" providerId="Windows Live"/>
      </p:ext>
    </p:extLst>
  </p:cmAuthor>
  <p:cmAuthor id="5" name="Author" initials="A" lastIdx="16" clrIdx="5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C3E"/>
    <a:srgbClr val="2A2D31"/>
    <a:srgbClr val="F7F7F7"/>
    <a:srgbClr val="E32726"/>
    <a:srgbClr val="000000"/>
    <a:srgbClr val="636466"/>
    <a:srgbClr val="313231"/>
    <a:srgbClr val="00A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2336D-544A-46AE-995A-5DFFC5AA5F07}" v="61" dt="2020-03-27T18:39:02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5" autoAdjust="0"/>
    <p:restoredTop sz="81447" autoAdjust="0"/>
  </p:normalViewPr>
  <p:slideViewPr>
    <p:cSldViewPr snapToGrid="0">
      <p:cViewPr varScale="1">
        <p:scale>
          <a:sx n="59" d="100"/>
          <a:sy n="59" d="100"/>
        </p:scale>
        <p:origin x="1668" y="60"/>
      </p:cViewPr>
      <p:guideLst>
        <p:guide orient="horz" pos="2160"/>
        <p:guide pos="2880"/>
        <p:guide orient="horz"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25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Shaw" userId="14dc42a2-bfa6-4b75-b011-e3e8d16be8df" providerId="ADAL" clId="{6422336D-544A-46AE-995A-5DFFC5AA5F07}"/>
    <pc:docChg chg="undo custSel addSld delSld modSld">
      <pc:chgData name="Christina Shaw" userId="14dc42a2-bfa6-4b75-b011-e3e8d16be8df" providerId="ADAL" clId="{6422336D-544A-46AE-995A-5DFFC5AA5F07}" dt="2020-03-27T18:39:15.428" v="250" actId="27636"/>
      <pc:docMkLst>
        <pc:docMk/>
      </pc:docMkLst>
      <pc:sldChg chg="del">
        <pc:chgData name="Christina Shaw" userId="14dc42a2-bfa6-4b75-b011-e3e8d16be8df" providerId="ADAL" clId="{6422336D-544A-46AE-995A-5DFFC5AA5F07}" dt="2020-03-27T16:15:48.413" v="6" actId="2696"/>
        <pc:sldMkLst>
          <pc:docMk/>
          <pc:sldMk cId="470610658" sldId="283"/>
        </pc:sldMkLst>
      </pc:sldChg>
      <pc:sldChg chg="del">
        <pc:chgData name="Christina Shaw" userId="14dc42a2-bfa6-4b75-b011-e3e8d16be8df" providerId="ADAL" clId="{6422336D-544A-46AE-995A-5DFFC5AA5F07}" dt="2020-03-27T18:39:05.837" v="247" actId="2696"/>
        <pc:sldMkLst>
          <pc:docMk/>
          <pc:sldMk cId="3691916775" sldId="319"/>
        </pc:sldMkLst>
      </pc:sldChg>
      <pc:sldChg chg="del">
        <pc:chgData name="Christina Shaw" userId="14dc42a2-bfa6-4b75-b011-e3e8d16be8df" providerId="ADAL" clId="{6422336D-544A-46AE-995A-5DFFC5AA5F07}" dt="2020-03-27T16:16:31.185" v="15" actId="2696"/>
        <pc:sldMkLst>
          <pc:docMk/>
          <pc:sldMk cId="3331790994" sldId="347"/>
        </pc:sldMkLst>
      </pc:sldChg>
      <pc:sldChg chg="del">
        <pc:chgData name="Christina Shaw" userId="14dc42a2-bfa6-4b75-b011-e3e8d16be8df" providerId="ADAL" clId="{6422336D-544A-46AE-995A-5DFFC5AA5F07}" dt="2020-03-27T16:16:18.419" v="13" actId="2696"/>
        <pc:sldMkLst>
          <pc:docMk/>
          <pc:sldMk cId="1064688117" sldId="348"/>
        </pc:sldMkLst>
      </pc:sldChg>
      <pc:sldChg chg="del">
        <pc:chgData name="Christina Shaw" userId="14dc42a2-bfa6-4b75-b011-e3e8d16be8df" providerId="ADAL" clId="{6422336D-544A-46AE-995A-5DFFC5AA5F07}" dt="2020-03-27T16:16:13.043" v="10" actId="2696"/>
        <pc:sldMkLst>
          <pc:docMk/>
          <pc:sldMk cId="2838732225" sldId="349"/>
        </pc:sldMkLst>
      </pc:sldChg>
      <pc:sldChg chg="del">
        <pc:chgData name="Christina Shaw" userId="14dc42a2-bfa6-4b75-b011-e3e8d16be8df" providerId="ADAL" clId="{6422336D-544A-46AE-995A-5DFFC5AA5F07}" dt="2020-03-27T16:15:36.829" v="2" actId="2696"/>
        <pc:sldMkLst>
          <pc:docMk/>
          <pc:sldMk cId="3193242412" sldId="351"/>
        </pc:sldMkLst>
      </pc:sldChg>
      <pc:sldChg chg="del">
        <pc:chgData name="Christina Shaw" userId="14dc42a2-bfa6-4b75-b011-e3e8d16be8df" providerId="ADAL" clId="{6422336D-544A-46AE-995A-5DFFC5AA5F07}" dt="2020-03-27T18:37:07.432" v="245" actId="2696"/>
        <pc:sldMkLst>
          <pc:docMk/>
          <pc:sldMk cId="1968350241" sldId="352"/>
        </pc:sldMkLst>
      </pc:sldChg>
      <pc:sldChg chg="del">
        <pc:chgData name="Christina Shaw" userId="14dc42a2-bfa6-4b75-b011-e3e8d16be8df" providerId="ADAL" clId="{6422336D-544A-46AE-995A-5DFFC5AA5F07}" dt="2020-03-27T18:36:53.394" v="243" actId="2696"/>
        <pc:sldMkLst>
          <pc:docMk/>
          <pc:sldMk cId="2254317436" sldId="353"/>
        </pc:sldMkLst>
      </pc:sldChg>
      <pc:sldChg chg="modSp add">
        <pc:chgData name="Christina Shaw" userId="14dc42a2-bfa6-4b75-b011-e3e8d16be8df" providerId="ADAL" clId="{6422336D-544A-46AE-995A-5DFFC5AA5F07}" dt="2020-03-27T16:15:33.309" v="1" actId="27636"/>
        <pc:sldMkLst>
          <pc:docMk/>
          <pc:sldMk cId="3138815734" sldId="357"/>
        </pc:sldMkLst>
        <pc:spChg chg="mod">
          <ac:chgData name="Christina Shaw" userId="14dc42a2-bfa6-4b75-b011-e3e8d16be8df" providerId="ADAL" clId="{6422336D-544A-46AE-995A-5DFFC5AA5F07}" dt="2020-03-27T16:15:33.309" v="1" actId="27636"/>
          <ac:spMkLst>
            <pc:docMk/>
            <pc:sldMk cId="3138815734" sldId="357"/>
            <ac:spMk id="3" creationId="{00000000-0000-0000-0000-000000000000}"/>
          </ac:spMkLst>
        </pc:spChg>
      </pc:sldChg>
      <pc:sldChg chg="modSp add">
        <pc:chgData name="Christina Shaw" userId="14dc42a2-bfa6-4b75-b011-e3e8d16be8df" providerId="ADAL" clId="{6422336D-544A-46AE-995A-5DFFC5AA5F07}" dt="2020-03-27T18:39:15.428" v="250" actId="27636"/>
        <pc:sldMkLst>
          <pc:docMk/>
          <pc:sldMk cId="248812539" sldId="358"/>
        </pc:sldMkLst>
        <pc:spChg chg="mod">
          <ac:chgData name="Christina Shaw" userId="14dc42a2-bfa6-4b75-b011-e3e8d16be8df" providerId="ADAL" clId="{6422336D-544A-46AE-995A-5DFFC5AA5F07}" dt="2020-03-27T18:39:15.428" v="250" actId="27636"/>
          <ac:spMkLst>
            <pc:docMk/>
            <pc:sldMk cId="248812539" sldId="358"/>
            <ac:spMk id="2" creationId="{A31E94E2-470C-4A7D-9CB1-8B37CF0BFBBF}"/>
          </ac:spMkLst>
        </pc:spChg>
        <pc:spChg chg="mod">
          <ac:chgData name="Christina Shaw" userId="14dc42a2-bfa6-4b75-b011-e3e8d16be8df" providerId="ADAL" clId="{6422336D-544A-46AE-995A-5DFFC5AA5F07}" dt="2020-03-27T16:15:53.249" v="7" actId="13926"/>
          <ac:spMkLst>
            <pc:docMk/>
            <pc:sldMk cId="248812539" sldId="358"/>
            <ac:spMk id="3" creationId="{1BD9FD14-771E-4073-9004-1C04AA2C340D}"/>
          </ac:spMkLst>
        </pc:spChg>
      </pc:sldChg>
      <pc:sldChg chg="addSp delSp modSp add modNotesTx">
        <pc:chgData name="Christina Shaw" userId="14dc42a2-bfa6-4b75-b011-e3e8d16be8df" providerId="ADAL" clId="{6422336D-544A-46AE-995A-5DFFC5AA5F07}" dt="2020-03-27T16:33:21.625" v="240" actId="1035"/>
        <pc:sldMkLst>
          <pc:docMk/>
          <pc:sldMk cId="3107519489" sldId="359"/>
        </pc:sldMkLst>
        <pc:spChg chg="mod">
          <ac:chgData name="Christina Shaw" userId="14dc42a2-bfa6-4b75-b011-e3e8d16be8df" providerId="ADAL" clId="{6422336D-544A-46AE-995A-5DFFC5AA5F07}" dt="2020-03-27T16:16:02.657" v="9" actId="27636"/>
          <ac:spMkLst>
            <pc:docMk/>
            <pc:sldMk cId="3107519489" sldId="359"/>
            <ac:spMk id="2" creationId="{A31E94E2-470C-4A7D-9CB1-8B37CF0BFBBF}"/>
          </ac:spMkLst>
        </pc:spChg>
        <pc:spChg chg="add del mod">
          <ac:chgData name="Christina Shaw" userId="14dc42a2-bfa6-4b75-b011-e3e8d16be8df" providerId="ADAL" clId="{6422336D-544A-46AE-995A-5DFFC5AA5F07}" dt="2020-03-27T16:21:02.745" v="48" actId="478"/>
          <ac:spMkLst>
            <pc:docMk/>
            <pc:sldMk cId="3107519489" sldId="359"/>
            <ac:spMk id="3" creationId="{1FFC40C6-BA41-479D-B26F-3BDB1F33BF70}"/>
          </ac:spMkLst>
        </pc:spChg>
        <pc:spChg chg="add mod">
          <ac:chgData name="Christina Shaw" userId="14dc42a2-bfa6-4b75-b011-e3e8d16be8df" providerId="ADAL" clId="{6422336D-544A-46AE-995A-5DFFC5AA5F07}" dt="2020-03-27T16:21:27.599" v="53" actId="207"/>
          <ac:spMkLst>
            <pc:docMk/>
            <pc:sldMk cId="3107519489" sldId="359"/>
            <ac:spMk id="7" creationId="{577FEBC7-9B7A-428F-826E-1956BCED482F}"/>
          </ac:spMkLst>
        </pc:spChg>
        <pc:spChg chg="add mod">
          <ac:chgData name="Christina Shaw" userId="14dc42a2-bfa6-4b75-b011-e3e8d16be8df" providerId="ADAL" clId="{6422336D-544A-46AE-995A-5DFFC5AA5F07}" dt="2020-03-27T16:21:51.049" v="59" actId="404"/>
          <ac:spMkLst>
            <pc:docMk/>
            <pc:sldMk cId="3107519489" sldId="359"/>
            <ac:spMk id="8" creationId="{01964296-290D-4E0B-8433-B611615D56FF}"/>
          </ac:spMkLst>
        </pc:spChg>
        <pc:spChg chg="add mod">
          <ac:chgData name="Christina Shaw" userId="14dc42a2-bfa6-4b75-b011-e3e8d16be8df" providerId="ADAL" clId="{6422336D-544A-46AE-995A-5DFFC5AA5F07}" dt="2020-03-27T16:32:11.797" v="196" actId="113"/>
          <ac:spMkLst>
            <pc:docMk/>
            <pc:sldMk cId="3107519489" sldId="359"/>
            <ac:spMk id="9" creationId="{A2F92481-AE33-45AD-8CA4-62E0D863424B}"/>
          </ac:spMkLst>
        </pc:spChg>
        <pc:spChg chg="add del">
          <ac:chgData name="Christina Shaw" userId="14dc42a2-bfa6-4b75-b011-e3e8d16be8df" providerId="ADAL" clId="{6422336D-544A-46AE-995A-5DFFC5AA5F07}" dt="2020-03-27T16:22:13.733" v="65"/>
          <ac:spMkLst>
            <pc:docMk/>
            <pc:sldMk cId="3107519489" sldId="359"/>
            <ac:spMk id="10" creationId="{925C2B3D-89D8-4B8F-850A-DEADE2A9C0A2}"/>
          </ac:spMkLst>
        </pc:spChg>
        <pc:spChg chg="add del">
          <ac:chgData name="Christina Shaw" userId="14dc42a2-bfa6-4b75-b011-e3e8d16be8df" providerId="ADAL" clId="{6422336D-544A-46AE-995A-5DFFC5AA5F07}" dt="2020-03-27T16:22:19.600" v="67"/>
          <ac:spMkLst>
            <pc:docMk/>
            <pc:sldMk cId="3107519489" sldId="359"/>
            <ac:spMk id="11" creationId="{C68D5B1C-B161-4662-BDFA-2A318922FFFA}"/>
          </ac:spMkLst>
        </pc:spChg>
        <pc:spChg chg="add mod">
          <ac:chgData name="Christina Shaw" userId="14dc42a2-bfa6-4b75-b011-e3e8d16be8df" providerId="ADAL" clId="{6422336D-544A-46AE-995A-5DFFC5AA5F07}" dt="2020-03-27T16:32:28.526" v="205" actId="113"/>
          <ac:spMkLst>
            <pc:docMk/>
            <pc:sldMk cId="3107519489" sldId="359"/>
            <ac:spMk id="12" creationId="{E2F2D641-78C6-41CC-821F-EB294C36BC1F}"/>
          </ac:spMkLst>
        </pc:spChg>
        <pc:spChg chg="add mod">
          <ac:chgData name="Christina Shaw" userId="14dc42a2-bfa6-4b75-b011-e3e8d16be8df" providerId="ADAL" clId="{6422336D-544A-46AE-995A-5DFFC5AA5F07}" dt="2020-03-27T16:32:37.086" v="209" actId="14100"/>
          <ac:spMkLst>
            <pc:docMk/>
            <pc:sldMk cId="3107519489" sldId="359"/>
            <ac:spMk id="13" creationId="{F5D040AC-923B-4613-8DFB-8B87F08FAFAF}"/>
          </ac:spMkLst>
        </pc:spChg>
        <pc:spChg chg="add mod">
          <ac:chgData name="Christina Shaw" userId="14dc42a2-bfa6-4b75-b011-e3e8d16be8df" providerId="ADAL" clId="{6422336D-544A-46AE-995A-5DFFC5AA5F07}" dt="2020-03-27T16:32:51.663" v="214" actId="1037"/>
          <ac:spMkLst>
            <pc:docMk/>
            <pc:sldMk cId="3107519489" sldId="359"/>
            <ac:spMk id="14" creationId="{BCAA4484-7588-4511-9C76-C4717C2383BB}"/>
          </ac:spMkLst>
        </pc:spChg>
        <pc:spChg chg="add mod">
          <ac:chgData name="Christina Shaw" userId="14dc42a2-bfa6-4b75-b011-e3e8d16be8df" providerId="ADAL" clId="{6422336D-544A-46AE-995A-5DFFC5AA5F07}" dt="2020-03-27T16:24:57.684" v="95" actId="404"/>
          <ac:spMkLst>
            <pc:docMk/>
            <pc:sldMk cId="3107519489" sldId="359"/>
            <ac:spMk id="15" creationId="{65DF17A8-A2A2-4DFC-81C2-AF5DE8C0ECF8}"/>
          </ac:spMkLst>
        </pc:spChg>
        <pc:spChg chg="add mod">
          <ac:chgData name="Christina Shaw" userId="14dc42a2-bfa6-4b75-b011-e3e8d16be8df" providerId="ADAL" clId="{6422336D-544A-46AE-995A-5DFFC5AA5F07}" dt="2020-03-27T16:25:13.140" v="98"/>
          <ac:spMkLst>
            <pc:docMk/>
            <pc:sldMk cId="3107519489" sldId="359"/>
            <ac:spMk id="16" creationId="{56313C0A-357B-410A-882C-1A5207CB7171}"/>
          </ac:spMkLst>
        </pc:spChg>
        <pc:spChg chg="add mod">
          <ac:chgData name="Christina Shaw" userId="14dc42a2-bfa6-4b75-b011-e3e8d16be8df" providerId="ADAL" clId="{6422336D-544A-46AE-995A-5DFFC5AA5F07}" dt="2020-03-27T16:25:55.639" v="105" actId="14100"/>
          <ac:spMkLst>
            <pc:docMk/>
            <pc:sldMk cId="3107519489" sldId="359"/>
            <ac:spMk id="17" creationId="{A9792A3B-2EDC-4E78-8FEB-298F80AA0978}"/>
          </ac:spMkLst>
        </pc:spChg>
        <pc:spChg chg="add mod">
          <ac:chgData name="Christina Shaw" userId="14dc42a2-bfa6-4b75-b011-e3e8d16be8df" providerId="ADAL" clId="{6422336D-544A-46AE-995A-5DFFC5AA5F07}" dt="2020-03-27T16:33:21.625" v="240" actId="1035"/>
          <ac:spMkLst>
            <pc:docMk/>
            <pc:sldMk cId="3107519489" sldId="359"/>
            <ac:spMk id="18" creationId="{5A2ED637-76EC-410F-BEBA-6BF5C3D46FDA}"/>
          </ac:spMkLst>
        </pc:spChg>
        <pc:spChg chg="add mod">
          <ac:chgData name="Christina Shaw" userId="14dc42a2-bfa6-4b75-b011-e3e8d16be8df" providerId="ADAL" clId="{6422336D-544A-46AE-995A-5DFFC5AA5F07}" dt="2020-03-27T16:33:17.007" v="236" actId="1035"/>
          <ac:spMkLst>
            <pc:docMk/>
            <pc:sldMk cId="3107519489" sldId="359"/>
            <ac:spMk id="19" creationId="{24293566-A674-4D9D-A04B-C7300BB279B2}"/>
          </ac:spMkLst>
        </pc:spChg>
        <pc:spChg chg="add del mod">
          <ac:chgData name="Christina Shaw" userId="14dc42a2-bfa6-4b75-b011-e3e8d16be8df" providerId="ADAL" clId="{6422336D-544A-46AE-995A-5DFFC5AA5F07}" dt="2020-03-27T16:28:17.413" v="147" actId="11529"/>
          <ac:spMkLst>
            <pc:docMk/>
            <pc:sldMk cId="3107519489" sldId="359"/>
            <ac:spMk id="20" creationId="{BEED2666-FBAE-4A73-8E43-7329AAC73D2A}"/>
          </ac:spMkLst>
        </pc:spChg>
        <pc:spChg chg="add mod">
          <ac:chgData name="Christina Shaw" userId="14dc42a2-bfa6-4b75-b011-e3e8d16be8df" providerId="ADAL" clId="{6422336D-544A-46AE-995A-5DFFC5AA5F07}" dt="2020-03-27T16:28:32.778" v="151" actId="1076"/>
          <ac:spMkLst>
            <pc:docMk/>
            <pc:sldMk cId="3107519489" sldId="359"/>
            <ac:spMk id="21" creationId="{7D268923-1EE0-46D5-B7B0-7DA4774505CC}"/>
          </ac:spMkLst>
        </pc:spChg>
        <pc:spChg chg="add mod">
          <ac:chgData name="Christina Shaw" userId="14dc42a2-bfa6-4b75-b011-e3e8d16be8df" providerId="ADAL" clId="{6422336D-544A-46AE-995A-5DFFC5AA5F07}" dt="2020-03-27T16:28:37.087" v="153" actId="1076"/>
          <ac:spMkLst>
            <pc:docMk/>
            <pc:sldMk cId="3107519489" sldId="359"/>
            <ac:spMk id="22" creationId="{BB1F990E-86A5-4916-8C09-8F22831DFC9F}"/>
          </ac:spMkLst>
        </pc:spChg>
        <pc:picChg chg="mod">
          <ac:chgData name="Christina Shaw" userId="14dc42a2-bfa6-4b75-b011-e3e8d16be8df" providerId="ADAL" clId="{6422336D-544A-46AE-995A-5DFFC5AA5F07}" dt="2020-03-27T16:23:46.302" v="84" actId="1076"/>
          <ac:picMkLst>
            <pc:docMk/>
            <pc:sldMk cId="3107519489" sldId="359"/>
            <ac:picMk id="4" creationId="{9B8FE341-62BB-4D3D-B6B2-BF11142C24EA}"/>
          </ac:picMkLst>
        </pc:picChg>
      </pc:sldChg>
      <pc:sldChg chg="addSp modSp add modNotesTx">
        <pc:chgData name="Christina Shaw" userId="14dc42a2-bfa6-4b75-b011-e3e8d16be8df" providerId="ADAL" clId="{6422336D-544A-46AE-995A-5DFFC5AA5F07}" dt="2020-03-27T18:36:31.986" v="241" actId="20577"/>
        <pc:sldMkLst>
          <pc:docMk/>
          <pc:sldMk cId="1498434432" sldId="360"/>
        </pc:sldMkLst>
        <pc:spChg chg="mod">
          <ac:chgData name="Christina Shaw" userId="14dc42a2-bfa6-4b75-b011-e3e8d16be8df" providerId="ADAL" clId="{6422336D-544A-46AE-995A-5DFFC5AA5F07}" dt="2020-03-27T16:16:15.081" v="12" actId="27636"/>
          <ac:spMkLst>
            <pc:docMk/>
            <pc:sldMk cId="1498434432" sldId="360"/>
            <ac:spMk id="2" creationId="{A31E94E2-470C-4A7D-9CB1-8B37CF0BFBBF}"/>
          </ac:spMkLst>
        </pc:spChg>
        <pc:spChg chg="mod">
          <ac:chgData name="Christina Shaw" userId="14dc42a2-bfa6-4b75-b011-e3e8d16be8df" providerId="ADAL" clId="{6422336D-544A-46AE-995A-5DFFC5AA5F07}" dt="2020-03-27T16:29:19.710" v="158" actId="14100"/>
          <ac:spMkLst>
            <pc:docMk/>
            <pc:sldMk cId="1498434432" sldId="360"/>
            <ac:spMk id="3" creationId="{1BD9FD14-771E-4073-9004-1C04AA2C340D}"/>
          </ac:spMkLst>
        </pc:spChg>
        <pc:spChg chg="add mod">
          <ac:chgData name="Christina Shaw" userId="14dc42a2-bfa6-4b75-b011-e3e8d16be8df" providerId="ADAL" clId="{6422336D-544A-46AE-995A-5DFFC5AA5F07}" dt="2020-03-27T16:29:31.484" v="161" actId="14100"/>
          <ac:spMkLst>
            <pc:docMk/>
            <pc:sldMk cId="1498434432" sldId="360"/>
            <ac:spMk id="7" creationId="{7AFAEDE4-F581-4010-A92D-854FED56AF4A}"/>
          </ac:spMkLst>
        </pc:spChg>
        <pc:spChg chg="add mod">
          <ac:chgData name="Christina Shaw" userId="14dc42a2-bfa6-4b75-b011-e3e8d16be8df" providerId="ADAL" clId="{6422336D-544A-46AE-995A-5DFFC5AA5F07}" dt="2020-03-27T16:30:16.528" v="168"/>
          <ac:spMkLst>
            <pc:docMk/>
            <pc:sldMk cId="1498434432" sldId="360"/>
            <ac:spMk id="8" creationId="{3DD1AED2-E716-456D-A0F0-8D93E8F11F95}"/>
          </ac:spMkLst>
        </pc:spChg>
        <pc:spChg chg="add mod">
          <ac:chgData name="Christina Shaw" userId="14dc42a2-bfa6-4b75-b011-e3e8d16be8df" providerId="ADAL" clId="{6422336D-544A-46AE-995A-5DFFC5AA5F07}" dt="2020-03-27T16:31:58.224" v="193" actId="1037"/>
          <ac:spMkLst>
            <pc:docMk/>
            <pc:sldMk cId="1498434432" sldId="360"/>
            <ac:spMk id="9" creationId="{22BE2EC5-5703-4177-9FF5-F36289027A4B}"/>
          </ac:spMkLst>
        </pc:spChg>
        <pc:spChg chg="add mod">
          <ac:chgData name="Christina Shaw" userId="14dc42a2-bfa6-4b75-b011-e3e8d16be8df" providerId="ADAL" clId="{6422336D-544A-46AE-995A-5DFFC5AA5F07}" dt="2020-03-27T16:31:28.645" v="184" actId="403"/>
          <ac:spMkLst>
            <pc:docMk/>
            <pc:sldMk cId="1498434432" sldId="360"/>
            <ac:spMk id="10" creationId="{416C45F6-01CD-409D-87E2-BBC79B23C382}"/>
          </ac:spMkLst>
        </pc:spChg>
        <pc:spChg chg="add mod">
          <ac:chgData name="Christina Shaw" userId="14dc42a2-bfa6-4b75-b011-e3e8d16be8df" providerId="ADAL" clId="{6422336D-544A-46AE-995A-5DFFC5AA5F07}" dt="2020-03-27T16:32:03.780" v="194" actId="14100"/>
          <ac:spMkLst>
            <pc:docMk/>
            <pc:sldMk cId="1498434432" sldId="360"/>
            <ac:spMk id="11" creationId="{03CFCA8C-1642-4362-952D-8B92DC70D2E0}"/>
          </ac:spMkLst>
        </pc:spChg>
      </pc:sldChg>
      <pc:sldChg chg="modSp add">
        <pc:chgData name="Christina Shaw" userId="14dc42a2-bfa6-4b75-b011-e3e8d16be8df" providerId="ADAL" clId="{6422336D-544A-46AE-995A-5DFFC5AA5F07}" dt="2020-03-27T16:16:34.419" v="16" actId="13926"/>
        <pc:sldMkLst>
          <pc:docMk/>
          <pc:sldMk cId="3811985841" sldId="361"/>
        </pc:sldMkLst>
        <pc:spChg chg="mod">
          <ac:chgData name="Christina Shaw" userId="14dc42a2-bfa6-4b75-b011-e3e8d16be8df" providerId="ADAL" clId="{6422336D-544A-46AE-995A-5DFFC5AA5F07}" dt="2020-03-27T16:16:34.419" v="16" actId="13926"/>
          <ac:spMkLst>
            <pc:docMk/>
            <pc:sldMk cId="3811985841" sldId="361"/>
            <ac:spMk id="3" creationId="{21247B2E-2AF4-4404-B545-6DB60DA225E7}"/>
          </ac:spMkLst>
        </pc:spChg>
      </pc:sldChg>
      <pc:sldChg chg="add">
        <pc:chgData name="Christina Shaw" userId="14dc42a2-bfa6-4b75-b011-e3e8d16be8df" providerId="ADAL" clId="{6422336D-544A-46AE-995A-5DFFC5AA5F07}" dt="2020-03-27T18:36:50.577" v="242"/>
        <pc:sldMkLst>
          <pc:docMk/>
          <pc:sldMk cId="2218878854" sldId="362"/>
        </pc:sldMkLst>
      </pc:sldChg>
      <pc:sldChg chg="add">
        <pc:chgData name="Christina Shaw" userId="14dc42a2-bfa6-4b75-b011-e3e8d16be8df" providerId="ADAL" clId="{6422336D-544A-46AE-995A-5DFFC5AA5F07}" dt="2020-03-27T18:37:04.662" v="244"/>
        <pc:sldMkLst>
          <pc:docMk/>
          <pc:sldMk cId="2780758258" sldId="363"/>
        </pc:sldMkLst>
      </pc:sldChg>
      <pc:sldChg chg="add">
        <pc:chgData name="Christina Shaw" userId="14dc42a2-bfa6-4b75-b011-e3e8d16be8df" providerId="ADAL" clId="{6422336D-544A-46AE-995A-5DFFC5AA5F07}" dt="2020-03-27T18:39:02.582" v="246"/>
        <pc:sldMkLst>
          <pc:docMk/>
          <pc:sldMk cId="674377802" sldId="364"/>
        </pc:sldMkLst>
      </pc:sldChg>
    </pc:docChg>
  </pc:docChgLst>
  <pc:docChgLst>
    <pc:chgData name="Christina Shaw" userId="14dc42a2-bfa6-4b75-b011-e3e8d16be8df" providerId="ADAL" clId="{7EF36FDA-5798-4623-9158-AF80DEE709A0}"/>
    <pc:docChg chg="modSld">
      <pc:chgData name="Christina Shaw" userId="14dc42a2-bfa6-4b75-b011-e3e8d16be8df" providerId="ADAL" clId="{7EF36FDA-5798-4623-9158-AF80DEE709A0}" dt="2020-03-09T15:43:00.820" v="0" actId="13926"/>
      <pc:docMkLst>
        <pc:docMk/>
      </pc:docMkLst>
      <pc:sldChg chg="modSp">
        <pc:chgData name="Christina Shaw" userId="14dc42a2-bfa6-4b75-b011-e3e8d16be8df" providerId="ADAL" clId="{7EF36FDA-5798-4623-9158-AF80DEE709A0}" dt="2020-03-09T15:43:00.820" v="0" actId="13926"/>
        <pc:sldMkLst>
          <pc:docMk/>
          <pc:sldMk cId="3193242412" sldId="351"/>
        </pc:sldMkLst>
        <pc:spChg chg="mod">
          <ac:chgData name="Christina Shaw" userId="14dc42a2-bfa6-4b75-b011-e3e8d16be8df" providerId="ADAL" clId="{7EF36FDA-5798-4623-9158-AF80DEE709A0}" dt="2020-03-09T15:43:00.820" v="0" actId="13926"/>
          <ac:spMkLst>
            <pc:docMk/>
            <pc:sldMk cId="3193242412" sldId="351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8352C-296D-42CA-A463-2F57CA5FDD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A4262-8931-415F-B1B5-714E4C9050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7759-450C-42D8-80EB-C7C116B7354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4A24C-AFCB-4A6C-8554-AA6AFB4FE5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262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D771F-EE24-4F8A-A41F-EFDA7574D8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262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38770-CBDE-4243-BE4F-2124BDA9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AAEE-3CD4-46D4-B6B1-0D5AAD7F8252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4793-9554-4379-906D-F78EEC41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70132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5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03866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6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51650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7036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9</a:t>
            </a:fld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60624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11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60565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4682" y="2566214"/>
            <a:ext cx="7924800" cy="1600200"/>
          </a:xfrm>
        </p:spPr>
        <p:txBody>
          <a:bodyPr anchor="b" anchorCtr="0"/>
          <a:lstStyle>
            <a:lvl1pPr algn="l">
              <a:lnSpc>
                <a:spcPts val="40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81" y="4136032"/>
            <a:ext cx="6248400" cy="609600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94701" y="5723986"/>
            <a:ext cx="4343400" cy="652709"/>
          </a:xfrm>
          <a:noFill/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i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Presentation Location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Date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794701" y="6360124"/>
            <a:ext cx="3665639" cy="304800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11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513" y="4162348"/>
            <a:ext cx="74865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NCT-logo_ƒ-1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650478"/>
            <a:ext cx="3179046" cy="1144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D3A415-422C-478D-AA41-E452CDDA71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2041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D3A415-422C-478D-AA41-E452CDDA7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870640"/>
            <a:ext cx="8229600" cy="2352364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800100" indent="-342900">
              <a:buClr>
                <a:schemeClr val="accent1"/>
              </a:buClr>
              <a:buFont typeface="Wingdings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257300" indent="-342900">
              <a:buClr>
                <a:schemeClr val="accent1"/>
              </a:buClr>
              <a:buFont typeface="Wingdings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1714500" indent="-342900">
              <a:buClr>
                <a:schemeClr val="accent1"/>
              </a:buClr>
              <a:buFont typeface="Wingdings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39705"/>
            <a:ext cx="8229600" cy="1174353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457200" indent="-457200">
              <a:buClr>
                <a:srgbClr val="00A6B6"/>
              </a:buClr>
              <a:buFontTx/>
              <a:buNone/>
              <a:defRPr sz="20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800100" indent="-342900">
              <a:buClr>
                <a:srgbClr val="00A6B6"/>
              </a:buClr>
              <a:buFontTx/>
              <a:buNone/>
              <a:defRPr sz="18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257300" indent="-342900">
              <a:buClr>
                <a:srgbClr val="00A6B6"/>
              </a:buClr>
              <a:buFontTx/>
              <a:buNone/>
              <a:defRPr sz="16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1714500" indent="-342900">
              <a:buClr>
                <a:srgbClr val="00A6B6"/>
              </a:buClr>
              <a:buFontTx/>
              <a:buNone/>
              <a:defRPr sz="14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2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269040"/>
            <a:ext cx="8229600" cy="11430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3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06" y="63545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 dirty="0">
                <a:latin typeface="Arial"/>
                <a:cs typeface="Arial"/>
              </a:rPr>
              <a:t> | </a:t>
            </a:r>
            <a:r>
              <a:rPr lang="en-US" dirty="0" err="1">
                <a:latin typeface="Arial"/>
                <a:cs typeface="Arial"/>
              </a:rPr>
              <a:t>www.lnct.global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FA83FBE-BDBE-4E27-B50F-44D4FCD414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94852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8" imgW="530" imgH="531" progId="TCLayout.ActiveDocument.1">
                  <p:embed/>
                </p:oleObj>
              </mc:Choice>
              <mc:Fallback>
                <p:oleObj name="think-cell Slide" r:id="rId8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FA83FBE-BDBE-4E27-B50F-44D4FCD41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  <p:sldLayoutId id="214748367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4400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evidenc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339" y="2531011"/>
            <a:ext cx="7924800" cy="1600200"/>
          </a:xfrm>
        </p:spPr>
        <p:txBody>
          <a:bodyPr>
            <a:noAutofit/>
          </a:bodyPr>
          <a:lstStyle/>
          <a:p>
            <a:pPr algn="l" rtl="0"/>
            <a:r>
              <a:rPr lang="fr" b="0" i="0" u="none" baseline="0"/>
              <a:t>Plaidoyer en faveur de l’investissement dans la vaccination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3685" y="4460596"/>
            <a:ext cx="6226044" cy="737121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fr" b="0" i="0" u="none" baseline="0"/>
              <a:t>Promouvoir la croissance économique grâce à la vaccination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4701" y="5623003"/>
            <a:ext cx="7615028" cy="737121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fr" b="0" i="0" u="none" baseline="0"/>
              <a:t>Remarque : cette présentation s’appuie en grande partie sur des outils de plaidoyer en faveur de la vaccination de l’OMS/Europe ainsi que d’autres outils, notamment la base de données Value of Immunization Compendium of Evidence (compendium de données sur l’importance de la vaccination) (VoICE)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/>
            <a:r>
              <a:rPr lang="fr" b="0" i="0" u="none" baseline="0">
                <a:solidFill>
                  <a:schemeClr val="tx1"/>
                </a:solidFill>
              </a:rPr>
              <a:t>Révisé le 30 novembre 2019</a:t>
            </a:r>
          </a:p>
          <a:p>
            <a:endParaRPr lang="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29A81-9C30-42BF-94E4-7B6439358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022" y="4108827"/>
            <a:ext cx="1446663" cy="14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1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11466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fr" b="0" i="0" u="none" baseline="0"/>
              <a:t>Utiliser les données afin de montrer que la couverture vaccinale de votre pays permet d'atteindre de bons résultats économiques (et il reste encore beaucoup à faire)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78297"/>
              </p:ext>
            </p:extLst>
          </p:nvPr>
        </p:nvGraphicFramePr>
        <p:xfrm>
          <a:off x="457200" y="1651724"/>
          <a:ext cx="8229600" cy="2423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542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565058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697139">
                <a:tc>
                  <a:txBody>
                    <a:bodyPr/>
                    <a:lstStyle/>
                    <a:p>
                      <a:pPr algn="l" rtl="0"/>
                      <a:r>
                        <a:rPr lang="fr" b="1" i="0" u="none" baseline="0" dirty="0"/>
                        <a:t>Données nationales requises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" b="1" i="0" u="none" baseline="0"/>
                        <a:t>Exemple d'analyse hypothétique: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1726248">
                <a:tc>
                  <a:txBody>
                    <a:bodyPr/>
                    <a:lstStyle/>
                    <a:p>
                      <a:endParaRPr lang="fr" sz="1400" dirty="0"/>
                    </a:p>
                    <a:p>
                      <a:endParaRPr lang="fr" sz="1400" dirty="0"/>
                    </a:p>
                    <a:p>
                      <a:pPr algn="l" rtl="0"/>
                      <a:r>
                        <a:rPr lang="fr" sz="1400" b="0" i="0" u="none" baseline="0" dirty="0"/>
                        <a:t>Couverture vaccinale globale et par district ou sous-groupe de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" sz="1400" b="0" i="0" u="none" baseline="0" dirty="0"/>
                        <a:t>Notre pays a réalisé de véritables progrès en matière de couverture vaccinale, mais les enfants des districts de __</a:t>
                      </a:r>
                      <a:r>
                        <a:rPr lang="fr-FR" sz="1400" b="0" i="0" u="none" baseline="0" dirty="0"/>
                        <a:t>A</a:t>
                      </a:r>
                      <a:r>
                        <a:rPr lang="fr" sz="1400" b="0" i="0" u="none" baseline="0" dirty="0"/>
                        <a:t>___ et __</a:t>
                      </a:r>
                      <a:r>
                        <a:rPr lang="fr-FR" sz="1400" b="0" i="0" u="none" baseline="0" dirty="0"/>
                        <a:t>B</a:t>
                      </a:r>
                      <a:r>
                        <a:rPr lang="fr" sz="1400" b="0" i="0" u="none" baseline="0" dirty="0"/>
                        <a:t>____ sont davantage exposés au risque de maladies à prévention vaccinale.  Un investissement accru dans la vaccination afin d'accompagner ces familles pourrait entraîner une meilleure cognition et une hausse du niveau de formation, qui se traduiraient, à long terme, par une augmentation de la productivité et de la croissance économique.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0163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10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86E6EA12-0F4C-4055-BD77-F1A6CFFE7FBD}"/>
              </a:ext>
            </a:extLst>
          </p:cNvPr>
          <p:cNvSpPr/>
          <p:nvPr/>
        </p:nvSpPr>
        <p:spPr>
          <a:xfrm>
            <a:off x="7345681" y="183415"/>
            <a:ext cx="1579548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 dirty="0"/>
              <a:t>Données</a:t>
            </a:r>
          </a:p>
        </p:txBody>
      </p:sp>
    </p:spTree>
    <p:extLst>
      <p:ext uri="{BB962C8B-B14F-4D97-AF65-F5344CB8AC3E}">
        <p14:creationId xmlns:p14="http://schemas.microsoft.com/office/powerpoint/2010/main" val="19416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57B2-E5AC-4DCC-974C-2FC061B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8996"/>
            <a:ext cx="8229600" cy="1143000"/>
          </a:xfrm>
        </p:spPr>
        <p:txBody>
          <a:bodyPr/>
          <a:lstStyle/>
          <a:p>
            <a:pPr algn="l" rtl="0"/>
            <a:r>
              <a:rPr lang="fr" b="0" i="0" u="none" baseline="0"/>
              <a:t>La base de données VoICE est une excellente source d’information sur la valeur de la 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7B2E-2AF4-4404-B545-6DB60DA2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2134"/>
          </a:xfrm>
        </p:spPr>
        <p:txBody>
          <a:bodyPr>
            <a:normAutofit/>
          </a:bodyPr>
          <a:lstStyle/>
          <a:p>
            <a:pPr algn="l" rtl="0"/>
            <a:r>
              <a:rPr lang="fr" sz="2800" b="0" i="0" u="none" baseline="0" dirty="0">
                <a:hlinkClick r:id="rId3"/>
              </a:rPr>
              <a:t>https://immunizationevidence.org/</a:t>
            </a:r>
            <a:endParaRPr lang="fr" sz="2800" dirty="0"/>
          </a:p>
          <a:p>
            <a:endParaRPr lang="fr" sz="2800" dirty="0"/>
          </a:p>
          <a:p>
            <a:endParaRPr lang="fr" sz="2800" dirty="0"/>
          </a:p>
          <a:p>
            <a:pPr algn="l" rtl="0"/>
            <a:r>
              <a:rPr lang="fr" sz="2800" b="0" i="0" u="none" baseline="0" dirty="0"/>
              <a:t>Facile à utiliser et régulièrement mis à jour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AF322-A5ED-4A3E-97A6-11E613757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11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98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1E38-347E-41B2-B6B3-94035AB2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Objectif de cette présentation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BDB2-9C1C-4B64-826A-10B18EAF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362"/>
            <a:ext cx="8323006" cy="4778350"/>
          </a:xfrm>
        </p:spPr>
        <p:txBody>
          <a:bodyPr>
            <a:normAutofit/>
          </a:bodyPr>
          <a:lstStyle/>
          <a:p>
            <a:pPr algn="l" rtl="0"/>
            <a:r>
              <a:rPr lang="fr" b="1" i="0" u="none" baseline="0" dirty="0"/>
              <a:t>Objectif </a:t>
            </a:r>
            <a:r>
              <a:rPr lang="fr" b="0" i="0" u="none" baseline="0" dirty="0"/>
              <a:t>: fournir aux membres du LNCT des arguments en faveur d'une hausse (ou au moins du maintien) de l'investissement dans la vaccination</a:t>
            </a:r>
          </a:p>
          <a:p>
            <a:endParaRPr lang="fr" dirty="0"/>
          </a:p>
          <a:p>
            <a:pPr algn="l" rtl="0"/>
            <a:r>
              <a:rPr lang="fr" b="0" i="0" u="none" baseline="0" dirty="0"/>
              <a:t>Certains supports sont délibérément repris plusieurs fois car ils peuvent être utilisés pour différents arguments</a:t>
            </a:r>
          </a:p>
          <a:p>
            <a:endParaRPr lang="fr" dirty="0"/>
          </a:p>
          <a:p>
            <a:pPr algn="l" rtl="0"/>
            <a:r>
              <a:rPr lang="fr" b="0" i="0" u="none" baseline="0" dirty="0"/>
              <a:t>Les diapos ont vocation à être sélectionnées et adaptées à différents publics (par exemple le M</a:t>
            </a:r>
            <a:r>
              <a:rPr lang="fr-FR" b="0" i="0" u="none" baseline="0" dirty="0" err="1"/>
              <a:t>inistère</a:t>
            </a:r>
            <a:r>
              <a:rPr lang="fr-FR" b="0" i="0" u="none" baseline="0" dirty="0"/>
              <a:t> des Finances</a:t>
            </a:r>
            <a:r>
              <a:rPr lang="fr" b="0" i="0" u="none" baseline="0" dirty="0"/>
              <a:t>, les parlementaires, etc.) et contextes</a:t>
            </a:r>
          </a:p>
          <a:p>
            <a:endParaRPr lang="fr" dirty="0"/>
          </a:p>
          <a:p>
            <a:pPr algn="l" rtl="0"/>
            <a:r>
              <a:rPr lang="fr" b="1" i="0" u="none" baseline="0" dirty="0"/>
              <a:t>Nous voulons votre avis </a:t>
            </a:r>
            <a:r>
              <a:rPr lang="fr" b="0" i="0" u="none" baseline="0" dirty="0"/>
              <a:t>: Est-ce utile ?  Qu'est-ce qui pourrait être amélioré afin de mieux s'adapter à vos besoins et vos travaux 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B841F-1EB4-4B5B-9BA4-DEB87B7D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2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75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5" y="247232"/>
            <a:ext cx="8229600" cy="1143000"/>
          </a:xfrm>
        </p:spPr>
        <p:txBody>
          <a:bodyPr/>
          <a:lstStyle/>
          <a:p>
            <a:pPr algn="l" rtl="0"/>
            <a:r>
              <a:rPr lang="fr" b="0" i="0" u="none" baseline="0"/>
              <a:t>Pourquoi est-il important d'investir dans la vaccination ?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478587F-672E-43EB-87CE-495103F66784}"/>
              </a:ext>
            </a:extLst>
          </p:cNvPr>
          <p:cNvSpPr txBox="1"/>
          <p:nvPr/>
        </p:nvSpPr>
        <p:spPr>
          <a:xfrm>
            <a:off x="4395270" y="6214210"/>
            <a:ext cx="456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" sz="900" b="0" i="0" u="none" baseline="0">
                <a:solidFill>
                  <a:prstClr val="black"/>
                </a:solidFill>
                <a:latin typeface="Calibri"/>
              </a:rPr>
              <a:t>Adapté de Palu, T. (2016). </a:t>
            </a:r>
          </a:p>
          <a:p>
            <a:pPr algn="r" rtl="0"/>
            <a:r>
              <a:rPr lang="fr" sz="900" b="0" i="0" u="none" baseline="0">
                <a:solidFill>
                  <a:prstClr val="black"/>
                </a:solidFill>
                <a:latin typeface="Calibri"/>
              </a:rPr>
              <a:t>Sustainable Immunization Through Universal Health Coverage. Réunion SAGE/Banque mondiale.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8559BD-B490-4161-A262-804DEE31F925}"/>
              </a:ext>
            </a:extLst>
          </p:cNvPr>
          <p:cNvGrpSpPr/>
          <p:nvPr/>
        </p:nvGrpSpPr>
        <p:grpSpPr>
          <a:xfrm>
            <a:off x="451530" y="1009861"/>
            <a:ext cx="8868035" cy="5061344"/>
            <a:chOff x="430995" y="493284"/>
            <a:chExt cx="8868035" cy="506134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A438E7A-C538-494D-8675-A167A44D6566}"/>
                </a:ext>
              </a:extLst>
            </p:cNvPr>
            <p:cNvSpPr txBox="1"/>
            <p:nvPr/>
          </p:nvSpPr>
          <p:spPr>
            <a:xfrm>
              <a:off x="517047" y="493284"/>
              <a:ext cx="4233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1600" b="0" i="0" u="none" baseline="0">
                  <a:solidFill>
                    <a:srgbClr val="4472C4">
                      <a:lumMod val="50000"/>
                    </a:srgbClr>
                  </a:solidFill>
                  <a:latin typeface="Calibri"/>
                </a:rPr>
                <a:t>Plate-forme de préparation à une pandémie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AC3A3C-8039-4F53-A630-BF17C618EB44}"/>
                </a:ext>
              </a:extLst>
            </p:cNvPr>
            <p:cNvGrpSpPr/>
            <p:nvPr/>
          </p:nvGrpSpPr>
          <p:grpSpPr>
            <a:xfrm>
              <a:off x="430995" y="662561"/>
              <a:ext cx="8868035" cy="4892067"/>
              <a:chOff x="430995" y="662561"/>
              <a:chExt cx="8868035" cy="4892067"/>
            </a:xfrm>
          </p:grpSpPr>
          <p:cxnSp>
            <p:nvCxnSpPr>
              <p:cNvPr id="72" name="Connector: Elbow 71">
                <a:extLst>
                  <a:ext uri="{FF2B5EF4-FFF2-40B4-BE49-F238E27FC236}">
                    <a16:creationId xmlns:a16="http://schemas.microsoft.com/office/drawing/2014/main" id="{451427EB-09B8-4BD5-9B1F-ED5CA1215735}"/>
                  </a:ext>
                </a:extLst>
              </p:cNvPr>
              <p:cNvCxnSpPr>
                <a:cxnSpLocks/>
                <a:stCxn id="97" idx="1"/>
              </p:cNvCxnSpPr>
              <p:nvPr/>
            </p:nvCxnSpPr>
            <p:spPr>
              <a:xfrm rot="10800000" flipV="1">
                <a:off x="456537" y="662561"/>
                <a:ext cx="60511" cy="3302922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1182C4E-E619-477A-98C1-812364E5854E}"/>
                  </a:ext>
                </a:extLst>
              </p:cNvPr>
              <p:cNvSpPr/>
              <p:nvPr/>
            </p:nvSpPr>
            <p:spPr>
              <a:xfrm>
                <a:off x="430995" y="2666795"/>
                <a:ext cx="8255805" cy="2887833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814EF9C-82B9-4299-8F32-84CD0B247DC6}"/>
                  </a:ext>
                </a:extLst>
              </p:cNvPr>
              <p:cNvSpPr/>
              <p:nvPr/>
            </p:nvSpPr>
            <p:spPr>
              <a:xfrm>
                <a:off x="937433" y="2726072"/>
                <a:ext cx="7264375" cy="254103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9B6D8EF-5DA2-4062-9AD3-89D649FD859B}"/>
                  </a:ext>
                </a:extLst>
              </p:cNvPr>
              <p:cNvSpPr/>
              <p:nvPr/>
            </p:nvSpPr>
            <p:spPr>
              <a:xfrm>
                <a:off x="1244611" y="2767219"/>
                <a:ext cx="6670281" cy="2333226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9EF77D5-CE36-4E1B-AA43-B898E087E97A}"/>
                  </a:ext>
                </a:extLst>
              </p:cNvPr>
              <p:cNvSpPr/>
              <p:nvPr/>
            </p:nvSpPr>
            <p:spPr>
              <a:xfrm>
                <a:off x="1623952" y="2833672"/>
                <a:ext cx="5865654" cy="205177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901C9EE-F76F-451F-AE4C-6EAB9A0FD3C4}"/>
                  </a:ext>
                </a:extLst>
              </p:cNvPr>
              <p:cNvSpPr/>
              <p:nvPr/>
            </p:nvSpPr>
            <p:spPr>
              <a:xfrm>
                <a:off x="1942550" y="2872535"/>
                <a:ext cx="5259574" cy="1839769"/>
              </a:xfrm>
              <a:prstGeom prst="ellipse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EDD2029-2F11-4480-8A51-F0922F29A263}"/>
                  </a:ext>
                </a:extLst>
              </p:cNvPr>
              <p:cNvSpPr/>
              <p:nvPr/>
            </p:nvSpPr>
            <p:spPr>
              <a:xfrm>
                <a:off x="2335930" y="2934717"/>
                <a:ext cx="4480560" cy="15672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5534C8A-9C93-4051-9B07-3CE45FFBE051}"/>
                  </a:ext>
                </a:extLst>
              </p:cNvPr>
              <p:cNvSpPr/>
              <p:nvPr/>
            </p:nvSpPr>
            <p:spPr>
              <a:xfrm>
                <a:off x="2650255" y="2996785"/>
                <a:ext cx="3813048" cy="133378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C1D085B-111C-4E98-BBBA-A1376448EECC}"/>
                  </a:ext>
                </a:extLst>
              </p:cNvPr>
              <p:cNvSpPr/>
              <p:nvPr/>
            </p:nvSpPr>
            <p:spPr>
              <a:xfrm>
                <a:off x="3179464" y="3063839"/>
                <a:ext cx="2772918" cy="106485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5" name="Connector: Elbow 84">
                <a:extLst>
                  <a:ext uri="{FF2B5EF4-FFF2-40B4-BE49-F238E27FC236}">
                    <a16:creationId xmlns:a16="http://schemas.microsoft.com/office/drawing/2014/main" id="{602FF6F4-247F-49E7-AE91-45F0BE7A2D5F}"/>
                  </a:ext>
                </a:extLst>
              </p:cNvPr>
              <p:cNvCxnSpPr>
                <a:cxnSpLocks/>
                <a:stCxn id="94" idx="1"/>
              </p:cNvCxnSpPr>
              <p:nvPr/>
            </p:nvCxnSpPr>
            <p:spPr>
              <a:xfrm rot="10800000" flipV="1">
                <a:off x="5602053" y="1627496"/>
                <a:ext cx="191476" cy="1929990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1620885-999B-48CB-AD2E-EECD51136B07}"/>
                  </a:ext>
                </a:extLst>
              </p:cNvPr>
              <p:cNvSpPr/>
              <p:nvPr/>
            </p:nvSpPr>
            <p:spPr>
              <a:xfrm>
                <a:off x="3482359" y="3106930"/>
                <a:ext cx="2148840" cy="847944"/>
              </a:xfrm>
              <a:prstGeom prst="ellipse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D49D715-3DAB-45E4-8A17-5AB1D1519E44}"/>
                  </a:ext>
                </a:extLst>
              </p:cNvPr>
              <p:cNvSpPr/>
              <p:nvPr/>
            </p:nvSpPr>
            <p:spPr>
              <a:xfrm>
                <a:off x="3817258" y="3153712"/>
                <a:ext cx="1479042" cy="55092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8C8DBD-3A4A-462D-8CF5-C3015D3BCC75}"/>
                  </a:ext>
                </a:extLst>
              </p:cNvPr>
              <p:cNvGrpSpPr/>
              <p:nvPr/>
            </p:nvGrpSpPr>
            <p:grpSpPr>
              <a:xfrm>
                <a:off x="4080148" y="2307258"/>
                <a:ext cx="953262" cy="1223645"/>
                <a:chOff x="5550408" y="2099226"/>
                <a:chExt cx="1271016" cy="1631526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89E0C56-83FB-430D-9A8E-1DFF16E5A98C}"/>
                    </a:ext>
                  </a:extLst>
                </p:cNvPr>
                <p:cNvSpPr/>
                <p:nvPr/>
              </p:nvSpPr>
              <p:spPr>
                <a:xfrm>
                  <a:off x="5550408" y="3300984"/>
                  <a:ext cx="1271016" cy="429768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2916E2B-D9B9-4DB6-A2C5-F0F7E10268BE}"/>
                    </a:ext>
                  </a:extLst>
                </p:cNvPr>
                <p:cNvSpPr/>
                <p:nvPr/>
              </p:nvSpPr>
              <p:spPr>
                <a:xfrm>
                  <a:off x="5734514" y="2777693"/>
                  <a:ext cx="902801" cy="655882"/>
                </a:xfrm>
                <a:custGeom>
                  <a:avLst/>
                  <a:gdLst>
                    <a:gd name="connsiteX0" fmla="*/ 451401 w 902801"/>
                    <a:gd name="connsiteY0" fmla="*/ 0 h 655882"/>
                    <a:gd name="connsiteX1" fmla="*/ 691091 w 902801"/>
                    <a:gd name="connsiteY1" fmla="*/ 14744 h 655882"/>
                    <a:gd name="connsiteX2" fmla="*/ 808392 w 902801"/>
                    <a:gd name="connsiteY2" fmla="*/ 37687 h 655882"/>
                    <a:gd name="connsiteX3" fmla="*/ 715762 w 902801"/>
                    <a:gd name="connsiteY3" fmla="*/ 106766 h 655882"/>
                    <a:gd name="connsiteX4" fmla="*/ 674339 w 902801"/>
                    <a:gd name="connsiteY4" fmla="*/ 152161 h 655882"/>
                    <a:gd name="connsiteX5" fmla="*/ 673141 w 902801"/>
                    <a:gd name="connsiteY5" fmla="*/ 154095 h 655882"/>
                    <a:gd name="connsiteX6" fmla="*/ 611512 w 902801"/>
                    <a:gd name="connsiteY6" fmla="*/ 200292 h 655882"/>
                    <a:gd name="connsiteX7" fmla="*/ 548169 w 902801"/>
                    <a:gd name="connsiteY7" fmla="*/ 327941 h 655882"/>
                    <a:gd name="connsiteX8" fmla="*/ 784250 w 902801"/>
                    <a:gd name="connsiteY8" fmla="*/ 559831 h 655882"/>
                    <a:gd name="connsiteX9" fmla="*/ 902801 w 902801"/>
                    <a:gd name="connsiteY9" fmla="*/ 599626 h 655882"/>
                    <a:gd name="connsiteX10" fmla="*/ 902062 w 902801"/>
                    <a:gd name="connsiteY10" fmla="*/ 599875 h 655882"/>
                    <a:gd name="connsiteX11" fmla="*/ 451401 w 902801"/>
                    <a:gd name="connsiteY11" fmla="*/ 655882 h 655882"/>
                    <a:gd name="connsiteX12" fmla="*/ 741 w 902801"/>
                    <a:gd name="connsiteY12" fmla="*/ 599875 h 655882"/>
                    <a:gd name="connsiteX13" fmla="*/ 0 w 902801"/>
                    <a:gd name="connsiteY13" fmla="*/ 599626 h 655882"/>
                    <a:gd name="connsiteX14" fmla="*/ 118551 w 902801"/>
                    <a:gd name="connsiteY14" fmla="*/ 559831 h 655882"/>
                    <a:gd name="connsiteX15" fmla="*/ 354632 w 902801"/>
                    <a:gd name="connsiteY15" fmla="*/ 327941 h 655882"/>
                    <a:gd name="connsiteX16" fmla="*/ 291291 w 902801"/>
                    <a:gd name="connsiteY16" fmla="*/ 200292 h 655882"/>
                    <a:gd name="connsiteX17" fmla="*/ 264648 w 902801"/>
                    <a:gd name="connsiteY17" fmla="*/ 180321 h 655882"/>
                    <a:gd name="connsiteX18" fmla="*/ 244875 w 902801"/>
                    <a:gd name="connsiteY18" fmla="*/ 148399 h 655882"/>
                    <a:gd name="connsiteX19" fmla="*/ 203452 w 902801"/>
                    <a:gd name="connsiteY19" fmla="*/ 103003 h 655882"/>
                    <a:gd name="connsiteX20" fmla="*/ 111408 w 902801"/>
                    <a:gd name="connsiteY20" fmla="*/ 34362 h 655882"/>
                    <a:gd name="connsiteX21" fmla="*/ 211712 w 902801"/>
                    <a:gd name="connsiteY21" fmla="*/ 14744 h 655882"/>
                    <a:gd name="connsiteX22" fmla="*/ 451401 w 902801"/>
                    <a:gd name="connsiteY22" fmla="*/ 0 h 6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02801" h="655882">
                      <a:moveTo>
                        <a:pt x="451401" y="0"/>
                      </a:moveTo>
                      <a:cubicBezTo>
                        <a:pt x="534869" y="0"/>
                        <a:pt x="615374" y="5162"/>
                        <a:pt x="691091" y="14744"/>
                      </a:cubicBezTo>
                      <a:lnTo>
                        <a:pt x="808392" y="37687"/>
                      </a:lnTo>
                      <a:lnTo>
                        <a:pt x="715762" y="106766"/>
                      </a:lnTo>
                      <a:cubicBezTo>
                        <a:pt x="699773" y="121945"/>
                        <a:pt x="685886" y="137152"/>
                        <a:pt x="674339" y="152161"/>
                      </a:cubicBezTo>
                      <a:lnTo>
                        <a:pt x="673141" y="154095"/>
                      </a:lnTo>
                      <a:lnTo>
                        <a:pt x="611512" y="200292"/>
                      </a:lnTo>
                      <a:cubicBezTo>
                        <a:pt x="570724" y="239526"/>
                        <a:pt x="548169" y="282662"/>
                        <a:pt x="548169" y="327941"/>
                      </a:cubicBezTo>
                      <a:cubicBezTo>
                        <a:pt x="548169" y="418500"/>
                        <a:pt x="638388" y="500485"/>
                        <a:pt x="784250" y="559831"/>
                      </a:cubicBezTo>
                      <a:lnTo>
                        <a:pt x="902801" y="599626"/>
                      </a:lnTo>
                      <a:lnTo>
                        <a:pt x="902062" y="599875"/>
                      </a:lnTo>
                      <a:cubicBezTo>
                        <a:pt x="773418" y="635235"/>
                        <a:pt x="618337" y="655882"/>
                        <a:pt x="451401" y="655882"/>
                      </a:cubicBezTo>
                      <a:cubicBezTo>
                        <a:pt x="284466" y="655882"/>
                        <a:pt x="129385" y="635235"/>
                        <a:pt x="741" y="599875"/>
                      </a:cubicBezTo>
                      <a:lnTo>
                        <a:pt x="0" y="599626"/>
                      </a:lnTo>
                      <a:lnTo>
                        <a:pt x="118551" y="559831"/>
                      </a:lnTo>
                      <a:cubicBezTo>
                        <a:pt x="264416" y="500485"/>
                        <a:pt x="354632" y="418500"/>
                        <a:pt x="354632" y="327941"/>
                      </a:cubicBezTo>
                      <a:cubicBezTo>
                        <a:pt x="354632" y="282662"/>
                        <a:pt x="332078" y="239526"/>
                        <a:pt x="291291" y="200292"/>
                      </a:cubicBezTo>
                      <a:lnTo>
                        <a:pt x="264648" y="180321"/>
                      </a:lnTo>
                      <a:lnTo>
                        <a:pt x="244875" y="148399"/>
                      </a:lnTo>
                      <a:cubicBezTo>
                        <a:pt x="233327" y="133389"/>
                        <a:pt x="219441" y="118182"/>
                        <a:pt x="203452" y="103003"/>
                      </a:cubicBezTo>
                      <a:lnTo>
                        <a:pt x="111408" y="34362"/>
                      </a:lnTo>
                      <a:lnTo>
                        <a:pt x="211712" y="14744"/>
                      </a:lnTo>
                      <a:cubicBezTo>
                        <a:pt x="287430" y="5162"/>
                        <a:pt x="367934" y="0"/>
                        <a:pt x="451401" y="0"/>
                      </a:cubicBezTo>
                      <a:close/>
                    </a:path>
                  </a:pathLst>
                </a:cu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6F454860-CF97-4E0B-8166-126C849EB2FD}"/>
                    </a:ext>
                  </a:extLst>
                </p:cNvPr>
                <p:cNvSpPr/>
                <p:nvPr/>
              </p:nvSpPr>
              <p:spPr>
                <a:xfrm>
                  <a:off x="5734515" y="2099226"/>
                  <a:ext cx="902801" cy="892956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92" name="Graphic 91">
                <a:extLst>
                  <a:ext uri="{FF2B5EF4-FFF2-40B4-BE49-F238E27FC236}">
                    <a16:creationId xmlns:a16="http://schemas.microsoft.com/office/drawing/2014/main" id="{0C007537-8714-4A62-88BA-DD3A836C7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81498" y="2398068"/>
                <a:ext cx="368853" cy="432054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B6E651C-A616-42E8-AF68-7D0496F98F6B}"/>
                  </a:ext>
                </a:extLst>
              </p:cNvPr>
              <p:cNvSpPr txBox="1"/>
              <p:nvPr/>
            </p:nvSpPr>
            <p:spPr>
              <a:xfrm>
                <a:off x="5182336" y="904197"/>
                <a:ext cx="3500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Point d'entrée pour les prestations de services de santé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E22D186-4369-45C1-9507-7BFBE4D1C401}"/>
                  </a:ext>
                </a:extLst>
              </p:cNvPr>
              <p:cNvSpPr txBox="1"/>
              <p:nvPr/>
            </p:nvSpPr>
            <p:spPr>
              <a:xfrm>
                <a:off x="5793529" y="1458219"/>
                <a:ext cx="35055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Amélioration de la santé, réduction de la mortalité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82E6C5D-9B1A-400E-AB65-DAA048DC5378}"/>
                  </a:ext>
                </a:extLst>
              </p:cNvPr>
              <p:cNvSpPr txBox="1"/>
              <p:nvPr/>
            </p:nvSpPr>
            <p:spPr>
              <a:xfrm>
                <a:off x="6511169" y="2047039"/>
                <a:ext cx="19619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Pratique optimale en matière de santé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4A657D5-F019-488B-B138-B9156ECF6E58}"/>
                  </a:ext>
                </a:extLst>
              </p:cNvPr>
              <p:cNvSpPr txBox="1"/>
              <p:nvPr/>
            </p:nvSpPr>
            <p:spPr>
              <a:xfrm>
                <a:off x="7346653" y="2623802"/>
                <a:ext cx="14043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Intervention favorable aux pauvres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17DEE8-2613-431D-A6F3-5AEDC15A5E56}"/>
                  </a:ext>
                </a:extLst>
              </p:cNvPr>
              <p:cNvSpPr txBox="1"/>
              <p:nvPr/>
            </p:nvSpPr>
            <p:spPr>
              <a:xfrm>
                <a:off x="1099737" y="980719"/>
                <a:ext cx="36506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Réduction du poids pesant sur le système de santé</a:t>
                </a:r>
              </a:p>
            </p:txBody>
          </p:sp>
          <p:cxnSp>
            <p:nvCxnSpPr>
              <p:cNvPr id="99" name="Connector: Elbow 98">
                <a:extLst>
                  <a:ext uri="{FF2B5EF4-FFF2-40B4-BE49-F238E27FC236}">
                    <a16:creationId xmlns:a16="http://schemas.microsoft.com/office/drawing/2014/main" id="{CC3A303C-6451-435F-84E0-87FEEAC725B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071752" y="1100382"/>
                <a:ext cx="152611" cy="1577340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4B22CA2-4526-45B1-BC95-1CAE98017E2D}"/>
                  </a:ext>
                </a:extLst>
              </p:cNvPr>
              <p:cNvSpPr txBox="1"/>
              <p:nvPr/>
            </p:nvSpPr>
            <p:spPr>
              <a:xfrm>
                <a:off x="1772431" y="1385057"/>
                <a:ext cx="25227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Gains de productivité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D31F766-5686-4B83-9DFF-E4AA623B22EC}"/>
                  </a:ext>
                </a:extLst>
              </p:cNvPr>
              <p:cNvSpPr txBox="1"/>
              <p:nvPr/>
            </p:nvSpPr>
            <p:spPr>
              <a:xfrm>
                <a:off x="2363578" y="1792832"/>
                <a:ext cx="31653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Meilleure cognition, hausse du niveau de formation, meilleure alimentation</a:t>
                </a:r>
              </a:p>
            </p:txBody>
          </p:sp>
        </p:grpSp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2E8DCC66-E8A7-46B7-8580-32E324FDBA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76407" y="2110199"/>
            <a:ext cx="38457" cy="1712566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CC693F5A-F7BF-44F2-B47B-FE7845B0B60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12419" y="1666573"/>
            <a:ext cx="59892" cy="2171020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58EC386-1C51-4469-AED3-6684CA062F32}"/>
              </a:ext>
            </a:extLst>
          </p:cNvPr>
          <p:cNvCxnSpPr>
            <a:cxnSpLocks/>
          </p:cNvCxnSpPr>
          <p:nvPr/>
        </p:nvCxnSpPr>
        <p:spPr>
          <a:xfrm rot="5400000">
            <a:off x="1835814" y="2987801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8B707848-FF38-4C02-8417-77EE25EBCCA8}"/>
              </a:ext>
            </a:extLst>
          </p:cNvPr>
          <p:cNvCxnSpPr>
            <a:cxnSpLocks/>
          </p:cNvCxnSpPr>
          <p:nvPr/>
        </p:nvCxnSpPr>
        <p:spPr>
          <a:xfrm rot="5400000">
            <a:off x="5981191" y="3223931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691FA243-0573-4F0F-896F-3507E3A11FBC}"/>
              </a:ext>
            </a:extLst>
          </p:cNvPr>
          <p:cNvCxnSpPr>
            <a:cxnSpLocks/>
          </p:cNvCxnSpPr>
          <p:nvPr/>
        </p:nvCxnSpPr>
        <p:spPr>
          <a:xfrm rot="5400000">
            <a:off x="7058713" y="3625106"/>
            <a:ext cx="564032" cy="125101"/>
          </a:xfrm>
          <a:prstGeom prst="bentConnector3">
            <a:avLst>
              <a:gd name="adj1" fmla="val 716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1887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B5E7-2CCC-4F7C-AD25-96E9109E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0" i="0" u="none" baseline="0" dirty="0"/>
              <a:t>La vaccination génère des gains économiques considérables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AC247-35AC-44AE-89D7-30D078245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4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0E217-8884-4A26-845D-1054F6325926}"/>
              </a:ext>
            </a:extLst>
          </p:cNvPr>
          <p:cNvSpPr txBox="1"/>
          <p:nvPr/>
        </p:nvSpPr>
        <p:spPr>
          <a:xfrm>
            <a:off x="457200" y="1135823"/>
            <a:ext cx="825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b="1" i="0" u="none" baseline="0"/>
              <a:t>Des analyses du retour sur investissement permettent de quantifier les bénéfices de la vaccination en termes monétaires.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0ABF9-7565-480C-BF69-D8084962988D}"/>
              </a:ext>
            </a:extLst>
          </p:cNvPr>
          <p:cNvSpPr txBox="1"/>
          <p:nvPr/>
        </p:nvSpPr>
        <p:spPr>
          <a:xfrm>
            <a:off x="539883" y="1956963"/>
            <a:ext cx="4294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b="0" i="0" u="none" baseline="0">
                <a:solidFill>
                  <a:schemeClr val="accent2"/>
                </a:solidFill>
              </a:rPr>
              <a:t>De récents travaux montrent que chaque dollar investi dans la vaccination rapporte quelque…</a:t>
            </a:r>
            <a:endParaRPr lang="fr" b="1" dirty="0">
              <a:solidFill>
                <a:schemeClr val="accent2"/>
              </a:solidFill>
              <a:latin typeface="Museo Sans 500" panose="02000000000000000000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5F6B6B-5C88-416C-8C18-4990BC2A2F22}"/>
              </a:ext>
            </a:extLst>
          </p:cNvPr>
          <p:cNvCxnSpPr/>
          <p:nvPr/>
        </p:nvCxnSpPr>
        <p:spPr>
          <a:xfrm>
            <a:off x="539883" y="1867401"/>
            <a:ext cx="8322014" cy="1610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604EC9-A265-49A5-B7F2-5F3F66B8A3B5}"/>
              </a:ext>
            </a:extLst>
          </p:cNvPr>
          <p:cNvSpPr txBox="1"/>
          <p:nvPr/>
        </p:nvSpPr>
        <p:spPr>
          <a:xfrm>
            <a:off x="434706" y="2880293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5400" b="1" i="0" u="none" baseline="0">
                <a:latin typeface="Museo Sans 700" panose="02000000000000000000" pitchFamily="50" charset="0"/>
              </a:rPr>
              <a:t>$16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80657-1CEF-43B5-BA17-DA6D5D9AD35C}"/>
              </a:ext>
            </a:extLst>
          </p:cNvPr>
          <p:cNvSpPr txBox="1"/>
          <p:nvPr/>
        </p:nvSpPr>
        <p:spPr>
          <a:xfrm>
            <a:off x="2013821" y="3035258"/>
            <a:ext cx="253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3200" dirty="0"/>
              <a:t>de</a:t>
            </a:r>
            <a:r>
              <a:rPr lang="fr" sz="3200" b="0" i="0" u="none" baseline="0" dirty="0"/>
              <a:t> bénéfices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626916-F9DF-4914-9E92-E7FE3FC5E517}"/>
              </a:ext>
            </a:extLst>
          </p:cNvPr>
          <p:cNvCxnSpPr/>
          <p:nvPr/>
        </p:nvCxnSpPr>
        <p:spPr>
          <a:xfrm>
            <a:off x="4957459" y="1949868"/>
            <a:ext cx="0" cy="372968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Merge 13">
            <a:extLst>
              <a:ext uri="{FF2B5EF4-FFF2-40B4-BE49-F238E27FC236}">
                <a16:creationId xmlns:a16="http://schemas.microsoft.com/office/drawing/2014/main" id="{C5D4278E-CF68-4414-AB8C-B771178CC650}"/>
              </a:ext>
            </a:extLst>
          </p:cNvPr>
          <p:cNvSpPr/>
          <p:nvPr/>
        </p:nvSpPr>
        <p:spPr>
          <a:xfrm>
            <a:off x="1053017" y="3825624"/>
            <a:ext cx="2918298" cy="496753"/>
          </a:xfrm>
          <a:prstGeom prst="flowChartMerg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AEF749-7CF7-4375-B282-575A2D517884}"/>
              </a:ext>
            </a:extLst>
          </p:cNvPr>
          <p:cNvSpPr/>
          <p:nvPr/>
        </p:nvSpPr>
        <p:spPr>
          <a:xfrm>
            <a:off x="535832" y="4412474"/>
            <a:ext cx="4191810" cy="12980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fr" sz="1500" b="0" i="0" u="none" baseline="0" dirty="0"/>
              <a:t>Ces analyses montrent que la vaccination constitue un excellent investissement.  Des analyses comparatives révèlent que la vaccination est l'un des investissements en matière de développement le plus rentable.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0C157-2B4B-47D2-B63D-FE6139ACA2A4}"/>
              </a:ext>
            </a:extLst>
          </p:cNvPr>
          <p:cNvSpPr txBox="1"/>
          <p:nvPr/>
        </p:nvSpPr>
        <p:spPr>
          <a:xfrm>
            <a:off x="5083920" y="1981123"/>
            <a:ext cx="37779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b="0" i="0" u="none" baseline="0" dirty="0"/>
              <a:t>Ces retours sur investissement comprennent 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b="0" i="0" u="none" baseline="0" dirty="0"/>
              <a:t>Des économies sur les coûts des traitements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b="0" i="0" u="none" baseline="0" dirty="0"/>
              <a:t>Des économies sur la recherche de traitement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b="0" i="0" u="none" baseline="0" dirty="0"/>
              <a:t>Des pertes évitées sur les salaires des soignants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b="0" i="0" u="none" baseline="0" dirty="0"/>
              <a:t>Des pertes de productivité évitées sur des maladies et des décès prématurés</a:t>
            </a:r>
          </a:p>
          <a:p>
            <a:pPr lvl="1" algn="l" rtl="0"/>
            <a:endParaRPr lang="fr" dirty="0"/>
          </a:p>
          <a:p>
            <a:pPr algn="l" rtl="0"/>
            <a:r>
              <a:rPr lang="fr" b="0" i="0" u="none" baseline="0" dirty="0"/>
              <a:t>Les gains les plus importants sont réalisés en matière de productivité.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CF4F05-CBD7-4D97-8429-DD04A1393A8C}"/>
              </a:ext>
            </a:extLst>
          </p:cNvPr>
          <p:cNvSpPr txBox="1"/>
          <p:nvPr/>
        </p:nvSpPr>
        <p:spPr>
          <a:xfrm>
            <a:off x="1847605" y="6106096"/>
            <a:ext cx="6609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" sz="1200" b="0" i="0" u="none" baseline="0">
                <a:solidFill>
                  <a:srgbClr val="FF0000"/>
                </a:solidFill>
              </a:rPr>
              <a:t>Source :  Sachi et al. Return on Investment from Childhood Immunizations in Low- and Middle- </a:t>
            </a:r>
          </a:p>
          <a:p>
            <a:pPr algn="l" rtl="0"/>
            <a:r>
              <a:rPr lang="fr" sz="1200" b="0" i="0" u="none" baseline="0">
                <a:solidFill>
                  <a:srgbClr val="FF0000"/>
                </a:solidFill>
              </a:rPr>
              <a:t>Income Countries, 2011-20, Affaires sanitaires, février 2016.</a:t>
            </a:r>
          </a:p>
        </p:txBody>
      </p:sp>
      <p:sp>
        <p:nvSpPr>
          <p:cNvPr id="17" name="Star: 6 Points 16">
            <a:extLst>
              <a:ext uri="{FF2B5EF4-FFF2-40B4-BE49-F238E27FC236}">
                <a16:creationId xmlns:a16="http://schemas.microsoft.com/office/drawing/2014/main" id="{3B79315A-4E3D-40FE-929A-C675C2918281}"/>
              </a:ext>
            </a:extLst>
          </p:cNvPr>
          <p:cNvSpPr/>
          <p:nvPr/>
        </p:nvSpPr>
        <p:spPr>
          <a:xfrm>
            <a:off x="7730192" y="163834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 dirty="0"/>
              <a:t>Message clé</a:t>
            </a:r>
          </a:p>
        </p:txBody>
      </p:sp>
    </p:spTree>
    <p:extLst>
      <p:ext uri="{BB962C8B-B14F-4D97-AF65-F5344CB8AC3E}">
        <p14:creationId xmlns:p14="http://schemas.microsoft.com/office/powerpoint/2010/main" val="67437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94E2-470C-4A7D-9CB1-8B37CF0B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fr" b="0" i="0" u="none" baseline="0" dirty="0"/>
              <a:t>La vaccination renforce les perspectives en matière d’éducation et le développement cognitif des enfants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9FD14-771E-4073-9004-1C04AA2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2192"/>
            <a:ext cx="8229600" cy="4105247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fr" b="0" i="0" u="none" baseline="0" dirty="0"/>
              <a:t>Des preuves de plus en plus nombreuses viennent confirmer que :</a:t>
            </a:r>
          </a:p>
          <a:p>
            <a:pPr algn="l" rtl="0"/>
            <a:r>
              <a:rPr lang="fr" b="0" i="0" u="none" baseline="0" dirty="0"/>
              <a:t>Les enfants vaccinés sont moins absents à l’école</a:t>
            </a:r>
          </a:p>
          <a:p>
            <a:pPr algn="l" rtl="0"/>
            <a:r>
              <a:rPr lang="fr" b="0" i="0" u="none" baseline="0" dirty="0"/>
              <a:t>Les infections récurrentes à prévention vaccinale peuvent amener des parents d’enfants à retarder l’entrée de ces derniers à l’école, ralentir leur développement physique et nuire à leur développement cognitif</a:t>
            </a:r>
          </a:p>
          <a:p>
            <a:pPr algn="l" rtl="0"/>
            <a:r>
              <a:rPr lang="fr" b="0" i="0" u="none" baseline="0" dirty="0"/>
              <a:t>Certaines infections à prévention vaccinale peuvent entraîner des troubles auditifs, psychosociaux et neurologiques à long terme</a:t>
            </a:r>
          </a:p>
          <a:p>
            <a:pPr algn="l" rtl="0"/>
            <a:r>
              <a:rPr lang="fr" b="0" i="0" u="none" baseline="0" dirty="0"/>
              <a:t>Les enfants vaccinés avec le vaccin contre la rougeole ont mieux réagi aux tests cognitifs que les enfants non vaccinés</a:t>
            </a:r>
          </a:p>
          <a:p>
            <a:pPr algn="l" rtl="0"/>
            <a:r>
              <a:rPr lang="fr" b="0" i="0" u="none" baseline="0" dirty="0"/>
              <a:t>Les enfants dont les mères ont reçu un vaccin contre le tétanos pendant la grossesse avaient un niveau d’instruction plus élevé que ceux dont les mères n’avaient pas été vaccinées</a:t>
            </a:r>
          </a:p>
          <a:p>
            <a:endParaRPr lang="fr" dirty="0"/>
          </a:p>
          <a:p>
            <a:pPr marL="0" indent="0" algn="l" rtl="0">
              <a:buNone/>
            </a:pPr>
            <a:r>
              <a:rPr lang="fr" sz="1500" b="0" i="0" u="none" baseline="0" dirty="0"/>
              <a:t>Pour plus d’informations, veuillez consulter le site suivant : https://immunizationevidence.org/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CD9D-9A5B-401C-B423-0E402A15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5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4FB54F7-6BE9-480A-8E42-2900882893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 dirty="0"/>
              <a:t>Message clé</a:t>
            </a:r>
          </a:p>
        </p:txBody>
      </p:sp>
    </p:spTree>
    <p:extLst>
      <p:ext uri="{BB962C8B-B14F-4D97-AF65-F5344CB8AC3E}">
        <p14:creationId xmlns:p14="http://schemas.microsoft.com/office/powerpoint/2010/main" val="24881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94E2-470C-4A7D-9CB1-8B37CF0B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" b="0" i="0" u="none" baseline="0"/>
              <a:t>Synthèse : La vaccination renforce </a:t>
            </a:r>
            <a:br>
              <a:rPr lang="fr"/>
            </a:br>
            <a:r>
              <a:rPr lang="fr" b="0" i="0" u="none" baseline="0"/>
              <a:t>les perspectives en matière d’éducation et le développement cognitif des enfants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CD9D-9A5B-401C-B423-0E402A15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6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4FB54F7-6BE9-480A-8E42-2900882893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/>
              <a:t>Message clé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FE341-62BB-4D3D-B6B2-BF11142C2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06" y="1473683"/>
            <a:ext cx="6733619" cy="44491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7FEBC7-9B7A-428F-826E-1956BCED482F}"/>
              </a:ext>
            </a:extLst>
          </p:cNvPr>
          <p:cNvSpPr/>
          <p:nvPr/>
        </p:nvSpPr>
        <p:spPr>
          <a:xfrm>
            <a:off x="1712422" y="1778924"/>
            <a:ext cx="5353396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bg2"/>
                </a:solidFill>
              </a:rPr>
              <a:t>Vaccination, scolarisation et perspectives d’avenir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64296-290D-4E0B-8433-B611615D56FF}"/>
              </a:ext>
            </a:extLst>
          </p:cNvPr>
          <p:cNvSpPr/>
          <p:nvPr/>
        </p:nvSpPr>
        <p:spPr>
          <a:xfrm>
            <a:off x="1712422" y="2267230"/>
            <a:ext cx="2394065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</a:rPr>
              <a:t>Infections infantiles à prévention vaccinale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F92481-AE33-45AD-8CA4-62E0D863424B}"/>
              </a:ext>
            </a:extLst>
          </p:cNvPr>
          <p:cNvSpPr/>
          <p:nvPr/>
        </p:nvSpPr>
        <p:spPr>
          <a:xfrm>
            <a:off x="1383475" y="2838747"/>
            <a:ext cx="1176845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2"/>
                </a:solidFill>
              </a:rPr>
              <a:t>Jours d’école manqués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F2D641-78C6-41CC-821F-EB294C36BC1F}"/>
              </a:ext>
            </a:extLst>
          </p:cNvPr>
          <p:cNvSpPr/>
          <p:nvPr/>
        </p:nvSpPr>
        <p:spPr>
          <a:xfrm>
            <a:off x="2612559" y="2801331"/>
            <a:ext cx="1493928" cy="22798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accent2"/>
                </a:solidFill>
              </a:rPr>
              <a:t>Impact négatif sur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D040AC-923B-4613-8DFB-8B87F08FAFAF}"/>
              </a:ext>
            </a:extLst>
          </p:cNvPr>
          <p:cNvSpPr/>
          <p:nvPr/>
        </p:nvSpPr>
        <p:spPr>
          <a:xfrm>
            <a:off x="1383476" y="3948532"/>
            <a:ext cx="1229084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accent2"/>
                </a:solidFill>
              </a:rPr>
              <a:t>Retard d’entrée à l’école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AA4484-7588-4511-9C76-C4717C2383BB}"/>
              </a:ext>
            </a:extLst>
          </p:cNvPr>
          <p:cNvSpPr/>
          <p:nvPr/>
        </p:nvSpPr>
        <p:spPr>
          <a:xfrm>
            <a:off x="2740687" y="3934884"/>
            <a:ext cx="1572006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accent2"/>
                </a:solidFill>
              </a:rPr>
              <a:t>Invalidités de longue durée affectant l’éducation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F17A8-A2A2-4DFC-81C2-AF5DE8C0ECF8}"/>
              </a:ext>
            </a:extLst>
          </p:cNvPr>
          <p:cNvSpPr/>
          <p:nvPr/>
        </p:nvSpPr>
        <p:spPr>
          <a:xfrm>
            <a:off x="2560320" y="3692529"/>
            <a:ext cx="810677" cy="156954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2"/>
                </a:solidFill>
              </a:rPr>
              <a:t>La croissance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313C0A-357B-410A-882C-1A5207CB7171}"/>
              </a:ext>
            </a:extLst>
          </p:cNvPr>
          <p:cNvSpPr/>
          <p:nvPr/>
        </p:nvSpPr>
        <p:spPr>
          <a:xfrm>
            <a:off x="3359523" y="3656753"/>
            <a:ext cx="810677" cy="156954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2"/>
                </a:solidFill>
              </a:rPr>
              <a:t>La cognition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792A3B-2EDC-4E78-8FEB-298F80AA0978}"/>
              </a:ext>
            </a:extLst>
          </p:cNvPr>
          <p:cNvSpPr/>
          <p:nvPr/>
        </p:nvSpPr>
        <p:spPr>
          <a:xfrm>
            <a:off x="2784143" y="5039219"/>
            <a:ext cx="1514902" cy="220056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2"/>
                </a:solidFill>
              </a:rPr>
              <a:t>Dommages neurologiques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2ED637-76EC-410F-BEBA-6BF5C3D46FDA}"/>
              </a:ext>
            </a:extLst>
          </p:cNvPr>
          <p:cNvSpPr/>
          <p:nvPr/>
        </p:nvSpPr>
        <p:spPr>
          <a:xfrm>
            <a:off x="4621240" y="4028182"/>
            <a:ext cx="1377991" cy="617482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rgbClr val="00B0F0"/>
                </a:solidFill>
              </a:rPr>
              <a:t>Faible niveau d’instruction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293566-A674-4D9D-A04B-C7300BB279B2}"/>
              </a:ext>
            </a:extLst>
          </p:cNvPr>
          <p:cNvSpPr/>
          <p:nvPr/>
        </p:nvSpPr>
        <p:spPr>
          <a:xfrm>
            <a:off x="6298882" y="3881946"/>
            <a:ext cx="1253981" cy="833109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rgbClr val="00B0F0"/>
                </a:solidFill>
              </a:rPr>
              <a:t>Revenu futur potentiel plus réduit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268923-1EE0-46D5-B7B0-7DA4774505CC}"/>
              </a:ext>
            </a:extLst>
          </p:cNvPr>
          <p:cNvSpPr/>
          <p:nvPr/>
        </p:nvSpPr>
        <p:spPr>
          <a:xfrm>
            <a:off x="4837240" y="3054877"/>
            <a:ext cx="1110390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1F990E-86A5-4916-8C09-8F22831DFC9F}"/>
              </a:ext>
            </a:extLst>
          </p:cNvPr>
          <p:cNvSpPr/>
          <p:nvPr/>
        </p:nvSpPr>
        <p:spPr>
          <a:xfrm>
            <a:off x="6298882" y="2872268"/>
            <a:ext cx="1110390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1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94E2-470C-4A7D-9CB1-8B37CF0B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" b="0" i="0" u="none" baseline="0" dirty="0"/>
              <a:t>Les avantages de la vaccination pour la santé et </a:t>
            </a:r>
            <a:br>
              <a:rPr lang="fr" dirty="0"/>
            </a:br>
            <a:r>
              <a:rPr lang="fr" b="0" i="0" u="none" baseline="0" dirty="0"/>
              <a:t>l’instruction des enfants </a:t>
            </a:r>
            <a:r>
              <a:rPr lang="fr" b="0" i="0" u="none" baseline="0" dirty="0">
                <a:latin typeface="Segoe UI" panose="020B0502040204020203" pitchFamily="34" charset="0"/>
                <a:cs typeface="Segoe UI" panose="020B0502040204020203" pitchFamily="34" charset="0"/>
              </a:rPr>
              <a:t>→</a:t>
            </a:r>
            <a:r>
              <a:rPr lang="fr" b="0" i="0" u="none" baseline="0" dirty="0"/>
              <a:t> </a:t>
            </a:r>
            <a:r>
              <a:rPr lang="fr" b="1" i="0" u="none" baseline="0" dirty="0"/>
              <a:t>augmentation des revenus et amélioration de la productivité à l’âge adulte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9FD14-771E-4073-9004-1C04AA2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0310"/>
            <a:ext cx="8229600" cy="4161113"/>
          </a:xfrm>
        </p:spPr>
        <p:txBody>
          <a:bodyPr>
            <a:normAutofit/>
          </a:bodyPr>
          <a:lstStyle/>
          <a:p>
            <a:pPr algn="l" rtl="0"/>
            <a:r>
              <a:rPr lang="fr" sz="1600" b="0" i="0" u="none" baseline="0" dirty="0"/>
              <a:t>En Afrique, la Banque mondiale estime que chaque année d’étude supplémentaire rapporte 12,4 % de revenus futurs supplémentaires à l’âge adulte</a:t>
            </a:r>
          </a:p>
          <a:p>
            <a:pPr algn="l" rtl="0"/>
            <a:r>
              <a:rPr lang="fr" sz="1600" b="0" i="0" u="none" baseline="0" dirty="0"/>
              <a:t>Les rendements sont les plus conséquents dans les pays à revenu faible et intermédiaire</a:t>
            </a:r>
          </a:p>
          <a:p>
            <a:endParaRPr lang="fr" dirty="0"/>
          </a:p>
          <a:p>
            <a:endParaRPr lang="fr" dirty="0"/>
          </a:p>
          <a:p>
            <a:endParaRPr lang="fr" dirty="0"/>
          </a:p>
          <a:p>
            <a:endParaRPr lang="fr" dirty="0"/>
          </a:p>
          <a:p>
            <a:endParaRPr lang="fr" dirty="0"/>
          </a:p>
          <a:p>
            <a:endParaRPr lang="fr" dirty="0"/>
          </a:p>
          <a:p>
            <a:endParaRPr lang="fr" dirty="0"/>
          </a:p>
          <a:p>
            <a:endParaRPr lang="fr" dirty="0"/>
          </a:p>
          <a:p>
            <a:pPr marL="0" indent="0" algn="l" rtl="0">
              <a:buNone/>
            </a:pPr>
            <a:endParaRPr lang="fr" sz="15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CD9D-9A5B-401C-B423-0E402A15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7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4FB54F7-6BE9-480A-8E42-2900882893C7}"/>
              </a:ext>
            </a:extLst>
          </p:cNvPr>
          <p:cNvSpPr/>
          <p:nvPr/>
        </p:nvSpPr>
        <p:spPr>
          <a:xfrm>
            <a:off x="7997116" y="90984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/>
              <a:t>Message clé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148A1-9DD2-40F0-A3EC-C6FEF9203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131" y="2539692"/>
            <a:ext cx="5456619" cy="35731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AEDE4-F581-4010-A92D-854FED56AF4A}"/>
              </a:ext>
            </a:extLst>
          </p:cNvPr>
          <p:cNvSpPr/>
          <p:nvPr/>
        </p:nvSpPr>
        <p:spPr>
          <a:xfrm>
            <a:off x="2000250" y="2734267"/>
            <a:ext cx="4663142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bg2"/>
                </a:solidFill>
              </a:rPr>
              <a:t>Vaccination, scolarisation et perspectives d’avenir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D1AED2-E716-456D-A0F0-8D93E8F11F95}"/>
              </a:ext>
            </a:extLst>
          </p:cNvPr>
          <p:cNvSpPr/>
          <p:nvPr/>
        </p:nvSpPr>
        <p:spPr>
          <a:xfrm>
            <a:off x="2000250" y="3120259"/>
            <a:ext cx="4891869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>
                <a:solidFill>
                  <a:srgbClr val="00B0F0"/>
                </a:solidFill>
              </a:rPr>
              <a:t>La vaccination prévient les infections infantiles et protège l’enfant…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BE2EC5-5703-4177-9FF5-F36289027A4B}"/>
              </a:ext>
            </a:extLst>
          </p:cNvPr>
          <p:cNvSpPr/>
          <p:nvPr/>
        </p:nvSpPr>
        <p:spPr>
          <a:xfrm>
            <a:off x="1892216" y="4399061"/>
            <a:ext cx="1350572" cy="457756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2"/>
                </a:solidFill>
              </a:rPr>
              <a:t>Croissance et développement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6C45F6-01CD-409D-87E2-BBC79B23C382}"/>
              </a:ext>
            </a:extLst>
          </p:cNvPr>
          <p:cNvSpPr/>
          <p:nvPr/>
        </p:nvSpPr>
        <p:spPr>
          <a:xfrm>
            <a:off x="3111199" y="3659950"/>
            <a:ext cx="1220622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2"/>
                </a:solidFill>
              </a:rPr>
              <a:t>Niveau d’instruction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CA8C-1642-4362-952D-8B92DC70D2E0}"/>
              </a:ext>
            </a:extLst>
          </p:cNvPr>
          <p:cNvSpPr/>
          <p:nvPr/>
        </p:nvSpPr>
        <p:spPr>
          <a:xfrm>
            <a:off x="5312819" y="4174146"/>
            <a:ext cx="1350572" cy="457756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2"/>
                </a:solidFill>
              </a:rPr>
              <a:t>Revenus et productivité futurs</a:t>
            </a:r>
          </a:p>
        </p:txBody>
      </p:sp>
    </p:spTree>
    <p:extLst>
      <p:ext uri="{BB962C8B-B14F-4D97-AF65-F5344CB8AC3E}">
        <p14:creationId xmlns:p14="http://schemas.microsoft.com/office/powerpoint/2010/main" val="149843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8586" cy="1143000"/>
          </a:xfrm>
        </p:spPr>
        <p:txBody>
          <a:bodyPr>
            <a:normAutofit/>
          </a:bodyPr>
          <a:lstStyle/>
          <a:p>
            <a:pPr algn="l" rtl="0"/>
            <a:r>
              <a:rPr lang="fr" b="0" i="0" u="none" baseline="0" dirty="0"/>
              <a:t>De solides programmes de vaccination constituent une plate-forme de préparation à une pandémie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70617"/>
          </a:xfrm>
        </p:spPr>
        <p:txBody>
          <a:bodyPr>
            <a:normAutofit/>
          </a:bodyPr>
          <a:lstStyle/>
          <a:p>
            <a:pPr algn="l" rtl="0"/>
            <a:r>
              <a:rPr lang="fr" sz="1900" b="0" i="0" u="none" baseline="0" dirty="0"/>
              <a:t>Des épidémies de grande envergure peuvent porter préjudice à l'économie et ralentir la croissance en nuisant au commerce, au tourisme, à la production, au transport. </a:t>
            </a:r>
          </a:p>
          <a:p>
            <a:endParaRPr lang="fr" sz="1900" dirty="0"/>
          </a:p>
          <a:p>
            <a:pPr algn="l" rtl="0"/>
            <a:r>
              <a:rPr lang="fr" sz="1900" b="0" i="0" u="none" baseline="0" dirty="0"/>
              <a:t>En 2003, l'épidémie de SRAS aurait coûté à Hong Kong plus de 1 % de son PIB.*</a:t>
            </a:r>
          </a:p>
          <a:p>
            <a:endParaRPr lang="fr" sz="1900" dirty="0"/>
          </a:p>
          <a:p>
            <a:pPr algn="l" rtl="0"/>
            <a:r>
              <a:rPr lang="fr" sz="1900" b="0" i="0" u="none" baseline="0" dirty="0"/>
              <a:t>La vaccination peut empêcher directement l'apparition de certaines maladies telles que la fièvre jaune, le choléra, la méningite, la rougeole et l'encéphalite japonaise, maladies contre lesquelles des vaccins existent déjà.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8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9F90B-08AA-4A92-845D-50A3A6BD3F81}"/>
              </a:ext>
            </a:extLst>
          </p:cNvPr>
          <p:cNvSpPr txBox="1"/>
          <p:nvPr/>
        </p:nvSpPr>
        <p:spPr>
          <a:xfrm>
            <a:off x="457200" y="4949591"/>
            <a:ext cx="8339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</a:t>
            </a:r>
            <a:r>
              <a:rPr lang="en-US" sz="1400" i="1" dirty="0" err="1"/>
              <a:t>Brahmbhatt</a:t>
            </a:r>
            <a:r>
              <a:rPr lang="en-US" sz="1400" i="1" dirty="0"/>
              <a:t>, Milan; </a:t>
            </a:r>
            <a:r>
              <a:rPr lang="en-US" sz="1400" i="1" dirty="0" err="1"/>
              <a:t>Dutta</a:t>
            </a:r>
            <a:r>
              <a:rPr lang="en-US" sz="1400" i="1" dirty="0"/>
              <a:t>, </a:t>
            </a:r>
            <a:r>
              <a:rPr lang="en-US" sz="1400" i="1" dirty="0" err="1"/>
              <a:t>Arindam</a:t>
            </a:r>
            <a:r>
              <a:rPr lang="en-US" sz="1400" i="1" dirty="0"/>
              <a:t>. 2008. On SARS Type Economic Effects During Infectious Disease Outbreaks. Policy Research Working Paper; No. 4466. World Bank, Washington, DC. © World Bank. https://openknowledge.worldbank.org/handle/10986/6440</a:t>
            </a:r>
            <a:endParaRPr lang="en-US" sz="1400" dirty="0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AEBFEAA-FEC2-4B41-BD4C-4A54195CF81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/>
              <a:t>Message clé</a:t>
            </a:r>
          </a:p>
        </p:txBody>
      </p:sp>
    </p:spTree>
    <p:extLst>
      <p:ext uri="{BB962C8B-B14F-4D97-AF65-F5344CB8AC3E}">
        <p14:creationId xmlns:p14="http://schemas.microsoft.com/office/powerpoint/2010/main" val="364687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45552" cy="1143000"/>
          </a:xfrm>
        </p:spPr>
        <p:txBody>
          <a:bodyPr/>
          <a:lstStyle/>
          <a:p>
            <a:pPr algn="l" rtl="0"/>
            <a:r>
              <a:rPr lang="fr" b="0" i="0" u="none" baseline="0"/>
              <a:t>De solides programmes de vaccination constituent une plate-forme de préparation à une pandémie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1257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fr" b="0" i="0" u="none" baseline="0"/>
              <a:t>De solides programmes de vaccination permettent aux pays d'intervenir rapidement en cas de mise à disposition de nouveaux vaccins suite à une épidémie. </a:t>
            </a:r>
          </a:p>
          <a:p>
            <a:endParaRPr lang="fr" dirty="0"/>
          </a:p>
          <a:p>
            <a:pPr algn="l" rtl="0"/>
            <a:r>
              <a:rPr lang="fr" b="0" i="0" u="none" baseline="0"/>
              <a:t>Des vaccins sont en cours de développement contre les virus Ebola et Zika et plusieurs autres potentielles maladies épidémiques.</a:t>
            </a:r>
          </a:p>
          <a:p>
            <a:pPr marL="0" indent="0" algn="l" rtl="0">
              <a:buNone/>
            </a:pPr>
            <a:r>
              <a:rPr lang="fr" b="0" i="0" u="none" baseline="0"/>
              <a:t> </a:t>
            </a:r>
          </a:p>
          <a:p>
            <a:pPr algn="l" rtl="0"/>
            <a:r>
              <a:rPr lang="fr" b="0" i="0" u="none" baseline="0"/>
              <a:t>De solides programmes de vaccination peuvent aider les pays à intervenir d'autres façons en cas d'épidémie, même pour des épidémies de maladies pour lesquelles il n'existe pas de vaccins. </a:t>
            </a:r>
          </a:p>
          <a:p>
            <a:endParaRPr lang="fr" dirty="0"/>
          </a:p>
          <a:p>
            <a:pPr algn="l" rtl="0"/>
            <a:r>
              <a:rPr lang="fr" b="0" i="0" u="none" baseline="0"/>
              <a:t>Par exemple, les infrastructures nigérianes de lutte contre la polio ont aidé à prévenir une grave épidémie d'Ebola en 2014.</a:t>
            </a:r>
          </a:p>
          <a:p>
            <a:pPr marL="0" indent="0" algn="l" rtl="0">
              <a:buNone/>
            </a:pPr>
            <a:endParaRPr lang="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9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7AD3830-933B-4411-B370-D7D79ECFBF8C}"/>
              </a:ext>
            </a:extLst>
          </p:cNvPr>
          <p:cNvSpPr/>
          <p:nvPr/>
        </p:nvSpPr>
        <p:spPr>
          <a:xfrm>
            <a:off x="8107533" y="261431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 dirty="0"/>
              <a:t>Message clé</a:t>
            </a:r>
          </a:p>
        </p:txBody>
      </p:sp>
    </p:spTree>
    <p:extLst>
      <p:ext uri="{BB962C8B-B14F-4D97-AF65-F5344CB8AC3E}">
        <p14:creationId xmlns:p14="http://schemas.microsoft.com/office/powerpoint/2010/main" val="27962202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kd16009dc51444af92aa78db77815af5 xmlns="2af4539b-39f3-4771-ac1a-16de5a20c39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d8600aaf-13ee-4a11-996f-f272b3ac4916</TermId>
        </TermInfo>
      </Terms>
    </kd16009dc51444af92aa78db77815af5>
    <TaxCatchAll xmlns="2af4539b-39f3-4771-ac1a-16de5a20c394">
      <Value>270</Value>
    </TaxCatchAl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7C27743072DFDD458C10732A45EA6922" ma:contentTypeVersion="18" ma:contentTypeDescription="Create a new document." ma:contentTypeScope="" ma:versionID="c6561534dfdc9b7886528db40cafc27d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768c69c3-fa35-427a-bd39-62ed8a1a923f" targetNamespace="http://schemas.microsoft.com/office/2006/metadata/properties" ma:root="true" ma:fieldsID="79f9ffad7407983900b851270c6c0e65" ns1:_="" ns2:_="" ns3:_="">
    <xsd:import namespace="http://schemas.microsoft.com/sharepoint/v3"/>
    <xsd:import namespace="2af4539b-39f3-4771-ac1a-16de5a20c394"/>
    <xsd:import namespace="768c69c3-fa35-427a-bd39-62ed8a1a923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" ma:fieldId="{4d16009d-c514-44af-92aa-78db77815af5}" ma:taxonomyMulti="true" ma:sspId="99a65aa6-ac8d-46e4-9aa8-b40f8e8101fc" ma:termSetId="15945777-b729-482b-84e6-b6df0cc2b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9c3-fa35-427a-bd39-62ed8a1a9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F70BE-E4CC-4D73-8BA0-08FE658F0A94}">
  <ds:schemaRefs>
    <ds:schemaRef ds:uri="http://schemas.microsoft.com/office/2006/metadata/properties"/>
    <ds:schemaRef ds:uri="http://schemas.microsoft.com/office/infopath/2007/PartnerControls"/>
    <ds:schemaRef ds:uri="2af4539b-39f3-4771-ac1a-16de5a20c39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22DF4FB-3862-44CE-9A6B-693D61047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07C530-0F4A-422D-95CB-75A5F6E40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f4539b-39f3-4771-ac1a-16de5a20c394"/>
    <ds:schemaRef ds:uri="768c69c3-fa35-427a-bd39-62ed8a1a92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18430</TotalTime>
  <Words>1194</Words>
  <Application>Microsoft Office PowerPoint</Application>
  <PresentationFormat>On-screen Show (4:3)</PresentationFormat>
  <Paragraphs>123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Museo Sans 300</vt:lpstr>
      <vt:lpstr>Museo Sans 500</vt:lpstr>
      <vt:lpstr>Museo Sans 700</vt:lpstr>
      <vt:lpstr>Museo Slab 300</vt:lpstr>
      <vt:lpstr>Segoe UI</vt:lpstr>
      <vt:lpstr>Wingdings</vt:lpstr>
      <vt:lpstr>R4D_StandardTemplate_MAC</vt:lpstr>
      <vt:lpstr>think-cell Slide</vt:lpstr>
      <vt:lpstr>Plaidoyer en faveur de l’investissement dans la vaccination</vt:lpstr>
      <vt:lpstr>Objectif de cette présentation</vt:lpstr>
      <vt:lpstr>Pourquoi est-il important d'investir dans la vaccination ?</vt:lpstr>
      <vt:lpstr>La vaccination génère des gains économiques considérables</vt:lpstr>
      <vt:lpstr>La vaccination renforce les perspectives en matière d’éducation et le développement cognitif des enfants</vt:lpstr>
      <vt:lpstr>Synthèse : La vaccination renforce  les perspectives en matière d’éducation et le développement cognitif des enfants</vt:lpstr>
      <vt:lpstr>Les avantages de la vaccination pour la santé et  l’instruction des enfants → augmentation des revenus et amélioration de la productivité à l’âge adulte</vt:lpstr>
      <vt:lpstr>De solides programmes de vaccination constituent une plate-forme de préparation à une pandémie (1/2)</vt:lpstr>
      <vt:lpstr>De solides programmes de vaccination constituent une plate-forme de préparation à une pandémie (2/2)</vt:lpstr>
      <vt:lpstr>Utiliser les données afin de montrer que la couverture vaccinale de votre pays permet d'atteindre de bons résultats économiques (et il reste encore beaucoup à faire)</vt:lpstr>
      <vt:lpstr>La base de données VoICE est une excellente source d’information sur la valeur de la vaccination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R4D PowerPoint Template</dc:title>
  <dc:creator>R4D17</dc:creator>
  <cp:lastModifiedBy>Christina Shaw</cp:lastModifiedBy>
  <cp:revision>353</cp:revision>
  <cp:lastPrinted>2018-04-16T21:25:53Z</cp:lastPrinted>
  <dcterms:created xsi:type="dcterms:W3CDTF">2013-09-25T20:04:22Z</dcterms:created>
  <dcterms:modified xsi:type="dcterms:W3CDTF">2020-03-27T18:39:26Z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0x010100C4C8B401AAE50B4896808F1C5415D9AD007C27743072DFDD458C10732A45EA6922</vt:lpwstr>
  </property>
  <property fmtid="{D5CDD505-2E9C-101B-9397-08002B2CF9AE}" pid="3" name="OW-Topics">
    <vt:lpwstr>270;#Communications|d8600aaf-13ee-4a11-996f-f272b3ac4916</vt:lpwstr>
  </property>
</Properties>
</file>