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sldIdLst>
    <p:sldId id="375" r:id="rId5"/>
    <p:sldId id="305" r:id="rId6"/>
    <p:sldId id="281" r:id="rId7"/>
    <p:sldId id="282" r:id="rId8"/>
    <p:sldId id="293" r:id="rId9"/>
    <p:sldId id="294" r:id="rId10"/>
    <p:sldId id="350" r:id="rId11"/>
    <p:sldId id="298" r:id="rId12"/>
    <p:sldId id="353" r:id="rId13"/>
    <p:sldId id="288" r:id="rId14"/>
    <p:sldId id="340" r:id="rId15"/>
    <p:sldId id="289" r:id="rId16"/>
    <p:sldId id="326" r:id="rId17"/>
    <p:sldId id="346" r:id="rId18"/>
    <p:sldId id="330" r:id="rId19"/>
    <p:sldId id="335" r:id="rId20"/>
    <p:sldId id="337" r:id="rId21"/>
    <p:sldId id="310" r:id="rId22"/>
    <p:sldId id="311" r:id="rId23"/>
    <p:sldId id="318" r:id="rId24"/>
    <p:sldId id="315" r:id="rId25"/>
    <p:sldId id="352" r:id="rId26"/>
    <p:sldId id="351" r:id="rId27"/>
    <p:sldId id="34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D0F97E-A101-4AF8-B1CE-0518C406D6C0}" v="6" dt="2020-03-27T16:13:50.226"/>
    <p1510:client id="{C803672C-4607-46C3-97AB-357BCB53F6B6}" v="32" dt="2020-03-27T18:07:08.1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57" autoAdjust="0"/>
    <p:restoredTop sz="94660"/>
  </p:normalViewPr>
  <p:slideViewPr>
    <p:cSldViewPr snapToGrid="0">
      <p:cViewPr varScale="1">
        <p:scale>
          <a:sx n="67" d="100"/>
          <a:sy n="67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Shaw" userId="14dc42a2-bfa6-4b75-b011-e3e8d16be8df" providerId="ADAL" clId="{C803672C-4607-46C3-97AB-357BCB53F6B6}"/>
    <pc:docChg chg="undo custSel addSld delSld modSld">
      <pc:chgData name="Christina Shaw" userId="14dc42a2-bfa6-4b75-b011-e3e8d16be8df" providerId="ADAL" clId="{C803672C-4607-46C3-97AB-357BCB53F6B6}" dt="2020-03-27T18:07:40.059" v="73" actId="20577"/>
      <pc:docMkLst>
        <pc:docMk/>
      </pc:docMkLst>
      <pc:sldChg chg="add">
        <pc:chgData name="Christina Shaw" userId="14dc42a2-bfa6-4b75-b011-e3e8d16be8df" providerId="ADAL" clId="{C803672C-4607-46C3-97AB-357BCB53F6B6}" dt="2020-03-27T17:57:13.488" v="4"/>
        <pc:sldMkLst>
          <pc:docMk/>
          <pc:sldMk cId="4161316538" sldId="281"/>
        </pc:sldMkLst>
      </pc:sldChg>
      <pc:sldChg chg="add">
        <pc:chgData name="Christina Shaw" userId="14dc42a2-bfa6-4b75-b011-e3e8d16be8df" providerId="ADAL" clId="{C803672C-4607-46C3-97AB-357BCB53F6B6}" dt="2020-03-27T17:57:30.790" v="6"/>
        <pc:sldMkLst>
          <pc:docMk/>
          <pc:sldMk cId="2937123701" sldId="282"/>
        </pc:sldMkLst>
      </pc:sldChg>
      <pc:sldChg chg="add">
        <pc:chgData name="Christina Shaw" userId="14dc42a2-bfa6-4b75-b011-e3e8d16be8df" providerId="ADAL" clId="{C803672C-4607-46C3-97AB-357BCB53F6B6}" dt="2020-03-27T17:59:51.671" v="23"/>
        <pc:sldMkLst>
          <pc:docMk/>
          <pc:sldMk cId="375206045" sldId="288"/>
        </pc:sldMkLst>
      </pc:sldChg>
      <pc:sldChg chg="add">
        <pc:chgData name="Christina Shaw" userId="14dc42a2-bfa6-4b75-b011-e3e8d16be8df" providerId="ADAL" clId="{C803672C-4607-46C3-97AB-357BCB53F6B6}" dt="2020-03-27T18:00:31.151" v="31"/>
        <pc:sldMkLst>
          <pc:docMk/>
          <pc:sldMk cId="2246132592" sldId="289"/>
        </pc:sldMkLst>
      </pc:sldChg>
      <pc:sldChg chg="add">
        <pc:chgData name="Christina Shaw" userId="14dc42a2-bfa6-4b75-b011-e3e8d16be8df" providerId="ADAL" clId="{C803672C-4607-46C3-97AB-357BCB53F6B6}" dt="2020-03-27T17:57:40.263" v="8"/>
        <pc:sldMkLst>
          <pc:docMk/>
          <pc:sldMk cId="1586881728" sldId="293"/>
        </pc:sldMkLst>
      </pc:sldChg>
      <pc:sldChg chg="modSp add">
        <pc:chgData name="Christina Shaw" userId="14dc42a2-bfa6-4b75-b011-e3e8d16be8df" providerId="ADAL" clId="{C803672C-4607-46C3-97AB-357BCB53F6B6}" dt="2020-03-27T17:57:51.199" v="11" actId="27636"/>
        <pc:sldMkLst>
          <pc:docMk/>
          <pc:sldMk cId="3733905521" sldId="294"/>
        </pc:sldMkLst>
        <pc:spChg chg="mod">
          <ac:chgData name="Christina Shaw" userId="14dc42a2-bfa6-4b75-b011-e3e8d16be8df" providerId="ADAL" clId="{C803672C-4607-46C3-97AB-357BCB53F6B6}" dt="2020-03-27T17:57:51.199" v="11" actId="27636"/>
          <ac:spMkLst>
            <pc:docMk/>
            <pc:sldMk cId="3733905521" sldId="294"/>
            <ac:spMk id="2" creationId="{5A5599C4-0FE2-4DF6-AAD6-7576869EB3A2}"/>
          </ac:spMkLst>
        </pc:spChg>
      </pc:sldChg>
      <pc:sldChg chg="add">
        <pc:chgData name="Christina Shaw" userId="14dc42a2-bfa6-4b75-b011-e3e8d16be8df" providerId="ADAL" clId="{C803672C-4607-46C3-97AB-357BCB53F6B6}" dt="2020-03-27T17:58:24.045" v="16"/>
        <pc:sldMkLst>
          <pc:docMk/>
          <pc:sldMk cId="1328834689" sldId="298"/>
        </pc:sldMkLst>
      </pc:sldChg>
      <pc:sldChg chg="add">
        <pc:chgData name="Christina Shaw" userId="14dc42a2-bfa6-4b75-b011-e3e8d16be8df" providerId="ADAL" clId="{C803672C-4607-46C3-97AB-357BCB53F6B6}" dt="2020-03-27T17:57:04.613" v="2"/>
        <pc:sldMkLst>
          <pc:docMk/>
          <pc:sldMk cId="3095954908" sldId="305"/>
        </pc:sldMkLst>
      </pc:sldChg>
      <pc:sldChg chg="modSp add">
        <pc:chgData name="Christina Shaw" userId="14dc42a2-bfa6-4b75-b011-e3e8d16be8df" providerId="ADAL" clId="{C803672C-4607-46C3-97AB-357BCB53F6B6}" dt="2020-03-27T18:03:49.244" v="46" actId="27636"/>
        <pc:sldMkLst>
          <pc:docMk/>
          <pc:sldMk cId="154010978" sldId="310"/>
        </pc:sldMkLst>
        <pc:spChg chg="mod">
          <ac:chgData name="Christina Shaw" userId="14dc42a2-bfa6-4b75-b011-e3e8d16be8df" providerId="ADAL" clId="{C803672C-4607-46C3-97AB-357BCB53F6B6}" dt="2020-03-27T18:03:49.244" v="46" actId="27636"/>
          <ac:spMkLst>
            <pc:docMk/>
            <pc:sldMk cId="154010978" sldId="310"/>
            <ac:spMk id="2" creationId="{A60912B5-FE99-4A0D-B4F1-4AB69D7EA0FE}"/>
          </ac:spMkLst>
        </pc:spChg>
      </pc:sldChg>
      <pc:sldChg chg="modSp add">
        <pc:chgData name="Christina Shaw" userId="14dc42a2-bfa6-4b75-b011-e3e8d16be8df" providerId="ADAL" clId="{C803672C-4607-46C3-97AB-357BCB53F6B6}" dt="2020-03-27T18:03:59.130" v="49" actId="27636"/>
        <pc:sldMkLst>
          <pc:docMk/>
          <pc:sldMk cId="510957951" sldId="311"/>
        </pc:sldMkLst>
        <pc:spChg chg="mod">
          <ac:chgData name="Christina Shaw" userId="14dc42a2-bfa6-4b75-b011-e3e8d16be8df" providerId="ADAL" clId="{C803672C-4607-46C3-97AB-357BCB53F6B6}" dt="2020-03-27T18:03:59.130" v="49" actId="27636"/>
          <ac:spMkLst>
            <pc:docMk/>
            <pc:sldMk cId="510957951" sldId="311"/>
            <ac:spMk id="2" creationId="{A60912B5-FE99-4A0D-B4F1-4AB69D7EA0FE}"/>
          </ac:spMkLst>
        </pc:spChg>
      </pc:sldChg>
      <pc:sldChg chg="modSp add">
        <pc:chgData name="Christina Shaw" userId="14dc42a2-bfa6-4b75-b011-e3e8d16be8df" providerId="ADAL" clId="{C803672C-4607-46C3-97AB-357BCB53F6B6}" dt="2020-03-27T18:04:29.640" v="55" actId="27636"/>
        <pc:sldMkLst>
          <pc:docMk/>
          <pc:sldMk cId="1940327924" sldId="315"/>
        </pc:sldMkLst>
        <pc:spChg chg="mod">
          <ac:chgData name="Christina Shaw" userId="14dc42a2-bfa6-4b75-b011-e3e8d16be8df" providerId="ADAL" clId="{C803672C-4607-46C3-97AB-357BCB53F6B6}" dt="2020-03-27T18:04:29.640" v="55" actId="27636"/>
          <ac:spMkLst>
            <pc:docMk/>
            <pc:sldMk cId="1940327924" sldId="315"/>
            <ac:spMk id="4" creationId="{046AB704-7F4B-4DAA-9CFA-C5D0E5FCB1C0}"/>
          </ac:spMkLst>
        </pc:spChg>
      </pc:sldChg>
      <pc:sldChg chg="modSp add">
        <pc:chgData name="Christina Shaw" userId="14dc42a2-bfa6-4b75-b011-e3e8d16be8df" providerId="ADAL" clId="{C803672C-4607-46C3-97AB-357BCB53F6B6}" dt="2020-03-27T18:04:14.665" v="52" actId="27636"/>
        <pc:sldMkLst>
          <pc:docMk/>
          <pc:sldMk cId="871804003" sldId="318"/>
        </pc:sldMkLst>
        <pc:spChg chg="mod">
          <ac:chgData name="Christina Shaw" userId="14dc42a2-bfa6-4b75-b011-e3e8d16be8df" providerId="ADAL" clId="{C803672C-4607-46C3-97AB-357BCB53F6B6}" dt="2020-03-27T18:04:14.665" v="52" actId="27636"/>
          <ac:spMkLst>
            <pc:docMk/>
            <pc:sldMk cId="871804003" sldId="318"/>
            <ac:spMk id="2" creationId="{D6748B7B-E016-4C5C-B0F0-0F0CC725B562}"/>
          </ac:spMkLst>
        </pc:spChg>
      </pc:sldChg>
      <pc:sldChg chg="add">
        <pc:chgData name="Christina Shaw" userId="14dc42a2-bfa6-4b75-b011-e3e8d16be8df" providerId="ADAL" clId="{C803672C-4607-46C3-97AB-357BCB53F6B6}" dt="2020-03-27T18:00:41.742" v="33"/>
        <pc:sldMkLst>
          <pc:docMk/>
          <pc:sldMk cId="1974371553" sldId="326"/>
        </pc:sldMkLst>
      </pc:sldChg>
      <pc:sldChg chg="modSp add">
        <pc:chgData name="Christina Shaw" userId="14dc42a2-bfa6-4b75-b011-e3e8d16be8df" providerId="ADAL" clId="{C803672C-4607-46C3-97AB-357BCB53F6B6}" dt="2020-03-27T18:02:51.530" v="39" actId="27636"/>
        <pc:sldMkLst>
          <pc:docMk/>
          <pc:sldMk cId="3720741603" sldId="330"/>
        </pc:sldMkLst>
        <pc:spChg chg="mod">
          <ac:chgData name="Christina Shaw" userId="14dc42a2-bfa6-4b75-b011-e3e8d16be8df" providerId="ADAL" clId="{C803672C-4607-46C3-97AB-357BCB53F6B6}" dt="2020-03-27T18:02:51.530" v="39" actId="27636"/>
          <ac:spMkLst>
            <pc:docMk/>
            <pc:sldMk cId="3720741603" sldId="330"/>
            <ac:spMk id="2" creationId="{A60912B5-FE99-4A0D-B4F1-4AB69D7EA0FE}"/>
          </ac:spMkLst>
        </pc:spChg>
      </pc:sldChg>
      <pc:sldChg chg="add">
        <pc:chgData name="Christina Shaw" userId="14dc42a2-bfa6-4b75-b011-e3e8d16be8df" providerId="ADAL" clId="{C803672C-4607-46C3-97AB-357BCB53F6B6}" dt="2020-03-27T18:03:03.994" v="41"/>
        <pc:sldMkLst>
          <pc:docMk/>
          <pc:sldMk cId="3745600594" sldId="335"/>
        </pc:sldMkLst>
      </pc:sldChg>
      <pc:sldChg chg="add">
        <pc:chgData name="Christina Shaw" userId="14dc42a2-bfa6-4b75-b011-e3e8d16be8df" providerId="ADAL" clId="{C803672C-4607-46C3-97AB-357BCB53F6B6}" dt="2020-03-27T18:03:15.719" v="43"/>
        <pc:sldMkLst>
          <pc:docMk/>
          <pc:sldMk cId="563551116" sldId="337"/>
        </pc:sldMkLst>
      </pc:sldChg>
      <pc:sldChg chg="modSp add">
        <pc:chgData name="Christina Shaw" userId="14dc42a2-bfa6-4b75-b011-e3e8d16be8df" providerId="ADAL" clId="{C803672C-4607-46C3-97AB-357BCB53F6B6}" dt="2020-03-27T18:00:17.376" v="29" actId="20577"/>
        <pc:sldMkLst>
          <pc:docMk/>
          <pc:sldMk cId="2751811424" sldId="340"/>
        </pc:sldMkLst>
        <pc:spChg chg="mod">
          <ac:chgData name="Christina Shaw" userId="14dc42a2-bfa6-4b75-b011-e3e8d16be8df" providerId="ADAL" clId="{C803672C-4607-46C3-97AB-357BCB53F6B6}" dt="2020-03-27T18:00:17.376" v="29" actId="20577"/>
          <ac:spMkLst>
            <pc:docMk/>
            <pc:sldMk cId="2751811424" sldId="340"/>
            <ac:spMk id="2" creationId="{E92B3E1A-6952-4848-8F53-66C40627EA2A}"/>
          </ac:spMkLst>
        </pc:spChg>
      </pc:sldChg>
      <pc:sldChg chg="modSp add">
        <pc:chgData name="Christina Shaw" userId="14dc42a2-bfa6-4b75-b011-e3e8d16be8df" providerId="ADAL" clId="{C803672C-4607-46C3-97AB-357BCB53F6B6}" dt="2020-03-27T18:07:40.059" v="73" actId="20577"/>
        <pc:sldMkLst>
          <pc:docMk/>
          <pc:sldMk cId="1020233637" sldId="346"/>
        </pc:sldMkLst>
        <pc:spChg chg="mod">
          <ac:chgData name="Christina Shaw" userId="14dc42a2-bfa6-4b75-b011-e3e8d16be8df" providerId="ADAL" clId="{C803672C-4607-46C3-97AB-357BCB53F6B6}" dt="2020-03-27T18:07:40.059" v="73" actId="20577"/>
          <ac:spMkLst>
            <pc:docMk/>
            <pc:sldMk cId="1020233637" sldId="346"/>
            <ac:spMk id="2" creationId="{64D8E3B2-57DC-48C8-A36E-34785FD845B2}"/>
          </ac:spMkLst>
        </pc:spChg>
        <pc:spChg chg="mod">
          <ac:chgData name="Christina Shaw" userId="14dc42a2-bfa6-4b75-b011-e3e8d16be8df" providerId="ADAL" clId="{C803672C-4607-46C3-97AB-357BCB53F6B6}" dt="2020-03-27T18:01:55.585" v="37" actId="13926"/>
          <ac:spMkLst>
            <pc:docMk/>
            <pc:sldMk cId="1020233637" sldId="346"/>
            <ac:spMk id="3" creationId="{3D0E251D-2805-4D85-9BDD-32477F464E4B}"/>
          </ac:spMkLst>
        </pc:spChg>
      </pc:sldChg>
      <pc:sldChg chg="add">
        <pc:chgData name="Christina Shaw" userId="14dc42a2-bfa6-4b75-b011-e3e8d16be8df" providerId="ADAL" clId="{C803672C-4607-46C3-97AB-357BCB53F6B6}" dt="2020-03-27T18:05:23.588" v="57"/>
        <pc:sldMkLst>
          <pc:docMk/>
          <pc:sldMk cId="3331790994" sldId="347"/>
        </pc:sldMkLst>
      </pc:sldChg>
      <pc:sldChg chg="del">
        <pc:chgData name="Christina Shaw" userId="14dc42a2-bfa6-4b75-b011-e3e8d16be8df" providerId="ADAL" clId="{C803672C-4607-46C3-97AB-357BCB53F6B6}" dt="2020-03-27T17:56:47.047" v="1" actId="2696"/>
        <pc:sldMkLst>
          <pc:docMk/>
          <pc:sldMk cId="425736976" sldId="348"/>
        </pc:sldMkLst>
      </pc:sldChg>
      <pc:sldChg chg="modSp add">
        <pc:chgData name="Christina Shaw" userId="14dc42a2-bfa6-4b75-b011-e3e8d16be8df" providerId="ADAL" clId="{C803672C-4607-46C3-97AB-357BCB53F6B6}" dt="2020-03-27T17:58:11.245" v="15" actId="13926"/>
        <pc:sldMkLst>
          <pc:docMk/>
          <pc:sldMk cId="1440932746" sldId="350"/>
        </pc:sldMkLst>
        <pc:spChg chg="mod">
          <ac:chgData name="Christina Shaw" userId="14dc42a2-bfa6-4b75-b011-e3e8d16be8df" providerId="ADAL" clId="{C803672C-4607-46C3-97AB-357BCB53F6B6}" dt="2020-03-27T17:58:11.245" v="15" actId="13926"/>
          <ac:spMkLst>
            <pc:docMk/>
            <pc:sldMk cId="1440932746" sldId="350"/>
            <ac:spMk id="8" creationId="{E51A31E7-E019-4CB6-B7EB-CDA962A51D7B}"/>
          </ac:spMkLst>
        </pc:spChg>
      </pc:sldChg>
      <pc:sldChg chg="modSp">
        <pc:chgData name="Christina Shaw" userId="14dc42a2-bfa6-4b75-b011-e3e8d16be8df" providerId="ADAL" clId="{C803672C-4607-46C3-97AB-357BCB53F6B6}" dt="2020-03-27T18:07:19.691" v="72" actId="1037"/>
        <pc:sldMkLst>
          <pc:docMk/>
          <pc:sldMk cId="4021465911" sldId="351"/>
        </pc:sldMkLst>
        <pc:spChg chg="mod">
          <ac:chgData name="Christina Shaw" userId="14dc42a2-bfa6-4b75-b011-e3e8d16be8df" providerId="ADAL" clId="{C803672C-4607-46C3-97AB-357BCB53F6B6}" dt="2020-03-27T18:05:42.592" v="60" actId="27636"/>
          <ac:spMkLst>
            <pc:docMk/>
            <pc:sldMk cId="4021465911" sldId="351"/>
            <ac:spMk id="2" creationId="{A1027A59-FB51-4F20-AC43-452A5B03A1BA}"/>
          </ac:spMkLst>
        </pc:spChg>
        <pc:spChg chg="mod">
          <ac:chgData name="Christina Shaw" userId="14dc42a2-bfa6-4b75-b011-e3e8d16be8df" providerId="ADAL" clId="{C803672C-4607-46C3-97AB-357BCB53F6B6}" dt="2020-03-27T18:07:02.881" v="68"/>
          <ac:spMkLst>
            <pc:docMk/>
            <pc:sldMk cId="4021465911" sldId="351"/>
            <ac:spMk id="8" creationId="{4D42ECE4-5761-4892-B3E5-CCE653434297}"/>
          </ac:spMkLst>
        </pc:spChg>
        <pc:spChg chg="mod">
          <ac:chgData name="Christina Shaw" userId="14dc42a2-bfa6-4b75-b011-e3e8d16be8df" providerId="ADAL" clId="{C803672C-4607-46C3-97AB-357BCB53F6B6}" dt="2020-03-27T18:07:08.134" v="69"/>
          <ac:spMkLst>
            <pc:docMk/>
            <pc:sldMk cId="4021465911" sldId="351"/>
            <ac:spMk id="9" creationId="{974EB49D-CD0D-4B6C-A2B4-CF296A1CC3FB}"/>
          </ac:spMkLst>
        </pc:spChg>
        <pc:spChg chg="mod">
          <ac:chgData name="Christina Shaw" userId="14dc42a2-bfa6-4b75-b011-e3e8d16be8df" providerId="ADAL" clId="{C803672C-4607-46C3-97AB-357BCB53F6B6}" dt="2020-03-27T18:06:42.412" v="66"/>
          <ac:spMkLst>
            <pc:docMk/>
            <pc:sldMk cId="4021465911" sldId="351"/>
            <ac:spMk id="10" creationId="{871891A5-A534-4499-A753-AB7C287E7C1E}"/>
          </ac:spMkLst>
        </pc:spChg>
        <pc:spChg chg="mod">
          <ac:chgData name="Christina Shaw" userId="14dc42a2-bfa6-4b75-b011-e3e8d16be8df" providerId="ADAL" clId="{C803672C-4607-46C3-97AB-357BCB53F6B6}" dt="2020-03-27T18:06:51.900" v="67"/>
          <ac:spMkLst>
            <pc:docMk/>
            <pc:sldMk cId="4021465911" sldId="351"/>
            <ac:spMk id="12" creationId="{A9A6F1E0-A5B4-49E1-8196-6E12BF8351DC}"/>
          </ac:spMkLst>
        </pc:spChg>
        <pc:spChg chg="mod">
          <ac:chgData name="Christina Shaw" userId="14dc42a2-bfa6-4b75-b011-e3e8d16be8df" providerId="ADAL" clId="{C803672C-4607-46C3-97AB-357BCB53F6B6}" dt="2020-03-27T18:06:21.594" v="64"/>
          <ac:spMkLst>
            <pc:docMk/>
            <pc:sldMk cId="4021465911" sldId="351"/>
            <ac:spMk id="13" creationId="{B43BE6CC-3601-45D5-B42E-E25669A23299}"/>
          </ac:spMkLst>
        </pc:spChg>
        <pc:spChg chg="mod">
          <ac:chgData name="Christina Shaw" userId="14dc42a2-bfa6-4b75-b011-e3e8d16be8df" providerId="ADAL" clId="{C803672C-4607-46C3-97AB-357BCB53F6B6}" dt="2020-03-27T18:06:27.704" v="65"/>
          <ac:spMkLst>
            <pc:docMk/>
            <pc:sldMk cId="4021465911" sldId="351"/>
            <ac:spMk id="14" creationId="{593D8B49-E977-421A-9001-FFC54BE43D49}"/>
          </ac:spMkLst>
        </pc:spChg>
        <pc:spChg chg="mod">
          <ac:chgData name="Christina Shaw" userId="14dc42a2-bfa6-4b75-b011-e3e8d16be8df" providerId="ADAL" clId="{C803672C-4607-46C3-97AB-357BCB53F6B6}" dt="2020-03-27T18:05:56.291" v="61"/>
          <ac:spMkLst>
            <pc:docMk/>
            <pc:sldMk cId="4021465911" sldId="351"/>
            <ac:spMk id="15" creationId="{7C24EF49-5949-4E84-83DD-493034D63243}"/>
          </ac:spMkLst>
        </pc:spChg>
        <pc:spChg chg="mod">
          <ac:chgData name="Christina Shaw" userId="14dc42a2-bfa6-4b75-b011-e3e8d16be8df" providerId="ADAL" clId="{C803672C-4607-46C3-97AB-357BCB53F6B6}" dt="2020-03-27T18:07:19.691" v="72" actId="1037"/>
          <ac:spMkLst>
            <pc:docMk/>
            <pc:sldMk cId="4021465911" sldId="351"/>
            <ac:spMk id="16" creationId="{A27984A7-2D9A-43C6-9ED6-590C13563780}"/>
          </ac:spMkLst>
        </pc:spChg>
        <pc:spChg chg="mod">
          <ac:chgData name="Christina Shaw" userId="14dc42a2-bfa6-4b75-b011-e3e8d16be8df" providerId="ADAL" clId="{C803672C-4607-46C3-97AB-357BCB53F6B6}" dt="2020-03-27T18:06:08.505" v="63"/>
          <ac:spMkLst>
            <pc:docMk/>
            <pc:sldMk cId="4021465911" sldId="351"/>
            <ac:spMk id="17" creationId="{6BA6620E-937C-476E-8FE0-F1CE9A4C010D}"/>
          </ac:spMkLst>
        </pc:spChg>
      </pc:sldChg>
      <pc:sldChg chg="modSp add">
        <pc:chgData name="Christina Shaw" userId="14dc42a2-bfa6-4b75-b011-e3e8d16be8df" providerId="ADAL" clId="{C803672C-4607-46C3-97AB-357BCB53F6B6}" dt="2020-03-27T17:58:51.927" v="22" actId="13926"/>
        <pc:sldMkLst>
          <pc:docMk/>
          <pc:sldMk cId="2679885781" sldId="353"/>
        </pc:sldMkLst>
        <pc:spChg chg="mod">
          <ac:chgData name="Christina Shaw" userId="14dc42a2-bfa6-4b75-b011-e3e8d16be8df" providerId="ADAL" clId="{C803672C-4607-46C3-97AB-357BCB53F6B6}" dt="2020-03-27T17:58:51.927" v="22" actId="13926"/>
          <ac:spMkLst>
            <pc:docMk/>
            <pc:sldMk cId="2679885781" sldId="353"/>
            <ac:spMk id="5" creationId="{4CD9D0D3-8EF1-4644-9C4A-EE70BC933332}"/>
          </ac:spMkLst>
        </pc:spChg>
      </pc:sldChg>
      <pc:sldChg chg="del">
        <pc:chgData name="Christina Shaw" userId="14dc42a2-bfa6-4b75-b011-e3e8d16be8df" providerId="ADAL" clId="{C803672C-4607-46C3-97AB-357BCB53F6B6}" dt="2020-03-27T17:57:07.242" v="3" actId="2696"/>
        <pc:sldMkLst>
          <pc:docMk/>
          <pc:sldMk cId="2780758258" sldId="354"/>
        </pc:sldMkLst>
      </pc:sldChg>
      <pc:sldChg chg="del">
        <pc:chgData name="Christina Shaw" userId="14dc42a2-bfa6-4b75-b011-e3e8d16be8df" providerId="ADAL" clId="{C803672C-4607-46C3-97AB-357BCB53F6B6}" dt="2020-03-27T17:57:16.138" v="5" actId="2696"/>
        <pc:sldMkLst>
          <pc:docMk/>
          <pc:sldMk cId="2218878854" sldId="355"/>
        </pc:sldMkLst>
      </pc:sldChg>
      <pc:sldChg chg="del">
        <pc:chgData name="Christina Shaw" userId="14dc42a2-bfa6-4b75-b011-e3e8d16be8df" providerId="ADAL" clId="{C803672C-4607-46C3-97AB-357BCB53F6B6}" dt="2020-03-27T17:57:33.558" v="7" actId="2696"/>
        <pc:sldMkLst>
          <pc:docMk/>
          <pc:sldMk cId="490062933" sldId="356"/>
        </pc:sldMkLst>
      </pc:sldChg>
      <pc:sldChg chg="del">
        <pc:chgData name="Christina Shaw" userId="14dc42a2-bfa6-4b75-b011-e3e8d16be8df" providerId="ADAL" clId="{C803672C-4607-46C3-97AB-357BCB53F6B6}" dt="2020-03-27T17:57:43.267" v="9" actId="2696"/>
        <pc:sldMkLst>
          <pc:docMk/>
          <pc:sldMk cId="1106456522" sldId="357"/>
        </pc:sldMkLst>
      </pc:sldChg>
      <pc:sldChg chg="del">
        <pc:chgData name="Christina Shaw" userId="14dc42a2-bfa6-4b75-b011-e3e8d16be8df" providerId="ADAL" clId="{C803672C-4607-46C3-97AB-357BCB53F6B6}" dt="2020-03-27T17:57:53.904" v="12" actId="2696"/>
        <pc:sldMkLst>
          <pc:docMk/>
          <pc:sldMk cId="1070622352" sldId="358"/>
        </pc:sldMkLst>
      </pc:sldChg>
      <pc:sldChg chg="del">
        <pc:chgData name="Christina Shaw" userId="14dc42a2-bfa6-4b75-b011-e3e8d16be8df" providerId="ADAL" clId="{C803672C-4607-46C3-97AB-357BCB53F6B6}" dt="2020-03-27T17:58:27.189" v="17" actId="2696"/>
        <pc:sldMkLst>
          <pc:docMk/>
          <pc:sldMk cId="1553377032" sldId="359"/>
        </pc:sldMkLst>
      </pc:sldChg>
      <pc:sldChg chg="del">
        <pc:chgData name="Christina Shaw" userId="14dc42a2-bfa6-4b75-b011-e3e8d16be8df" providerId="ADAL" clId="{C803672C-4607-46C3-97AB-357BCB53F6B6}" dt="2020-03-27T17:59:54.324" v="24" actId="2696"/>
        <pc:sldMkLst>
          <pc:docMk/>
          <pc:sldMk cId="1708487944" sldId="360"/>
        </pc:sldMkLst>
      </pc:sldChg>
      <pc:sldChg chg="del">
        <pc:chgData name="Christina Shaw" userId="14dc42a2-bfa6-4b75-b011-e3e8d16be8df" providerId="ADAL" clId="{C803672C-4607-46C3-97AB-357BCB53F6B6}" dt="2020-03-27T18:00:21.558" v="30" actId="2696"/>
        <pc:sldMkLst>
          <pc:docMk/>
          <pc:sldMk cId="1405281204" sldId="361"/>
        </pc:sldMkLst>
      </pc:sldChg>
      <pc:sldChg chg="del">
        <pc:chgData name="Christina Shaw" userId="14dc42a2-bfa6-4b75-b011-e3e8d16be8df" providerId="ADAL" clId="{C803672C-4607-46C3-97AB-357BCB53F6B6}" dt="2020-03-27T18:00:33.555" v="32" actId="2696"/>
        <pc:sldMkLst>
          <pc:docMk/>
          <pc:sldMk cId="2682447108" sldId="362"/>
        </pc:sldMkLst>
      </pc:sldChg>
      <pc:sldChg chg="del">
        <pc:chgData name="Christina Shaw" userId="14dc42a2-bfa6-4b75-b011-e3e8d16be8df" providerId="ADAL" clId="{C803672C-4607-46C3-97AB-357BCB53F6B6}" dt="2020-03-27T18:00:44.358" v="34" actId="2696"/>
        <pc:sldMkLst>
          <pc:docMk/>
          <pc:sldMk cId="3117620078" sldId="363"/>
        </pc:sldMkLst>
      </pc:sldChg>
      <pc:sldChg chg="del">
        <pc:chgData name="Christina Shaw" userId="14dc42a2-bfa6-4b75-b011-e3e8d16be8df" providerId="ADAL" clId="{C803672C-4607-46C3-97AB-357BCB53F6B6}" dt="2020-03-27T18:02:54.020" v="40" actId="2696"/>
        <pc:sldMkLst>
          <pc:docMk/>
          <pc:sldMk cId="2569412783" sldId="364"/>
        </pc:sldMkLst>
      </pc:sldChg>
      <pc:sldChg chg="del">
        <pc:chgData name="Christina Shaw" userId="14dc42a2-bfa6-4b75-b011-e3e8d16be8df" providerId="ADAL" clId="{C803672C-4607-46C3-97AB-357BCB53F6B6}" dt="2020-03-27T18:03:08.205" v="42" actId="2696"/>
        <pc:sldMkLst>
          <pc:docMk/>
          <pc:sldMk cId="3277270310" sldId="365"/>
        </pc:sldMkLst>
      </pc:sldChg>
      <pc:sldChg chg="del">
        <pc:chgData name="Christina Shaw" userId="14dc42a2-bfa6-4b75-b011-e3e8d16be8df" providerId="ADAL" clId="{C803672C-4607-46C3-97AB-357BCB53F6B6}" dt="2020-03-27T18:03:18.712" v="44" actId="2696"/>
        <pc:sldMkLst>
          <pc:docMk/>
          <pc:sldMk cId="1086476121" sldId="366"/>
        </pc:sldMkLst>
      </pc:sldChg>
      <pc:sldChg chg="del">
        <pc:chgData name="Christina Shaw" userId="14dc42a2-bfa6-4b75-b011-e3e8d16be8df" providerId="ADAL" clId="{C803672C-4607-46C3-97AB-357BCB53F6B6}" dt="2020-03-27T18:03:52.152" v="47" actId="2696"/>
        <pc:sldMkLst>
          <pc:docMk/>
          <pc:sldMk cId="131907189" sldId="367"/>
        </pc:sldMkLst>
      </pc:sldChg>
      <pc:sldChg chg="del">
        <pc:chgData name="Christina Shaw" userId="14dc42a2-bfa6-4b75-b011-e3e8d16be8df" providerId="ADAL" clId="{C803672C-4607-46C3-97AB-357BCB53F6B6}" dt="2020-03-27T18:04:01.386" v="50" actId="2696"/>
        <pc:sldMkLst>
          <pc:docMk/>
          <pc:sldMk cId="4294137841" sldId="368"/>
        </pc:sldMkLst>
      </pc:sldChg>
      <pc:sldChg chg="del">
        <pc:chgData name="Christina Shaw" userId="14dc42a2-bfa6-4b75-b011-e3e8d16be8df" providerId="ADAL" clId="{C803672C-4607-46C3-97AB-357BCB53F6B6}" dt="2020-03-27T18:04:17.571" v="53" actId="2696"/>
        <pc:sldMkLst>
          <pc:docMk/>
          <pc:sldMk cId="2961140706" sldId="369"/>
        </pc:sldMkLst>
      </pc:sldChg>
      <pc:sldChg chg="del">
        <pc:chgData name="Christina Shaw" userId="14dc42a2-bfa6-4b75-b011-e3e8d16be8df" providerId="ADAL" clId="{C803672C-4607-46C3-97AB-357BCB53F6B6}" dt="2020-03-27T18:04:32.599" v="56" actId="2696"/>
        <pc:sldMkLst>
          <pc:docMk/>
          <pc:sldMk cId="3943981703" sldId="370"/>
        </pc:sldMkLst>
      </pc:sldChg>
      <pc:sldChg chg="del">
        <pc:chgData name="Christina Shaw" userId="14dc42a2-bfa6-4b75-b011-e3e8d16be8df" providerId="ADAL" clId="{C803672C-4607-46C3-97AB-357BCB53F6B6}" dt="2020-03-27T17:58:06.789" v="14" actId="2696"/>
        <pc:sldMkLst>
          <pc:docMk/>
          <pc:sldMk cId="3341646397" sldId="371"/>
        </pc:sldMkLst>
      </pc:sldChg>
      <pc:sldChg chg="del">
        <pc:chgData name="Christina Shaw" userId="14dc42a2-bfa6-4b75-b011-e3e8d16be8df" providerId="ADAL" clId="{C803672C-4607-46C3-97AB-357BCB53F6B6}" dt="2020-03-27T17:58:47.686" v="19" actId="2696"/>
        <pc:sldMkLst>
          <pc:docMk/>
          <pc:sldMk cId="2068469386" sldId="372"/>
        </pc:sldMkLst>
      </pc:sldChg>
      <pc:sldChg chg="del">
        <pc:chgData name="Christina Shaw" userId="14dc42a2-bfa6-4b75-b011-e3e8d16be8df" providerId="ADAL" clId="{C803672C-4607-46C3-97AB-357BCB53F6B6}" dt="2020-03-27T18:01:51.533" v="36" actId="2696"/>
        <pc:sldMkLst>
          <pc:docMk/>
          <pc:sldMk cId="385937186" sldId="373"/>
        </pc:sldMkLst>
      </pc:sldChg>
      <pc:sldChg chg="del">
        <pc:chgData name="Christina Shaw" userId="14dc42a2-bfa6-4b75-b011-e3e8d16be8df" providerId="ADAL" clId="{C803672C-4607-46C3-97AB-357BCB53F6B6}" dt="2020-03-27T18:05:26.053" v="58" actId="2696"/>
        <pc:sldMkLst>
          <pc:docMk/>
          <pc:sldMk cId="2916505574" sldId="374"/>
        </pc:sldMkLst>
      </pc:sldChg>
      <pc:sldChg chg="add">
        <pc:chgData name="Christina Shaw" userId="14dc42a2-bfa6-4b75-b011-e3e8d16be8df" providerId="ADAL" clId="{C803672C-4607-46C3-97AB-357BCB53F6B6}" dt="2020-03-27T17:56:43.860" v="0"/>
        <pc:sldMkLst>
          <pc:docMk/>
          <pc:sldMk cId="4204232961" sldId="375"/>
        </pc:sldMkLst>
      </pc:sldChg>
    </pc:docChg>
  </pc:docChgLst>
  <pc:docChgLst>
    <pc:chgData name="Christina Shaw" userId="14dc42a2-bfa6-4b75-b011-e3e8d16be8df" providerId="ADAL" clId="{B5D0F97E-A101-4AF8-B1CE-0518C406D6C0}"/>
    <pc:docChg chg="custSel addSld delSld modSld">
      <pc:chgData name="Christina Shaw" userId="14dc42a2-bfa6-4b75-b011-e3e8d16be8df" providerId="ADAL" clId="{B5D0F97E-A101-4AF8-B1CE-0518C406D6C0}" dt="2020-03-27T16:13:50.262" v="15" actId="27636"/>
      <pc:docMkLst>
        <pc:docMk/>
      </pc:docMkLst>
      <pc:sldChg chg="del">
        <pc:chgData name="Christina Shaw" userId="14dc42a2-bfa6-4b75-b011-e3e8d16be8df" providerId="ADAL" clId="{B5D0F97E-A101-4AF8-B1CE-0518C406D6C0}" dt="2020-03-27T16:12:01.248" v="1" actId="2696"/>
        <pc:sldMkLst>
          <pc:docMk/>
          <pc:sldMk cId="3147047705" sldId="331"/>
        </pc:sldMkLst>
      </pc:sldChg>
      <pc:sldChg chg="del">
        <pc:chgData name="Christina Shaw" userId="14dc42a2-bfa6-4b75-b011-e3e8d16be8df" providerId="ADAL" clId="{B5D0F97E-A101-4AF8-B1CE-0518C406D6C0}" dt="2020-03-27T16:12:52.399" v="9" actId="2696"/>
        <pc:sldMkLst>
          <pc:docMk/>
          <pc:sldMk cId="1020233637" sldId="346"/>
        </pc:sldMkLst>
      </pc:sldChg>
      <pc:sldChg chg="del">
        <pc:chgData name="Christina Shaw" userId="14dc42a2-bfa6-4b75-b011-e3e8d16be8df" providerId="ADAL" clId="{B5D0F97E-A101-4AF8-B1CE-0518C406D6C0}" dt="2020-03-27T16:13:23.451" v="13" actId="2696"/>
        <pc:sldMkLst>
          <pc:docMk/>
          <pc:sldMk cId="3331790994" sldId="347"/>
        </pc:sldMkLst>
      </pc:sldChg>
      <pc:sldChg chg="add">
        <pc:chgData name="Christina Shaw" userId="14dc42a2-bfa6-4b75-b011-e3e8d16be8df" providerId="ADAL" clId="{B5D0F97E-A101-4AF8-B1CE-0518C406D6C0}" dt="2020-03-27T16:11:58.743" v="0"/>
        <pc:sldMkLst>
          <pc:docMk/>
          <pc:sldMk cId="425736976" sldId="348"/>
        </pc:sldMkLst>
      </pc:sldChg>
      <pc:sldChg chg="del">
        <pc:chgData name="Christina Shaw" userId="14dc42a2-bfa6-4b75-b011-e3e8d16be8df" providerId="ADAL" clId="{B5D0F97E-A101-4AF8-B1CE-0518C406D6C0}" dt="2020-03-27T16:12:11.537" v="3" actId="2696"/>
        <pc:sldMkLst>
          <pc:docMk/>
          <pc:sldMk cId="1440932746" sldId="350"/>
        </pc:sldMkLst>
      </pc:sldChg>
      <pc:sldChg chg="modSp">
        <pc:chgData name="Christina Shaw" userId="14dc42a2-bfa6-4b75-b011-e3e8d16be8df" providerId="ADAL" clId="{B5D0F97E-A101-4AF8-B1CE-0518C406D6C0}" dt="2020-03-27T16:13:50.262" v="15" actId="27636"/>
        <pc:sldMkLst>
          <pc:docMk/>
          <pc:sldMk cId="4021465911" sldId="351"/>
        </pc:sldMkLst>
        <pc:spChg chg="mod">
          <ac:chgData name="Christina Shaw" userId="14dc42a2-bfa6-4b75-b011-e3e8d16be8df" providerId="ADAL" clId="{B5D0F97E-A101-4AF8-B1CE-0518C406D6C0}" dt="2020-03-27T16:13:50.262" v="15" actId="27636"/>
          <ac:spMkLst>
            <pc:docMk/>
            <pc:sldMk cId="4021465911" sldId="351"/>
            <ac:spMk id="2" creationId="{A1027A59-FB51-4F20-AC43-452A5B03A1BA}"/>
          </ac:spMkLst>
        </pc:spChg>
      </pc:sldChg>
      <pc:sldChg chg="del">
        <pc:chgData name="Christina Shaw" userId="14dc42a2-bfa6-4b75-b011-e3e8d16be8df" providerId="ADAL" clId="{B5D0F97E-A101-4AF8-B1CE-0518C406D6C0}" dt="2020-03-27T16:12:35.155" v="6" actId="2696"/>
        <pc:sldMkLst>
          <pc:docMk/>
          <pc:sldMk cId="2679885781" sldId="353"/>
        </pc:sldMkLst>
      </pc:sldChg>
      <pc:sldChg chg="modSp add">
        <pc:chgData name="Christina Shaw" userId="14dc42a2-bfa6-4b75-b011-e3e8d16be8df" providerId="ADAL" clId="{B5D0F97E-A101-4AF8-B1CE-0518C406D6C0}" dt="2020-03-27T16:12:24.690" v="4" actId="13926"/>
        <pc:sldMkLst>
          <pc:docMk/>
          <pc:sldMk cId="3341646397" sldId="371"/>
        </pc:sldMkLst>
        <pc:spChg chg="mod">
          <ac:chgData name="Christina Shaw" userId="14dc42a2-bfa6-4b75-b011-e3e8d16be8df" providerId="ADAL" clId="{B5D0F97E-A101-4AF8-B1CE-0518C406D6C0}" dt="2020-03-27T16:12:24.690" v="4" actId="13926"/>
          <ac:spMkLst>
            <pc:docMk/>
            <pc:sldMk cId="3341646397" sldId="371"/>
            <ac:spMk id="8" creationId="{E51A31E7-E019-4CB6-B7EB-CDA962A51D7B}"/>
          </ac:spMkLst>
        </pc:spChg>
      </pc:sldChg>
      <pc:sldChg chg="modSp add">
        <pc:chgData name="Christina Shaw" userId="14dc42a2-bfa6-4b75-b011-e3e8d16be8df" providerId="ADAL" clId="{B5D0F97E-A101-4AF8-B1CE-0518C406D6C0}" dt="2020-03-27T16:12:39.307" v="7" actId="13926"/>
        <pc:sldMkLst>
          <pc:docMk/>
          <pc:sldMk cId="2068469386" sldId="372"/>
        </pc:sldMkLst>
        <pc:spChg chg="mod">
          <ac:chgData name="Christina Shaw" userId="14dc42a2-bfa6-4b75-b011-e3e8d16be8df" providerId="ADAL" clId="{B5D0F97E-A101-4AF8-B1CE-0518C406D6C0}" dt="2020-03-27T16:12:39.307" v="7" actId="13926"/>
          <ac:spMkLst>
            <pc:docMk/>
            <pc:sldMk cId="2068469386" sldId="372"/>
            <ac:spMk id="5" creationId="{4CD9D0D3-8EF1-4644-9C4A-EE70BC933332}"/>
          </ac:spMkLst>
        </pc:spChg>
      </pc:sldChg>
      <pc:sldChg chg="modSp add">
        <pc:chgData name="Christina Shaw" userId="14dc42a2-bfa6-4b75-b011-e3e8d16be8df" providerId="ADAL" clId="{B5D0F97E-A101-4AF8-B1CE-0518C406D6C0}" dt="2020-03-27T16:12:55.559" v="10" actId="13926"/>
        <pc:sldMkLst>
          <pc:docMk/>
          <pc:sldMk cId="385937186" sldId="373"/>
        </pc:sldMkLst>
        <pc:spChg chg="mod">
          <ac:chgData name="Christina Shaw" userId="14dc42a2-bfa6-4b75-b011-e3e8d16be8df" providerId="ADAL" clId="{B5D0F97E-A101-4AF8-B1CE-0518C406D6C0}" dt="2020-03-27T16:12:55.559" v="10" actId="13926"/>
          <ac:spMkLst>
            <pc:docMk/>
            <pc:sldMk cId="385937186" sldId="373"/>
            <ac:spMk id="3" creationId="{3D0E251D-2805-4D85-9BDD-32477F464E4B}"/>
          </ac:spMkLst>
        </pc:spChg>
      </pc:sldChg>
      <pc:sldChg chg="modSp add">
        <pc:chgData name="Christina Shaw" userId="14dc42a2-bfa6-4b75-b011-e3e8d16be8df" providerId="ADAL" clId="{B5D0F97E-A101-4AF8-B1CE-0518C406D6C0}" dt="2020-03-27T16:13:20.823" v="12" actId="13926"/>
        <pc:sldMkLst>
          <pc:docMk/>
          <pc:sldMk cId="2916505574" sldId="374"/>
        </pc:sldMkLst>
        <pc:spChg chg="mod">
          <ac:chgData name="Christina Shaw" userId="14dc42a2-bfa6-4b75-b011-e3e8d16be8df" providerId="ADAL" clId="{B5D0F97E-A101-4AF8-B1CE-0518C406D6C0}" dt="2020-03-27T16:13:20.823" v="12" actId="13926"/>
          <ac:spMkLst>
            <pc:docMk/>
            <pc:sldMk cId="2916505574" sldId="374"/>
            <ac:spMk id="3" creationId="{21247B2E-2AF4-4404-B545-6DB60DA225E7}"/>
          </ac:spMkLst>
        </pc:spChg>
      </pc:sldChg>
    </pc:docChg>
  </pc:docChgLst>
  <pc:docChgLst>
    <pc:chgData name="Christina Shaw" userId="14dc42a2-bfa6-4b75-b011-e3e8d16be8df" providerId="ADAL" clId="{0D62D3AA-ED47-4B1A-94CA-F5A5B6D0B816}"/>
    <pc:docChg chg="modSld">
      <pc:chgData name="Christina Shaw" userId="14dc42a2-bfa6-4b75-b011-e3e8d16be8df" providerId="ADAL" clId="{0D62D3AA-ED47-4B1A-94CA-F5A5B6D0B816}" dt="2020-03-09T15:34:12.380" v="0" actId="13926"/>
      <pc:docMkLst>
        <pc:docMk/>
      </pc:docMkLst>
      <pc:sldChg chg="modSp">
        <pc:chgData name="Christina Shaw" userId="14dc42a2-bfa6-4b75-b011-e3e8d16be8df" providerId="ADAL" clId="{0D62D3AA-ED47-4B1A-94CA-F5A5B6D0B816}" dt="2020-03-09T15:34:12.380" v="0" actId="13926"/>
        <pc:sldMkLst>
          <pc:docMk/>
          <pc:sldMk cId="3147047705" sldId="331"/>
        </pc:sldMkLst>
        <pc:spChg chg="mod">
          <ac:chgData name="Christina Shaw" userId="14dc42a2-bfa6-4b75-b011-e3e8d16be8df" providerId="ADAL" clId="{0D62D3AA-ED47-4B1A-94CA-F5A5B6D0B816}" dt="2020-03-09T15:34:12.380" v="0" actId="13926"/>
          <ac:spMkLst>
            <pc:docMk/>
            <pc:sldMk cId="3147047705" sldId="331"/>
            <ac:spMk id="4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'[Data_Extract_From_World_Development_Indicators (2).xlsx]Data'!$D$2</c:f>
              <c:strCache>
                <c:ptCount val="1"/>
                <c:pt idx="0">
                  <c:v>LMIC Average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cat>
            <c:numRef>
              <c:f>'[Data_Extract_From_World_Development_Indicators (2).xlsx]Data'!$E$1:$G$1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'[Data_Extract_From_World_Development_Indicators (2).xlsx]Data'!$E$2:$G$2</c:f>
              <c:numCache>
                <c:formatCode>0.00</c:formatCode>
                <c:ptCount val="3"/>
                <c:pt idx="0">
                  <c:v>6.9104358572316391</c:v>
                </c:pt>
                <c:pt idx="1">
                  <c:v>6.9133111464604333</c:v>
                </c:pt>
                <c:pt idx="2">
                  <c:v>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1E-4257-AD9C-FB896AE3B46F}"/>
            </c:ext>
          </c:extLst>
        </c:ser>
        <c:ser>
          <c:idx val="1"/>
          <c:order val="1"/>
          <c:tx>
            <c:strRef>
              <c:f>'[Data_Extract_From_World_Development_Indicators (2).xlsx]Data'!$D$3</c:f>
              <c:strCache>
                <c:ptCount val="1"/>
                <c:pt idx="0">
                  <c:v>Neighbor 1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cat>
            <c:numRef>
              <c:f>'[Data_Extract_From_World_Development_Indicators (2).xlsx]Data'!$E$1:$G$1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'[Data_Extract_From_World_Development_Indicators (2).xlsx]Data'!$E$3:$G$3</c:f>
              <c:numCache>
                <c:formatCode>0.00</c:formatCode>
                <c:ptCount val="3"/>
                <c:pt idx="0">
                  <c:v>6.0933767200000002</c:v>
                </c:pt>
                <c:pt idx="1">
                  <c:v>6.0290047900000001</c:v>
                </c:pt>
                <c:pt idx="2">
                  <c:v>5.7300650500000003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1E-4257-AD9C-FB896AE3B46F}"/>
            </c:ext>
          </c:extLst>
        </c:ser>
        <c:ser>
          <c:idx val="2"/>
          <c:order val="2"/>
          <c:tx>
            <c:strRef>
              <c:f>'[Data_Extract_From_World_Development_Indicators (2).xlsx]Data'!$D$4</c:f>
              <c:strCache>
                <c:ptCount val="1"/>
                <c:pt idx="0">
                  <c:v>Our country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cat>
            <c:numRef>
              <c:f>'[Data_Extract_From_World_Development_Indicators (2).xlsx]Data'!$E$1:$G$1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'[Data_Extract_From_World_Development_Indicators (2).xlsx]Data'!$E$4:$G$4</c:f>
              <c:numCache>
                <c:formatCode>0.00</c:formatCode>
                <c:ptCount val="3"/>
                <c:pt idx="0">
                  <c:v>3.44296158</c:v>
                </c:pt>
                <c:pt idx="1">
                  <c:v>3.44296158</c:v>
                </c:pt>
                <c:pt idx="2">
                  <c:v>3.44296158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71E-4257-AD9C-FB896AE3B46F}"/>
            </c:ext>
          </c:extLst>
        </c:ser>
        <c:ser>
          <c:idx val="3"/>
          <c:order val="3"/>
          <c:tx>
            <c:strRef>
              <c:f>'[Data_Extract_From_World_Development_Indicators (2).xlsx]Data'!$D$5</c:f>
              <c:strCache>
                <c:ptCount val="1"/>
                <c:pt idx="0">
                  <c:v>Neighbor 2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cat>
            <c:numRef>
              <c:f>'[Data_Extract_From_World_Development_Indicators (2).xlsx]Data'!$E$1:$G$1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'[Data_Extract_From_World_Development_Indicators (2).xlsx]Data'!$E$5:$G$5</c:f>
              <c:numCache>
                <c:formatCode>0.00</c:formatCode>
                <c:ptCount val="3"/>
                <c:pt idx="0">
                  <c:v>12.659274910000001</c:v>
                </c:pt>
                <c:pt idx="1">
                  <c:v>13.190241</c:v>
                </c:pt>
                <c:pt idx="2">
                  <c:v>14.22160103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71E-4257-AD9C-FB896AE3B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7066008"/>
        <c:axId val="582972128"/>
      </c:lineChart>
      <c:catAx>
        <c:axId val="417066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972128"/>
        <c:crosses val="autoZero"/>
        <c:auto val="1"/>
        <c:lblAlgn val="ctr"/>
        <c:lblOffset val="100"/>
        <c:noMultiLvlLbl val="0"/>
      </c:catAx>
      <c:valAx>
        <c:axId val="58297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06600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rtl="0"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'[Data_Extract_From_World_Development_Indicators (6).xlsx]Data'!$A$2:$A$5</c:f>
              <c:strCache>
                <c:ptCount val="4"/>
                <c:pt idx="0">
                  <c:v>Lower middle income country average</c:v>
                </c:pt>
                <c:pt idx="1">
                  <c:v>Our country</c:v>
                </c:pt>
                <c:pt idx="2">
                  <c:v>Neighbor 1</c:v>
                </c:pt>
                <c:pt idx="3">
                  <c:v>Neighbor 2</c:v>
                </c:pt>
              </c:strCache>
            </c:strRef>
          </c:cat>
          <c:val>
            <c:numRef>
              <c:f>'[Data_Extract_From_World_Development_Indicators (6).xlsx]Data'!$B$2:$B$5</c:f>
              <c:numCache>
                <c:formatCode>_("$"* #,##0_);_("$"* \(#,##0\);_("$"* "-"??_);_(@_)</c:formatCode>
                <c:ptCount val="4"/>
                <c:pt idx="0">
                  <c:v>34.176801768865133</c:v>
                </c:pt>
                <c:pt idx="1">
                  <c:v>16.458741075895635</c:v>
                </c:pt>
                <c:pt idx="2">
                  <c:v>37.556972898503979</c:v>
                </c:pt>
                <c:pt idx="3">
                  <c:v>76.961657896933644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A3-47AE-90A6-423F100D97A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82968600"/>
        <c:axId val="582974088"/>
      </c:barChart>
      <c:catAx>
        <c:axId val="582968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974088"/>
        <c:crosses val="autoZero"/>
        <c:auto val="1"/>
        <c:lblAlgn val="ctr"/>
        <c:lblOffset val="100"/>
        <c:noMultiLvlLbl val="0"/>
      </c:catAx>
      <c:valAx>
        <c:axId val="58297408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968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 rtl="0"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0.55117</cdr:x>
      <cdr:y>0.3054</cdr:y>
    </cdr:from>
    <cdr:to>
      <cdr:x>0.89001</cdr:x>
      <cdr:y>0.51849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42863E7-03E1-4963-B22B-AE9E8A7C0276}"/>
            </a:ext>
          </a:extLst>
        </cdr:cNvPr>
        <cdr:cNvSpPr txBox="1"/>
      </cdr:nvSpPr>
      <cdr:spPr>
        <a:xfrm xmlns:a="http://schemas.openxmlformats.org/drawingml/2006/main">
          <a:off x="4535927" y="932299"/>
          <a:ext cx="2788477" cy="6505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err="1"/>
            <a:t>Média</a:t>
          </a:r>
          <a:r>
            <a:rPr lang="en-US" sz="1600" dirty="0"/>
            <a:t> de </a:t>
          </a:r>
          <a:r>
            <a:rPr lang="en-US" sz="1600" dirty="0" err="1"/>
            <a:t>países</a:t>
          </a:r>
          <a:r>
            <a:rPr lang="en-US" sz="1600" dirty="0"/>
            <a:t> de </a:t>
          </a:r>
          <a:r>
            <a:rPr lang="en-US" sz="1600" dirty="0" err="1"/>
            <a:t>baixo-médio</a:t>
          </a:r>
          <a:r>
            <a:rPr lang="en-US" sz="1600" dirty="0"/>
            <a:t> </a:t>
          </a:r>
          <a:r>
            <a:rPr lang="en-US" sz="1600" dirty="0" err="1"/>
            <a:t>ingresso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0.2047</cdr:x>
      <cdr:y>0.06617</cdr:y>
    </cdr:from>
    <cdr:to>
      <cdr:x>0.40455</cdr:x>
      <cdr:y>0.16066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E85D56C-4582-42B0-B8C3-480EF3092F1B}"/>
            </a:ext>
          </a:extLst>
        </cdr:cNvPr>
        <cdr:cNvSpPr txBox="1"/>
      </cdr:nvSpPr>
      <cdr:spPr>
        <a:xfrm xmlns:a="http://schemas.openxmlformats.org/drawingml/2006/main">
          <a:off x="1684583" y="202007"/>
          <a:ext cx="1644692" cy="2884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País </a:t>
          </a:r>
          <a:r>
            <a:rPr lang="en-US" sz="1600" dirty="0" err="1"/>
            <a:t>vizinho</a:t>
          </a:r>
          <a:r>
            <a:rPr lang="en-US" sz="1600" dirty="0"/>
            <a:t> 1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0.31059</cdr:x>
      <cdr:y>0.58482</cdr:y>
    </cdr:from>
    <cdr:to>
      <cdr:x>0.60142</cdr:x>
      <cdr:y>0.68701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B56DD441-D94C-4329-AC16-02BE05431548}"/>
            </a:ext>
          </a:extLst>
        </cdr:cNvPr>
        <cdr:cNvSpPr txBox="1"/>
      </cdr:nvSpPr>
      <cdr:spPr>
        <a:xfrm xmlns:a="http://schemas.openxmlformats.org/drawingml/2006/main">
          <a:off x="2556031" y="1785317"/>
          <a:ext cx="2393415" cy="3119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País </a:t>
          </a:r>
          <a:r>
            <a:rPr lang="en-US" sz="1600" dirty="0" err="1"/>
            <a:t>vizinho</a:t>
          </a:r>
          <a:r>
            <a:rPr lang="en-US" sz="1600" dirty="0"/>
            <a:t> 2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0.47327</cdr:x>
      <cdr:y>0.58482</cdr:y>
    </cdr:from>
    <cdr:to>
      <cdr:x>0.4959</cdr:x>
      <cdr:y>0.65756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B41D8A95-4BCF-42D7-9C6B-34E332C1CDB0}"/>
            </a:ext>
          </a:extLst>
        </cdr:cNvPr>
        <cdr:cNvCxnSpPr/>
      </cdr:nvCxnSpPr>
      <cdr:spPr>
        <a:xfrm xmlns:a="http://schemas.openxmlformats.org/drawingml/2006/main" flipV="1">
          <a:off x="3894804" y="1785317"/>
          <a:ext cx="186254" cy="22204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0.74286</cdr:x>
      <cdr:y>0.41229</cdr:y>
    </cdr:from>
    <cdr:to>
      <cdr:x>0.76151</cdr:x>
      <cdr:y>0.4843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F1A8ED5B-4BF0-4420-9B3A-F505D31D8586}"/>
            </a:ext>
          </a:extLst>
        </cdr:cNvPr>
        <cdr:cNvCxnSpPr/>
      </cdr:nvCxnSpPr>
      <cdr:spPr>
        <a:xfrm xmlns:a="http://schemas.openxmlformats.org/drawingml/2006/main" flipH="1">
          <a:off x="6113423" y="1258615"/>
          <a:ext cx="153520" cy="21982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0.34862</cdr:x>
      <cdr:y>0.12246</cdr:y>
    </cdr:from>
    <cdr:to>
      <cdr:x>0.36055</cdr:x>
      <cdr:y>0.13854</cdr:y>
    </cdr:to>
    <cdr:cxnSp macro="">
      <cdr:nvCxnSpPr>
        <cdr:cNvPr id="10" name="Straight Arrow Connector 9">
          <a:extLst xmlns:a="http://schemas.openxmlformats.org/drawingml/2006/main">
            <a:ext uri="{FF2B5EF4-FFF2-40B4-BE49-F238E27FC236}">
              <a16:creationId xmlns:a16="http://schemas.microsoft.com/office/drawing/2014/main" id="{6294F907-3947-4090-A728-71169EA7B66B}"/>
            </a:ext>
          </a:extLst>
        </cdr:cNvPr>
        <cdr:cNvCxnSpPr/>
      </cdr:nvCxnSpPr>
      <cdr:spPr>
        <a:xfrm xmlns:a="http://schemas.openxmlformats.org/drawingml/2006/main">
          <a:off x="2869007" y="373840"/>
          <a:ext cx="98190" cy="4909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E91A0-A961-48D8-A98D-B606898C607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06E05-9207-40AE-82DC-271A6944B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9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1B44793-9554-4379-906D-F78EEC415CF8}" type="slidenum">
              <a:rPr/>
              <a:pPr algn="l" rtl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1321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1B44793-9554-4379-906D-F78EEC415CF8}" type="slidenum">
              <a:rPr/>
              <a:pPr algn="l" rtl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7857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1B44793-9554-4379-906D-F78EEC415CF8}" type="slidenum">
              <a:rPr/>
              <a:pPr algn="l" rtl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1941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1B44793-9554-4379-906D-F78EEC415CF8}" type="slidenum">
              <a:rPr/>
              <a:pPr algn="l" rtl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06246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1B44793-9554-4379-906D-F78EEC415CF8}" type="slidenum">
              <a:rPr/>
              <a:pPr algn="l" rtl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85601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78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29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1B44793-9554-4379-906D-F78EEC415CF8}" type="slidenum">
              <a:rPr/>
              <a:pPr algn="l" rtl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0565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68A6-85AD-4515-82E2-8D999F3E9D42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E8AD-89C8-4EE9-99A6-E7C845639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65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68A6-85AD-4515-82E2-8D999F3E9D42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E8AD-89C8-4EE9-99A6-E7C845639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0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68A6-85AD-4515-82E2-8D999F3E9D42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E8AD-89C8-4EE9-99A6-E7C845639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19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F7F7F7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4682" y="2566214"/>
            <a:ext cx="7924800" cy="1600200"/>
          </a:xfrm>
        </p:spPr>
        <p:txBody>
          <a:bodyPr anchor="b" anchorCtr="0"/>
          <a:lstStyle>
            <a:lvl1pPr algn="l">
              <a:lnSpc>
                <a:spcPts val="4000"/>
              </a:lnSpc>
              <a:defRPr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4681" y="4136032"/>
            <a:ext cx="6248400" cy="609600"/>
          </a:xfrm>
        </p:spPr>
        <p:txBody>
          <a:bodyPr/>
          <a:lstStyle>
            <a:lvl1pPr marL="0" indent="0" algn="l">
              <a:buNone/>
              <a:defRPr sz="2800" b="0" i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794701" y="5723986"/>
            <a:ext cx="4343400" cy="652709"/>
          </a:xfrm>
          <a:noFill/>
        </p:spPr>
        <p:txBody>
          <a:bodyPr/>
          <a:lstStyle>
            <a:lvl1pPr marL="0" marR="0" indent="-34290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i="0" baseline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Presentation Location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Presentation Date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794701" y="6360124"/>
            <a:ext cx="3665639" cy="304800"/>
          </a:xfrm>
        </p:spPr>
        <p:txBody>
          <a:bodyPr>
            <a:normAutofit/>
          </a:bodyPr>
          <a:lstStyle>
            <a:lvl1pPr marL="0">
              <a:spcBef>
                <a:spcPts val="0"/>
              </a:spcBef>
              <a:buNone/>
              <a:defRPr sz="11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presenter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11513" y="4162348"/>
            <a:ext cx="7486564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NCT-logo_ƒ-1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" y="650478"/>
            <a:ext cx="3179046" cy="114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67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ith content"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AD3A415-422C-478D-AA41-E452CDDA71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108917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AD3A415-422C-478D-AA41-E452CDDA71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l">
              <a:buFont typeface="Arial" pitchFamily="34" charset="0"/>
              <a:buNone/>
              <a:defRPr sz="24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053038"/>
          </a:xfr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000" b="0" i="0">
                <a:solidFill>
                  <a:srgbClr val="313231"/>
                </a:solidFill>
                <a:latin typeface="Arial"/>
                <a:cs typeface="Arial"/>
              </a:defRPr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1800" b="0" i="0">
                <a:solidFill>
                  <a:srgbClr val="313231"/>
                </a:solidFill>
                <a:latin typeface="Arial"/>
                <a:cs typeface="Arial"/>
              </a:defRPr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600" b="0" i="0">
                <a:solidFill>
                  <a:srgbClr val="313231"/>
                </a:solidFill>
                <a:latin typeface="Arial"/>
                <a:cs typeface="Arial"/>
              </a:defRPr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1400" b="0" i="0">
                <a:solidFill>
                  <a:srgbClr val="313231"/>
                </a:solidFill>
                <a:latin typeface="Arial"/>
                <a:cs typeface="Arial"/>
              </a:defRPr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1200" b="0" i="0">
                <a:solidFill>
                  <a:srgbClr val="31323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524000"/>
            <a:ext cx="8229600" cy="609600"/>
          </a:xfrm>
        </p:spPr>
        <p:txBody>
          <a:bodyPr/>
          <a:lstStyle>
            <a:lvl1pPr>
              <a:buNone/>
              <a:defRPr sz="2200" b="1" baseline="0">
                <a:solidFill>
                  <a:srgbClr val="313231"/>
                </a:solidFill>
              </a:defRPr>
            </a:lvl1pPr>
          </a:lstStyle>
          <a:p>
            <a:pPr lvl="0"/>
            <a:r>
              <a:rPr lang="en-US" dirty="0"/>
              <a:t>Click to edit main sentence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3392" y="6008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636466"/>
                </a:solidFill>
                <a:latin typeface="Museo Sans 300"/>
                <a:cs typeface="Museo Sans 300"/>
              </a:defRPr>
            </a:lvl1pPr>
          </a:lstStyle>
          <a:p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www.lnct.global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455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68A6-85AD-4515-82E2-8D999F3E9D42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E8AD-89C8-4EE9-99A6-E7C845639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76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68A6-85AD-4515-82E2-8D999F3E9D42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E8AD-89C8-4EE9-99A6-E7C845639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68A6-85AD-4515-82E2-8D999F3E9D42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E8AD-89C8-4EE9-99A6-E7C845639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6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68A6-85AD-4515-82E2-8D999F3E9D42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E8AD-89C8-4EE9-99A6-E7C845639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7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68A6-85AD-4515-82E2-8D999F3E9D42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E8AD-89C8-4EE9-99A6-E7C845639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5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68A6-85AD-4515-82E2-8D999F3E9D42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E8AD-89C8-4EE9-99A6-E7C845639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04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68A6-85AD-4515-82E2-8D999F3E9D42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E8AD-89C8-4EE9-99A6-E7C845639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3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68A6-85AD-4515-82E2-8D999F3E9D42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E8AD-89C8-4EE9-99A6-E7C845639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0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B68A6-85AD-4515-82E2-8D999F3E9D42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7E8AD-89C8-4EE9-99A6-E7C845639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9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munizationfinancing.org/en/immunization-fundamentals/universal-health-coverage-and-immunization-financing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apps.who.int/nha/database/Select/Indicators/en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ho.int/immunization/newsroom/global_immunization_data_july_2014.pdf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n.wikipedia.org/wiki/Herd_immunity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mmunizationevidenc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campaigns/immunization-week/2017/infographic/en/" TargetMode="External"/><Relationship Id="rId2" Type="http://schemas.openxmlformats.org/officeDocument/2006/relationships/hyperlink" Target="http://polioeradication.org/polio-today/polio-now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who.int/csr/disease/smallpox/e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csr/disease/smallpox/en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mediacentre/factsheets/fs286/en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ategory:Measles#/media/File:Child_with_measles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6035" y="4489413"/>
            <a:ext cx="6673694" cy="737121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pt-PT" b="0" i="0" u="none" baseline="0"/>
              <a:t>Melhorar a saúde e sobrevivência infantis através da imunização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94701" y="5535119"/>
            <a:ext cx="7615028" cy="737121"/>
          </a:xfrm>
        </p:spPr>
        <p:txBody>
          <a:bodyPr>
            <a:normAutofit/>
          </a:bodyPr>
          <a:lstStyle/>
          <a:p>
            <a:pPr algn="l" rtl="0"/>
            <a:r>
              <a:rPr lang="pt-PT" b="0" i="0" u="none" baseline="0"/>
              <a:t>Nota: esta apresentação baseia-se fortemente em materiais da Immunization Advocacy Library da OMS Euro, assim como do VoICE, The Value of Immunization Compendium of Evidence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rtl="0"/>
            <a:r>
              <a:rPr lang="pt-PT" b="0" i="0" u="none" baseline="0">
                <a:solidFill>
                  <a:schemeClr val="tx1"/>
                </a:solidFill>
              </a:rPr>
              <a:t>Revista a 30 de novembro de 2019</a:t>
            </a:r>
          </a:p>
          <a:p>
            <a:endParaRPr lang="pt-PT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231B8CE-52AD-43AD-831C-BE810E6F6043}"/>
              </a:ext>
            </a:extLst>
          </p:cNvPr>
          <p:cNvSpPr txBox="1">
            <a:spLocks/>
          </p:cNvSpPr>
          <p:nvPr/>
        </p:nvSpPr>
        <p:spPr>
          <a:xfrm>
            <a:off x="794701" y="2461001"/>
            <a:ext cx="7924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400" b="0" i="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rtl="0"/>
            <a:r>
              <a:rPr lang="pt-PT" b="0" i="0" u="none" baseline="0"/>
              <a:t>Defesa do investimento na imunização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A89318-4A08-4EDF-A74C-39A8A96B2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506" y="4225068"/>
            <a:ext cx="1265813" cy="126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32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8CB87-6829-4089-B3B4-74C0EF654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82395" cy="1092526"/>
          </a:xfrm>
        </p:spPr>
        <p:txBody>
          <a:bodyPr/>
          <a:lstStyle/>
          <a:p>
            <a:pPr algn="l" rtl="0"/>
            <a:r>
              <a:rPr lang="pt-PT" b="0" i="0" u="none" baseline="0" dirty="0"/>
              <a:t>A vacinação é um ponto de entrada para a prestação</a:t>
            </a:r>
            <a:r>
              <a:rPr lang="pt-PT" b="0" i="0" u="none" dirty="0"/>
              <a:t> de </a:t>
            </a:r>
            <a:r>
              <a:rPr lang="pt-PT" b="0" i="0" u="none" baseline="0" dirty="0"/>
              <a:t>serviços de saúde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57A51-8D39-4F49-91E0-BECADCE3C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072323" cy="4280344"/>
          </a:xfrm>
        </p:spPr>
        <p:txBody>
          <a:bodyPr>
            <a:normAutofit lnSpcReduction="10000"/>
          </a:bodyPr>
          <a:lstStyle/>
          <a:p>
            <a:pPr algn="l" rtl="0"/>
            <a:r>
              <a:rPr lang="pt-PT" b="0" i="0" u="none" baseline="0" dirty="0"/>
              <a:t>O calendário</a:t>
            </a:r>
            <a:r>
              <a:rPr lang="pt-PT" b="0" i="0" u="none" dirty="0"/>
              <a:t> </a:t>
            </a:r>
            <a:r>
              <a:rPr lang="pt-PT" b="0" i="0" u="none" baseline="0" dirty="0"/>
              <a:t>de vacinação requer múltiplos contactos entre a mãe e a criança, especialmente durante o primeiro ano de vida</a:t>
            </a:r>
          </a:p>
          <a:p>
            <a:pPr lvl="1" algn="l" rtl="0"/>
            <a:endParaRPr lang="pt-PT" dirty="0"/>
          </a:p>
          <a:p>
            <a:pPr algn="l" rtl="0"/>
            <a:r>
              <a:rPr lang="pt-PT" b="0" i="0" u="none" baseline="0" dirty="0"/>
              <a:t>Por exemplo, as vacinas devem ser administradas logo após nascimento, às 6 semanas de vida, 8 semanas, 10 semanas, 14 semanas, 6 meses, 9 meses e 12 meses 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A vacinação é uma plataforma para integrar outros serviços de saúde, incluindo, por exemplo, a Vitamina A, anti-parasitários, planejamento familiar  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Os serviços de vacinação dependem da existência de serviços de saúde primários fortes</a:t>
            </a:r>
          </a:p>
          <a:p>
            <a:endParaRPr lang="pt-PT" dirty="0"/>
          </a:p>
          <a:p>
            <a:pPr marL="0" indent="0" algn="l" rtl="0">
              <a:buNone/>
            </a:pPr>
            <a:endParaRPr lang="pt-PT" dirty="0"/>
          </a:p>
          <a:p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3B9C3C-B9A7-479D-9A22-E1086B555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10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7" name="Star: 6 Points 6">
            <a:extLst>
              <a:ext uri="{FF2B5EF4-FFF2-40B4-BE49-F238E27FC236}">
                <a16:creationId xmlns:a16="http://schemas.microsoft.com/office/drawing/2014/main" id="{E4A9093B-8CE4-4B11-A374-A47048E1E79E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800" b="1" i="0" u="none" baseline="0" dirty="0"/>
              <a:t>Mensagem essencial</a:t>
            </a:r>
          </a:p>
        </p:txBody>
      </p:sp>
    </p:spTree>
    <p:extLst>
      <p:ext uri="{BB962C8B-B14F-4D97-AF65-F5344CB8AC3E}">
        <p14:creationId xmlns:p14="http://schemas.microsoft.com/office/powerpoint/2010/main" val="375206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1A-6952-4848-8F53-66C40627E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434" cy="1143000"/>
          </a:xfrm>
        </p:spPr>
        <p:txBody>
          <a:bodyPr>
            <a:normAutofit/>
          </a:bodyPr>
          <a:lstStyle/>
          <a:p>
            <a:pPr algn="l" rtl="0"/>
            <a:r>
              <a:rPr lang="pt-PT" b="0" i="0" u="none" baseline="0" dirty="0"/>
              <a:t>A vacinação é uma componente central no avanço em direção a uma cobertura de saúde universal (CSU)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AA358-B88B-47E3-B059-53E6CC96D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053038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pt-PT" b="0" i="0" u="none" baseline="0" dirty="0"/>
              <a:t>A UHC significa assegurar que toda a população</a:t>
            </a:r>
            <a:r>
              <a:rPr lang="pt-PT" b="0" i="0" u="none" dirty="0"/>
              <a:t> tenha </a:t>
            </a:r>
            <a:r>
              <a:rPr lang="pt-PT" b="0" i="0" u="none" baseline="0" dirty="0"/>
              <a:t>acesso a serviços de saúde de qualidade sem as dificuldades financeiras ou o risco de ser arrastado para a pobreza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A vacinação é uma das intervenções de saúde que salva vidas mais custo-efetivas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Tornar a vacinação acessível e económica através da sua inclusão no pacote de serviços essenciais ou no pacote de benefícios do sistema de seguridade nacional de saúde é um passo crítico na direção de alcançar uma UHC </a:t>
            </a:r>
          </a:p>
          <a:p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657C5E-EA15-42C3-B56B-14CE76EC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11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D484FAC9-B020-4E0C-89A1-C5DF649BFF77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800" b="1" i="0" u="none" baseline="0" dirty="0"/>
              <a:t>Mensagem essencial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FA7E9C-2AA0-4342-B425-974152634C0B}"/>
              </a:ext>
            </a:extLst>
          </p:cNvPr>
          <p:cNvSpPr/>
          <p:nvPr/>
        </p:nvSpPr>
        <p:spPr>
          <a:xfrm>
            <a:off x="457200" y="5054135"/>
            <a:ext cx="8339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pt-PT" sz="1400" b="0" i="0" u="none" baseline="0"/>
              <a:t>Fonte: Immunization Financing Resource Guide (2017). Disponível em: </a:t>
            </a:r>
            <a:r>
              <a:rPr lang="pt-PT" sz="1400" b="0" i="0" u="none" baseline="0">
                <a:hlinkClick r:id="rId2"/>
              </a:rPr>
              <a:t>http://www.immunizationfinancing.org/en/immunization-fundamentals/universal-health-coverage-and-immunization-financing#</a:t>
            </a:r>
            <a:r>
              <a:rPr lang="pt-PT" sz="1400" b="0" i="0" u="none" baseline="0"/>
              <a:t>!</a:t>
            </a:r>
          </a:p>
          <a:p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2751811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E3B2-57DC-48C8-A36E-34785FD84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28586" cy="1143000"/>
          </a:xfrm>
        </p:spPr>
        <p:txBody>
          <a:bodyPr>
            <a:normAutofit/>
          </a:bodyPr>
          <a:lstStyle/>
          <a:p>
            <a:pPr algn="l" rtl="0"/>
            <a:r>
              <a:rPr lang="pt-PT" b="0" i="0" u="none" baseline="0" dirty="0"/>
              <a:t>Programas fortes de vacinação são uma plataforma para a preparação</a:t>
            </a:r>
            <a:r>
              <a:rPr lang="pt-PT" b="0" i="0" u="none" dirty="0"/>
              <a:t> para </a:t>
            </a:r>
            <a:r>
              <a:rPr lang="pt-PT" b="0" i="0" u="none" baseline="0" dirty="0"/>
              <a:t>pandemias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E251D-2805-4D85-9BDD-32477F46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70617"/>
          </a:xfrm>
        </p:spPr>
        <p:txBody>
          <a:bodyPr>
            <a:normAutofit/>
          </a:bodyPr>
          <a:lstStyle/>
          <a:p>
            <a:pPr algn="l" rtl="0"/>
            <a:r>
              <a:rPr lang="pt-PT" b="0" i="0" u="none" baseline="0" dirty="0"/>
              <a:t>Grandes surtos de doenças podem danificar severamente a economia e atrasar o crescimento ao prejudicar o comércio, o turismo, a produção e os transportes. 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A epidemia do SARS em 2003 pode ter custado ao Hong Kong mais do que 1% do seu PIB nesse ano.*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A vacinação pode prevenir diretamente surtos de algumas doenças, como por exemplo a febre amarela, a cólera, a meningite, o sarampo e a encefalite japonesa, para as quais já existem vacinas.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8E1FE-CBC3-404C-858B-E582E2347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12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89F90B-08AA-4A92-845D-50A3A6BD3F81}"/>
              </a:ext>
            </a:extLst>
          </p:cNvPr>
          <p:cNvSpPr txBox="1"/>
          <p:nvPr/>
        </p:nvSpPr>
        <p:spPr>
          <a:xfrm>
            <a:off x="457200" y="4949591"/>
            <a:ext cx="8339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PT" sz="1400" b="0" i="1" u="none" baseline="0"/>
              <a:t>*Brahmbhatt, Milan; Dutta, Arindam. 2008. On SARS Type Economic Effects During Infectious Disease Outbreaks. Policy Research Working Paper; No. 4466. World Bank, Washington, DC. © World Bank. https://openknowledge.worldbank.org/handle/10986/6440</a:t>
            </a:r>
            <a:endParaRPr lang="pt-PT" sz="1400" dirty="0"/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7AEBFEAA-FEC2-4B41-BD4C-4A54195CF817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900" b="1" i="0" u="none" baseline="0"/>
              <a:t>Mensagem essencial</a:t>
            </a:r>
          </a:p>
        </p:txBody>
      </p:sp>
    </p:spTree>
    <p:extLst>
      <p:ext uri="{BB962C8B-B14F-4D97-AF65-F5344CB8AC3E}">
        <p14:creationId xmlns:p14="http://schemas.microsoft.com/office/powerpoint/2010/main" val="2246132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E3B2-57DC-48C8-A36E-34785FD84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845552" cy="1143000"/>
          </a:xfrm>
        </p:spPr>
        <p:txBody>
          <a:bodyPr/>
          <a:lstStyle/>
          <a:p>
            <a:r>
              <a:rPr lang="pt-PT" b="0" i="0" u="none" baseline="0" dirty="0"/>
              <a:t>Programas fortes de vacinação são uma plataforma para </a:t>
            </a:r>
            <a:r>
              <a:rPr lang="pt-PT" dirty="0"/>
              <a:t>a preparação </a:t>
            </a:r>
            <a:r>
              <a:rPr lang="pt-PT" b="0" i="0" u="none" baseline="0" dirty="0"/>
              <a:t>para pandemias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E251D-2805-4D85-9BDD-32477F46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412576"/>
          </a:xfrm>
        </p:spPr>
        <p:txBody>
          <a:bodyPr>
            <a:normAutofit lnSpcReduction="10000"/>
          </a:bodyPr>
          <a:lstStyle/>
          <a:p>
            <a:pPr algn="l" rtl="0"/>
            <a:r>
              <a:rPr lang="pt-PT" b="0" i="0" u="none" baseline="0" dirty="0"/>
              <a:t>Um programa forte de vacinação permite aos países responder rapidamente quando se tornam disponíveis novas vacinas contra pandemias adicionais. 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Estão a ser desenvolvidas vacinas contra o Ébola, o Zika e outras doenças potencialmente epidémicas</a:t>
            </a:r>
          </a:p>
          <a:p>
            <a:pPr marL="0" indent="0" algn="l" rtl="0">
              <a:buNone/>
            </a:pPr>
            <a:r>
              <a:rPr lang="pt-PT" b="0" i="0" u="none" baseline="0" dirty="0"/>
              <a:t> </a:t>
            </a:r>
          </a:p>
          <a:p>
            <a:pPr algn="l" rtl="0"/>
            <a:r>
              <a:rPr lang="pt-PT" b="0" i="0" u="none" baseline="0" dirty="0"/>
              <a:t>Os programas de vacinação fortes podem ajudar os países a responder a epidemias de outras formas, até para epidemias de doenças para as quais ainda não existem vacinas. 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Por exemplo, a infraestrutura nigeriana para a poliomielite ajudou a prevenir um surto grave do Ébola em 2014.</a:t>
            </a:r>
          </a:p>
          <a:p>
            <a:pPr marL="0" indent="0" algn="l" rtl="0">
              <a:buNone/>
            </a:pPr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8E1FE-CBC3-404C-858B-E582E2347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13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B7AD3830-933B-4411-B370-D7D79ECFBF8C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800" b="1" i="0" u="none" baseline="0" dirty="0"/>
              <a:t>Mensagem essencial</a:t>
            </a:r>
          </a:p>
        </p:txBody>
      </p:sp>
    </p:spTree>
    <p:extLst>
      <p:ext uri="{BB962C8B-B14F-4D97-AF65-F5344CB8AC3E}">
        <p14:creationId xmlns:p14="http://schemas.microsoft.com/office/powerpoint/2010/main" val="1974371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E3B2-57DC-48C8-A36E-34785FD84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845552" cy="1143000"/>
          </a:xfrm>
        </p:spPr>
        <p:txBody>
          <a:bodyPr>
            <a:normAutofit/>
          </a:bodyPr>
          <a:lstStyle/>
          <a:p>
            <a:pPr algn="l" rtl="0"/>
            <a:r>
              <a:rPr lang="pt-PT" b="0" i="0" u="none" baseline="0" dirty="0"/>
              <a:t>Os programas de vacinação podem contrariar a resistência antimicrobiana, um dos maiores desafios de saúde que o mundo enfrenta ao: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E251D-2805-4D85-9BDD-32477F46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412576"/>
          </a:xfrm>
        </p:spPr>
        <p:txBody>
          <a:bodyPr>
            <a:normAutofit fontScale="70000" lnSpcReduction="20000"/>
          </a:bodyPr>
          <a:lstStyle/>
          <a:p>
            <a:endParaRPr lang="pt-PT" dirty="0"/>
          </a:p>
          <a:p>
            <a:pPr algn="l" rtl="0"/>
            <a:r>
              <a:rPr lang="pt-PT" b="0" i="0" u="none" baseline="0" dirty="0"/>
              <a:t>Reduzirem a incidência da doença, incluindo infecções sensíveis e resistentes, o que, por seu turno, reduz a incidência e a gravidade das infecções resistentes 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Reduzirem a incidência da doença também reduzem a utilização de antimicrobianos (tanto apropriados como inapropriados)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Se a vacina antipneumocócica conjugada fosse universalmente introduzida em todos os países de rendimento baixo e baixo-médio, iria evitar uma estimativa de 11,4 milhões de dias de utilização de antibióticos, uma redução de 47% </a:t>
            </a:r>
            <a:r>
              <a:rPr lang="pt-PT" b="0" i="0" u="none" baseline="30000" dirty="0"/>
              <a:t>1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«A resistência é inevitável quando são utilizados antibióticos... é necessária uma conduta contínua de antibióticos», mas «As vacinas podem ser utilizadas durante décadas sem gerarem resistência significativa»</a:t>
            </a:r>
            <a:r>
              <a:rPr lang="pt-PT" b="0" i="0" u="none" baseline="30000" dirty="0"/>
              <a:t>2</a:t>
            </a:r>
          </a:p>
          <a:p>
            <a:endParaRPr lang="pt-PT" baseline="30000" dirty="0"/>
          </a:p>
          <a:p>
            <a:pPr marL="0" indent="0" algn="l" rtl="0">
              <a:buNone/>
            </a:pPr>
            <a:r>
              <a:rPr lang="pt-PT" sz="1800" b="0" i="0" u="none" baseline="30000" dirty="0"/>
              <a:t>1</a:t>
            </a:r>
            <a:r>
              <a:rPr lang="pt-PT" sz="1800" b="0" i="0" u="none" baseline="0" dirty="0"/>
              <a:t>Laxminarayan R, Matsoso P, Pant S, Brower C, Rottingen J.A. et al. Access to effective antimicrobials: a worldwide challenge. The Lancet. 2016 Jun;387(10036):168-75</a:t>
            </a:r>
          </a:p>
          <a:p>
            <a:pPr marL="0" indent="0" algn="l" rtl="0">
              <a:buNone/>
            </a:pPr>
            <a:endParaRPr lang="pt-PT" sz="1800" baseline="30000" dirty="0"/>
          </a:p>
          <a:p>
            <a:pPr marL="0" indent="0" algn="l" rtl="0">
              <a:buNone/>
            </a:pPr>
            <a:r>
              <a:rPr lang="pt-PT" sz="1800" b="0" i="0" u="none" baseline="30000" dirty="0"/>
              <a:t>2 </a:t>
            </a:r>
            <a:r>
              <a:rPr lang="pt-PT" sz="1800" b="0" i="0" u="none" baseline="0" dirty="0"/>
              <a:t>https://www.pnas.org/content/115/51/12868.full </a:t>
            </a:r>
          </a:p>
          <a:p>
            <a:endParaRPr lang="pt-PT" dirty="0"/>
          </a:p>
          <a:p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8E1FE-CBC3-404C-858B-E582E2347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14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B7AD3830-933B-4411-B370-D7D79ECFBF8C}"/>
              </a:ext>
            </a:extLst>
          </p:cNvPr>
          <p:cNvSpPr/>
          <p:nvPr/>
        </p:nvSpPr>
        <p:spPr>
          <a:xfrm>
            <a:off x="8008898" y="0"/>
            <a:ext cx="1135102" cy="1063071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900" b="1" i="0" u="none" baseline="0" dirty="0"/>
              <a:t>Mensagem principal</a:t>
            </a:r>
          </a:p>
        </p:txBody>
      </p:sp>
    </p:spTree>
    <p:extLst>
      <p:ext uri="{BB962C8B-B14F-4D97-AF65-F5344CB8AC3E}">
        <p14:creationId xmlns:p14="http://schemas.microsoft.com/office/powerpoint/2010/main" val="1020233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12B5-FE99-4A0D-B4F1-4AB69D7E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7852867" cy="1143000"/>
          </a:xfrm>
        </p:spPr>
        <p:txBody>
          <a:bodyPr>
            <a:normAutofit/>
          </a:bodyPr>
          <a:lstStyle/>
          <a:p>
            <a:pPr algn="l" rtl="0"/>
            <a:r>
              <a:rPr lang="pt-PT" b="0" i="0" u="none" baseline="0" dirty="0"/>
              <a:t>Utilizando dados para apoiar a priorização da saúde dentro do orçamento de Estado e da atenção</a:t>
            </a:r>
            <a:r>
              <a:rPr lang="pt-PT" b="0" i="0" u="none" dirty="0"/>
              <a:t> </a:t>
            </a:r>
            <a:r>
              <a:rPr lang="pt-PT" b="0" i="0" u="none" baseline="0" dirty="0"/>
              <a:t>primária dentro da saúde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626D1D3-5C32-46A4-BCA3-370B805395B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8229600" cy="4151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3858">
                  <a:extLst>
                    <a:ext uri="{9D8B030D-6E8A-4147-A177-3AD203B41FA5}">
                      <a16:colId xmlns:a16="http://schemas.microsoft.com/office/drawing/2014/main" val="390586330"/>
                    </a:ext>
                  </a:extLst>
                </a:gridCol>
                <a:gridCol w="4645742">
                  <a:extLst>
                    <a:ext uri="{9D8B030D-6E8A-4147-A177-3AD203B41FA5}">
                      <a16:colId xmlns:a16="http://schemas.microsoft.com/office/drawing/2014/main" val="1200782510"/>
                    </a:ext>
                  </a:extLst>
                </a:gridCol>
              </a:tblGrid>
              <a:tr h="358878">
                <a:tc>
                  <a:txBody>
                    <a:bodyPr/>
                    <a:lstStyle/>
                    <a:p>
                      <a:pPr algn="l" rtl="0"/>
                      <a:r>
                        <a:rPr lang="pt-PT" b="1" i="0" u="none" baseline="0" dirty="0"/>
                        <a:t>Requisitos de Dados do País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t-PT" b="1" i="0" u="none" baseline="0" dirty="0"/>
                        <a:t>Exemplo de Análise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736081"/>
                  </a:ext>
                </a:extLst>
              </a:tr>
              <a:tr h="828860">
                <a:tc>
                  <a:txBody>
                    <a:bodyPr/>
                    <a:lstStyle/>
                    <a:p>
                      <a:pPr algn="l" rtl="0"/>
                      <a:r>
                        <a:rPr lang="pt-PT" sz="1400" b="0" i="0" u="non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Parcela de gastos totais do governo em Saúde </a:t>
                      </a:r>
                      <a:r>
                        <a:rPr lang="pt-PT" sz="1400" b="0" i="0" u="none" baseline="0" dirty="0"/>
                        <a:t>este ano e em anos anteriores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t-PT" sz="1400" b="0" i="0" u="none" baseline="0"/>
                        <a:t>Ao longo do tempo, o valor aumenta, está estável ou diminui?   Aproxima-se do alvo Abuja de 15% para gastos do governo em saúde?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701639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l" rtl="0"/>
                      <a:r>
                        <a:rPr lang="pt-PT" sz="1400" b="0" i="0" u="none" baseline="0" dirty="0"/>
                        <a:t>Parcela total do total do orçamento do Ministério da Saúde direcionados para atenção primária à saúde (a maneira como se mede isto dependerá da organização do seu orçamento)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t-PT" sz="1400" b="0" i="0" u="none" baseline="0"/>
                        <a:t>Ao longo do tempo, o valor aumenta, está estável ou diminui?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84024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l" rtl="0"/>
                      <a:r>
                        <a:rPr lang="pt-PT" sz="1400" b="0" i="0" u="none" baseline="0" dirty="0"/>
                        <a:t>Base de dados da OMS de gastos em saúde. </a:t>
                      </a:r>
                      <a:r>
                        <a:rPr lang="pt-PT" sz="1400" b="0" i="0" u="none" baseline="0" dirty="0">
                          <a:hlinkClick r:id="rId2"/>
                        </a:rPr>
                        <a:t>http://apps.who.int/nha/database/Select/Indicators/en</a:t>
                      </a:r>
                      <a:endParaRPr lang="pt-PT" sz="1400" b="0" dirty="0"/>
                    </a:p>
                    <a:p>
                      <a:endParaRPr lang="pt-PT" sz="1400" b="0" dirty="0"/>
                    </a:p>
                    <a:p>
                      <a:pPr algn="l" rtl="0"/>
                      <a:r>
                        <a:rPr lang="pt-PT" sz="1400" b="0" i="0" u="none" baseline="0" dirty="0"/>
                        <a:t>Baixe o documento "Gastos gerais do governo na saúde (GGHE) em % dos gastos gerais do governo (GCE)" para os países que deseja examinar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t-PT" sz="1400" b="0" i="0" u="none" baseline="0" dirty="0"/>
                        <a:t>Comparativamente, qual é a parcela dos gastos do nosso governo em saúde relativamente aos países pares?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54510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86234E-E7B5-49ED-9ABB-B961F5835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15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id="{802928AB-761B-4E5B-A5F7-B36F013DD2FF}"/>
              </a:ext>
            </a:extLst>
          </p:cNvPr>
          <p:cNvSpPr/>
          <p:nvPr/>
        </p:nvSpPr>
        <p:spPr>
          <a:xfrm>
            <a:off x="7980200" y="97824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1300" b="1" i="0" u="none" baseline="0" dirty="0"/>
              <a:t>Dados</a:t>
            </a:r>
          </a:p>
        </p:txBody>
      </p:sp>
    </p:spTree>
    <p:extLst>
      <p:ext uri="{BB962C8B-B14F-4D97-AF65-F5344CB8AC3E}">
        <p14:creationId xmlns:p14="http://schemas.microsoft.com/office/powerpoint/2010/main" val="3720741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12248-941C-4A80-BF47-4FEC9F289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26593" cy="1143000"/>
          </a:xfrm>
        </p:spPr>
        <p:txBody>
          <a:bodyPr>
            <a:normAutofit/>
          </a:bodyPr>
          <a:lstStyle/>
          <a:p>
            <a:pPr algn="l" rtl="0"/>
            <a:r>
              <a:rPr lang="pt-PT" b="0" i="0" u="none" baseline="0" dirty="0"/>
              <a:t>Ilustração: "O nosso país está a ficar para trás quanto ao investimento na saúde"</a:t>
            </a:r>
            <a:endParaRPr lang="pt-PT" sz="2200" i="1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3155F1C-D86F-404A-B1A5-62CEC39AC7A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3335" y="2491750"/>
          <a:ext cx="8229600" cy="305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B1DF1-E458-4717-B479-EB476B3519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431019"/>
            <a:ext cx="8229600" cy="1032056"/>
          </a:xfrm>
        </p:spPr>
        <p:txBody>
          <a:bodyPr>
            <a:noAutofit/>
          </a:bodyPr>
          <a:lstStyle/>
          <a:p>
            <a:pPr algn="l" rtl="0"/>
            <a:r>
              <a:rPr lang="pt-PT" sz="1500" b="1" i="1" u="none" baseline="0" dirty="0"/>
              <a:t>Argumento a favor do investimento: Os gastos do governo em saúde no nosso país como percentual do gastos totais do governo são baixos: quase metade da média para todos os países de baixo-médio ingresso e muito menos do que os nossos países vizinhos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D29E01-47B7-4904-A681-09B9EA56B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16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FE54C2-1F41-4F20-9D3D-1A50316061A2}"/>
              </a:ext>
            </a:extLst>
          </p:cNvPr>
          <p:cNvSpPr/>
          <p:nvPr/>
        </p:nvSpPr>
        <p:spPr>
          <a:xfrm>
            <a:off x="1964825" y="6036915"/>
            <a:ext cx="5923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pt-PT" sz="1400" b="0" i="0" u="none" baseline="0"/>
              <a:t>Fonte:  http://apps.who.int/nha/database/Home/Index/en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DC446C-33F7-45B5-AE8C-75DA27078FEA}"/>
              </a:ext>
            </a:extLst>
          </p:cNvPr>
          <p:cNvSpPr txBox="1"/>
          <p:nvPr/>
        </p:nvSpPr>
        <p:spPr>
          <a:xfrm>
            <a:off x="2179929" y="4927593"/>
            <a:ext cx="1558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PT" sz="1600" b="1" i="0" u="none" baseline="0"/>
              <a:t>O nosso país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1099D97-31DB-44C6-8AE8-2EB6DDC6CB2A}"/>
              </a:ext>
            </a:extLst>
          </p:cNvPr>
          <p:cNvCxnSpPr/>
          <p:nvPr/>
        </p:nvCxnSpPr>
        <p:spPr>
          <a:xfrm flipV="1">
            <a:off x="3472782" y="4712801"/>
            <a:ext cx="159560" cy="429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D20E668-C3D0-4AD0-80B2-DDE6DB06C5BC}"/>
              </a:ext>
            </a:extLst>
          </p:cNvPr>
          <p:cNvSpPr txBox="1"/>
          <p:nvPr/>
        </p:nvSpPr>
        <p:spPr>
          <a:xfrm>
            <a:off x="209337" y="2491750"/>
            <a:ext cx="553998" cy="28402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rtl="0"/>
            <a:r>
              <a:rPr lang="pt-PT" sz="1200" b="0" i="0" u="none" baseline="0" dirty="0"/>
              <a:t>Os gastos em saúde </a:t>
            </a:r>
            <a:r>
              <a:rPr lang="pt-PT" sz="1200" dirty="0"/>
              <a:t>c</a:t>
            </a:r>
            <a:r>
              <a:rPr lang="pt-PT" sz="1200" b="0" i="0" u="none" baseline="0" dirty="0"/>
              <a:t>omo percentagem do gastos totais do governo</a:t>
            </a:r>
          </a:p>
        </p:txBody>
      </p:sp>
      <p:sp>
        <p:nvSpPr>
          <p:cNvPr id="13" name="Star: 6 Points 12">
            <a:extLst>
              <a:ext uri="{FF2B5EF4-FFF2-40B4-BE49-F238E27FC236}">
                <a16:creationId xmlns:a16="http://schemas.microsoft.com/office/drawing/2014/main" id="{B95872AD-E16E-40C4-8601-94F18357015D}"/>
              </a:ext>
            </a:extLst>
          </p:cNvPr>
          <p:cNvSpPr/>
          <p:nvPr/>
        </p:nvSpPr>
        <p:spPr>
          <a:xfrm>
            <a:off x="7888761" y="183415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1300" b="1" i="0" u="none" baseline="0" dirty="0"/>
              <a:t>Dados</a:t>
            </a:r>
          </a:p>
        </p:txBody>
      </p:sp>
    </p:spTree>
    <p:extLst>
      <p:ext uri="{BB962C8B-B14F-4D97-AF65-F5344CB8AC3E}">
        <p14:creationId xmlns:p14="http://schemas.microsoft.com/office/powerpoint/2010/main" val="3745600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66329-C078-4BEE-9ED6-7DEBDB95F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7366276" cy="1143000"/>
          </a:xfrm>
        </p:spPr>
        <p:txBody>
          <a:bodyPr>
            <a:normAutofit/>
          </a:bodyPr>
          <a:lstStyle/>
          <a:p>
            <a:pPr algn="l" rtl="0"/>
            <a:r>
              <a:rPr lang="pt-PT" b="0" i="0" u="none" baseline="0" dirty="0"/>
              <a:t>Ilustração: "O nosso país está a ficar para trás quanto ao</a:t>
            </a:r>
            <a:r>
              <a:rPr lang="pt-PT" b="0" i="0" u="none" dirty="0"/>
              <a:t> </a:t>
            </a:r>
            <a:r>
              <a:rPr lang="pt-PT" b="0" i="0" u="none" baseline="0" dirty="0"/>
              <a:t>investimento na saúde"</a:t>
            </a:r>
            <a:endParaRPr lang="pt-PT" sz="2200" i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AE3C40E-D3AA-48D6-866F-D320A3838C6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6577" y="2583126"/>
          <a:ext cx="8229600" cy="305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EC159-CCA0-4460-BE67-F8F4582F3A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6577" y="2079409"/>
            <a:ext cx="8229600" cy="609600"/>
          </a:xfrm>
        </p:spPr>
        <p:txBody>
          <a:bodyPr/>
          <a:lstStyle/>
          <a:p>
            <a:pPr algn="l" rtl="0"/>
            <a:r>
              <a:rPr lang="pt-PT" b="1" i="0" u="none" baseline="0"/>
              <a:t>Gastos públicos em saúde per capita, 2014</a:t>
            </a:r>
          </a:p>
          <a:p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ED189-2722-473C-81E3-705228869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17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72CEB-5F1E-4BE4-A651-47C0539849DD}"/>
              </a:ext>
            </a:extLst>
          </p:cNvPr>
          <p:cNvSpPr/>
          <p:nvPr/>
        </p:nvSpPr>
        <p:spPr>
          <a:xfrm>
            <a:off x="1899541" y="6036915"/>
            <a:ext cx="5923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pt-PT" sz="1400" b="0" i="0" u="none" baseline="0"/>
              <a:t>Fonte:  http://apps.who.int/nha/database/Home/Index/en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35B548E-5B8E-41DF-9295-FB5544FA15EF}"/>
              </a:ext>
            </a:extLst>
          </p:cNvPr>
          <p:cNvSpPr txBox="1">
            <a:spLocks/>
          </p:cNvSpPr>
          <p:nvPr/>
        </p:nvSpPr>
        <p:spPr>
          <a:xfrm>
            <a:off x="457200" y="1417638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200" b="1" i="0" kern="1200" baseline="0">
                <a:solidFill>
                  <a:srgbClr val="31323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b="0" i="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lang="pt-PT" sz="4400" b="0" i="0" kern="1200" dirty="0">
                <a:solidFill>
                  <a:schemeClr val="accent3"/>
                </a:solidFill>
                <a:latin typeface="Arial"/>
                <a:ea typeface="+mj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b="0" i="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b="0" i="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pt-PT" b="1" i="1" u="none" baseline="0" dirty="0"/>
              <a:t>Argumento a favor do investimento: Os gastos públicos em saúde no nosso país são menos de metade da média nacional dos países de baixo-médio ingresso e bastante abaixo dos nossos vizinhos </a:t>
            </a:r>
            <a:endParaRPr lang="pt-PT" dirty="0"/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11D421A9-C905-45E3-9D1F-B227E7911483}"/>
              </a:ext>
            </a:extLst>
          </p:cNvPr>
          <p:cNvSpPr/>
          <p:nvPr/>
        </p:nvSpPr>
        <p:spPr>
          <a:xfrm>
            <a:off x="7888761" y="183415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1300" b="1" i="0" u="none" baseline="0" dirty="0"/>
              <a:t>Dados</a:t>
            </a:r>
          </a:p>
        </p:txBody>
      </p:sp>
    </p:spTree>
    <p:extLst>
      <p:ext uri="{BB962C8B-B14F-4D97-AF65-F5344CB8AC3E}">
        <p14:creationId xmlns:p14="http://schemas.microsoft.com/office/powerpoint/2010/main" val="563551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12B5-FE99-4A0D-B4F1-4AB69D7E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314394"/>
            <a:ext cx="7808976" cy="1143000"/>
          </a:xfrm>
        </p:spPr>
        <p:txBody>
          <a:bodyPr>
            <a:normAutofit/>
          </a:bodyPr>
          <a:lstStyle/>
          <a:p>
            <a:pPr algn="l" rtl="0"/>
            <a:r>
              <a:rPr lang="pt-PT" b="0" i="0" u="none" baseline="0" dirty="0"/>
              <a:t>Utilizar os dados para mostrar que a vacinação no seu país atinge resultados de saúde evidentes (e que ainda há</a:t>
            </a:r>
            <a:r>
              <a:rPr lang="pt-PT" b="0" i="0" u="none" dirty="0"/>
              <a:t> mais a </a:t>
            </a:r>
            <a:r>
              <a:rPr lang="pt-PT" b="0" i="0" u="none" baseline="0" dirty="0"/>
              <a:t>fazer) (1/2)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626D1D3-5C32-46A4-BCA3-370B805395B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8229600" cy="3650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542">
                  <a:extLst>
                    <a:ext uri="{9D8B030D-6E8A-4147-A177-3AD203B41FA5}">
                      <a16:colId xmlns:a16="http://schemas.microsoft.com/office/drawing/2014/main" val="390586330"/>
                    </a:ext>
                  </a:extLst>
                </a:gridCol>
                <a:gridCol w="5565058">
                  <a:extLst>
                    <a:ext uri="{9D8B030D-6E8A-4147-A177-3AD203B41FA5}">
                      <a16:colId xmlns:a16="http://schemas.microsoft.com/office/drawing/2014/main" val="1200782510"/>
                    </a:ext>
                  </a:extLst>
                </a:gridCol>
              </a:tblGrid>
              <a:tr h="358878">
                <a:tc>
                  <a:txBody>
                    <a:bodyPr/>
                    <a:lstStyle/>
                    <a:p>
                      <a:pPr algn="l" rtl="0"/>
                      <a:r>
                        <a:rPr lang="pt-PT" sz="1600" b="1" i="0" u="none" baseline="0" dirty="0"/>
                        <a:t>Requisitos de Dados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t-PT" sz="1600" b="1" i="0" u="none" baseline="0" dirty="0"/>
                        <a:t>Exemplo hipotético de análise: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736081"/>
                  </a:ext>
                </a:extLst>
              </a:tr>
              <a:tr h="828860">
                <a:tc>
                  <a:txBody>
                    <a:bodyPr/>
                    <a:lstStyle/>
                    <a:p>
                      <a:pPr algn="l" rtl="0"/>
                      <a:r>
                        <a:rPr lang="pt-PT" sz="1200" b="0" i="0" u="none" baseline="0"/>
                        <a:t>Cobertura da vacinação, número de sobreviventes com um ano de idade, cobertura por distritos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t-PT" sz="1200" b="0" i="0" u="none" baseline="0" dirty="0"/>
                        <a:t>O nosso país alcançou ganhos significativos na vacinação, chegando aos 87% de cobertura.  Isto traduz-se em 1 035 000 crianças totalmente vacinadas*.  Mas ainda há mais o que fazer...existem 155 000 crianças não vacinadas.  Também existe uma desigualdade na cobertura, com apenas 45% de crianças no distrito XX a estarem completamente vacinadas.  *medido por cobertura DTP3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701639"/>
                  </a:ext>
                </a:extLst>
              </a:tr>
              <a:tr h="382523">
                <a:tc>
                  <a:txBody>
                    <a:bodyPr/>
                    <a:lstStyle/>
                    <a:p>
                      <a:pPr algn="l" rtl="0"/>
                      <a:r>
                        <a:rPr lang="pt-PT" sz="1200" b="0" i="0" u="none" baseline="0" dirty="0"/>
                        <a:t>As consultas ambulatórias e internamentos para uma doença evitável com vacinas ao longo do tempo, os custos médios para uma consulta em ambulatório e um internamento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t-PT" sz="1200" b="0" i="0" u="none" baseline="0" dirty="0"/>
                        <a:t>A vacinação não só melhora a saúde como também pode gerar grandes economias em despesas com a saúde. Por exemplo, estima-se que a introdução da vacina contra o rotavírus no nosso país tenha: </a:t>
                      </a:r>
                    </a:p>
                    <a:p>
                      <a:endParaRPr lang="pt-PT" sz="1200" dirty="0"/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pt-PT" sz="1200" b="0" i="0" u="none" baseline="0" dirty="0"/>
                        <a:t>Diminuído consultas em ambulatório para a diarreia de 605 000 para 190 000 por ano. A um custo estimado de $27 por consulta ambulatriais, isto representa uma grande economia.  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pt-PT" sz="1200" b="0" i="0" u="none" baseline="0" dirty="0"/>
                        <a:t>Diminuído internamentos de 16 090 para 2250 por ano. A um custo estimado de $211 por internamento, isto representa uma economia adicional. 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pt-PT" sz="1200" b="0" i="0" u="none" baseline="0" dirty="0"/>
                        <a:t>Total de economia em internamento e consultas ambulatoriais: $15 milhões de dólares anualmente.</a:t>
                      </a:r>
                    </a:p>
                    <a:p>
                      <a:endParaRPr lang="pt-P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840242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86234E-E7B5-49ED-9ABB-B961F5835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18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id="{F9158093-634E-4B9A-AD58-83E8F7FE4451}"/>
              </a:ext>
            </a:extLst>
          </p:cNvPr>
          <p:cNvSpPr/>
          <p:nvPr/>
        </p:nvSpPr>
        <p:spPr>
          <a:xfrm>
            <a:off x="8020435" y="116052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1300" b="1" i="0" u="none" baseline="0" dirty="0"/>
              <a:t>Dados</a:t>
            </a:r>
          </a:p>
        </p:txBody>
      </p:sp>
    </p:spTree>
    <p:extLst>
      <p:ext uri="{BB962C8B-B14F-4D97-AF65-F5344CB8AC3E}">
        <p14:creationId xmlns:p14="http://schemas.microsoft.com/office/powerpoint/2010/main" val="154010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12B5-FE99-4A0D-B4F1-4AB69D7E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91933" cy="1143000"/>
          </a:xfrm>
        </p:spPr>
        <p:txBody>
          <a:bodyPr>
            <a:normAutofit/>
          </a:bodyPr>
          <a:lstStyle/>
          <a:p>
            <a:r>
              <a:rPr lang="pt-PT" dirty="0"/>
              <a:t>Utilizar os dados para mostrar que a vacinação no seu país atinge resultados de saúde evidentes (e que ainda há mais a fazer) (</a:t>
            </a:r>
            <a:r>
              <a:rPr lang="pt-PT" b="0" i="0" u="none" baseline="0" dirty="0"/>
              <a:t>2/2)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626D1D3-5C32-46A4-BCA3-370B805395B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598398"/>
          <a:ext cx="8256218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1160">
                  <a:extLst>
                    <a:ext uri="{9D8B030D-6E8A-4147-A177-3AD203B41FA5}">
                      <a16:colId xmlns:a16="http://schemas.microsoft.com/office/drawing/2014/main" val="390586330"/>
                    </a:ext>
                  </a:extLst>
                </a:gridCol>
                <a:gridCol w="5565058">
                  <a:extLst>
                    <a:ext uri="{9D8B030D-6E8A-4147-A177-3AD203B41FA5}">
                      <a16:colId xmlns:a16="http://schemas.microsoft.com/office/drawing/2014/main" val="1200782510"/>
                    </a:ext>
                  </a:extLst>
                </a:gridCol>
              </a:tblGrid>
              <a:tr h="358878">
                <a:tc>
                  <a:txBody>
                    <a:bodyPr/>
                    <a:lstStyle/>
                    <a:p>
                      <a:pPr algn="l" rtl="0"/>
                      <a:r>
                        <a:rPr lang="pt-PT" b="1" i="0" u="none" baseline="0" dirty="0"/>
                        <a:t>Requisitos de Dados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t-PT" b="1" i="0" u="none" baseline="0"/>
                        <a:t>Exemplo de análise hipotético: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736081"/>
                  </a:ext>
                </a:extLst>
              </a:tr>
              <a:tr h="382523">
                <a:tc>
                  <a:txBody>
                    <a:bodyPr/>
                    <a:lstStyle/>
                    <a:p>
                      <a:pPr algn="l" rtl="0"/>
                      <a:r>
                        <a:rPr lang="pt-PT" sz="1400" b="0" i="0" u="none" baseline="0"/>
                        <a:t>Mortes causadas por uma doença evitável com vacinas ao longo do tempo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t-PT" sz="1400" b="0" i="0" u="none" baseline="0" dirty="0"/>
                        <a:t>Com o nosso programa de vacinação, as mortes por sarampo diminuíram em 80% (mortes por 100 000 habitantes) desde 1990.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608205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l" rtl="0"/>
                      <a:r>
                        <a:rPr lang="pt-PT" sz="1400" b="0" i="0" u="none" baseline="0" dirty="0"/>
                        <a:t>Mortes causadas por uma doença evitável com vacinas que ainda não foram introduzidas, cobertura de vacinação projetada, efetividade das vacinas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t-PT" sz="1400" b="0" i="0" u="none" baseline="0" dirty="0"/>
                        <a:t>Com a introdução da vacina contra o rotavírus, estimamos que iriamos reduzir o número de mortes devido a diarreia em XX e o número de internamentos em YY.</a:t>
                      </a:r>
                      <a:br>
                        <a:rPr lang="pt-PT" sz="1400" dirty="0"/>
                      </a:br>
                      <a:br>
                        <a:rPr lang="pt-PT" sz="1400" dirty="0"/>
                      </a:br>
                      <a:r>
                        <a:rPr lang="pt-PT" sz="1400" b="0" i="0" u="none" baseline="0" dirty="0">
                          <a:solidFill>
                            <a:schemeClr val="tx1"/>
                          </a:solidFill>
                        </a:rPr>
                        <a:t>Com a introdução da PCV, estimamos que iriamos reduzir o número de pneumonias e casos e mortes de doenças invasivas em 33% e os custos relativos a hospitalização em YY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5442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l" rtl="0"/>
                      <a:r>
                        <a:rPr lang="pt-PT" sz="1400" b="0" i="0" u="none" baseline="0" dirty="0"/>
                        <a:t>Introduções de vacinas por seu país comparado com outros países pares</a:t>
                      </a:r>
                      <a:endParaRPr lang="pt-PT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t-PT" sz="1400" b="0" i="0" u="none" baseline="0" dirty="0"/>
                        <a:t>Fizemos um progresso sólido ao introduzir novas vacinas que salvam vidas, com a introdução das vacinas contra o rotavírus e a pentavalente.  Mas ainda há muito que fazer.  Os nosso países vizinhos estão a progredir mais rápido.  Também introduziram as vacinas PCV e HPV, que são as que se seguem na nossa lista prioritária.  Contudo, precisamos aumentar o nosso orçamento para oferecer estas vacinas importantes.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7003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86234E-E7B5-49ED-9ABB-B961F5835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19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A375ED5A-F028-41BD-A6F6-E56DF2A6A6FD}"/>
              </a:ext>
            </a:extLst>
          </p:cNvPr>
          <p:cNvSpPr/>
          <p:nvPr/>
        </p:nvSpPr>
        <p:spPr>
          <a:xfrm>
            <a:off x="8020435" y="116052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1300" b="1" i="0" u="none" baseline="0" dirty="0"/>
              <a:t>Dados</a:t>
            </a:r>
          </a:p>
        </p:txBody>
      </p:sp>
    </p:spTree>
    <p:extLst>
      <p:ext uri="{BB962C8B-B14F-4D97-AF65-F5344CB8AC3E}">
        <p14:creationId xmlns:p14="http://schemas.microsoft.com/office/powerpoint/2010/main" val="510957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41E38-347E-41B2-B6B3-94035AB26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t-PT" b="0" i="0" u="none" baseline="0"/>
              <a:t>Propósito do conjunto de diapositivos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9BDB2-9C1C-4B64-826A-10B18EAFB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9362"/>
            <a:ext cx="8323006" cy="4778350"/>
          </a:xfrm>
        </p:spPr>
        <p:txBody>
          <a:bodyPr>
            <a:normAutofit/>
          </a:bodyPr>
          <a:lstStyle/>
          <a:p>
            <a:pPr algn="l" rtl="0"/>
            <a:r>
              <a:rPr lang="pt-PT" b="1" i="0" u="none" baseline="0" dirty="0"/>
              <a:t>Propósito</a:t>
            </a:r>
            <a:r>
              <a:rPr lang="pt-PT" b="0" i="0" u="none" baseline="0" dirty="0"/>
              <a:t>: dar aos membros da LNCT um conjunto de idéias de argumentos para aumentar (ou pelo menos manter) o investimento na vacinação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Alguns materiais repetem-se propositadamente porque podem ser usados para argumentos diferentes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Os diapositivos foram feitos para serem usados e adaptados para diferentes públicos (por exemplo, ministros das finanças, deputados, outros) e contextos</a:t>
            </a:r>
          </a:p>
          <a:p>
            <a:endParaRPr lang="pt-PT" dirty="0"/>
          </a:p>
          <a:p>
            <a:pPr algn="l" rtl="0"/>
            <a:r>
              <a:rPr lang="pt-PT" b="1" i="0" u="none" baseline="0" dirty="0"/>
              <a:t>Precisamos da sua opinião</a:t>
            </a:r>
            <a:r>
              <a:rPr lang="pt-PT" b="0" i="0" u="none" baseline="0" dirty="0"/>
              <a:t>: isto é útil?  Podem ser melhorados para serem mais úteis para as suas necessidades e seu trabalho?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B841F-1EB4-4B5B-9BA4-DEB87B7D1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2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5954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48B7B-E016-4C5C-B0F0-0F0CC725B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09053" cy="1143000"/>
          </a:xfrm>
        </p:spPr>
        <p:txBody>
          <a:bodyPr>
            <a:normAutofit/>
          </a:bodyPr>
          <a:lstStyle/>
          <a:p>
            <a:pPr algn="l" rtl="0"/>
            <a:r>
              <a:rPr lang="pt-PT" b="0" i="0" u="none" baseline="0" dirty="0"/>
              <a:t>Exemplos de países da LNCT na utilização de dados para mostrar que o seu programa de vacinação atinge resultados de saúde evidentes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1F1D6-D010-4A21-8196-0F4311134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20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39F8D73-E97F-4ED8-BB14-921AF76C5AFD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722476"/>
          <a:ext cx="7970966" cy="290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261">
                  <a:extLst>
                    <a:ext uri="{9D8B030D-6E8A-4147-A177-3AD203B41FA5}">
                      <a16:colId xmlns:a16="http://schemas.microsoft.com/office/drawing/2014/main" val="2128763066"/>
                    </a:ext>
                  </a:extLst>
                </a:gridCol>
                <a:gridCol w="5655705">
                  <a:extLst>
                    <a:ext uri="{9D8B030D-6E8A-4147-A177-3AD203B41FA5}">
                      <a16:colId xmlns:a16="http://schemas.microsoft.com/office/drawing/2014/main" val="1202205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pt-PT" sz="1800" b="1" i="0" u="none" baseline="0" dirty="0"/>
                        <a:t>Requisitos de Dados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t-PT" sz="1800" b="1" i="0" u="none" baseline="0"/>
                        <a:t>Evidência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248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sz="1400" dirty="0"/>
                    </a:p>
                    <a:p>
                      <a:endParaRPr lang="pt-PT" sz="1400" dirty="0"/>
                    </a:p>
                    <a:p>
                      <a:pPr algn="l" rtl="0"/>
                      <a:r>
                        <a:rPr lang="pt-PT" sz="1400" b="0" i="0" u="none" baseline="0"/>
                        <a:t>Carga da doença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/>
                      <a:r>
                        <a:rPr lang="pt-PT" sz="1400" b="0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Sri Lanka: Investimento em imunizãção relacionado à redução da carga da doença</a:t>
                      </a:r>
                    </a:p>
                    <a:p>
                      <a:pPr lvl="0" algn="l" rtl="0"/>
                      <a:endParaRPr lang="pt-P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/>
                      <a:r>
                        <a:rPr lang="pt-PT" sz="1400" b="0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Gana: Adicionalmente às evidências quantitativas, mostrou evidências anedóticas convincentes de diminuição da carga da doença</a:t>
                      </a:r>
                      <a:endParaRPr lang="pt-P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9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sz="1400" dirty="0"/>
                    </a:p>
                    <a:p>
                      <a:pPr algn="l" rtl="0"/>
                      <a:r>
                        <a:rPr lang="pt-PT" sz="1400" b="0" i="0" u="none" baseline="0"/>
                        <a:t>Internamento por doenças evitáveis com vacinas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rtl="0"/>
                      <a:r>
                        <a:rPr lang="pt-PT" sz="1400" b="0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Geórgia: Analizou a redução de internamentos por doenças evitáveis por vacinas</a:t>
                      </a:r>
                    </a:p>
                    <a:p>
                      <a:pPr lvl="0" algn="l" rtl="0"/>
                      <a:endParaRPr lang="pt-P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 rtl="0"/>
                      <a:r>
                        <a:rPr lang="pt-PT" sz="1400" b="0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Armênia: Mostrou redução de internamentos infantis devido à infeção com o rotavírus depois da vacina ter sido introduzida</a:t>
                      </a:r>
                    </a:p>
                    <a:p>
                      <a:pPr marL="0" indent="0" algn="l" rtl="0"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pt-P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930954"/>
                  </a:ext>
                </a:extLst>
              </a:tr>
            </a:tbl>
          </a:graphicData>
        </a:graphic>
      </p:graphicFrame>
      <p:sp>
        <p:nvSpPr>
          <p:cNvPr id="9" name="Star: 6 Points 8">
            <a:extLst>
              <a:ext uri="{FF2B5EF4-FFF2-40B4-BE49-F238E27FC236}">
                <a16:creationId xmlns:a16="http://schemas.microsoft.com/office/drawing/2014/main" id="{9F04A41C-C4B2-4DEC-8770-8883E21D46BC}"/>
              </a:ext>
            </a:extLst>
          </p:cNvPr>
          <p:cNvSpPr/>
          <p:nvPr/>
        </p:nvSpPr>
        <p:spPr>
          <a:xfrm>
            <a:off x="7888761" y="183415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1300" b="1" i="0" u="none" baseline="0" dirty="0"/>
              <a:t>Dados</a:t>
            </a:r>
          </a:p>
        </p:txBody>
      </p:sp>
    </p:spTree>
    <p:extLst>
      <p:ext uri="{BB962C8B-B14F-4D97-AF65-F5344CB8AC3E}">
        <p14:creationId xmlns:p14="http://schemas.microsoft.com/office/powerpoint/2010/main" val="871804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27A59-FB51-4F20-AC43-452A5B03A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pt-PT" b="0" i="0" u="none" baseline="0" dirty="0"/>
              <a:t>Resultados de publicações acadêmicas corroborando esta</a:t>
            </a:r>
            <a:r>
              <a:rPr lang="pt-PT" dirty="0"/>
              <a:t>s mensagens</a:t>
            </a:r>
            <a:r>
              <a:rPr lang="pt-PT" b="0" i="0" u="none" baseline="0" dirty="0"/>
              <a:t> </a:t>
            </a:r>
            <a:endParaRPr lang="pt-PT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796CB-1BFC-49B0-8B96-85A1D4E91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6AB704-7F4B-4DAA-9CFA-C5D0E5FCB1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374826"/>
            <a:ext cx="8229600" cy="60960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pt-PT" b="1" i="1" u="none" baseline="0"/>
              <a:t>Notem que certamente poderíamos acrescentar mais exemplos. Estas são mais eficazes como estudos nacionais ou globais?</a:t>
            </a:r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578849-1E4A-4020-BFB7-F11D39AF6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21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46F9798-7ADA-45CF-A792-9E3D978D47CE}"/>
              </a:ext>
            </a:extLst>
          </p:cNvPr>
          <p:cNvGraphicFramePr>
            <a:graphicFrameLocks noGrp="1"/>
          </p:cNvGraphicFramePr>
          <p:nvPr/>
        </p:nvGraphicFramePr>
        <p:xfrm>
          <a:off x="436028" y="2099327"/>
          <a:ext cx="7970966" cy="341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608">
                  <a:extLst>
                    <a:ext uri="{9D8B030D-6E8A-4147-A177-3AD203B41FA5}">
                      <a16:colId xmlns:a16="http://schemas.microsoft.com/office/drawing/2014/main" val="2128763066"/>
                    </a:ext>
                  </a:extLst>
                </a:gridCol>
                <a:gridCol w="6314358">
                  <a:extLst>
                    <a:ext uri="{9D8B030D-6E8A-4147-A177-3AD203B41FA5}">
                      <a16:colId xmlns:a16="http://schemas.microsoft.com/office/drawing/2014/main" val="1202205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pt-PT" sz="1800" b="1" i="0" u="none" baseline="0" dirty="0"/>
                        <a:t>Intervenção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t-PT" sz="1800" b="1" i="0" u="none" baseline="0"/>
                        <a:t>Evidência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248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sz="1400" dirty="0"/>
                    </a:p>
                    <a:p>
                      <a:endParaRPr lang="pt-PT" sz="1400" dirty="0"/>
                    </a:p>
                    <a:p>
                      <a:endParaRPr lang="pt-PT" sz="1400" dirty="0"/>
                    </a:p>
                    <a:p>
                      <a:pPr algn="l" rtl="0"/>
                      <a:r>
                        <a:rPr lang="pt-PT" sz="1400" b="0" i="0" u="none" baseline="0"/>
                        <a:t>Vacinação contra a Hib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t-PT" sz="1400" b="0" i="0" u="none" baseline="0" dirty="0">
                          <a:latin typeface="+mn-lt"/>
                        </a:rPr>
                        <a:t>Um estudo no Usbequistão demonstrou que prevê-se que a vacinação contra a Hib para um coorte de nascimentos evite cerca de 350 mortes anualmente em crianças com menos de 5 anos de idade </a:t>
                      </a:r>
                    </a:p>
                    <a:p>
                      <a:pPr marL="0" indent="0" algn="l" rtl="0"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pt-PT" sz="1400" dirty="0">
                        <a:latin typeface="+mn-lt"/>
                      </a:endParaRPr>
                    </a:p>
                    <a:p>
                      <a:pPr marL="0" indent="0" algn="l" rtl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t-PT" sz="1400" b="0" i="0" u="none" baseline="0" dirty="0">
                          <a:latin typeface="+mn-lt"/>
                        </a:rPr>
                        <a:t>Citação: Griffiths UK, Clark A, Shimanovich V, Glinskaya I, Tursunova D, Kim L, et al. (2011) Comparative Economic Evaluation of Haemophilus influenzae Type b Vaccination in Belarus and Uzbekistan. PLoS ONE 6(6): e21472. doi:10.1371/journal.pone.0021472.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930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pt-PT" sz="1400" b="0" i="0" u="none" baseline="0"/>
                        <a:t>Vacinação, mortes evitadas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t-PT" sz="1400" b="0" i="0" u="none" baseline="0">
                          <a:latin typeface="+mn-lt"/>
                        </a:rPr>
                        <a:t>Em todo o mundo, a vacinação evita cerca de 2,5 milhões de mortes por ano</a:t>
                      </a:r>
                    </a:p>
                    <a:p>
                      <a:pPr marL="0" indent="0" algn="l" rtl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t-PT" sz="1400" b="0" i="0" u="none" baseline="0">
                          <a:latin typeface="+mn-lt"/>
                        </a:rPr>
                        <a:t>Ligação para os dados: </a:t>
                      </a:r>
                      <a:r>
                        <a:rPr lang="pt-PT" sz="1400" b="0" i="0" u="none" baseline="0">
                          <a:latin typeface="+mn-lt"/>
                          <a:hlinkClick r:id="rId2"/>
                        </a:rPr>
                        <a:t>http://who.int/immunization/newsroom/global_immunization_data_july_2014.pdf</a:t>
                      </a:r>
                      <a:endParaRPr lang="pt-PT" sz="1400" dirty="0">
                        <a:latin typeface="+mn-lt"/>
                      </a:endParaRPr>
                    </a:p>
                    <a:p>
                      <a:pPr marL="0" indent="0" algn="l" rtl="0"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pt-P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947073"/>
                  </a:ext>
                </a:extLst>
              </a:tr>
            </a:tbl>
          </a:graphicData>
        </a:graphic>
      </p:graphicFrame>
      <p:sp>
        <p:nvSpPr>
          <p:cNvPr id="10" name="Star: 6 Points 9">
            <a:extLst>
              <a:ext uri="{FF2B5EF4-FFF2-40B4-BE49-F238E27FC236}">
                <a16:creationId xmlns:a16="http://schemas.microsoft.com/office/drawing/2014/main" id="{AA03B89E-3CDC-46C6-900B-6E6F8C01F631}"/>
              </a:ext>
            </a:extLst>
          </p:cNvPr>
          <p:cNvSpPr/>
          <p:nvPr/>
        </p:nvSpPr>
        <p:spPr>
          <a:xfrm>
            <a:off x="7888761" y="183415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1300" b="1" i="0" u="none" baseline="0" dirty="0"/>
              <a:t>Dados</a:t>
            </a:r>
          </a:p>
        </p:txBody>
      </p:sp>
    </p:spTree>
    <p:extLst>
      <p:ext uri="{BB962C8B-B14F-4D97-AF65-F5344CB8AC3E}">
        <p14:creationId xmlns:p14="http://schemas.microsoft.com/office/powerpoint/2010/main" val="1940327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27A59-FB51-4F20-AC43-452A5B03A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Extra infographics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796CB-1BFC-49B0-8B96-85A1D4E91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6AB704-7F4B-4DAA-9CFA-C5D0E5FCB1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374826"/>
            <a:ext cx="8229600" cy="6096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578849-1E4A-4020-BFB7-F11D39AF6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en-US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22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7325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27A59-FB51-4F20-AC43-452A5B03A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36" y="219438"/>
            <a:ext cx="8278761" cy="530389"/>
          </a:xfrm>
        </p:spPr>
        <p:txBody>
          <a:bodyPr>
            <a:normAutofit/>
          </a:bodyPr>
          <a:lstStyle/>
          <a:p>
            <a:r>
              <a:rPr lang="pt-PT" dirty="0"/>
              <a:t>Como é que as vacinas protegem a nossa população</a:t>
            </a:r>
            <a:endParaRPr lang="en-US" i="1" dirty="0">
              <a:highlight>
                <a:srgbClr val="FFFF00"/>
              </a:highligh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578849-1E4A-4020-BFB7-F11D39AF6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en-US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23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4D8183-0E34-49B2-AD39-D949D0760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965" y="613050"/>
            <a:ext cx="4654459" cy="54914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2884B2-D958-4A9C-BD6C-F0C76CC850C6}"/>
              </a:ext>
            </a:extLst>
          </p:cNvPr>
          <p:cNvSpPr txBox="1"/>
          <p:nvPr/>
        </p:nvSpPr>
        <p:spPr>
          <a:xfrm>
            <a:off x="3667432" y="6330785"/>
            <a:ext cx="4488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/>
              </a:rPr>
              <a:t>https://en.wikipedia.org/wiki/Herd_immunity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42ECE4-5761-4892-B3E5-CCE653434297}"/>
              </a:ext>
            </a:extLst>
          </p:cNvPr>
          <p:cNvSpPr txBox="1"/>
          <p:nvPr/>
        </p:nvSpPr>
        <p:spPr>
          <a:xfrm>
            <a:off x="3851446" y="1151371"/>
            <a:ext cx="115700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100" b="1" dirty="0"/>
              <a:t>Ninguém é vacinado</a:t>
            </a:r>
            <a:endParaRPr lang="en-US" sz="11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4EB49D-CD0D-4B6C-A2B4-CF296A1CC3FB}"/>
              </a:ext>
            </a:extLst>
          </p:cNvPr>
          <p:cNvSpPr txBox="1"/>
          <p:nvPr/>
        </p:nvSpPr>
        <p:spPr>
          <a:xfrm>
            <a:off x="3851446" y="1899117"/>
            <a:ext cx="115305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/>
              <a:t>Doenças contagiosas espalham-se pela população</a:t>
            </a:r>
            <a:endParaRPr lang="en-US" sz="105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1891A5-A534-4499-A753-AB7C287E7C1E}"/>
              </a:ext>
            </a:extLst>
          </p:cNvPr>
          <p:cNvSpPr txBox="1"/>
          <p:nvPr/>
        </p:nvSpPr>
        <p:spPr>
          <a:xfrm>
            <a:off x="3986213" y="2741503"/>
            <a:ext cx="1018292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/>
              <a:t>Parte da população é vacinada</a:t>
            </a:r>
            <a:endParaRPr lang="en-US" sz="105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A6F1E0-A5B4-49E1-8196-6E12BF8351DC}"/>
              </a:ext>
            </a:extLst>
          </p:cNvPr>
          <p:cNvSpPr txBox="1"/>
          <p:nvPr/>
        </p:nvSpPr>
        <p:spPr>
          <a:xfrm>
            <a:off x="3779323" y="3596702"/>
            <a:ext cx="132278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/>
              <a:t>Doenças contagiosas espalham-se por parte da população</a:t>
            </a:r>
            <a:endParaRPr lang="en-US" sz="105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3BE6CC-3601-45D5-B42E-E25669A23299}"/>
              </a:ext>
            </a:extLst>
          </p:cNvPr>
          <p:cNvSpPr txBox="1"/>
          <p:nvPr/>
        </p:nvSpPr>
        <p:spPr>
          <a:xfrm>
            <a:off x="3986213" y="4483048"/>
            <a:ext cx="1094358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/>
              <a:t>A maioria da população é vacinada</a:t>
            </a:r>
            <a:endParaRPr lang="en-US" sz="105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3D8B49-E977-421A-9001-FFC54BE43D49}"/>
              </a:ext>
            </a:extLst>
          </p:cNvPr>
          <p:cNvSpPr txBox="1"/>
          <p:nvPr/>
        </p:nvSpPr>
        <p:spPr>
          <a:xfrm>
            <a:off x="3986211" y="5290651"/>
            <a:ext cx="109435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/>
              <a:t>A disseminação de doenças contagiosas é contida</a:t>
            </a:r>
            <a:endParaRPr lang="en-US" sz="105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24EF49-5949-4E84-83DD-493034D63243}"/>
              </a:ext>
            </a:extLst>
          </p:cNvPr>
          <p:cNvSpPr txBox="1"/>
          <p:nvPr/>
        </p:nvSpPr>
        <p:spPr>
          <a:xfrm>
            <a:off x="2625081" y="650385"/>
            <a:ext cx="122636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000" b="1" dirty="0"/>
              <a:t>não vacinado mas saudável na mesma</a:t>
            </a:r>
            <a:endParaRPr lang="en-US" sz="1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7984A7-2D9A-43C6-9ED6-590C13563780}"/>
              </a:ext>
            </a:extLst>
          </p:cNvPr>
          <p:cNvSpPr txBox="1"/>
          <p:nvPr/>
        </p:nvSpPr>
        <p:spPr>
          <a:xfrm>
            <a:off x="4174514" y="666576"/>
            <a:ext cx="85482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000" b="1" dirty="0"/>
              <a:t>vacinado e</a:t>
            </a:r>
            <a:br>
              <a:rPr lang="pt-PT" sz="1000" b="1" dirty="0"/>
            </a:br>
            <a:r>
              <a:rPr lang="pt-PT" sz="1000" b="1" dirty="0"/>
              <a:t>saudável</a:t>
            </a:r>
            <a:endParaRPr lang="en-US" sz="1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A6620E-937C-476E-8FE0-F1CE9A4C010D}"/>
              </a:ext>
            </a:extLst>
          </p:cNvPr>
          <p:cNvSpPr txBox="1"/>
          <p:nvPr/>
        </p:nvSpPr>
        <p:spPr>
          <a:xfrm>
            <a:off x="5352406" y="680059"/>
            <a:ext cx="13758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000" b="1" dirty="0"/>
              <a:t>não vacinado, doente e contagioso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4021465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A57B2-E5AC-4DCC-974C-2FC061B3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8996"/>
            <a:ext cx="8229600" cy="1143000"/>
          </a:xfrm>
        </p:spPr>
        <p:txBody>
          <a:bodyPr/>
          <a:lstStyle/>
          <a:p>
            <a:pPr algn="l" rtl="0"/>
            <a:r>
              <a:rPr lang="pt-PT" b="0" i="0" u="none" baseline="0"/>
              <a:t>O VoICE é uma fonte excelente de informações sobre o valor da imunização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47B2E-2AF4-4404-B545-6DB60DA22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02134"/>
          </a:xfrm>
        </p:spPr>
        <p:txBody>
          <a:bodyPr>
            <a:normAutofit/>
          </a:bodyPr>
          <a:lstStyle/>
          <a:p>
            <a:pPr algn="l" rtl="0"/>
            <a:r>
              <a:rPr lang="pt-PT" sz="2800" b="0" i="0" u="none" baseline="0" dirty="0">
                <a:hlinkClick r:id="rId3"/>
              </a:rPr>
              <a:t>https://immunizationevidence.org/</a:t>
            </a:r>
            <a:endParaRPr lang="pt-PT" sz="2800" dirty="0"/>
          </a:p>
          <a:p>
            <a:endParaRPr lang="pt-PT" sz="2800" dirty="0"/>
          </a:p>
          <a:p>
            <a:endParaRPr lang="pt-PT" sz="2800" dirty="0"/>
          </a:p>
          <a:p>
            <a:pPr algn="l" rtl="0"/>
            <a:r>
              <a:rPr lang="pt-PT" sz="2800" b="0" i="0" u="none" baseline="0" dirty="0"/>
              <a:t>Fácil de utilizar e atualizado com regularidade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AF322-A5ED-4A3E-97A6-11E613757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24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1790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945" y="247232"/>
            <a:ext cx="8229600" cy="1143000"/>
          </a:xfrm>
        </p:spPr>
        <p:txBody>
          <a:bodyPr/>
          <a:lstStyle/>
          <a:p>
            <a:pPr algn="l" rtl="0"/>
            <a:r>
              <a:rPr lang="pt-PT" b="0" i="0" u="none" baseline="0" dirty="0"/>
              <a:t>Porque a vacinação é um investimento importante?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478587F-672E-43EB-87CE-495103F66784}"/>
              </a:ext>
            </a:extLst>
          </p:cNvPr>
          <p:cNvSpPr txBox="1"/>
          <p:nvPr/>
        </p:nvSpPr>
        <p:spPr>
          <a:xfrm>
            <a:off x="4395270" y="6214210"/>
            <a:ext cx="456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pt-PT" sz="900" b="0" i="0" u="none" baseline="0">
                <a:solidFill>
                  <a:prstClr val="black"/>
                </a:solidFill>
                <a:latin typeface="Calibri"/>
              </a:rPr>
              <a:t>Adaptado de Palu, T. (2016). </a:t>
            </a:r>
          </a:p>
          <a:p>
            <a:pPr algn="r" rtl="0"/>
            <a:r>
              <a:rPr lang="pt-PT" sz="900" b="0" i="0" u="none" baseline="0">
                <a:solidFill>
                  <a:prstClr val="black"/>
                </a:solidFill>
                <a:latin typeface="Calibri"/>
              </a:rPr>
              <a:t>Vacinação sustentável através da cobertura universal de saúde. Reunião do World Bank SAGE.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8559BD-B490-4161-A262-804DEE31F925}"/>
              </a:ext>
            </a:extLst>
          </p:cNvPr>
          <p:cNvGrpSpPr/>
          <p:nvPr/>
        </p:nvGrpSpPr>
        <p:grpSpPr>
          <a:xfrm>
            <a:off x="451530" y="1009861"/>
            <a:ext cx="8868035" cy="5061344"/>
            <a:chOff x="430995" y="493284"/>
            <a:chExt cx="8868035" cy="5061344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A438E7A-C538-494D-8675-A167A44D6566}"/>
                </a:ext>
              </a:extLst>
            </p:cNvPr>
            <p:cNvSpPr txBox="1"/>
            <p:nvPr/>
          </p:nvSpPr>
          <p:spPr>
            <a:xfrm>
              <a:off x="517047" y="493284"/>
              <a:ext cx="42333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pt-PT" sz="1600" b="0" i="0" u="none" baseline="0" dirty="0">
                  <a:solidFill>
                    <a:srgbClr val="4472C4">
                      <a:lumMod val="50000"/>
                    </a:srgbClr>
                  </a:solidFill>
                  <a:latin typeface="Calibri"/>
                </a:rPr>
                <a:t>Plataforma de preparação</a:t>
              </a:r>
              <a:r>
                <a:rPr lang="pt-PT" sz="1600" b="0" i="0" u="none" dirty="0">
                  <a:solidFill>
                    <a:srgbClr val="4472C4">
                      <a:lumMod val="50000"/>
                    </a:srgbClr>
                  </a:solidFill>
                  <a:latin typeface="Calibri"/>
                </a:rPr>
                <a:t> </a:t>
              </a:r>
              <a:r>
                <a:rPr lang="pt-PT" sz="1600" b="0" i="0" u="none" baseline="0" dirty="0">
                  <a:solidFill>
                    <a:srgbClr val="4472C4">
                      <a:lumMod val="50000"/>
                    </a:srgbClr>
                  </a:solidFill>
                  <a:latin typeface="Calibri"/>
                </a:rPr>
                <a:t>para pandemias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8AC3A3C-8039-4F53-A630-BF17C618EB44}"/>
                </a:ext>
              </a:extLst>
            </p:cNvPr>
            <p:cNvGrpSpPr/>
            <p:nvPr/>
          </p:nvGrpSpPr>
          <p:grpSpPr>
            <a:xfrm>
              <a:off x="430995" y="662560"/>
              <a:ext cx="8868035" cy="4892068"/>
              <a:chOff x="430995" y="662560"/>
              <a:chExt cx="8868035" cy="4892068"/>
            </a:xfrm>
          </p:grpSpPr>
          <p:cxnSp>
            <p:nvCxnSpPr>
              <p:cNvPr id="72" name="Connector: Elbow 71">
                <a:extLst>
                  <a:ext uri="{FF2B5EF4-FFF2-40B4-BE49-F238E27FC236}">
                    <a16:creationId xmlns:a16="http://schemas.microsoft.com/office/drawing/2014/main" id="{451427EB-09B8-4BD5-9B1F-ED5CA1215735}"/>
                  </a:ext>
                </a:extLst>
              </p:cNvPr>
              <p:cNvCxnSpPr>
                <a:cxnSpLocks/>
                <a:stCxn id="97" idx="1"/>
              </p:cNvCxnSpPr>
              <p:nvPr/>
            </p:nvCxnSpPr>
            <p:spPr>
              <a:xfrm rot="10800000" flipV="1">
                <a:off x="456541" y="662560"/>
                <a:ext cx="60507" cy="3302921"/>
              </a:xfrm>
              <a:prstGeom prst="bentConnector2">
                <a:avLst/>
              </a:prstGeom>
              <a:noFill/>
              <a:ln w="19050" cap="flat" cmpd="sng" algn="ctr">
                <a:solidFill>
                  <a:srgbClr val="4472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F1182C4E-E619-477A-98C1-812364E5854E}"/>
                  </a:ext>
                </a:extLst>
              </p:cNvPr>
              <p:cNvSpPr/>
              <p:nvPr/>
            </p:nvSpPr>
            <p:spPr>
              <a:xfrm>
                <a:off x="430995" y="2666795"/>
                <a:ext cx="8255805" cy="2887833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12700" cap="flat" cmpd="sng" algn="ctr">
                <a:solidFill>
                  <a:srgbClr val="4472C4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2814EF9C-82B9-4299-8F32-84CD0B247DC6}"/>
                  </a:ext>
                </a:extLst>
              </p:cNvPr>
              <p:cNvSpPr/>
              <p:nvPr/>
            </p:nvSpPr>
            <p:spPr>
              <a:xfrm>
                <a:off x="937433" y="2726072"/>
                <a:ext cx="7264375" cy="2541037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19B6D8EF-5DA2-4062-9AD3-89D649FD859B}"/>
                  </a:ext>
                </a:extLst>
              </p:cNvPr>
              <p:cNvSpPr/>
              <p:nvPr/>
            </p:nvSpPr>
            <p:spPr>
              <a:xfrm>
                <a:off x="1244611" y="2767219"/>
                <a:ext cx="6670281" cy="2333226"/>
              </a:xfrm>
              <a:prstGeom prst="ellipse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12700" cap="flat" cmpd="sng" algn="ctr">
                <a:solidFill>
                  <a:srgbClr val="4472C4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79EF77D5-CE36-4E1B-AA43-B898E087E97A}"/>
                  </a:ext>
                </a:extLst>
              </p:cNvPr>
              <p:cNvSpPr/>
              <p:nvPr/>
            </p:nvSpPr>
            <p:spPr>
              <a:xfrm>
                <a:off x="1623952" y="2833672"/>
                <a:ext cx="5865654" cy="2051772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6901C9EE-F76F-451F-AE4C-6EAB9A0FD3C4}"/>
                  </a:ext>
                </a:extLst>
              </p:cNvPr>
              <p:cNvSpPr/>
              <p:nvPr/>
            </p:nvSpPr>
            <p:spPr>
              <a:xfrm>
                <a:off x="1942550" y="2872535"/>
                <a:ext cx="5259574" cy="1839769"/>
              </a:xfrm>
              <a:prstGeom prst="ellipse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12700" cap="flat" cmpd="sng" algn="ctr">
                <a:solidFill>
                  <a:srgbClr val="4472C4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AEDD2029-2F11-4480-8A51-F0922F29A263}"/>
                  </a:ext>
                </a:extLst>
              </p:cNvPr>
              <p:cNvSpPr/>
              <p:nvPr/>
            </p:nvSpPr>
            <p:spPr>
              <a:xfrm>
                <a:off x="2335930" y="2934717"/>
                <a:ext cx="4480560" cy="156727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5534C8A-9C93-4051-9B07-3CE45FFBE051}"/>
                  </a:ext>
                </a:extLst>
              </p:cNvPr>
              <p:cNvSpPr/>
              <p:nvPr/>
            </p:nvSpPr>
            <p:spPr>
              <a:xfrm>
                <a:off x="2650255" y="2996785"/>
                <a:ext cx="3813048" cy="1333782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2C1D085B-111C-4E98-BBBA-A1376448EECC}"/>
                  </a:ext>
                </a:extLst>
              </p:cNvPr>
              <p:cNvSpPr/>
              <p:nvPr/>
            </p:nvSpPr>
            <p:spPr>
              <a:xfrm>
                <a:off x="3179464" y="3063839"/>
                <a:ext cx="2772918" cy="1064852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5" name="Connector: Elbow 84">
                <a:extLst>
                  <a:ext uri="{FF2B5EF4-FFF2-40B4-BE49-F238E27FC236}">
                    <a16:creationId xmlns:a16="http://schemas.microsoft.com/office/drawing/2014/main" id="{602FF6F4-247F-49E7-AE91-45F0BE7A2D5F}"/>
                  </a:ext>
                </a:extLst>
              </p:cNvPr>
              <p:cNvCxnSpPr>
                <a:cxnSpLocks/>
                <a:stCxn id="94" idx="1"/>
              </p:cNvCxnSpPr>
              <p:nvPr/>
            </p:nvCxnSpPr>
            <p:spPr>
              <a:xfrm rot="10800000" flipV="1">
                <a:off x="5602053" y="1627496"/>
                <a:ext cx="191476" cy="1929990"/>
              </a:xfrm>
              <a:prstGeom prst="bentConnector2">
                <a:avLst/>
              </a:prstGeom>
              <a:noFill/>
              <a:ln w="19050" cap="flat" cmpd="sng" algn="ctr">
                <a:solidFill>
                  <a:srgbClr val="4472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B1620885-999B-48CB-AD2E-EECD51136B07}"/>
                  </a:ext>
                </a:extLst>
              </p:cNvPr>
              <p:cNvSpPr/>
              <p:nvPr/>
            </p:nvSpPr>
            <p:spPr>
              <a:xfrm>
                <a:off x="3482359" y="3106930"/>
                <a:ext cx="2148840" cy="847944"/>
              </a:xfrm>
              <a:prstGeom prst="ellipse">
                <a:avLst/>
              </a:prstGeom>
              <a:solidFill>
                <a:srgbClr val="4472C4">
                  <a:lumMod val="75000"/>
                </a:srgbClr>
              </a:solidFill>
              <a:ln w="12700" cap="flat" cmpd="sng" algn="ctr">
                <a:solidFill>
                  <a:srgbClr val="4472C4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BD49D715-3DAB-45E4-8A17-5AB1D1519E44}"/>
                  </a:ext>
                </a:extLst>
              </p:cNvPr>
              <p:cNvSpPr/>
              <p:nvPr/>
            </p:nvSpPr>
            <p:spPr>
              <a:xfrm>
                <a:off x="3817258" y="3153712"/>
                <a:ext cx="1479042" cy="550926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A8C8DBD-3A4A-462D-8CF5-C3015D3BCC75}"/>
                  </a:ext>
                </a:extLst>
              </p:cNvPr>
              <p:cNvGrpSpPr/>
              <p:nvPr/>
            </p:nvGrpSpPr>
            <p:grpSpPr>
              <a:xfrm>
                <a:off x="4080148" y="2307258"/>
                <a:ext cx="953262" cy="1223645"/>
                <a:chOff x="5550408" y="2099226"/>
                <a:chExt cx="1271016" cy="1631526"/>
              </a:xfrm>
            </p:grpSpPr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F89E0C56-83FB-430D-9A8E-1DFF16E5A98C}"/>
                    </a:ext>
                  </a:extLst>
                </p:cNvPr>
                <p:cNvSpPr/>
                <p:nvPr/>
              </p:nvSpPr>
              <p:spPr>
                <a:xfrm>
                  <a:off x="5550408" y="3300984"/>
                  <a:ext cx="1271016" cy="429768"/>
                </a:xfrm>
                <a:prstGeom prst="ellipse">
                  <a:avLst/>
                </a:prstGeom>
                <a:solidFill>
                  <a:srgbClr val="4472C4">
                    <a:lumMod val="50000"/>
                  </a:srgbClr>
                </a:solidFill>
                <a:ln w="12700" cap="flat" cmpd="sng" algn="ctr">
                  <a:solidFill>
                    <a:srgbClr val="4472C4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32916E2B-D9B9-4DB6-A2C5-F0F7E10268BE}"/>
                    </a:ext>
                  </a:extLst>
                </p:cNvPr>
                <p:cNvSpPr/>
                <p:nvPr/>
              </p:nvSpPr>
              <p:spPr>
                <a:xfrm>
                  <a:off x="5734514" y="2777693"/>
                  <a:ext cx="902801" cy="655882"/>
                </a:xfrm>
                <a:custGeom>
                  <a:avLst/>
                  <a:gdLst>
                    <a:gd name="connsiteX0" fmla="*/ 451401 w 902801"/>
                    <a:gd name="connsiteY0" fmla="*/ 0 h 655882"/>
                    <a:gd name="connsiteX1" fmla="*/ 691091 w 902801"/>
                    <a:gd name="connsiteY1" fmla="*/ 14744 h 655882"/>
                    <a:gd name="connsiteX2" fmla="*/ 808392 w 902801"/>
                    <a:gd name="connsiteY2" fmla="*/ 37687 h 655882"/>
                    <a:gd name="connsiteX3" fmla="*/ 715762 w 902801"/>
                    <a:gd name="connsiteY3" fmla="*/ 106766 h 655882"/>
                    <a:gd name="connsiteX4" fmla="*/ 674339 w 902801"/>
                    <a:gd name="connsiteY4" fmla="*/ 152161 h 655882"/>
                    <a:gd name="connsiteX5" fmla="*/ 673141 w 902801"/>
                    <a:gd name="connsiteY5" fmla="*/ 154095 h 655882"/>
                    <a:gd name="connsiteX6" fmla="*/ 611512 w 902801"/>
                    <a:gd name="connsiteY6" fmla="*/ 200292 h 655882"/>
                    <a:gd name="connsiteX7" fmla="*/ 548169 w 902801"/>
                    <a:gd name="connsiteY7" fmla="*/ 327941 h 655882"/>
                    <a:gd name="connsiteX8" fmla="*/ 784250 w 902801"/>
                    <a:gd name="connsiteY8" fmla="*/ 559831 h 655882"/>
                    <a:gd name="connsiteX9" fmla="*/ 902801 w 902801"/>
                    <a:gd name="connsiteY9" fmla="*/ 599626 h 655882"/>
                    <a:gd name="connsiteX10" fmla="*/ 902062 w 902801"/>
                    <a:gd name="connsiteY10" fmla="*/ 599875 h 655882"/>
                    <a:gd name="connsiteX11" fmla="*/ 451401 w 902801"/>
                    <a:gd name="connsiteY11" fmla="*/ 655882 h 655882"/>
                    <a:gd name="connsiteX12" fmla="*/ 741 w 902801"/>
                    <a:gd name="connsiteY12" fmla="*/ 599875 h 655882"/>
                    <a:gd name="connsiteX13" fmla="*/ 0 w 902801"/>
                    <a:gd name="connsiteY13" fmla="*/ 599626 h 655882"/>
                    <a:gd name="connsiteX14" fmla="*/ 118551 w 902801"/>
                    <a:gd name="connsiteY14" fmla="*/ 559831 h 655882"/>
                    <a:gd name="connsiteX15" fmla="*/ 354632 w 902801"/>
                    <a:gd name="connsiteY15" fmla="*/ 327941 h 655882"/>
                    <a:gd name="connsiteX16" fmla="*/ 291291 w 902801"/>
                    <a:gd name="connsiteY16" fmla="*/ 200292 h 655882"/>
                    <a:gd name="connsiteX17" fmla="*/ 264648 w 902801"/>
                    <a:gd name="connsiteY17" fmla="*/ 180321 h 655882"/>
                    <a:gd name="connsiteX18" fmla="*/ 244875 w 902801"/>
                    <a:gd name="connsiteY18" fmla="*/ 148399 h 655882"/>
                    <a:gd name="connsiteX19" fmla="*/ 203452 w 902801"/>
                    <a:gd name="connsiteY19" fmla="*/ 103003 h 655882"/>
                    <a:gd name="connsiteX20" fmla="*/ 111408 w 902801"/>
                    <a:gd name="connsiteY20" fmla="*/ 34362 h 655882"/>
                    <a:gd name="connsiteX21" fmla="*/ 211712 w 902801"/>
                    <a:gd name="connsiteY21" fmla="*/ 14744 h 655882"/>
                    <a:gd name="connsiteX22" fmla="*/ 451401 w 902801"/>
                    <a:gd name="connsiteY22" fmla="*/ 0 h 655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02801" h="655882">
                      <a:moveTo>
                        <a:pt x="451401" y="0"/>
                      </a:moveTo>
                      <a:cubicBezTo>
                        <a:pt x="534869" y="0"/>
                        <a:pt x="615374" y="5162"/>
                        <a:pt x="691091" y="14744"/>
                      </a:cubicBezTo>
                      <a:lnTo>
                        <a:pt x="808392" y="37687"/>
                      </a:lnTo>
                      <a:lnTo>
                        <a:pt x="715762" y="106766"/>
                      </a:lnTo>
                      <a:cubicBezTo>
                        <a:pt x="699773" y="121945"/>
                        <a:pt x="685886" y="137152"/>
                        <a:pt x="674339" y="152161"/>
                      </a:cubicBezTo>
                      <a:lnTo>
                        <a:pt x="673141" y="154095"/>
                      </a:lnTo>
                      <a:lnTo>
                        <a:pt x="611512" y="200292"/>
                      </a:lnTo>
                      <a:cubicBezTo>
                        <a:pt x="570724" y="239526"/>
                        <a:pt x="548169" y="282662"/>
                        <a:pt x="548169" y="327941"/>
                      </a:cubicBezTo>
                      <a:cubicBezTo>
                        <a:pt x="548169" y="418500"/>
                        <a:pt x="638388" y="500485"/>
                        <a:pt x="784250" y="559831"/>
                      </a:cubicBezTo>
                      <a:lnTo>
                        <a:pt x="902801" y="599626"/>
                      </a:lnTo>
                      <a:lnTo>
                        <a:pt x="902062" y="599875"/>
                      </a:lnTo>
                      <a:cubicBezTo>
                        <a:pt x="773418" y="635235"/>
                        <a:pt x="618337" y="655882"/>
                        <a:pt x="451401" y="655882"/>
                      </a:cubicBezTo>
                      <a:cubicBezTo>
                        <a:pt x="284466" y="655882"/>
                        <a:pt x="129385" y="635235"/>
                        <a:pt x="741" y="599875"/>
                      </a:cubicBezTo>
                      <a:lnTo>
                        <a:pt x="0" y="599626"/>
                      </a:lnTo>
                      <a:lnTo>
                        <a:pt x="118551" y="559831"/>
                      </a:lnTo>
                      <a:cubicBezTo>
                        <a:pt x="264416" y="500485"/>
                        <a:pt x="354632" y="418500"/>
                        <a:pt x="354632" y="327941"/>
                      </a:cubicBezTo>
                      <a:cubicBezTo>
                        <a:pt x="354632" y="282662"/>
                        <a:pt x="332078" y="239526"/>
                        <a:pt x="291291" y="200292"/>
                      </a:cubicBezTo>
                      <a:lnTo>
                        <a:pt x="264648" y="180321"/>
                      </a:lnTo>
                      <a:lnTo>
                        <a:pt x="244875" y="148399"/>
                      </a:lnTo>
                      <a:cubicBezTo>
                        <a:pt x="233327" y="133389"/>
                        <a:pt x="219441" y="118182"/>
                        <a:pt x="203452" y="103003"/>
                      </a:cubicBezTo>
                      <a:lnTo>
                        <a:pt x="111408" y="34362"/>
                      </a:lnTo>
                      <a:lnTo>
                        <a:pt x="211712" y="14744"/>
                      </a:lnTo>
                      <a:cubicBezTo>
                        <a:pt x="287430" y="5162"/>
                        <a:pt x="367934" y="0"/>
                        <a:pt x="451401" y="0"/>
                      </a:cubicBezTo>
                      <a:close/>
                    </a:path>
                  </a:pathLst>
                </a:custGeom>
                <a:solidFill>
                  <a:srgbClr val="4472C4">
                    <a:lumMod val="50000"/>
                  </a:srgbClr>
                </a:solidFill>
                <a:ln w="12700" cap="flat" cmpd="sng" algn="ctr">
                  <a:solidFill>
                    <a:srgbClr val="4472C4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6F454860-CF97-4E0B-8166-126C849EB2FD}"/>
                    </a:ext>
                  </a:extLst>
                </p:cNvPr>
                <p:cNvSpPr/>
                <p:nvPr/>
              </p:nvSpPr>
              <p:spPr>
                <a:xfrm>
                  <a:off x="5734515" y="2099226"/>
                  <a:ext cx="902801" cy="892956"/>
                </a:xfrm>
                <a:prstGeom prst="ellipse">
                  <a:avLst/>
                </a:prstGeom>
                <a:solidFill>
                  <a:srgbClr val="4472C4">
                    <a:lumMod val="50000"/>
                  </a:srgbClr>
                </a:solidFill>
                <a:ln w="12700" cap="flat" cmpd="sng" algn="ctr">
                  <a:solidFill>
                    <a:srgbClr val="4472C4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92" name="Graphic 91">
                <a:extLst>
                  <a:ext uri="{FF2B5EF4-FFF2-40B4-BE49-F238E27FC236}">
                    <a16:creationId xmlns:a16="http://schemas.microsoft.com/office/drawing/2014/main" id="{0C007537-8714-4A62-88BA-DD3A836C78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381498" y="2398068"/>
                <a:ext cx="368853" cy="432054"/>
              </a:xfrm>
              <a:prstGeom prst="rect">
                <a:avLst/>
              </a:prstGeom>
            </p:spPr>
          </p:pic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B6E651C-A616-42E8-AF68-7D0496F98F6B}"/>
                  </a:ext>
                </a:extLst>
              </p:cNvPr>
              <p:cNvSpPr txBox="1"/>
              <p:nvPr/>
            </p:nvSpPr>
            <p:spPr>
              <a:xfrm>
                <a:off x="5182336" y="904197"/>
                <a:ext cx="35001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pt-PT" sz="1600" b="0" i="0" u="none" baseline="0" dirty="0">
                    <a:solidFill>
                      <a:srgbClr val="4472C4">
                        <a:lumMod val="50000"/>
                      </a:srgbClr>
                    </a:solidFill>
                    <a:latin typeface="Calibri"/>
                  </a:rPr>
                  <a:t>Ponto de entrada para a oferecer serviços de saúde à população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E22D186-4369-45C1-9507-7BFBE4D1C401}"/>
                  </a:ext>
                </a:extLst>
              </p:cNvPr>
              <p:cNvSpPr txBox="1"/>
              <p:nvPr/>
            </p:nvSpPr>
            <p:spPr>
              <a:xfrm>
                <a:off x="5793529" y="1458219"/>
                <a:ext cx="35055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pt-PT" sz="1600" b="0" i="0" u="none" baseline="0">
                    <a:solidFill>
                      <a:srgbClr val="4472C4">
                        <a:lumMod val="50000"/>
                      </a:srgbClr>
                    </a:solidFill>
                    <a:latin typeface="Calibri"/>
                  </a:rPr>
                  <a:t>Melhor saúde, mortalidade reduzida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82E6C5D-9B1A-400E-AB65-DAA048DC5378}"/>
                  </a:ext>
                </a:extLst>
              </p:cNvPr>
              <p:cNvSpPr txBox="1"/>
              <p:nvPr/>
            </p:nvSpPr>
            <p:spPr>
              <a:xfrm>
                <a:off x="6511169" y="2047039"/>
                <a:ext cx="19619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pt-PT" sz="1600" b="0" i="0" u="none" baseline="0">
                    <a:solidFill>
                      <a:srgbClr val="4472C4">
                        <a:lumMod val="50000"/>
                      </a:srgbClr>
                    </a:solidFill>
                    <a:latin typeface="Calibri"/>
                  </a:rPr>
                  <a:t>Melhor aposta de investimento em saúde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4A657D5-F019-488B-B138-B9156ECF6E58}"/>
                  </a:ext>
                </a:extLst>
              </p:cNvPr>
              <p:cNvSpPr txBox="1"/>
              <p:nvPr/>
            </p:nvSpPr>
            <p:spPr>
              <a:xfrm>
                <a:off x="7346653" y="2623802"/>
                <a:ext cx="14043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pt-PT" sz="1600" b="0" i="0" u="none" baseline="0">
                    <a:solidFill>
                      <a:srgbClr val="4472C4">
                        <a:lumMod val="50000"/>
                      </a:srgbClr>
                    </a:solidFill>
                    <a:latin typeface="Calibri"/>
                  </a:rPr>
                  <a:t>Intervenção a favor dos pobres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917DEE8-2613-431D-A6F3-5AEDC15A5E56}"/>
                  </a:ext>
                </a:extLst>
              </p:cNvPr>
              <p:cNvSpPr txBox="1"/>
              <p:nvPr/>
            </p:nvSpPr>
            <p:spPr>
              <a:xfrm>
                <a:off x="1099737" y="980719"/>
                <a:ext cx="36506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pt-PT" sz="1600" b="0" i="0" u="none" baseline="0" dirty="0">
                    <a:solidFill>
                      <a:srgbClr val="4472C4">
                        <a:lumMod val="50000"/>
                      </a:srgbClr>
                    </a:solidFill>
                    <a:latin typeface="Calibri"/>
                  </a:rPr>
                  <a:t>Reduzir carga de doença no futuros</a:t>
                </a:r>
              </a:p>
            </p:txBody>
          </p:sp>
          <p:cxnSp>
            <p:nvCxnSpPr>
              <p:cNvPr id="99" name="Connector: Elbow 98">
                <a:extLst>
                  <a:ext uri="{FF2B5EF4-FFF2-40B4-BE49-F238E27FC236}">
                    <a16:creationId xmlns:a16="http://schemas.microsoft.com/office/drawing/2014/main" id="{CC3A303C-6451-435F-84E0-87FEEAC725B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5071752" y="1100382"/>
                <a:ext cx="152611" cy="1577340"/>
              </a:xfrm>
              <a:prstGeom prst="bentConnector2">
                <a:avLst/>
              </a:prstGeom>
              <a:noFill/>
              <a:ln w="19050" cap="flat" cmpd="sng" algn="ctr">
                <a:solidFill>
                  <a:srgbClr val="4472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64B22CA2-4526-45B1-BC95-1CAE98017E2D}"/>
                  </a:ext>
                </a:extLst>
              </p:cNvPr>
              <p:cNvSpPr txBox="1"/>
              <p:nvPr/>
            </p:nvSpPr>
            <p:spPr>
              <a:xfrm>
                <a:off x="1772431" y="1385057"/>
                <a:ext cx="25227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pt-PT" sz="1600" b="0" i="0" u="none" baseline="0">
                    <a:solidFill>
                      <a:srgbClr val="4472C4">
                        <a:lumMod val="50000"/>
                      </a:srgbClr>
                    </a:solidFill>
                    <a:latin typeface="Calibri"/>
                  </a:rPr>
                  <a:t>Ganhos em produtividade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D31F766-5686-4B83-9DFF-E4AA623B22EC}"/>
                  </a:ext>
                </a:extLst>
              </p:cNvPr>
              <p:cNvSpPr txBox="1"/>
              <p:nvPr/>
            </p:nvSpPr>
            <p:spPr>
              <a:xfrm>
                <a:off x="2363578" y="1792832"/>
                <a:ext cx="31653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pt-PT" sz="1600" b="0" i="0" u="none" baseline="0" dirty="0">
                    <a:solidFill>
                      <a:srgbClr val="4472C4">
                        <a:lumMod val="50000"/>
                      </a:srgbClr>
                    </a:solidFill>
                    <a:latin typeface="Calibri"/>
                  </a:rPr>
                  <a:t>Melhor cognição, formação educacional, nutrição</a:t>
                </a:r>
              </a:p>
            </p:txBody>
          </p:sp>
        </p:grpSp>
      </p:grp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2E8DCC66-E8A7-46B7-8580-32E324FDBA7B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76407" y="2110199"/>
            <a:ext cx="38457" cy="1712566"/>
          </a:xfrm>
          <a:prstGeom prst="bentConnector2">
            <a:avLst/>
          </a:prstGeom>
          <a:noFill/>
          <a:ln w="1905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CC693F5A-F7BF-44F2-B47B-FE7845B0B601}"/>
              </a:ext>
            </a:extLst>
          </p:cNvPr>
          <p:cNvCxnSpPr>
            <a:cxnSpLocks/>
          </p:cNvCxnSpPr>
          <p:nvPr/>
        </p:nvCxnSpPr>
        <p:spPr>
          <a:xfrm rot="10800000" flipV="1">
            <a:off x="1112419" y="1666573"/>
            <a:ext cx="59892" cy="2171020"/>
          </a:xfrm>
          <a:prstGeom prst="bentConnector2">
            <a:avLst/>
          </a:prstGeom>
          <a:noFill/>
          <a:ln w="1905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D58EC386-1C51-4469-AED3-6684CA062F32}"/>
              </a:ext>
            </a:extLst>
          </p:cNvPr>
          <p:cNvCxnSpPr>
            <a:cxnSpLocks/>
          </p:cNvCxnSpPr>
          <p:nvPr/>
        </p:nvCxnSpPr>
        <p:spPr>
          <a:xfrm rot="5400000">
            <a:off x="1835814" y="2987801"/>
            <a:ext cx="1101026" cy="96641"/>
          </a:xfrm>
          <a:prstGeom prst="bentConnector3">
            <a:avLst>
              <a:gd name="adj1" fmla="val 835"/>
            </a:avLst>
          </a:prstGeom>
          <a:noFill/>
          <a:ln w="1905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8B707848-FF38-4C02-8417-77EE25EBCCA8}"/>
              </a:ext>
            </a:extLst>
          </p:cNvPr>
          <p:cNvCxnSpPr>
            <a:cxnSpLocks/>
          </p:cNvCxnSpPr>
          <p:nvPr/>
        </p:nvCxnSpPr>
        <p:spPr>
          <a:xfrm rot="5400000">
            <a:off x="5981191" y="3223931"/>
            <a:ext cx="1101026" cy="96641"/>
          </a:xfrm>
          <a:prstGeom prst="bentConnector3">
            <a:avLst>
              <a:gd name="adj1" fmla="val 835"/>
            </a:avLst>
          </a:prstGeom>
          <a:noFill/>
          <a:ln w="1905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691FA243-0573-4F0F-896F-3507E3A11FBC}"/>
              </a:ext>
            </a:extLst>
          </p:cNvPr>
          <p:cNvCxnSpPr>
            <a:cxnSpLocks/>
          </p:cNvCxnSpPr>
          <p:nvPr/>
        </p:nvCxnSpPr>
        <p:spPr>
          <a:xfrm rot="5400000">
            <a:off x="7058713" y="3625106"/>
            <a:ext cx="564032" cy="125101"/>
          </a:xfrm>
          <a:prstGeom prst="bentConnector3">
            <a:avLst>
              <a:gd name="adj1" fmla="val 716"/>
            </a:avLst>
          </a:prstGeom>
          <a:noFill/>
          <a:ln w="1905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161316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4AF17-3D39-48CF-86F9-2C11697EF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370064" cy="1143000"/>
          </a:xfrm>
        </p:spPr>
        <p:txBody>
          <a:bodyPr/>
          <a:lstStyle/>
          <a:p>
            <a:pPr algn="l" rtl="0"/>
            <a:r>
              <a:rPr lang="pt-PT" b="0" i="0" u="none" baseline="0" dirty="0"/>
              <a:t>A vacinação leva a melhoria da saúde e redução</a:t>
            </a:r>
            <a:r>
              <a:rPr lang="pt-PT" b="0" i="0" u="none" dirty="0"/>
              <a:t> da </a:t>
            </a:r>
            <a:r>
              <a:rPr lang="pt-PT" b="0" i="0" u="none" baseline="0" dirty="0"/>
              <a:t>mortalidade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2A217-3291-48CD-9509-8EA024820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302849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pt-PT" b="0" i="0" u="none" baseline="0" dirty="0"/>
              <a:t>Hoje em dia, a vacinação contra doenças fatais já evita entre 2 e 3 milhões de mortes todos os anos.  Com uma maior cobertura das vacinas </a:t>
            </a:r>
            <a:r>
              <a:rPr lang="pt-PT" dirty="0"/>
              <a:t>disponíveis </a:t>
            </a:r>
            <a:r>
              <a:rPr lang="pt-PT" b="0" i="0" u="none" baseline="0" dirty="0"/>
              <a:t>ainda mais vidas poderiam ser salvas.  A maioria das vidas salvas são as de crianças.</a:t>
            </a:r>
          </a:p>
          <a:p>
            <a:endParaRPr lang="pt-PT" dirty="0">
              <a:solidFill>
                <a:srgbClr val="FF0000"/>
              </a:solidFill>
            </a:endParaRPr>
          </a:p>
          <a:p>
            <a:pPr algn="l" rtl="0"/>
            <a:r>
              <a:rPr lang="pt-PT" b="0" i="0" u="none" baseline="0" dirty="0"/>
              <a:t>Novas vacinas que salvam vidas continuarão a ser desenvolvidas e serão importantes para o nosso país.</a:t>
            </a:r>
            <a:endParaRPr lang="pt-PT" dirty="0">
              <a:solidFill>
                <a:srgbClr val="FF0000"/>
              </a:solidFill>
            </a:endParaRPr>
          </a:p>
          <a:p>
            <a:endParaRPr lang="pt-PT" dirty="0"/>
          </a:p>
          <a:p>
            <a:pPr algn="l" rtl="0"/>
            <a:r>
              <a:rPr lang="pt-PT" b="0" i="0" u="none" baseline="0" dirty="0"/>
              <a:t>A vacinação pode tornar possível a eliminação completa de algumas  doenças temíveis. 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Por exemplo, levou à erradicação da varíola em 1979 e pôs a poliomielite no nosso horizonte de erradicação—em 1988 havia 350 000 casos novos (pelo</a:t>
            </a:r>
            <a:r>
              <a:rPr lang="pt-PT" b="0" i="0" u="none" dirty="0"/>
              <a:t> </a:t>
            </a:r>
            <a:r>
              <a:rPr lang="pt-PT" b="0" i="0" u="none" baseline="0" dirty="0"/>
              <a:t>vírus selvagem) anualmente. Este valor caiu para 37 em 2016 e para 16 em 2017 (dado em 4 de dezembro de 2017).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7814AE-5FB9-4A71-B87B-CB2D2042F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4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1DE34B-17EC-4F6B-A5A3-64019551EE0F}"/>
              </a:ext>
            </a:extLst>
          </p:cNvPr>
          <p:cNvSpPr txBox="1"/>
          <p:nvPr/>
        </p:nvSpPr>
        <p:spPr>
          <a:xfrm>
            <a:off x="1958985" y="5917275"/>
            <a:ext cx="5992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PT" sz="1400" b="0" i="0" u="none" baseline="0">
                <a:hlinkClick r:id="rId2"/>
              </a:rPr>
              <a:t>http://polioeradication.org/polio-today/polio-now/</a:t>
            </a:r>
            <a:endParaRPr lang="pt-PT" sz="1400" dirty="0"/>
          </a:p>
          <a:p>
            <a:pPr algn="l" rtl="0"/>
            <a:r>
              <a:rPr lang="pt-PT" sz="1400" b="0" i="0" u="none" baseline="0">
                <a:hlinkClick r:id="rId3"/>
              </a:rPr>
              <a:t>http://www.who.int/campaigns/immunization-week/2017/infographic/en/</a:t>
            </a:r>
            <a:endParaRPr lang="pt-PT" sz="1400" dirty="0"/>
          </a:p>
          <a:p>
            <a:pPr algn="l" rtl="0"/>
            <a:r>
              <a:rPr lang="pt-PT" sz="1400" b="0" i="0" u="none" baseline="0">
                <a:hlinkClick r:id="rId4"/>
              </a:rPr>
              <a:t>http://www.who.int/csr/disease/smallpox/en/</a:t>
            </a:r>
            <a:endParaRPr lang="pt-PT" sz="1400" dirty="0"/>
          </a:p>
          <a:p>
            <a:endParaRPr lang="pt-PT" sz="1400" dirty="0"/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66D992EA-040C-4C33-A8A4-3354EB64C937}"/>
              </a:ext>
            </a:extLst>
          </p:cNvPr>
          <p:cNvSpPr/>
          <p:nvPr/>
        </p:nvSpPr>
        <p:spPr>
          <a:xfrm>
            <a:off x="7760525" y="170162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800" b="1" i="0" u="none" baseline="0" dirty="0"/>
              <a:t>Mensagem essencial</a:t>
            </a:r>
          </a:p>
        </p:txBody>
      </p:sp>
    </p:spTree>
    <p:extLst>
      <p:ext uri="{BB962C8B-B14F-4D97-AF65-F5344CB8AC3E}">
        <p14:creationId xmlns:p14="http://schemas.microsoft.com/office/powerpoint/2010/main" val="2937123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F93A2-3585-462A-8475-29B6DE3FE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38160" cy="771436"/>
          </a:xfrm>
        </p:spPr>
        <p:txBody>
          <a:bodyPr>
            <a:normAutofit/>
          </a:bodyPr>
          <a:lstStyle/>
          <a:p>
            <a:pPr algn="l" rtl="0"/>
            <a:r>
              <a:rPr lang="pt-PT" b="0" i="0" u="none" baseline="0"/>
              <a:t>Exemplo: A vacinação levou à erradicação da varíola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3C98C1-86C9-4CCB-808F-3FDAEA0C7578}"/>
              </a:ext>
            </a:extLst>
          </p:cNvPr>
          <p:cNvSpPr txBox="1"/>
          <p:nvPr/>
        </p:nvSpPr>
        <p:spPr>
          <a:xfrm>
            <a:off x="4255287" y="917016"/>
            <a:ext cx="44315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PT" b="0" i="0" u="none" baseline="0" dirty="0"/>
              <a:t>A varíola é uma doença devastadora.  Em média, morreram 3 em cada 10 pessoas que contraíram varíola.  A varíola pode ter sido responsável por 300 milhões de mortes no século XX.</a:t>
            </a:r>
          </a:p>
          <a:p>
            <a:pPr algn="l" rtl="0"/>
            <a:r>
              <a:rPr lang="pt-PT" b="0" i="0" u="none" baseline="0" dirty="0"/>
              <a:t> </a:t>
            </a:r>
          </a:p>
          <a:p>
            <a:pPr algn="l" rtl="0"/>
            <a:r>
              <a:rPr lang="pt-PT" b="0" i="0" u="none" baseline="0" dirty="0"/>
              <a:t>O último caso natural de varíola ocorreu na Somália em 1977.  A doença foi declarada como erradicada em 1980, depois de um longo programa de erradicação global.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A erradicação da doença nem sempre é possível. Mas, quando é, tem o benefício acrescido dos países não precisarem mais gastar recursos para seu controle.</a:t>
            </a:r>
          </a:p>
        </p:txBody>
      </p:sp>
      <p:pic>
        <p:nvPicPr>
          <p:cNvPr id="19" name="Content Placeholder 18" descr="Young girl in Bangladesh infected with smallpox in 1973&#10;">
            <a:extLst>
              <a:ext uri="{FF2B5EF4-FFF2-40B4-BE49-F238E27FC236}">
                <a16:creationId xmlns:a16="http://schemas.microsoft.com/office/drawing/2014/main" id="{5390E353-D9A9-49EC-883B-729EBB139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81" y="953306"/>
            <a:ext cx="3077725" cy="4689869"/>
          </a:xfr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E0BA195-F1D8-423C-9A88-C0CC789C35CC}"/>
              </a:ext>
            </a:extLst>
          </p:cNvPr>
          <p:cNvSpPr txBox="1"/>
          <p:nvPr/>
        </p:nvSpPr>
        <p:spPr>
          <a:xfrm>
            <a:off x="2007533" y="5979117"/>
            <a:ext cx="6345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Aft>
                <a:spcPts val="600"/>
              </a:spcAft>
            </a:pPr>
            <a:r>
              <a:rPr lang="pt-PT" sz="1100" b="0" i="0" u="none" baseline="0"/>
              <a:t>Foto: Rapariga jovem no Bangladesh infetada com varíola em 1973</a:t>
            </a:r>
          </a:p>
          <a:p>
            <a:pPr algn="l" rtl="0"/>
            <a:r>
              <a:rPr lang="pt-PT" sz="1100" b="0" i="0" u="none" baseline="0"/>
              <a:t>Crédito da Fotografia: CDC/James Hicks, domínio público, via Wikimedia Commons: </a:t>
            </a:r>
            <a:r>
              <a:rPr lang="pt-PT" sz="1100" b="0" i="0" u="none" baseline="0">
                <a:hlinkClick r:id="rId3"/>
              </a:rPr>
              <a:t>http://www.who.int/csr/disease/smallpox/en/</a:t>
            </a:r>
            <a:endParaRPr lang="pt-PT" sz="1100" dirty="0"/>
          </a:p>
          <a:p>
            <a:endParaRPr lang="pt-PT" sz="1100" dirty="0"/>
          </a:p>
          <a:p>
            <a:endParaRPr lang="pt-PT" sz="1100" dirty="0"/>
          </a:p>
        </p:txBody>
      </p:sp>
    </p:spTree>
    <p:extLst>
      <p:ext uri="{BB962C8B-B14F-4D97-AF65-F5344CB8AC3E}">
        <p14:creationId xmlns:p14="http://schemas.microsoft.com/office/powerpoint/2010/main" val="1586881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599C4-0FE2-4DF6-AAD6-7576869EB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pt-PT" b="0" i="0" u="none" baseline="0"/>
              <a:t>Exemplo: A vacina contra o sarampo levou a uma redução de 99% nos casos de sarampo em comparação com o período pré-vacina</a:t>
            </a:r>
          </a:p>
        </p:txBody>
      </p:sp>
      <p:pic>
        <p:nvPicPr>
          <p:cNvPr id="7" name="Content Placeholder 6" descr="A person looking at the camera&#10;&#10;Description generated with high confidence">
            <a:extLst>
              <a:ext uri="{FF2B5EF4-FFF2-40B4-BE49-F238E27FC236}">
                <a16:creationId xmlns:a16="http://schemas.microsoft.com/office/drawing/2014/main" id="{EA684984-0877-4D8D-B7BA-BA6AFC86F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443" y="1289898"/>
            <a:ext cx="2935822" cy="450279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1A31E7-E019-4CB6-B7EB-CDA962A51D7B}"/>
              </a:ext>
            </a:extLst>
          </p:cNvPr>
          <p:cNvSpPr txBox="1"/>
          <p:nvPr/>
        </p:nvSpPr>
        <p:spPr>
          <a:xfrm>
            <a:off x="2354094" y="6034813"/>
            <a:ext cx="483231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Aft>
                <a:spcPts val="600"/>
              </a:spcAft>
            </a:pPr>
            <a:r>
              <a:rPr lang="pt-PT" sz="1100" b="0" i="0" u="none" baseline="0" dirty="0"/>
              <a:t>Foto: Criança com exantema do sarampo</a:t>
            </a:r>
          </a:p>
          <a:p>
            <a:pPr algn="l" rtl="0"/>
            <a:r>
              <a:rPr lang="pt-PT" sz="1100" b="0" i="0" u="none" baseline="0" dirty="0"/>
              <a:t>Crédito da Fotografia: CDC/NIP/Barbara Rice, domínio público, via Wikimedia Commons: </a:t>
            </a:r>
            <a:r>
              <a:rPr lang="pt-PT" sz="1100" b="0" i="0" u="none" baseline="0" dirty="0">
                <a:hlinkClick r:id="rId3"/>
              </a:rPr>
              <a:t>http://www.who.int/mediacentre/factsheets/fs286/en/</a:t>
            </a:r>
            <a:endParaRPr lang="pt-PT" sz="1100" dirty="0"/>
          </a:p>
          <a:p>
            <a:endParaRPr lang="pt-PT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473D94-B7AC-45A2-9CEF-B3DED57AD162}"/>
              </a:ext>
            </a:extLst>
          </p:cNvPr>
          <p:cNvSpPr txBox="1"/>
          <p:nvPr/>
        </p:nvSpPr>
        <p:spPr>
          <a:xfrm>
            <a:off x="457200" y="1417638"/>
            <a:ext cx="46206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PT" b="0" i="0" u="none" baseline="0" dirty="0"/>
              <a:t>O sarampo é altamente contagioso e uma doença grave.</a:t>
            </a:r>
          </a:p>
          <a:p>
            <a:pPr algn="l" rtl="0"/>
            <a:r>
              <a:rPr lang="pt-PT" b="0" i="0" u="none" baseline="0" dirty="0"/>
              <a:t> </a:t>
            </a:r>
          </a:p>
          <a:p>
            <a:pPr algn="l" rtl="0"/>
            <a:r>
              <a:rPr lang="pt-PT" b="0" i="0" u="none" baseline="0" dirty="0"/>
              <a:t>Antes da introdução da vacina contra o sarampo em 1963, e da disseminação da vacinação, o sarampo </a:t>
            </a:r>
            <a:r>
              <a:rPr lang="pt-PT" dirty="0"/>
              <a:t>era responsável por </a:t>
            </a:r>
            <a:r>
              <a:rPr lang="pt-PT" b="0" i="0" u="none" baseline="0" dirty="0"/>
              <a:t>aproximadamente 2,6 milhões de mortes anuais.</a:t>
            </a:r>
          </a:p>
          <a:p>
            <a:pPr algn="l" rtl="0"/>
            <a:r>
              <a:rPr lang="pt-PT" b="0" i="0" u="none" baseline="0" dirty="0"/>
              <a:t> </a:t>
            </a:r>
          </a:p>
          <a:p>
            <a:pPr algn="l" rtl="0"/>
            <a:r>
              <a:rPr lang="pt-PT" b="0" i="0" u="none" baseline="0" dirty="0"/>
              <a:t>A vacina contra o sarampo é segura, eficaz e barata.</a:t>
            </a:r>
          </a:p>
          <a:p>
            <a:pPr algn="l" rtl="0"/>
            <a:r>
              <a:rPr lang="pt-PT" b="0" i="0" u="none" baseline="0" dirty="0"/>
              <a:t> </a:t>
            </a:r>
          </a:p>
          <a:p>
            <a:pPr algn="l" rtl="0"/>
            <a:r>
              <a:rPr lang="pt-PT" b="0" i="0" u="none" baseline="0" dirty="0"/>
              <a:t>Apesar da vacina, as baixas coberturas em alguns países faz com que o sarampo ainda seja uma das causas principais de morte em crianças do mundo.</a:t>
            </a:r>
          </a:p>
        </p:txBody>
      </p:sp>
    </p:spTree>
    <p:extLst>
      <p:ext uri="{BB962C8B-B14F-4D97-AF65-F5344CB8AC3E}">
        <p14:creationId xmlns:p14="http://schemas.microsoft.com/office/powerpoint/2010/main" val="3733905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599C4-0FE2-4DF6-AAD6-7576869EB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pt-PT" b="0" i="0" u="none" baseline="0"/>
              <a:t>Exemplo - Mesmo se as crianças sobrevivem ao sarampo, a doença inflige um dano devastador no seu sistema imunitário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1A31E7-E019-4CB6-B7EB-CDA962A51D7B}"/>
              </a:ext>
            </a:extLst>
          </p:cNvPr>
          <p:cNvSpPr txBox="1"/>
          <p:nvPr/>
        </p:nvSpPr>
        <p:spPr>
          <a:xfrm>
            <a:off x="2288257" y="5912427"/>
            <a:ext cx="685574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PT" sz="1100" b="0" i="0" u="none" baseline="0" dirty="0"/>
              <a:t>* Michael Mina et al. Measles virus infection diminishes preexisting antibodies that offer protection from other pathogens. Science 01 Nov 2019: Vol 366, issue 6465, pp 599-606. </a:t>
            </a:r>
            <a:endParaRPr lang="pt-PT" dirty="0"/>
          </a:p>
          <a:p>
            <a:pPr algn="l" rtl="0">
              <a:spcAft>
                <a:spcPts val="600"/>
              </a:spcAft>
            </a:pPr>
            <a:endParaRPr lang="pt-PT" sz="1100" dirty="0"/>
          </a:p>
          <a:p>
            <a:pPr algn="l" rtl="0">
              <a:spcAft>
                <a:spcPts val="600"/>
              </a:spcAft>
            </a:pPr>
            <a:r>
              <a:rPr lang="pt-PT" sz="1100" b="0" i="0" u="none" baseline="0" dirty="0"/>
              <a:t>Photo: </a:t>
            </a:r>
            <a:r>
              <a:rPr lang="pt-PT" sz="1100" b="0" i="0" u="none" baseline="0" dirty="0">
                <a:hlinkClick r:id="rId3"/>
              </a:rPr>
              <a:t>https://commons.wikimedia.org/wiki/Category:Measles#/media/File:Child_with_measles.jpg</a:t>
            </a:r>
            <a:endParaRPr lang="pt-PT" sz="1100" dirty="0"/>
          </a:p>
          <a:p>
            <a:endParaRPr lang="pt-PT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473D94-B7AC-45A2-9CEF-B3DED57AD162}"/>
              </a:ext>
            </a:extLst>
          </p:cNvPr>
          <p:cNvSpPr txBox="1"/>
          <p:nvPr/>
        </p:nvSpPr>
        <p:spPr>
          <a:xfrm>
            <a:off x="457200" y="1417638"/>
            <a:ext cx="46206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PT" b="0" i="0" u="none" baseline="0" dirty="0"/>
              <a:t>O sarampo “reconfigura” o sistema imunitário </a:t>
            </a:r>
          </a:p>
          <a:p>
            <a:pPr algn="l" rtl="0"/>
            <a:r>
              <a:rPr lang="pt-PT" b="0" i="0" u="none" baseline="0" dirty="0"/>
              <a:t>nas pessoas infetadas, deixando-as </a:t>
            </a:r>
          </a:p>
          <a:p>
            <a:pPr algn="l" rtl="0"/>
            <a:r>
              <a:rPr lang="pt-PT" b="0" i="0" u="none" baseline="0" dirty="0"/>
              <a:t>altamente vulneráveis a outras infeções, </a:t>
            </a:r>
          </a:p>
          <a:p>
            <a:pPr algn="l" rtl="0"/>
            <a:r>
              <a:rPr lang="pt-PT" b="0" i="0" u="none" baseline="0" dirty="0"/>
              <a:t>mesmo se sobrevivem ao sarampo.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Poderão demorar vários anos até que o </a:t>
            </a:r>
          </a:p>
          <a:p>
            <a:pPr algn="l" rtl="0"/>
            <a:r>
              <a:rPr lang="pt-PT" b="0" i="0" u="none" baseline="0" dirty="0"/>
              <a:t>sistema imunitário protetor seja </a:t>
            </a:r>
          </a:p>
          <a:p>
            <a:pPr algn="l" rtl="0"/>
            <a:r>
              <a:rPr lang="pt-PT" b="0" i="0" u="none" baseline="0" dirty="0"/>
              <a:t>reposto.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Por conseguinte, as vacinas contra o sarampo têm dois enormes benefícios: protecção contra a infeção do sarampo e proteção contra a perda mais ampla de funções do sistema imunitário resultantes do sarampo.*</a:t>
            </a:r>
          </a:p>
          <a:p>
            <a:endParaRPr lang="pt-PT" dirty="0"/>
          </a:p>
          <a:p>
            <a:endParaRPr lang="pt-PT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C8D016-76D9-4423-A53C-521B66E2F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202" y="1561093"/>
            <a:ext cx="4000259" cy="244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32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74049-C052-4F43-8B15-EDF8EC5F1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t-PT" b="0" i="0" u="none" baseline="0" dirty="0"/>
              <a:t>Exemplo-</a:t>
            </a:r>
            <a:r>
              <a:rPr lang="pt-PT" b="0" i="0" u="none" baseline="0" dirty="0">
                <a:solidFill>
                  <a:srgbClr val="FF0000"/>
                </a:solidFill>
              </a:rPr>
              <a:t> </a:t>
            </a:r>
            <a:r>
              <a:rPr lang="pt-PT" b="0" i="0" u="none" baseline="0" dirty="0"/>
              <a:t>Os casos de poliomielite diminuíram</a:t>
            </a:r>
            <a:r>
              <a:rPr lang="pt-PT" b="0" i="0" u="none" dirty="0"/>
              <a:t> </a:t>
            </a:r>
            <a:r>
              <a:rPr lang="pt-PT" b="0" i="0" u="none" baseline="0" dirty="0"/>
              <a:t>em 99% desde 1988 </a:t>
            </a:r>
          </a:p>
        </p:txBody>
      </p:sp>
      <p:pic>
        <p:nvPicPr>
          <p:cNvPr id="7" name="Content Placeholder 6" descr="Handicapped children who survived polio, Freetown, Sierra Leone">
            <a:extLst>
              <a:ext uri="{FF2B5EF4-FFF2-40B4-BE49-F238E27FC236}">
                <a16:creationId xmlns:a16="http://schemas.microsoft.com/office/drawing/2014/main" id="{3D5C11CE-33B7-4D4B-A35F-EBAE8AE1BE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/>
          <a:stretch/>
        </p:blipFill>
        <p:spPr>
          <a:xfrm>
            <a:off x="457200" y="2484662"/>
            <a:ext cx="3431980" cy="271365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F6EC0A-1782-407D-B14B-31B4F0A34C58}"/>
              </a:ext>
            </a:extLst>
          </p:cNvPr>
          <p:cNvSpPr txBox="1"/>
          <p:nvPr/>
        </p:nvSpPr>
        <p:spPr>
          <a:xfrm>
            <a:off x="1921212" y="5996226"/>
            <a:ext cx="7068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Aft>
                <a:spcPts val="600"/>
              </a:spcAft>
            </a:pPr>
            <a:r>
              <a:rPr lang="pt-PT" sz="1000" b="0" i="0" u="none" baseline="0"/>
              <a:t>Foto 1: Sobreviventes da poliomielite em Freetown, na Serra Leoa. Crédito: OMS, via Immunization Action Coalition</a:t>
            </a:r>
          </a:p>
          <a:p>
            <a:pPr algn="l" rtl="0">
              <a:spcAft>
                <a:spcPts val="600"/>
              </a:spcAft>
            </a:pPr>
            <a:r>
              <a:rPr lang="pt-PT" sz="1000" b="0" i="0" u="none" baseline="0"/>
              <a:t>Foto 2: Criança com uma perna disforme devido à poliomielite. Crédito: OMS, via Immunization Act </a:t>
            </a:r>
          </a:p>
          <a:p>
            <a:pPr algn="l" rtl="0">
              <a:spcAft>
                <a:spcPts val="600"/>
              </a:spcAft>
            </a:pPr>
            <a:r>
              <a:rPr lang="pt-PT" sz="1000" b="0" i="0" u="none" baseline="0"/>
              <a:t>Foto 3: Rapaz com paralisia devido a uma infeção de poliomielite. Crédito: Regional Office for Europe da OMS, via Immunization Action Coalition</a:t>
            </a:r>
          </a:p>
        </p:txBody>
      </p:sp>
      <p:pic>
        <p:nvPicPr>
          <p:cNvPr id="10" name="Picture 9" descr="Child with deformed leg due to polio">
            <a:extLst>
              <a:ext uri="{FF2B5EF4-FFF2-40B4-BE49-F238E27FC236}">
                <a16:creationId xmlns:a16="http://schemas.microsoft.com/office/drawing/2014/main" id="{1FAA9738-D7EF-4EB8-9AA3-091D9E6CB2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861" y="2484417"/>
            <a:ext cx="2148529" cy="3222794"/>
          </a:xfrm>
          <a:prstGeom prst="rect">
            <a:avLst/>
          </a:prstGeom>
        </p:spPr>
      </p:pic>
      <p:pic>
        <p:nvPicPr>
          <p:cNvPr id="13" name="Picture 12" descr="A person standing on a sidewalk&#10;&#10;Description generated with very high confidence">
            <a:extLst>
              <a:ext uri="{FF2B5EF4-FFF2-40B4-BE49-F238E27FC236}">
                <a16:creationId xmlns:a16="http://schemas.microsoft.com/office/drawing/2014/main" id="{B97CDCAB-E295-4DA4-8FA0-E9E90355FD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71" y="2484417"/>
            <a:ext cx="1996997" cy="32180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4FA784D-D1EC-4AA6-91EC-130E86EAF056}"/>
              </a:ext>
            </a:extLst>
          </p:cNvPr>
          <p:cNvSpPr txBox="1"/>
          <p:nvPr/>
        </p:nvSpPr>
        <p:spPr>
          <a:xfrm>
            <a:off x="457200" y="1015214"/>
            <a:ext cx="81128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PT" b="0" i="0" u="none" baseline="0" dirty="0"/>
              <a:t>A poliomielite é uma doença altamente contagiosa causada por um vírus. Afeta principalmente crianças com menos de 5 anos de idade. Um em cada 200 casos de infeção resulta em paralisia irreversível. Não existe cura, apenas prevenção. Os parceiros e os países no mundo todo</a:t>
            </a:r>
            <a:r>
              <a:rPr lang="pt-PT" b="0" i="0" u="none" dirty="0"/>
              <a:t> </a:t>
            </a:r>
            <a:r>
              <a:rPr lang="pt-PT" b="0" i="0" u="none" baseline="0" dirty="0"/>
              <a:t>estão a trabalhar para erradicar a poliomielite. </a:t>
            </a:r>
          </a:p>
        </p:txBody>
      </p:sp>
    </p:spTree>
    <p:extLst>
      <p:ext uri="{BB962C8B-B14F-4D97-AF65-F5344CB8AC3E}">
        <p14:creationId xmlns:p14="http://schemas.microsoft.com/office/powerpoint/2010/main" val="1328834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74049-C052-4F43-8B15-EDF8EC5F1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t-PT" b="0" i="0" u="none" baseline="0">
                <a:solidFill>
                  <a:schemeClr val="accent5">
                    <a:lumMod val="75000"/>
                  </a:schemeClr>
                </a:solidFill>
              </a:rPr>
              <a:t>Exemplo - Redução nos casos do Meningococo do Grupo 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FA784D-D1EC-4AA6-91EC-130E86EAF056}"/>
              </a:ext>
            </a:extLst>
          </p:cNvPr>
          <p:cNvSpPr txBox="1"/>
          <p:nvPr/>
        </p:nvSpPr>
        <p:spPr>
          <a:xfrm>
            <a:off x="457200" y="1015214"/>
            <a:ext cx="81128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  <a:p>
            <a:pPr algn="l" rtl="0"/>
            <a:r>
              <a:rPr lang="pt-PT" b="0" i="0" u="none" baseline="0"/>
              <a:t>A introdução da vacina conjugada Meningocócica A em 9 países na cintura da meningite de África reduziu os casos de meningite do Meningococo do Grupo A em populações totalmente vacinadas em mais de 99%</a:t>
            </a:r>
            <a:r>
              <a:rPr lang="pt-PT" b="0" i="0" u="none" baseline="30000"/>
              <a:t>1</a:t>
            </a:r>
          </a:p>
          <a:p>
            <a:endParaRPr lang="pt-PT" dirty="0"/>
          </a:p>
          <a:p>
            <a:pPr algn="l" rtl="0"/>
            <a:r>
              <a:rPr lang="pt-PT" b="0" i="0" u="none" baseline="0"/>
              <a:t>Nove países: Benim, Burkina Faso, Chade, Costa do Marfim, Gana, Mali,</a:t>
            </a:r>
          </a:p>
          <a:p>
            <a:pPr algn="l" rtl="0"/>
            <a:r>
              <a:rPr lang="pt-PT" b="0" i="0" u="none" baseline="0"/>
              <a:t>Níger, Nigéria, Togo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D9D0D3-8EF1-4644-9C4A-EE70BC933332}"/>
              </a:ext>
            </a:extLst>
          </p:cNvPr>
          <p:cNvSpPr txBox="1"/>
          <p:nvPr/>
        </p:nvSpPr>
        <p:spPr>
          <a:xfrm>
            <a:off x="776748" y="4689988"/>
            <a:ext cx="76249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PT" sz="1400" b="0" i="0" u="none" baseline="30000" dirty="0"/>
              <a:t>1</a:t>
            </a:r>
            <a:r>
              <a:rPr lang="pt-PT" sz="1400" b="0" i="0" u="none" baseline="0" dirty="0"/>
              <a:t> Trotter CL, Lingani C, Fernandez K et al. Impact of MenAfriVac in nine countries of the African meningitis belt, 2010-15: an analysis of surveillance data. Lancet Infectious Diseases 2017; 17(8):867-872.</a:t>
            </a:r>
          </a:p>
        </p:txBody>
      </p:sp>
    </p:spTree>
    <p:extLst>
      <p:ext uri="{BB962C8B-B14F-4D97-AF65-F5344CB8AC3E}">
        <p14:creationId xmlns:p14="http://schemas.microsoft.com/office/powerpoint/2010/main" val="26798857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W-Document" ma:contentTypeID="0x010100C4C8B401AAE50B4896808F1C5415D9AD007C27743072DFDD458C10732A45EA6922" ma:contentTypeVersion="18" ma:contentTypeDescription="Create a new document." ma:contentTypeScope="" ma:versionID="c6561534dfdc9b7886528db40cafc27d">
  <xsd:schema xmlns:xsd="http://www.w3.org/2001/XMLSchema" xmlns:xs="http://www.w3.org/2001/XMLSchema" xmlns:p="http://schemas.microsoft.com/office/2006/metadata/properties" xmlns:ns1="http://schemas.microsoft.com/sharepoint/v3" xmlns:ns2="2af4539b-39f3-4771-ac1a-16de5a20c394" xmlns:ns3="768c69c3-fa35-427a-bd39-62ed8a1a923f" targetNamespace="http://schemas.microsoft.com/office/2006/metadata/properties" ma:root="true" ma:fieldsID="79f9ffad7407983900b851270c6c0e65" ns1:_="" ns2:_="" ns3:_="">
    <xsd:import namespace="http://schemas.microsoft.com/sharepoint/v3"/>
    <xsd:import namespace="2af4539b-39f3-4771-ac1a-16de5a20c394"/>
    <xsd:import namespace="768c69c3-fa35-427a-bd39-62ed8a1a923f"/>
    <xsd:element name="properties">
      <xsd:complexType>
        <xsd:sequence>
          <xsd:element name="documentManagement">
            <xsd:complexType>
              <xsd:all>
                <xsd:element ref="ns2:kd16009dc51444af92aa78db77815af5" minOccurs="0"/>
                <xsd:element ref="ns2:TaxCatchAll" minOccurs="0"/>
                <xsd:element ref="ns2:TaxCatchAllLabel" minOccurs="0"/>
                <xsd:element ref="ns2:OW-Author" minOccurs="0"/>
                <xsd:element ref="ns2:OW-BriefDescript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f4539b-39f3-4771-ac1a-16de5a20c394" elementFormDefault="qualified">
    <xsd:import namespace="http://schemas.microsoft.com/office/2006/documentManagement/types"/>
    <xsd:import namespace="http://schemas.microsoft.com/office/infopath/2007/PartnerControls"/>
    <xsd:element name="kd16009dc51444af92aa78db77815af5" ma:index="8" nillable="true" ma:taxonomy="true" ma:internalName="kd16009dc51444af92aa78db77815af5" ma:taxonomyFieldName="OW_x002d_Topics" ma:displayName="OW-Topics" ma:default="" ma:fieldId="{4d16009d-c514-44af-92aa-78db77815af5}" ma:taxonomyMulti="true" ma:sspId="99a65aa6-ac8d-46e4-9aa8-b40f8e8101fc" ma:termSetId="15945777-b729-482b-84e6-b6df0cc2b1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32858f98-1365-490f-9ce0-cc7840cd00c3}" ma:internalName="TaxCatchAll" ma:showField="CatchAllData" ma:web="2af4539b-39f3-4771-ac1a-16de5a20c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32858f98-1365-490f-9ce0-cc7840cd00c3}" ma:internalName="TaxCatchAllLabel" ma:readOnly="true" ma:showField="CatchAllDataLabel" ma:web="2af4539b-39f3-4771-ac1a-16de5a20c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W-Author" ma:index="12" nillable="true" ma:displayName="OW-Author" ma:list="UserInfo" ma:SharePointGroup="0" ma:internalName="OW_x002d_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W-BriefDescription" ma:index="13" nillable="true" ma:displayName="OW-Brief Description" ma:internalName="OW_x002d_BriefDescription">
      <xsd:simpleType>
        <xsd:restriction base="dms:Note">
          <xsd:maxLength value="255"/>
        </xsd:restriction>
      </xsd:simple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c69c3-fa35-427a-bd39-62ed8a1a92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OW-Author xmlns="2af4539b-39f3-4771-ac1a-16de5a20c394">
      <UserInfo>
        <DisplayName/>
        <AccountId xsi:nil="true"/>
        <AccountType/>
      </UserInfo>
    </OW-Author>
    <OW-BriefDescription xmlns="2af4539b-39f3-4771-ac1a-16de5a20c394" xsi:nil="true"/>
    <_ip_UnifiedCompliancePolicyProperties xmlns="http://schemas.microsoft.com/sharepoint/v3" xsi:nil="true"/>
    <kd16009dc51444af92aa78db77815af5 xmlns="2af4539b-39f3-4771-ac1a-16de5a20c394">
      <Terms xmlns="http://schemas.microsoft.com/office/infopath/2007/PartnerControls"/>
    </kd16009dc51444af92aa78db77815af5>
    <TaxCatchAll xmlns="2af4539b-39f3-4771-ac1a-16de5a20c394"/>
  </documentManagement>
</p:properties>
</file>

<file path=customXml/itemProps1.xml><?xml version="1.0" encoding="utf-8"?>
<ds:datastoreItem xmlns:ds="http://schemas.openxmlformats.org/officeDocument/2006/customXml" ds:itemID="{DA886BFA-F3A1-443C-B8D8-D2394390AD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af4539b-39f3-4771-ac1a-16de5a20c394"/>
    <ds:schemaRef ds:uri="768c69c3-fa35-427a-bd39-62ed8a1a92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961220-6E21-4A08-B5A5-B979CBB1C3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AC6C13-73BB-4AAE-B498-8E08F00C0A9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2af4539b-39f3-4771-ac1a-16de5a20c39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3147</Words>
  <Application>Microsoft Office PowerPoint</Application>
  <PresentationFormat>On-screen Show (4:3)</PresentationFormat>
  <Paragraphs>248</Paragraphs>
  <Slides>24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Museo Sans 300</vt:lpstr>
      <vt:lpstr>Wingdings</vt:lpstr>
      <vt:lpstr>Office Theme</vt:lpstr>
      <vt:lpstr>think-cell Slide</vt:lpstr>
      <vt:lpstr>PowerPoint Presentation</vt:lpstr>
      <vt:lpstr>Propósito do conjunto de diapositivos</vt:lpstr>
      <vt:lpstr>Porque a vacinação é um investimento importante?</vt:lpstr>
      <vt:lpstr>A vacinação leva a melhoria da saúde e redução da mortalidade</vt:lpstr>
      <vt:lpstr>Exemplo: A vacinação levou à erradicação da varíola </vt:lpstr>
      <vt:lpstr>Exemplo: A vacina contra o sarampo levou a uma redução de 99% nos casos de sarampo em comparação com o período pré-vacina</vt:lpstr>
      <vt:lpstr>Exemplo - Mesmo se as crianças sobrevivem ao sarampo, a doença inflige um dano devastador no seu sistema imunitário</vt:lpstr>
      <vt:lpstr>Exemplo- Os casos de poliomielite diminuíram em 99% desde 1988 </vt:lpstr>
      <vt:lpstr>Exemplo - Redução nos casos do Meningococo do Grupo A</vt:lpstr>
      <vt:lpstr>A vacinação é um ponto de entrada para a prestação de serviços de saúde</vt:lpstr>
      <vt:lpstr>A vacinação é uma componente central no avanço em direção a uma cobertura de saúde universal (CSU)</vt:lpstr>
      <vt:lpstr>Programas fortes de vacinação são uma plataforma para a preparação para pandemias (1/2)</vt:lpstr>
      <vt:lpstr>Programas fortes de vacinação são uma plataforma para a preparação para pandemias (2/2)</vt:lpstr>
      <vt:lpstr>Os programas de vacinação podem contrariar a resistência antimicrobiana, um dos maiores desafios de saúde que o mundo enfrenta ao:</vt:lpstr>
      <vt:lpstr>Utilizando dados para apoiar a priorização da saúde dentro do orçamento de Estado e da atenção primária dentro da saúde</vt:lpstr>
      <vt:lpstr>Ilustração: "O nosso país está a ficar para trás quanto ao investimento na saúde"</vt:lpstr>
      <vt:lpstr>Ilustração: "O nosso país está a ficar para trás quanto ao investimento na saúde"</vt:lpstr>
      <vt:lpstr>Utilizar os dados para mostrar que a vacinação no seu país atinge resultados de saúde evidentes (e que ainda há mais a fazer) (1/2)</vt:lpstr>
      <vt:lpstr>Utilizar os dados para mostrar que a vacinação no seu país atinge resultados de saúde evidentes (e que ainda há mais a fazer) (2/2)</vt:lpstr>
      <vt:lpstr>Exemplos de países da LNCT na utilização de dados para mostrar que o seu programa de vacinação atinge resultados de saúde evidentes</vt:lpstr>
      <vt:lpstr>Resultados de publicações acadêmicas corroborando estas mensagens </vt:lpstr>
      <vt:lpstr>Extra infographics</vt:lpstr>
      <vt:lpstr>Como é que as vacinas protegem a nossa população</vt:lpstr>
      <vt:lpstr>O VoICE é uma fonte excelente de informações sobre o valor da imunização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Shaw</dc:creator>
  <cp:lastModifiedBy>Christina Shaw</cp:lastModifiedBy>
  <cp:revision>3</cp:revision>
  <dcterms:created xsi:type="dcterms:W3CDTF">2020-03-09T15:13:07Z</dcterms:created>
  <dcterms:modified xsi:type="dcterms:W3CDTF">2020-03-27T18:07:50Z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0x010100C4C8B401AAE50B4896808F1C5415D9AD007C27743072DFDD458C10732A45EA6922</vt:lpwstr>
  </property>
  <property fmtid="{D5CDD505-2E9C-101B-9397-08002B2CF9AE}" pid="3" name="OW-Topics">
    <vt:lpwstr/>
  </property>
</Properties>
</file>