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348" r:id="rId5"/>
    <p:sldId id="354" r:id="rId6"/>
    <p:sldId id="355" r:id="rId7"/>
    <p:sldId id="356" r:id="rId8"/>
    <p:sldId id="357" r:id="rId9"/>
    <p:sldId id="358" r:id="rId10"/>
    <p:sldId id="371" r:id="rId11"/>
    <p:sldId id="359" r:id="rId12"/>
    <p:sldId id="372" r:id="rId13"/>
    <p:sldId id="360" r:id="rId14"/>
    <p:sldId id="361" r:id="rId15"/>
    <p:sldId id="362" r:id="rId16"/>
    <p:sldId id="363" r:id="rId17"/>
    <p:sldId id="373" r:id="rId18"/>
    <p:sldId id="364" r:id="rId19"/>
    <p:sldId id="365" r:id="rId20"/>
    <p:sldId id="366" r:id="rId21"/>
    <p:sldId id="367" r:id="rId22"/>
    <p:sldId id="368" r:id="rId23"/>
    <p:sldId id="369" r:id="rId24"/>
    <p:sldId id="370" r:id="rId25"/>
    <p:sldId id="352" r:id="rId26"/>
    <p:sldId id="351" r:id="rId27"/>
    <p:sldId id="374"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D0F97E-A101-4AF8-B1CE-0518C406D6C0}" v="6" dt="2020-03-27T16:13:50.2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57" autoAdjust="0"/>
    <p:restoredTop sz="94660"/>
  </p:normalViewPr>
  <p:slideViewPr>
    <p:cSldViewPr snapToGrid="0">
      <p:cViewPr varScale="1">
        <p:scale>
          <a:sx n="67" d="100"/>
          <a:sy n="67" d="100"/>
        </p:scale>
        <p:origin x="15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Shaw" userId="14dc42a2-bfa6-4b75-b011-e3e8d16be8df" providerId="ADAL" clId="{B5D0F97E-A101-4AF8-B1CE-0518C406D6C0}"/>
    <pc:docChg chg="custSel addSld delSld modSld">
      <pc:chgData name="Christina Shaw" userId="14dc42a2-bfa6-4b75-b011-e3e8d16be8df" providerId="ADAL" clId="{B5D0F97E-A101-4AF8-B1CE-0518C406D6C0}" dt="2020-03-27T18:08:34.312" v="16" actId="20577"/>
      <pc:docMkLst>
        <pc:docMk/>
      </pc:docMkLst>
      <pc:sldChg chg="del">
        <pc:chgData name="Christina Shaw" userId="14dc42a2-bfa6-4b75-b011-e3e8d16be8df" providerId="ADAL" clId="{B5D0F97E-A101-4AF8-B1CE-0518C406D6C0}" dt="2020-03-27T16:12:01.248" v="1" actId="2696"/>
        <pc:sldMkLst>
          <pc:docMk/>
          <pc:sldMk cId="3147047705" sldId="331"/>
        </pc:sldMkLst>
      </pc:sldChg>
      <pc:sldChg chg="del">
        <pc:chgData name="Christina Shaw" userId="14dc42a2-bfa6-4b75-b011-e3e8d16be8df" providerId="ADAL" clId="{B5D0F97E-A101-4AF8-B1CE-0518C406D6C0}" dt="2020-03-27T16:12:52.399" v="9" actId="2696"/>
        <pc:sldMkLst>
          <pc:docMk/>
          <pc:sldMk cId="1020233637" sldId="346"/>
        </pc:sldMkLst>
      </pc:sldChg>
      <pc:sldChg chg="del">
        <pc:chgData name="Christina Shaw" userId="14dc42a2-bfa6-4b75-b011-e3e8d16be8df" providerId="ADAL" clId="{B5D0F97E-A101-4AF8-B1CE-0518C406D6C0}" dt="2020-03-27T16:13:23.451" v="13" actId="2696"/>
        <pc:sldMkLst>
          <pc:docMk/>
          <pc:sldMk cId="3331790994" sldId="347"/>
        </pc:sldMkLst>
      </pc:sldChg>
      <pc:sldChg chg="add">
        <pc:chgData name="Christina Shaw" userId="14dc42a2-bfa6-4b75-b011-e3e8d16be8df" providerId="ADAL" clId="{B5D0F97E-A101-4AF8-B1CE-0518C406D6C0}" dt="2020-03-27T16:11:58.743" v="0"/>
        <pc:sldMkLst>
          <pc:docMk/>
          <pc:sldMk cId="425736976" sldId="348"/>
        </pc:sldMkLst>
      </pc:sldChg>
      <pc:sldChg chg="del">
        <pc:chgData name="Christina Shaw" userId="14dc42a2-bfa6-4b75-b011-e3e8d16be8df" providerId="ADAL" clId="{B5D0F97E-A101-4AF8-B1CE-0518C406D6C0}" dt="2020-03-27T16:12:11.537" v="3" actId="2696"/>
        <pc:sldMkLst>
          <pc:docMk/>
          <pc:sldMk cId="1440932746" sldId="350"/>
        </pc:sldMkLst>
      </pc:sldChg>
      <pc:sldChg chg="modSp">
        <pc:chgData name="Christina Shaw" userId="14dc42a2-bfa6-4b75-b011-e3e8d16be8df" providerId="ADAL" clId="{B5D0F97E-A101-4AF8-B1CE-0518C406D6C0}" dt="2020-03-27T16:13:50.262" v="15" actId="27636"/>
        <pc:sldMkLst>
          <pc:docMk/>
          <pc:sldMk cId="4021465911" sldId="351"/>
        </pc:sldMkLst>
        <pc:spChg chg="mod">
          <ac:chgData name="Christina Shaw" userId="14dc42a2-bfa6-4b75-b011-e3e8d16be8df" providerId="ADAL" clId="{B5D0F97E-A101-4AF8-B1CE-0518C406D6C0}" dt="2020-03-27T16:13:50.262" v="15" actId="27636"/>
          <ac:spMkLst>
            <pc:docMk/>
            <pc:sldMk cId="4021465911" sldId="351"/>
            <ac:spMk id="2" creationId="{A1027A59-FB51-4F20-AC43-452A5B03A1BA}"/>
          </ac:spMkLst>
        </pc:spChg>
      </pc:sldChg>
      <pc:sldChg chg="del">
        <pc:chgData name="Christina Shaw" userId="14dc42a2-bfa6-4b75-b011-e3e8d16be8df" providerId="ADAL" clId="{B5D0F97E-A101-4AF8-B1CE-0518C406D6C0}" dt="2020-03-27T16:12:35.155" v="6" actId="2696"/>
        <pc:sldMkLst>
          <pc:docMk/>
          <pc:sldMk cId="2679885781" sldId="353"/>
        </pc:sldMkLst>
      </pc:sldChg>
      <pc:sldChg chg="modSp add">
        <pc:chgData name="Christina Shaw" userId="14dc42a2-bfa6-4b75-b011-e3e8d16be8df" providerId="ADAL" clId="{B5D0F97E-A101-4AF8-B1CE-0518C406D6C0}" dt="2020-03-27T16:12:24.690" v="4" actId="13926"/>
        <pc:sldMkLst>
          <pc:docMk/>
          <pc:sldMk cId="3341646397" sldId="371"/>
        </pc:sldMkLst>
        <pc:spChg chg="mod">
          <ac:chgData name="Christina Shaw" userId="14dc42a2-bfa6-4b75-b011-e3e8d16be8df" providerId="ADAL" clId="{B5D0F97E-A101-4AF8-B1CE-0518C406D6C0}" dt="2020-03-27T16:12:24.690" v="4" actId="13926"/>
          <ac:spMkLst>
            <pc:docMk/>
            <pc:sldMk cId="3341646397" sldId="371"/>
            <ac:spMk id="8" creationId="{E51A31E7-E019-4CB6-B7EB-CDA962A51D7B}"/>
          </ac:spMkLst>
        </pc:spChg>
      </pc:sldChg>
      <pc:sldChg chg="modSp add">
        <pc:chgData name="Christina Shaw" userId="14dc42a2-bfa6-4b75-b011-e3e8d16be8df" providerId="ADAL" clId="{B5D0F97E-A101-4AF8-B1CE-0518C406D6C0}" dt="2020-03-27T16:12:39.307" v="7" actId="13926"/>
        <pc:sldMkLst>
          <pc:docMk/>
          <pc:sldMk cId="2068469386" sldId="372"/>
        </pc:sldMkLst>
        <pc:spChg chg="mod">
          <ac:chgData name="Christina Shaw" userId="14dc42a2-bfa6-4b75-b011-e3e8d16be8df" providerId="ADAL" clId="{B5D0F97E-A101-4AF8-B1CE-0518C406D6C0}" dt="2020-03-27T16:12:39.307" v="7" actId="13926"/>
          <ac:spMkLst>
            <pc:docMk/>
            <pc:sldMk cId="2068469386" sldId="372"/>
            <ac:spMk id="5" creationId="{4CD9D0D3-8EF1-4644-9C4A-EE70BC933332}"/>
          </ac:spMkLst>
        </pc:spChg>
      </pc:sldChg>
      <pc:sldChg chg="modSp add">
        <pc:chgData name="Christina Shaw" userId="14dc42a2-bfa6-4b75-b011-e3e8d16be8df" providerId="ADAL" clId="{B5D0F97E-A101-4AF8-B1CE-0518C406D6C0}" dt="2020-03-27T18:08:34.312" v="16" actId="20577"/>
        <pc:sldMkLst>
          <pc:docMk/>
          <pc:sldMk cId="385937186" sldId="373"/>
        </pc:sldMkLst>
        <pc:spChg chg="mod">
          <ac:chgData name="Christina Shaw" userId="14dc42a2-bfa6-4b75-b011-e3e8d16be8df" providerId="ADAL" clId="{B5D0F97E-A101-4AF8-B1CE-0518C406D6C0}" dt="2020-03-27T18:08:34.312" v="16" actId="20577"/>
          <ac:spMkLst>
            <pc:docMk/>
            <pc:sldMk cId="385937186" sldId="373"/>
            <ac:spMk id="2" creationId="{64D8E3B2-57DC-48C8-A36E-34785FD845B2}"/>
          </ac:spMkLst>
        </pc:spChg>
        <pc:spChg chg="mod">
          <ac:chgData name="Christina Shaw" userId="14dc42a2-bfa6-4b75-b011-e3e8d16be8df" providerId="ADAL" clId="{B5D0F97E-A101-4AF8-B1CE-0518C406D6C0}" dt="2020-03-27T16:12:55.559" v="10" actId="13926"/>
          <ac:spMkLst>
            <pc:docMk/>
            <pc:sldMk cId="385937186" sldId="373"/>
            <ac:spMk id="3" creationId="{3D0E251D-2805-4D85-9BDD-32477F464E4B}"/>
          </ac:spMkLst>
        </pc:spChg>
      </pc:sldChg>
      <pc:sldChg chg="modSp add">
        <pc:chgData name="Christina Shaw" userId="14dc42a2-bfa6-4b75-b011-e3e8d16be8df" providerId="ADAL" clId="{B5D0F97E-A101-4AF8-B1CE-0518C406D6C0}" dt="2020-03-27T16:13:20.823" v="12" actId="13926"/>
        <pc:sldMkLst>
          <pc:docMk/>
          <pc:sldMk cId="2916505574" sldId="374"/>
        </pc:sldMkLst>
        <pc:spChg chg="mod">
          <ac:chgData name="Christina Shaw" userId="14dc42a2-bfa6-4b75-b011-e3e8d16be8df" providerId="ADAL" clId="{B5D0F97E-A101-4AF8-B1CE-0518C406D6C0}" dt="2020-03-27T16:13:20.823" v="12" actId="13926"/>
          <ac:spMkLst>
            <pc:docMk/>
            <pc:sldMk cId="2916505574" sldId="374"/>
            <ac:spMk id="3" creationId="{21247B2E-2AF4-4404-B545-6DB60DA225E7}"/>
          </ac:spMkLst>
        </pc:spChg>
      </pc:sldChg>
    </pc:docChg>
  </pc:docChgLst>
  <pc:docChgLst>
    <pc:chgData name="Christina Shaw" userId="14dc42a2-bfa6-4b75-b011-e3e8d16be8df" providerId="ADAL" clId="{0D62D3AA-ED47-4B1A-94CA-F5A5B6D0B816}"/>
    <pc:docChg chg="modSld">
      <pc:chgData name="Christina Shaw" userId="14dc42a2-bfa6-4b75-b011-e3e8d16be8df" providerId="ADAL" clId="{0D62D3AA-ED47-4B1A-94CA-F5A5B6D0B816}" dt="2020-03-09T15:34:12.380" v="0" actId="13926"/>
      <pc:docMkLst>
        <pc:docMk/>
      </pc:docMkLst>
      <pc:sldChg chg="modSp">
        <pc:chgData name="Christina Shaw" userId="14dc42a2-bfa6-4b75-b011-e3e8d16be8df" providerId="ADAL" clId="{0D62D3AA-ED47-4B1A-94CA-F5A5B6D0B816}" dt="2020-03-09T15:34:12.380" v="0" actId="13926"/>
        <pc:sldMkLst>
          <pc:docMk/>
          <pc:sldMk cId="3147047705" sldId="331"/>
        </pc:sldMkLst>
        <pc:spChg chg="mod">
          <ac:chgData name="Christina Shaw" userId="14dc42a2-bfa6-4b75-b011-e3e8d16be8df" providerId="ADAL" clId="{0D62D3AA-ED47-4B1A-94CA-F5A5B6D0B816}" dt="2020-03-09T15:34:12.380" v="0" actId="13926"/>
          <ac:spMkLst>
            <pc:docMk/>
            <pc:sldMk cId="3147047705" sldId="331"/>
            <ac:spMk id="4"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'[Data_Extract_From_World_Development_Indicators (2).xlsx]Data'!$D$2</c:f>
              <c:strCache>
                <c:ptCount val="1"/>
                <c:pt idx="0">
                  <c:v>LMIC Average</c:v>
                </c:pt>
              </c:strCache>
            </c:strRef>
          </c:tx>
          <c:spPr>
            <a:ln w="38100" cap="rnd">
              <a:solidFill>
                <a:schemeClr val="accent1"/>
              </a:solidFill>
              <a:round/>
            </a:ln>
            <a:effectLst/>
          </c:spPr>
          <c:marker>
            <c:symbol val="circle"/>
            <c:size val="8"/>
            <c:spPr>
              <a:solidFill>
                <a:schemeClr val="accent1"/>
              </a:solidFill>
              <a:ln>
                <a:noFill/>
              </a:ln>
              <a:effectLst/>
            </c:spPr>
          </c:marker>
          <c:cat>
            <c:numRef>
              <c:f>'[Data_Extract_From_World_Development_Indicators (2).xlsx]Data'!$E$1:$G$1</c:f>
              <c:numCache>
                <c:formatCode>General</c:formatCode>
                <c:ptCount val="3"/>
                <c:pt idx="0">
                  <c:v>2012</c:v>
                </c:pt>
                <c:pt idx="1">
                  <c:v>2013</c:v>
                </c:pt>
                <c:pt idx="2">
                  <c:v>2014</c:v>
                </c:pt>
              </c:numCache>
            </c:numRef>
          </c:cat>
          <c:val>
            <c:numRef>
              <c:f>'[Data_Extract_From_World_Development_Indicators (2).xlsx]Data'!$E$2:$G$2</c:f>
              <c:numCache>
                <c:formatCode>0.00</c:formatCode>
                <c:ptCount val="3"/>
                <c:pt idx="0">
                  <c:v>6.9104358572316391</c:v>
                </c:pt>
                <c:pt idx="1">
                  <c:v>6.9133111464604333</c:v>
                </c:pt>
                <c:pt idx="2">
                  <c:v>6.9</c:v>
                </c:pt>
              </c:numCache>
            </c:numRef>
          </c:val>
          <c:smooth val="0"/>
          <c:extLst>
            <c:ext xmlns:c16="http://schemas.microsoft.com/office/drawing/2014/chart" uri="{C3380CC4-5D6E-409C-BE32-E72D297353CC}">
              <c16:uniqueId val="{00000000-271E-4257-AD9C-FB896AE3B46F}"/>
            </c:ext>
          </c:extLst>
        </c:ser>
        <c:ser>
          <c:idx val="1"/>
          <c:order val="1"/>
          <c:tx>
            <c:strRef>
              <c:f>'[Data_Extract_From_World_Development_Indicators (2).xlsx]Data'!$D$3</c:f>
              <c:strCache>
                <c:ptCount val="1"/>
                <c:pt idx="0">
                  <c:v>Neighbor 1</c:v>
                </c:pt>
              </c:strCache>
            </c:strRef>
          </c:tx>
          <c:spPr>
            <a:ln w="38100" cap="rnd">
              <a:solidFill>
                <a:schemeClr val="accent2"/>
              </a:solidFill>
              <a:round/>
            </a:ln>
            <a:effectLst/>
          </c:spPr>
          <c:marker>
            <c:symbol val="circle"/>
            <c:size val="8"/>
            <c:spPr>
              <a:solidFill>
                <a:schemeClr val="accent2"/>
              </a:solidFill>
              <a:ln>
                <a:noFill/>
              </a:ln>
              <a:effectLst/>
            </c:spPr>
          </c:marker>
          <c:cat>
            <c:numRef>
              <c:f>'[Data_Extract_From_World_Development_Indicators (2).xlsx]Data'!$E$1:$G$1</c:f>
              <c:numCache>
                <c:formatCode>General</c:formatCode>
                <c:ptCount val="3"/>
                <c:pt idx="0">
                  <c:v>2012</c:v>
                </c:pt>
                <c:pt idx="1">
                  <c:v>2013</c:v>
                </c:pt>
                <c:pt idx="2">
                  <c:v>2014</c:v>
                </c:pt>
              </c:numCache>
            </c:numRef>
          </c:cat>
          <c:val>
            <c:numRef>
              <c:f>'[Data_Extract_From_World_Development_Indicators (2).xlsx]Data'!$E$3:$G$3</c:f>
              <c:numCache>
                <c:formatCode>0.00</c:formatCode>
                <c:ptCount val="3"/>
                <c:pt idx="0">
                  <c:v>6.0933767200000002</c:v>
                </c:pt>
                <c:pt idx="1">
                  <c:v>6.0290047900000001</c:v>
                </c:pt>
                <c:pt idx="2">
                  <c:v>5.7300650500000003</c:v>
                </c:pt>
              </c:numCache>
            </c:numRef>
          </c:val>
          <c:smooth val="0"/>
          <c:extLst>
            <c:ext xmlns:c16="http://schemas.microsoft.com/office/drawing/2014/chart" uri="{C3380CC4-5D6E-409C-BE32-E72D297353CC}">
              <c16:uniqueId val="{00000001-271E-4257-AD9C-FB896AE3B46F}"/>
            </c:ext>
          </c:extLst>
        </c:ser>
        <c:ser>
          <c:idx val="2"/>
          <c:order val="2"/>
          <c:tx>
            <c:strRef>
              <c:f>'[Data_Extract_From_World_Development_Indicators (2).xlsx]Data'!$D$4</c:f>
              <c:strCache>
                <c:ptCount val="1"/>
                <c:pt idx="0">
                  <c:v>Our country</c:v>
                </c:pt>
              </c:strCache>
            </c:strRef>
          </c:tx>
          <c:spPr>
            <a:ln w="38100" cap="rnd">
              <a:solidFill>
                <a:schemeClr val="accent3"/>
              </a:solidFill>
              <a:round/>
            </a:ln>
            <a:effectLst/>
          </c:spPr>
          <c:marker>
            <c:symbol val="circle"/>
            <c:size val="8"/>
            <c:spPr>
              <a:solidFill>
                <a:schemeClr val="accent3"/>
              </a:solidFill>
              <a:ln>
                <a:noFill/>
              </a:ln>
              <a:effectLst/>
            </c:spPr>
          </c:marker>
          <c:cat>
            <c:numRef>
              <c:f>'[Data_Extract_From_World_Development_Indicators (2).xlsx]Data'!$E$1:$G$1</c:f>
              <c:numCache>
                <c:formatCode>General</c:formatCode>
                <c:ptCount val="3"/>
                <c:pt idx="0">
                  <c:v>2012</c:v>
                </c:pt>
                <c:pt idx="1">
                  <c:v>2013</c:v>
                </c:pt>
                <c:pt idx="2">
                  <c:v>2014</c:v>
                </c:pt>
              </c:numCache>
            </c:numRef>
          </c:cat>
          <c:val>
            <c:numRef>
              <c:f>'[Data_Extract_From_World_Development_Indicators (2).xlsx]Data'!$E$4:$G$4</c:f>
              <c:numCache>
                <c:formatCode>0.00</c:formatCode>
                <c:ptCount val="3"/>
                <c:pt idx="0">
                  <c:v>3.44296158</c:v>
                </c:pt>
                <c:pt idx="1">
                  <c:v>3.44296158</c:v>
                </c:pt>
                <c:pt idx="2">
                  <c:v>3.44296158</c:v>
                </c:pt>
              </c:numCache>
            </c:numRef>
          </c:val>
          <c:smooth val="0"/>
          <c:extLst>
            <c:ext xmlns:c16="http://schemas.microsoft.com/office/drawing/2014/chart" uri="{C3380CC4-5D6E-409C-BE32-E72D297353CC}">
              <c16:uniqueId val="{00000002-271E-4257-AD9C-FB896AE3B46F}"/>
            </c:ext>
          </c:extLst>
        </c:ser>
        <c:ser>
          <c:idx val="3"/>
          <c:order val="3"/>
          <c:tx>
            <c:strRef>
              <c:f>'[Data_Extract_From_World_Development_Indicators (2).xlsx]Data'!$D$5</c:f>
              <c:strCache>
                <c:ptCount val="1"/>
                <c:pt idx="0">
                  <c:v>Neighbor 2</c:v>
                </c:pt>
              </c:strCache>
            </c:strRef>
          </c:tx>
          <c:spPr>
            <a:ln w="38100" cap="rnd">
              <a:solidFill>
                <a:schemeClr val="accent4"/>
              </a:solidFill>
              <a:round/>
            </a:ln>
            <a:effectLst/>
          </c:spPr>
          <c:marker>
            <c:symbol val="circle"/>
            <c:size val="8"/>
            <c:spPr>
              <a:solidFill>
                <a:schemeClr val="accent4"/>
              </a:solidFill>
              <a:ln>
                <a:noFill/>
              </a:ln>
              <a:effectLst/>
            </c:spPr>
          </c:marker>
          <c:cat>
            <c:numRef>
              <c:f>'[Data_Extract_From_World_Development_Indicators (2).xlsx]Data'!$E$1:$G$1</c:f>
              <c:numCache>
                <c:formatCode>General</c:formatCode>
                <c:ptCount val="3"/>
                <c:pt idx="0">
                  <c:v>2012</c:v>
                </c:pt>
                <c:pt idx="1">
                  <c:v>2013</c:v>
                </c:pt>
                <c:pt idx="2">
                  <c:v>2014</c:v>
                </c:pt>
              </c:numCache>
            </c:numRef>
          </c:cat>
          <c:val>
            <c:numRef>
              <c:f>'[Data_Extract_From_World_Development_Indicators (2).xlsx]Data'!$E$5:$G$5</c:f>
              <c:numCache>
                <c:formatCode>0.00</c:formatCode>
                <c:ptCount val="3"/>
                <c:pt idx="0">
                  <c:v>12.659274910000001</c:v>
                </c:pt>
                <c:pt idx="1">
                  <c:v>13.190241</c:v>
                </c:pt>
                <c:pt idx="2">
                  <c:v>14.22160103</c:v>
                </c:pt>
              </c:numCache>
            </c:numRef>
          </c:val>
          <c:smooth val="0"/>
          <c:extLst>
            <c:ext xmlns:c16="http://schemas.microsoft.com/office/drawing/2014/chart" uri="{C3380CC4-5D6E-409C-BE32-E72D297353CC}">
              <c16:uniqueId val="{00000003-271E-4257-AD9C-FB896AE3B46F}"/>
            </c:ext>
          </c:extLst>
        </c:ser>
        <c:dLbls>
          <c:showLegendKey val="0"/>
          <c:showVal val="0"/>
          <c:showCatName val="0"/>
          <c:showSerName val="0"/>
          <c:showPercent val="0"/>
          <c:showBubbleSize val="0"/>
        </c:dLbls>
        <c:marker val="1"/>
        <c:smooth val="0"/>
        <c:axId val="153308160"/>
        <c:axId val="153314432"/>
      </c:lineChart>
      <c:catAx>
        <c:axId val="153308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900" b="0" i="0" u="none" strike="noStrike" kern="1200" cap="none" spc="0" normalizeH="0" baseline="0">
                <a:solidFill>
                  <a:schemeClr val="tx1">
                    <a:lumMod val="65000"/>
                    <a:lumOff val="35000"/>
                  </a:schemeClr>
                </a:solidFill>
                <a:latin typeface="+mn-lt"/>
                <a:ea typeface="+mn-ea"/>
                <a:cs typeface="+mn-cs"/>
              </a:defRPr>
            </a:pPr>
            <a:endParaRPr lang="en-US"/>
          </a:p>
        </c:txPr>
        <c:crossAx val="153314432"/>
        <c:crosses val="autoZero"/>
        <c:auto val="1"/>
        <c:lblAlgn val="ctr"/>
        <c:lblOffset val="100"/>
        <c:noMultiLvlLbl val="0"/>
      </c:catAx>
      <c:valAx>
        <c:axId val="15331443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crossAx val="153308160"/>
        <c:crosses val="autoZero"/>
        <c:crossBetween val="between"/>
        <c:majorUnit val="1"/>
      </c:valAx>
      <c:spPr>
        <a:noFill/>
        <a:ln>
          <a:noFill/>
        </a:ln>
        <a:effectLst/>
      </c:spPr>
    </c:plotArea>
    <c:plotVisOnly val="1"/>
    <c:dispBlanksAs val="gap"/>
    <c:showDLblsOverMax val="0"/>
  </c:chart>
  <c:spPr>
    <a:noFill/>
    <a:ln>
      <a:noFill/>
    </a:ln>
    <a:effectLst/>
  </c:spPr>
  <c:txPr>
    <a:bodyPr/>
    <a:lstStyle/>
    <a:p>
      <a:pPr rtl="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rtl="0">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'[Data_Extract_From_World_Development_Indicators (6).xlsx]Data'!$A$2:$A$5</c:f>
              <c:strCache>
                <c:ptCount val="4"/>
                <c:pt idx="0">
                  <c:v>Lower middle income country average</c:v>
                </c:pt>
                <c:pt idx="1">
                  <c:v>Our country</c:v>
                </c:pt>
                <c:pt idx="2">
                  <c:v>Neighbor 1</c:v>
                </c:pt>
                <c:pt idx="3">
                  <c:v>Neighbor 2</c:v>
                </c:pt>
              </c:strCache>
            </c:strRef>
          </c:cat>
          <c:val>
            <c:numRef>
              <c:f>'[Data_Extract_From_World_Development_Indicators (6).xlsx]Data'!$B$2:$B$5</c:f>
              <c:numCache>
                <c:formatCode>_("$"* #,##0_);_("$"* \(#,##0\);_("$"* "-"??_);_(@_)</c:formatCode>
                <c:ptCount val="4"/>
                <c:pt idx="0">
                  <c:v>34.176801768865133</c:v>
                </c:pt>
                <c:pt idx="1">
                  <c:v>16.458741075895635</c:v>
                </c:pt>
                <c:pt idx="2">
                  <c:v>37.556972898503979</c:v>
                </c:pt>
                <c:pt idx="3">
                  <c:v>76.961657896933644</c:v>
                </c:pt>
              </c:numCache>
            </c:numRef>
          </c:val>
          <c:extLst>
            <c:ext xmlns:c16="http://schemas.microsoft.com/office/drawing/2014/chart" uri="{C3380CC4-5D6E-409C-BE32-E72D297353CC}">
              <c16:uniqueId val="{00000000-7CA3-47AE-90A6-423F100D97A4}"/>
            </c:ext>
          </c:extLst>
        </c:ser>
        <c:dLbls>
          <c:dLblPos val="inEnd"/>
          <c:showLegendKey val="0"/>
          <c:showVal val="1"/>
          <c:showCatName val="0"/>
          <c:showSerName val="0"/>
          <c:showPercent val="0"/>
          <c:showBubbleSize val="0"/>
        </c:dLbls>
        <c:gapWidth val="65"/>
        <c:axId val="153245568"/>
        <c:axId val="153256704"/>
      </c:barChart>
      <c:catAx>
        <c:axId val="15324556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rtl="0">
              <a:defRPr sz="900" b="0" i="0" u="none" strike="noStrike" kern="1200" cap="all" baseline="0">
                <a:solidFill>
                  <a:schemeClr val="dk1">
                    <a:lumMod val="75000"/>
                    <a:lumOff val="25000"/>
                  </a:schemeClr>
                </a:solidFill>
                <a:latin typeface="+mn-lt"/>
                <a:ea typeface="+mn-ea"/>
                <a:cs typeface="+mn-cs"/>
              </a:defRPr>
            </a:pPr>
            <a:endParaRPr lang="en-US"/>
          </a:p>
        </c:txPr>
        <c:crossAx val="153256704"/>
        <c:crosses val="autoZero"/>
        <c:auto val="1"/>
        <c:lblAlgn val="ctr"/>
        <c:lblOffset val="100"/>
        <c:noMultiLvlLbl val="0"/>
      </c:catAx>
      <c:valAx>
        <c:axId val="15325670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n-US"/>
          </a:p>
        </c:txPr>
        <c:crossAx val="15324556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rtl="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drawing1.xml><?xml version="1.0" encoding="utf-8"?>
<c:userShapes xmlns:c="http://schemas.openxmlformats.org/drawingml/2006/chart">
  <cdr:relSizeAnchor xmlns:cdr="http://schemas.openxmlformats.org/drawingml/2006/chartDrawing">
    <cdr:from>
      <cdr:x>0.55117</cdr:x>
      <cdr:y>0.3054</cdr:y>
    </cdr:from>
    <cdr:to>
      <cdr:x>0.89001</cdr:x>
      <cdr:y>0.51849</cdr:y>
    </cdr:to>
    <cdr:sp macro="" textlink="">
      <cdr:nvSpPr>
        <cdr:cNvPr id="2" name="TextBox 1">
          <a:extLst xmlns:a="http://schemas.openxmlformats.org/drawingml/2006/main">
            <a:ext uri="{FF2B5EF4-FFF2-40B4-BE49-F238E27FC236}">
              <a16:creationId xmlns:a16="http://schemas.microsoft.com/office/drawing/2014/main" id="{D42863E7-03E1-4963-B22B-AE9E8A7C0276}"/>
            </a:ext>
          </a:extLst>
        </cdr:cNvPr>
        <cdr:cNvSpPr txBox="1"/>
      </cdr:nvSpPr>
      <cdr:spPr>
        <a:xfrm xmlns:a="http://schemas.openxmlformats.org/drawingml/2006/main">
          <a:off x="4535927" y="932299"/>
          <a:ext cx="2788477" cy="6505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Lower middle income country average</a:t>
          </a:r>
        </a:p>
      </cdr:txBody>
    </cdr:sp>
  </cdr:relSizeAnchor>
  <cdr:relSizeAnchor xmlns:cdr="http://schemas.openxmlformats.org/drawingml/2006/chartDrawing">
    <cdr:from>
      <cdr:x>0.2047</cdr:x>
      <cdr:y>0.06617</cdr:y>
    </cdr:from>
    <cdr:to>
      <cdr:x>0.40455</cdr:x>
      <cdr:y>0.16066</cdr:y>
    </cdr:to>
    <cdr:sp macro="" textlink="">
      <cdr:nvSpPr>
        <cdr:cNvPr id="3" name="TextBox 2">
          <a:extLst xmlns:a="http://schemas.openxmlformats.org/drawingml/2006/main">
            <a:ext uri="{FF2B5EF4-FFF2-40B4-BE49-F238E27FC236}">
              <a16:creationId xmlns:a16="http://schemas.microsoft.com/office/drawing/2014/main" id="{FE85D56C-4582-42B0-B8C3-480EF3092F1B}"/>
            </a:ext>
          </a:extLst>
        </cdr:cNvPr>
        <cdr:cNvSpPr txBox="1"/>
      </cdr:nvSpPr>
      <cdr:spPr>
        <a:xfrm xmlns:a="http://schemas.openxmlformats.org/drawingml/2006/main">
          <a:off x="1684583" y="202007"/>
          <a:ext cx="1644692" cy="2884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Neighbor 1</a:t>
          </a:r>
        </a:p>
        <a:p xmlns:a="http://schemas.openxmlformats.org/drawingml/2006/main">
          <a:endParaRPr lang="en-US" sz="1100" dirty="0"/>
        </a:p>
      </cdr:txBody>
    </cdr:sp>
  </cdr:relSizeAnchor>
  <cdr:relSizeAnchor xmlns:cdr="http://schemas.openxmlformats.org/drawingml/2006/chartDrawing">
    <cdr:from>
      <cdr:x>0.31059</cdr:x>
      <cdr:y>0.58482</cdr:y>
    </cdr:from>
    <cdr:to>
      <cdr:x>0.60142</cdr:x>
      <cdr:y>0.68701</cdr:y>
    </cdr:to>
    <cdr:sp macro="" textlink="">
      <cdr:nvSpPr>
        <cdr:cNvPr id="4" name="TextBox 3">
          <a:extLst xmlns:a="http://schemas.openxmlformats.org/drawingml/2006/main">
            <a:ext uri="{FF2B5EF4-FFF2-40B4-BE49-F238E27FC236}">
              <a16:creationId xmlns:a16="http://schemas.microsoft.com/office/drawing/2014/main" id="{B56DD441-D94C-4329-AC16-02BE05431548}"/>
            </a:ext>
          </a:extLst>
        </cdr:cNvPr>
        <cdr:cNvSpPr txBox="1"/>
      </cdr:nvSpPr>
      <cdr:spPr>
        <a:xfrm xmlns:a="http://schemas.openxmlformats.org/drawingml/2006/main">
          <a:off x="2556031" y="1785317"/>
          <a:ext cx="2393415" cy="3119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Neighbor 2</a:t>
          </a:r>
        </a:p>
        <a:p xmlns:a="http://schemas.openxmlformats.org/drawingml/2006/main">
          <a:endParaRPr lang="en-US" sz="1100" dirty="0"/>
        </a:p>
      </cdr:txBody>
    </cdr:sp>
  </cdr:relSizeAnchor>
  <cdr:relSizeAnchor xmlns:cdr="http://schemas.openxmlformats.org/drawingml/2006/chartDrawing">
    <cdr:from>
      <cdr:x>0.45302</cdr:x>
      <cdr:y>0.58482</cdr:y>
    </cdr:from>
    <cdr:to>
      <cdr:x>0.46122</cdr:x>
      <cdr:y>0.63508</cdr:y>
    </cdr:to>
    <cdr:cxnSp macro="">
      <cdr:nvCxnSpPr>
        <cdr:cNvPr id="6" name="Straight Arrow Connector 5">
          <a:extLst xmlns:a="http://schemas.openxmlformats.org/drawingml/2006/main">
            <a:ext uri="{FF2B5EF4-FFF2-40B4-BE49-F238E27FC236}">
              <a16:creationId xmlns:a16="http://schemas.microsoft.com/office/drawing/2014/main" id="{B41D8A95-4BCF-42D7-9C6B-34E332C1CDB0}"/>
            </a:ext>
          </a:extLst>
        </cdr:cNvPr>
        <cdr:cNvCxnSpPr/>
      </cdr:nvCxnSpPr>
      <cdr:spPr>
        <a:xfrm xmlns:a="http://schemas.openxmlformats.org/drawingml/2006/main" flipV="1">
          <a:off x="3728174" y="1785330"/>
          <a:ext cx="67507" cy="153423"/>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0.75413</cdr:x>
      <cdr:y>0.44008</cdr:y>
    </cdr:from>
    <cdr:to>
      <cdr:x>0.76249</cdr:x>
      <cdr:y>0.47828</cdr:y>
    </cdr:to>
    <cdr:cxnSp macro="">
      <cdr:nvCxnSpPr>
        <cdr:cNvPr id="8" name="Straight Arrow Connector 7">
          <a:extLst xmlns:a="http://schemas.openxmlformats.org/drawingml/2006/main">
            <a:ext uri="{FF2B5EF4-FFF2-40B4-BE49-F238E27FC236}">
              <a16:creationId xmlns:a16="http://schemas.microsoft.com/office/drawing/2014/main" id="{F1A8ED5B-4BF0-4420-9B3A-F505D31D8586}"/>
            </a:ext>
          </a:extLst>
        </cdr:cNvPr>
        <cdr:cNvCxnSpPr/>
      </cdr:nvCxnSpPr>
      <cdr:spPr>
        <a:xfrm xmlns:a="http://schemas.openxmlformats.org/drawingml/2006/main" flipH="1">
          <a:off x="6206192" y="1343472"/>
          <a:ext cx="68801" cy="116602"/>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0.34862</cdr:x>
      <cdr:y>0.12246</cdr:y>
    </cdr:from>
    <cdr:to>
      <cdr:x>0.36055</cdr:x>
      <cdr:y>0.13854</cdr:y>
    </cdr:to>
    <cdr:cxnSp macro="">
      <cdr:nvCxnSpPr>
        <cdr:cNvPr id="10" name="Straight Arrow Connector 9">
          <a:extLst xmlns:a="http://schemas.openxmlformats.org/drawingml/2006/main">
            <a:ext uri="{FF2B5EF4-FFF2-40B4-BE49-F238E27FC236}">
              <a16:creationId xmlns:a16="http://schemas.microsoft.com/office/drawing/2014/main" id="{6294F907-3947-4090-A728-71169EA7B66B}"/>
            </a:ext>
          </a:extLst>
        </cdr:cNvPr>
        <cdr:cNvCxnSpPr/>
      </cdr:nvCxnSpPr>
      <cdr:spPr>
        <a:xfrm xmlns:a="http://schemas.openxmlformats.org/drawingml/2006/main">
          <a:off x="2869007" y="373840"/>
          <a:ext cx="98190" cy="49096"/>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EE91A0-A961-48D8-A98D-B606898C607B}" type="datetimeFigureOut">
              <a:rPr lang="en-US" smtClean="0"/>
              <a:t>3/27/2020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D06E05-9207-40AE-82DC-271A6944BC5C}" type="slidenum">
              <a:rPr lang="en-US" smtClean="0"/>
              <a:t>‹#›</a:t>
            </a:fld>
            <a:endParaRPr lang="en-US"/>
          </a:p>
        </p:txBody>
      </p:sp>
    </p:spTree>
    <p:extLst>
      <p:ext uri="{BB962C8B-B14F-4D97-AF65-F5344CB8AC3E}">
        <p14:creationId xmlns:p14="http://schemas.microsoft.com/office/powerpoint/2010/main" val="2406193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10"/>
          </p:nvPr>
        </p:nvSpPr>
        <p:spPr/>
        <p:txBody>
          <a:bodyPr/>
          <a:lstStyle/>
          <a:p>
            <a:pPr algn="l" rtl="0"/>
            <a:fld id="{01B44793-9554-4379-906D-F78EEC415CF8}" type="slidenum">
              <a:rPr/>
              <a:pPr algn="l" rtl="0"/>
              <a:t>1</a:t>
            </a:fld>
            <a:endParaRPr lang="fr"/>
          </a:p>
        </p:txBody>
      </p:sp>
    </p:spTree>
    <p:extLst>
      <p:ext uri="{BB962C8B-B14F-4D97-AF65-F5344CB8AC3E}">
        <p14:creationId xmlns:p14="http://schemas.microsoft.com/office/powerpoint/2010/main" val="1701321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10"/>
          </p:nvPr>
        </p:nvSpPr>
        <p:spPr/>
        <p:txBody>
          <a:bodyPr/>
          <a:lstStyle/>
          <a:p>
            <a:pPr algn="l" rtl="0"/>
            <a:fld id="{01B44793-9554-4379-906D-F78EEC415CF8}" type="slidenum">
              <a:rPr/>
              <a:pPr algn="l" rtl="0"/>
              <a:t>7</a:t>
            </a:fld>
            <a:endParaRPr lang="fr"/>
          </a:p>
        </p:txBody>
      </p:sp>
    </p:spTree>
    <p:extLst>
      <p:ext uri="{BB962C8B-B14F-4D97-AF65-F5344CB8AC3E}">
        <p14:creationId xmlns:p14="http://schemas.microsoft.com/office/powerpoint/2010/main" val="1287857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10"/>
          </p:nvPr>
        </p:nvSpPr>
        <p:spPr/>
        <p:txBody>
          <a:bodyPr/>
          <a:lstStyle/>
          <a:p>
            <a:pPr algn="l" rtl="0"/>
            <a:fld id="{01B44793-9554-4379-906D-F78EEC415CF8}" type="slidenum">
              <a:rPr/>
              <a:pPr algn="l" rtl="0"/>
              <a:t>9</a:t>
            </a:fld>
            <a:endParaRPr lang="fr"/>
          </a:p>
        </p:txBody>
      </p:sp>
    </p:spTree>
    <p:extLst>
      <p:ext uri="{BB962C8B-B14F-4D97-AF65-F5344CB8AC3E}">
        <p14:creationId xmlns:p14="http://schemas.microsoft.com/office/powerpoint/2010/main" val="931941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10"/>
          </p:nvPr>
        </p:nvSpPr>
        <p:spPr/>
        <p:txBody>
          <a:bodyPr/>
          <a:lstStyle/>
          <a:p>
            <a:pPr algn="l" rtl="0"/>
            <a:fld id="{01B44793-9554-4379-906D-F78EEC415CF8}" type="slidenum">
              <a:rPr/>
              <a:pPr algn="l" rtl="0"/>
              <a:t>13</a:t>
            </a:fld>
            <a:endParaRPr lang="fr" dirty="0"/>
          </a:p>
        </p:txBody>
      </p:sp>
    </p:spTree>
    <p:extLst>
      <p:ext uri="{BB962C8B-B14F-4D97-AF65-F5344CB8AC3E}">
        <p14:creationId xmlns:p14="http://schemas.microsoft.com/office/powerpoint/2010/main" val="606246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10"/>
          </p:nvPr>
        </p:nvSpPr>
        <p:spPr/>
        <p:txBody>
          <a:bodyPr/>
          <a:lstStyle/>
          <a:p>
            <a:pPr algn="l" rtl="0"/>
            <a:fld id="{01B44793-9554-4379-906D-F78EEC415CF8}" type="slidenum">
              <a:rPr/>
              <a:pPr algn="l" rtl="0"/>
              <a:t>14</a:t>
            </a:fld>
            <a:endParaRPr lang="fr" dirty="0"/>
          </a:p>
        </p:txBody>
      </p:sp>
    </p:spTree>
    <p:extLst>
      <p:ext uri="{BB962C8B-B14F-4D97-AF65-F5344CB8AC3E}">
        <p14:creationId xmlns:p14="http://schemas.microsoft.com/office/powerpoint/2010/main" val="785601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44793-9554-4379-906D-F78EEC415CF8}" type="slidenum">
              <a:rPr lang="en-US" smtClean="0"/>
              <a:pPr/>
              <a:t>22</a:t>
            </a:fld>
            <a:endParaRPr lang="en-US"/>
          </a:p>
        </p:txBody>
      </p:sp>
    </p:spTree>
    <p:extLst>
      <p:ext uri="{BB962C8B-B14F-4D97-AF65-F5344CB8AC3E}">
        <p14:creationId xmlns:p14="http://schemas.microsoft.com/office/powerpoint/2010/main" val="1663878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44793-9554-4379-906D-F78EEC415CF8}" type="slidenum">
              <a:rPr lang="en-US" smtClean="0"/>
              <a:pPr/>
              <a:t>23</a:t>
            </a:fld>
            <a:endParaRPr lang="en-US"/>
          </a:p>
        </p:txBody>
      </p:sp>
    </p:spTree>
    <p:extLst>
      <p:ext uri="{BB962C8B-B14F-4D97-AF65-F5344CB8AC3E}">
        <p14:creationId xmlns:p14="http://schemas.microsoft.com/office/powerpoint/2010/main" val="2046029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a:p>
        </p:txBody>
      </p:sp>
      <p:sp>
        <p:nvSpPr>
          <p:cNvPr id="4" name="Slide Number Placeholder 3"/>
          <p:cNvSpPr>
            <a:spLocks noGrp="1"/>
          </p:cNvSpPr>
          <p:nvPr>
            <p:ph type="sldNum" sz="quarter" idx="10"/>
          </p:nvPr>
        </p:nvSpPr>
        <p:spPr/>
        <p:txBody>
          <a:bodyPr/>
          <a:lstStyle/>
          <a:p>
            <a:pPr algn="l" rtl="0"/>
            <a:fld id="{01B44793-9554-4379-906D-F78EEC415CF8}" type="slidenum">
              <a:rPr/>
              <a:pPr algn="l" rtl="0"/>
              <a:t>24</a:t>
            </a:fld>
            <a:endParaRPr lang="fr"/>
          </a:p>
        </p:txBody>
      </p:sp>
    </p:spTree>
    <p:extLst>
      <p:ext uri="{BB962C8B-B14F-4D97-AF65-F5344CB8AC3E}">
        <p14:creationId xmlns:p14="http://schemas.microsoft.com/office/powerpoint/2010/main" val="1605656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7B68A6-85AD-4515-82E2-8D999F3E9D42}"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7E8AD-89C8-4EE9-99A6-E7C84563907B}" type="slidenum">
              <a:rPr lang="en-US" smtClean="0"/>
              <a:t>‹#›</a:t>
            </a:fld>
            <a:endParaRPr lang="en-US"/>
          </a:p>
        </p:txBody>
      </p:sp>
    </p:spTree>
    <p:extLst>
      <p:ext uri="{BB962C8B-B14F-4D97-AF65-F5344CB8AC3E}">
        <p14:creationId xmlns:p14="http://schemas.microsoft.com/office/powerpoint/2010/main" val="1191265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7B68A6-85AD-4515-82E2-8D999F3E9D42}"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7E8AD-89C8-4EE9-99A6-E7C84563907B}" type="slidenum">
              <a:rPr lang="en-US" smtClean="0"/>
              <a:t>‹#›</a:t>
            </a:fld>
            <a:endParaRPr lang="en-US"/>
          </a:p>
        </p:txBody>
      </p:sp>
    </p:spTree>
    <p:extLst>
      <p:ext uri="{BB962C8B-B14F-4D97-AF65-F5344CB8AC3E}">
        <p14:creationId xmlns:p14="http://schemas.microsoft.com/office/powerpoint/2010/main" val="3776900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7B68A6-85AD-4515-82E2-8D999F3E9D42}"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7E8AD-89C8-4EE9-99A6-E7C84563907B}" type="slidenum">
              <a:rPr lang="en-US" smtClean="0"/>
              <a:t>‹#›</a:t>
            </a:fld>
            <a:endParaRPr lang="en-US"/>
          </a:p>
        </p:txBody>
      </p:sp>
    </p:spTree>
    <p:extLst>
      <p:ext uri="{BB962C8B-B14F-4D97-AF65-F5344CB8AC3E}">
        <p14:creationId xmlns:p14="http://schemas.microsoft.com/office/powerpoint/2010/main" val="719519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bg>
      <p:bgPr>
        <a:solidFill>
          <a:srgbClr val="F7F7F7">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4682" y="2566214"/>
            <a:ext cx="7924800" cy="1600200"/>
          </a:xfrm>
        </p:spPr>
        <p:txBody>
          <a:bodyPr anchor="b" anchorCtr="0"/>
          <a:lstStyle>
            <a:lvl1pPr algn="l">
              <a:lnSpc>
                <a:spcPts val="4000"/>
              </a:lnSpc>
              <a:defRPr b="0" i="0">
                <a:solidFill>
                  <a:schemeClr val="accent1"/>
                </a:solidFill>
                <a:latin typeface="Arial"/>
                <a:cs typeface="Arial"/>
              </a:defRPr>
            </a:lvl1pPr>
          </a:lstStyle>
          <a:p>
            <a:r>
              <a:rPr lang="en-US" dirty="0"/>
              <a:t>Click to edit title</a:t>
            </a:r>
          </a:p>
        </p:txBody>
      </p:sp>
      <p:sp>
        <p:nvSpPr>
          <p:cNvPr id="3" name="Subtitle 2"/>
          <p:cNvSpPr>
            <a:spLocks noGrp="1"/>
          </p:cNvSpPr>
          <p:nvPr>
            <p:ph type="subTitle" idx="1"/>
          </p:nvPr>
        </p:nvSpPr>
        <p:spPr>
          <a:xfrm>
            <a:off x="794681" y="4136032"/>
            <a:ext cx="6248400" cy="609600"/>
          </a:xfrm>
        </p:spPr>
        <p:txBody>
          <a:bodyPr/>
          <a:lstStyle>
            <a:lvl1pPr marL="0" indent="0" algn="l">
              <a:buNone/>
              <a:defRPr sz="2800" b="0" i="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3" name="Text Placeholder 12"/>
          <p:cNvSpPr>
            <a:spLocks noGrp="1"/>
          </p:cNvSpPr>
          <p:nvPr>
            <p:ph type="body" sz="quarter" idx="12" hasCustomPrompt="1"/>
          </p:nvPr>
        </p:nvSpPr>
        <p:spPr>
          <a:xfrm>
            <a:off x="794701" y="5723986"/>
            <a:ext cx="4343400" cy="652709"/>
          </a:xfrm>
          <a:noFill/>
        </p:spPr>
        <p:txBody>
          <a:bodyPr/>
          <a:lstStyle>
            <a:lvl1pPr marL="0" marR="0" indent="-342900" algn="l" defTabSz="914400" rtl="0" eaLnBrk="1" fontAlgn="auto" latinLnBrk="0" hangingPunct="1">
              <a:lnSpc>
                <a:spcPts val="1600"/>
              </a:lnSpc>
              <a:spcBef>
                <a:spcPts val="0"/>
              </a:spcBef>
              <a:spcAft>
                <a:spcPts val="0"/>
              </a:spcAft>
              <a:buClrTx/>
              <a:buSzTx/>
              <a:buFont typeface="Arial" pitchFamily="34" charset="0"/>
              <a:buNone/>
              <a:tabLst/>
              <a:defRPr sz="1400" b="0" i="0" baseline="0">
                <a:solidFill>
                  <a:schemeClr val="accent3"/>
                </a:solidFill>
                <a:latin typeface="Arial"/>
                <a:cs typeface="Arial"/>
              </a:defRPr>
            </a:lvl1pPr>
          </a:lstStyle>
          <a:p>
            <a:pPr lvl="0"/>
            <a:r>
              <a:rPr lang="en-US" dirty="0"/>
              <a:t>Click to edit Presentation Location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Click to edit Presentation Date</a:t>
            </a:r>
          </a:p>
          <a:p>
            <a:pPr lvl="0"/>
            <a:endParaRPr lang="en-US" dirty="0"/>
          </a:p>
          <a:p>
            <a:pPr lvl="0"/>
            <a:endParaRPr lang="en-US" dirty="0"/>
          </a:p>
        </p:txBody>
      </p:sp>
      <p:sp>
        <p:nvSpPr>
          <p:cNvPr id="15" name="Content Placeholder 14"/>
          <p:cNvSpPr>
            <a:spLocks noGrp="1"/>
          </p:cNvSpPr>
          <p:nvPr>
            <p:ph sz="quarter" idx="13" hasCustomPrompt="1"/>
          </p:nvPr>
        </p:nvSpPr>
        <p:spPr>
          <a:xfrm>
            <a:off x="794701" y="6360124"/>
            <a:ext cx="3665639" cy="304800"/>
          </a:xfrm>
        </p:spPr>
        <p:txBody>
          <a:bodyPr>
            <a:normAutofit/>
          </a:bodyPr>
          <a:lstStyle>
            <a:lvl1pPr marL="0">
              <a:spcBef>
                <a:spcPts val="0"/>
              </a:spcBef>
              <a:buNone/>
              <a:defRPr sz="1100" b="0">
                <a:solidFill>
                  <a:schemeClr val="accent6"/>
                </a:solidFill>
              </a:defRPr>
            </a:lvl1pPr>
          </a:lstStyle>
          <a:p>
            <a:pPr lvl="0"/>
            <a:r>
              <a:rPr lang="en-US" dirty="0"/>
              <a:t>Click to edit presenter</a:t>
            </a:r>
          </a:p>
        </p:txBody>
      </p:sp>
      <p:cxnSp>
        <p:nvCxnSpPr>
          <p:cNvPr id="5" name="Straight Connector 4"/>
          <p:cNvCxnSpPr/>
          <p:nvPr userDrawn="1"/>
        </p:nvCxnSpPr>
        <p:spPr>
          <a:xfrm>
            <a:off x="911513" y="4162348"/>
            <a:ext cx="7486564"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4" name="Picture 3" descr="LNCT-logo_ƒ-10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757" y="650478"/>
            <a:ext cx="3179046" cy="1144457"/>
          </a:xfrm>
          <a:prstGeom prst="rect">
            <a:avLst/>
          </a:prstGeom>
        </p:spPr>
      </p:pic>
    </p:spTree>
    <p:extLst>
      <p:ext uri="{BB962C8B-B14F-4D97-AF65-F5344CB8AC3E}">
        <p14:creationId xmlns:p14="http://schemas.microsoft.com/office/powerpoint/2010/main" val="2647167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with content">
    <p:bg>
      <p:bgPr>
        <a:blipFill dpi="0" rotWithShape="1">
          <a:blip r:embed="rId4"/>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D3A415-422C-478D-AA41-E452CDDA710D}"/>
              </a:ext>
            </a:extLst>
          </p:cNvPr>
          <p:cNvGraphicFramePr>
            <a:graphicFrameLocks noChangeAspect="1"/>
          </p:cNvGraphicFramePr>
          <p:nvPr userDrawn="1">
            <p:custDataLst>
              <p:tags r:id="rId2"/>
            </p:custDataLst>
            <p:extLst>
              <p:ext uri="{D42A27DB-BD31-4B8C-83A1-F6EECF244321}">
                <p14:modId xmlns:p14="http://schemas.microsoft.com/office/powerpoint/2010/main" val="27108917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5" imgW="530" imgH="531" progId="TCLayout.ActiveDocument.1">
                  <p:embed/>
                </p:oleObj>
              </mc:Choice>
              <mc:Fallback>
                <p:oleObj name="think-cell Slide" r:id="rId5" imgW="530" imgH="531" progId="TCLayout.ActiveDocument.1">
                  <p:embed/>
                  <p:pic>
                    <p:nvPicPr>
                      <p:cNvPr id="3" name="Object 2" hidden="1">
                        <a:extLst>
                          <a:ext uri="{FF2B5EF4-FFF2-40B4-BE49-F238E27FC236}">
                            <a16:creationId xmlns:a16="http://schemas.microsoft.com/office/drawing/2014/main" id="{3AD3A415-422C-478D-AA41-E452CDDA710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nchor="t">
            <a:normAutofit/>
          </a:bodyPr>
          <a:lstStyle>
            <a:lvl1pPr algn="l">
              <a:buFont typeface="Arial" pitchFamily="34" charset="0"/>
              <a:buNone/>
              <a:defRPr sz="2400" b="0" i="0">
                <a:solidFill>
                  <a:schemeClr val="accent1"/>
                </a:solidFill>
                <a:latin typeface="Arial"/>
                <a:cs typeface="Arial"/>
              </a:defRPr>
            </a:lvl1pPr>
          </a:lstStyle>
          <a:p>
            <a:r>
              <a:rPr lang="en-US" dirty="0"/>
              <a:t>Click to edit Master title style</a:t>
            </a:r>
          </a:p>
        </p:txBody>
      </p:sp>
      <p:sp>
        <p:nvSpPr>
          <p:cNvPr id="7" name="Content Placeholder 2"/>
          <p:cNvSpPr>
            <a:spLocks noGrp="1"/>
          </p:cNvSpPr>
          <p:nvPr>
            <p:ph idx="1"/>
          </p:nvPr>
        </p:nvSpPr>
        <p:spPr>
          <a:xfrm>
            <a:off x="457200" y="2209800"/>
            <a:ext cx="8229600" cy="3053038"/>
          </a:xfrm>
        </p:spPr>
        <p:txBody>
          <a:bodyPr/>
          <a:lstStyle>
            <a:lvl1pPr>
              <a:buClr>
                <a:schemeClr val="accent1"/>
              </a:buClr>
              <a:buFont typeface="Wingdings" pitchFamily="2" charset="2"/>
              <a:buChar char="§"/>
              <a:defRPr sz="2000" b="0" i="0">
                <a:solidFill>
                  <a:srgbClr val="313231"/>
                </a:solidFill>
                <a:latin typeface="Arial"/>
                <a:cs typeface="Arial"/>
              </a:defRPr>
            </a:lvl1pPr>
            <a:lvl2pPr>
              <a:buClr>
                <a:schemeClr val="accent1"/>
              </a:buClr>
              <a:buFont typeface="Wingdings" pitchFamily="2" charset="2"/>
              <a:buChar char="§"/>
              <a:defRPr sz="1800" b="0" i="0">
                <a:solidFill>
                  <a:srgbClr val="313231"/>
                </a:solidFill>
                <a:latin typeface="Arial"/>
                <a:cs typeface="Arial"/>
              </a:defRPr>
            </a:lvl2pPr>
            <a:lvl3pPr>
              <a:buClr>
                <a:schemeClr val="accent1"/>
              </a:buClr>
              <a:buFont typeface="Wingdings" pitchFamily="2" charset="2"/>
              <a:buChar char="§"/>
              <a:defRPr sz="1600" b="0" i="0">
                <a:solidFill>
                  <a:srgbClr val="313231"/>
                </a:solidFill>
                <a:latin typeface="Arial"/>
                <a:cs typeface="Arial"/>
              </a:defRPr>
            </a:lvl3pPr>
            <a:lvl4pPr>
              <a:buClr>
                <a:schemeClr val="accent1"/>
              </a:buClr>
              <a:buFont typeface="Wingdings" pitchFamily="2" charset="2"/>
              <a:buChar char="§"/>
              <a:defRPr sz="1400" b="0" i="0">
                <a:solidFill>
                  <a:srgbClr val="313231"/>
                </a:solidFill>
                <a:latin typeface="Arial"/>
                <a:cs typeface="Arial"/>
              </a:defRPr>
            </a:lvl4pPr>
            <a:lvl5pPr>
              <a:buClr>
                <a:schemeClr val="accent1"/>
              </a:buClr>
              <a:buFont typeface="Wingdings" pitchFamily="2" charset="2"/>
              <a:buChar char="§"/>
              <a:defRPr sz="1200" b="0" i="0">
                <a:solidFill>
                  <a:srgbClr val="31323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hasCustomPrompt="1"/>
          </p:nvPr>
        </p:nvSpPr>
        <p:spPr>
          <a:xfrm>
            <a:off x="457200" y="1524000"/>
            <a:ext cx="8229600" cy="609600"/>
          </a:xfrm>
        </p:spPr>
        <p:txBody>
          <a:bodyPr/>
          <a:lstStyle>
            <a:lvl1pPr>
              <a:buNone/>
              <a:defRPr sz="2200" b="1" baseline="0">
                <a:solidFill>
                  <a:srgbClr val="313231"/>
                </a:solidFill>
              </a:defRPr>
            </a:lvl1pPr>
          </a:lstStyle>
          <a:p>
            <a:pPr lvl="0"/>
            <a:r>
              <a:rPr lang="en-US" dirty="0"/>
              <a:t>Click to edit main sentence</a:t>
            </a:r>
          </a:p>
        </p:txBody>
      </p:sp>
      <p:sp>
        <p:nvSpPr>
          <p:cNvPr id="8" name="Slide Number Placeholder 5"/>
          <p:cNvSpPr>
            <a:spLocks noGrp="1"/>
          </p:cNvSpPr>
          <p:nvPr>
            <p:ph type="sldNum" sz="quarter" idx="4"/>
          </p:nvPr>
        </p:nvSpPr>
        <p:spPr>
          <a:xfrm>
            <a:off x="6663392" y="6008242"/>
            <a:ext cx="2133600" cy="365125"/>
          </a:xfrm>
          <a:prstGeom prst="rect">
            <a:avLst/>
          </a:prstGeom>
        </p:spPr>
        <p:txBody>
          <a:bodyPr vert="horz" lIns="91440" tIns="45720" rIns="91440" bIns="45720" rtlCol="0" anchor="ctr"/>
          <a:lstStyle>
            <a:lvl1pPr algn="r">
              <a:defRPr sz="1200" b="0" i="0">
                <a:solidFill>
                  <a:srgbClr val="636466"/>
                </a:solidFill>
                <a:latin typeface="Museo Sans 300"/>
                <a:cs typeface="Museo Sans 300"/>
              </a:defRPr>
            </a:lvl1pPr>
          </a:lstStyle>
          <a:p>
            <a:r>
              <a:rPr lang="en-US" dirty="0" err="1">
                <a:solidFill>
                  <a:schemeClr val="tx2"/>
                </a:solidFill>
                <a:latin typeface="Arial"/>
                <a:cs typeface="Arial"/>
              </a:rPr>
              <a:t>www.lnct.global</a:t>
            </a:r>
            <a:r>
              <a:rPr lang="en-US" dirty="0">
                <a:solidFill>
                  <a:schemeClr val="tx2"/>
                </a:solidFill>
                <a:latin typeface="Arial"/>
                <a:cs typeface="Arial"/>
              </a:rPr>
              <a:t> </a:t>
            </a:r>
            <a:r>
              <a:rPr lang="en-US" dirty="0">
                <a:latin typeface="Arial"/>
                <a:cs typeface="Arial"/>
              </a:rPr>
              <a:t>| </a:t>
            </a:r>
            <a:fld id="{2459FD92-E8AB-4F86-BA9A-090210CAFD7B}" type="slidenum">
              <a:rPr lang="en-US" smtClean="0">
                <a:latin typeface="Arial"/>
                <a:cs typeface="Arial"/>
              </a:rPr>
              <a:pPr/>
              <a:t>‹#›</a:t>
            </a:fld>
            <a:endParaRPr lang="en-US" dirty="0">
              <a:solidFill>
                <a:srgbClr val="E32726"/>
              </a:solidFill>
              <a:latin typeface="Arial"/>
              <a:cs typeface="Arial"/>
            </a:endParaRPr>
          </a:p>
        </p:txBody>
      </p:sp>
    </p:spTree>
    <p:extLst>
      <p:ext uri="{BB962C8B-B14F-4D97-AF65-F5344CB8AC3E}">
        <p14:creationId xmlns:p14="http://schemas.microsoft.com/office/powerpoint/2010/main" val="4084559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7B68A6-85AD-4515-82E2-8D999F3E9D42}"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7E8AD-89C8-4EE9-99A6-E7C84563907B}" type="slidenum">
              <a:rPr lang="en-US" smtClean="0"/>
              <a:t>‹#›</a:t>
            </a:fld>
            <a:endParaRPr lang="en-US"/>
          </a:p>
        </p:txBody>
      </p:sp>
    </p:spTree>
    <p:extLst>
      <p:ext uri="{BB962C8B-B14F-4D97-AF65-F5344CB8AC3E}">
        <p14:creationId xmlns:p14="http://schemas.microsoft.com/office/powerpoint/2010/main" val="2964276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7B68A6-85AD-4515-82E2-8D999F3E9D42}"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7E8AD-89C8-4EE9-99A6-E7C84563907B}" type="slidenum">
              <a:rPr lang="en-US" smtClean="0"/>
              <a:t>‹#›</a:t>
            </a:fld>
            <a:endParaRPr lang="en-US"/>
          </a:p>
        </p:txBody>
      </p:sp>
    </p:spTree>
    <p:extLst>
      <p:ext uri="{BB962C8B-B14F-4D97-AF65-F5344CB8AC3E}">
        <p14:creationId xmlns:p14="http://schemas.microsoft.com/office/powerpoint/2010/main" val="370462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7B68A6-85AD-4515-82E2-8D999F3E9D42}"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7E8AD-89C8-4EE9-99A6-E7C84563907B}" type="slidenum">
              <a:rPr lang="en-US" smtClean="0"/>
              <a:t>‹#›</a:t>
            </a:fld>
            <a:endParaRPr lang="en-US"/>
          </a:p>
        </p:txBody>
      </p:sp>
    </p:spTree>
    <p:extLst>
      <p:ext uri="{BB962C8B-B14F-4D97-AF65-F5344CB8AC3E}">
        <p14:creationId xmlns:p14="http://schemas.microsoft.com/office/powerpoint/2010/main" val="2425568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7B68A6-85AD-4515-82E2-8D999F3E9D42}" type="datetimeFigureOut">
              <a:rPr lang="en-US" smtClean="0"/>
              <a:t>3/27/2020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7E8AD-89C8-4EE9-99A6-E7C84563907B}" type="slidenum">
              <a:rPr lang="en-US" smtClean="0"/>
              <a:t>‹#›</a:t>
            </a:fld>
            <a:endParaRPr lang="en-US"/>
          </a:p>
        </p:txBody>
      </p:sp>
    </p:spTree>
    <p:extLst>
      <p:ext uri="{BB962C8B-B14F-4D97-AF65-F5344CB8AC3E}">
        <p14:creationId xmlns:p14="http://schemas.microsoft.com/office/powerpoint/2010/main" val="1531475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7B68A6-85AD-4515-82E2-8D999F3E9D42}" type="datetimeFigureOut">
              <a:rPr lang="en-US" smtClean="0"/>
              <a:t>3/27/2020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7E8AD-89C8-4EE9-99A6-E7C84563907B}" type="slidenum">
              <a:rPr lang="en-US" smtClean="0"/>
              <a:t>‹#›</a:t>
            </a:fld>
            <a:endParaRPr lang="en-US"/>
          </a:p>
        </p:txBody>
      </p:sp>
    </p:spTree>
    <p:extLst>
      <p:ext uri="{BB962C8B-B14F-4D97-AF65-F5344CB8AC3E}">
        <p14:creationId xmlns:p14="http://schemas.microsoft.com/office/powerpoint/2010/main" val="1639657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7B68A6-85AD-4515-82E2-8D999F3E9D42}" type="datetimeFigureOut">
              <a:rPr lang="en-US" smtClean="0"/>
              <a:t>3/27/2020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7E8AD-89C8-4EE9-99A6-E7C84563907B}" type="slidenum">
              <a:rPr lang="en-US" smtClean="0"/>
              <a:t>‹#›</a:t>
            </a:fld>
            <a:endParaRPr lang="en-US"/>
          </a:p>
        </p:txBody>
      </p:sp>
    </p:spTree>
    <p:extLst>
      <p:ext uri="{BB962C8B-B14F-4D97-AF65-F5344CB8AC3E}">
        <p14:creationId xmlns:p14="http://schemas.microsoft.com/office/powerpoint/2010/main" val="3484904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7B68A6-85AD-4515-82E2-8D999F3E9D42}"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7E8AD-89C8-4EE9-99A6-E7C84563907B}" type="slidenum">
              <a:rPr lang="en-US" smtClean="0"/>
              <a:t>‹#›</a:t>
            </a:fld>
            <a:endParaRPr lang="en-US"/>
          </a:p>
        </p:txBody>
      </p:sp>
    </p:spTree>
    <p:extLst>
      <p:ext uri="{BB962C8B-B14F-4D97-AF65-F5344CB8AC3E}">
        <p14:creationId xmlns:p14="http://schemas.microsoft.com/office/powerpoint/2010/main" val="386993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7B68A6-85AD-4515-82E2-8D999F3E9D42}"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7E8AD-89C8-4EE9-99A6-E7C84563907B}" type="slidenum">
              <a:rPr lang="en-US" smtClean="0"/>
              <a:t>‹#›</a:t>
            </a:fld>
            <a:endParaRPr lang="en-US"/>
          </a:p>
        </p:txBody>
      </p:sp>
    </p:spTree>
    <p:extLst>
      <p:ext uri="{BB962C8B-B14F-4D97-AF65-F5344CB8AC3E}">
        <p14:creationId xmlns:p14="http://schemas.microsoft.com/office/powerpoint/2010/main" val="1944707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7B68A6-85AD-4515-82E2-8D999F3E9D42}" type="datetimeFigureOut">
              <a:rPr lang="en-US" smtClean="0"/>
              <a:t>3/27/2020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17E8AD-89C8-4EE9-99A6-E7C84563907B}" type="slidenum">
              <a:rPr lang="en-US" smtClean="0"/>
              <a:t>‹#›</a:t>
            </a:fld>
            <a:endParaRPr lang="en-US"/>
          </a:p>
        </p:txBody>
      </p:sp>
    </p:spTree>
    <p:extLst>
      <p:ext uri="{BB962C8B-B14F-4D97-AF65-F5344CB8AC3E}">
        <p14:creationId xmlns:p14="http://schemas.microsoft.com/office/powerpoint/2010/main" val="775693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hyperlink" Target="http://www.immunizationfinancing.org/en/immunization-fundamentals/universal-health-coverage-and-immunization-financing"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hyperlink" Target="http://apps.who.int/nha/database/Select/Indicators/en"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hyperlink" Target="http://who.int/immunization/newsroom/global_immunization_data_july_2014.pdf"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s://en.wikipedia.org/wiki/Herd_immunity"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immunizationevidence.org/"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www.who.int/campaigns/immunization-week/2017/infographic/en/" TargetMode="External"/><Relationship Id="rId2" Type="http://schemas.openxmlformats.org/officeDocument/2006/relationships/hyperlink" Target="http://polioeradication.org/polio-today/polio-now/" TargetMode="External"/><Relationship Id="rId1" Type="http://schemas.openxmlformats.org/officeDocument/2006/relationships/slideLayout" Target="../slideLayouts/slideLayout13.xml"/><Relationship Id="rId4" Type="http://schemas.openxmlformats.org/officeDocument/2006/relationships/hyperlink" Target="http://www.who.int/csr/disease/smallpox/e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who.int/csr/disease/smallpox/en/" TargetMode="External"/><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www.who.int/mediacentre/factsheets/fs286/en/" TargetMode="External"/><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Category:Measles#/media/File:Child_with_measles.jpg"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36035" y="4489413"/>
            <a:ext cx="6673694" cy="737121"/>
          </a:xfrm>
        </p:spPr>
        <p:txBody>
          <a:bodyPr>
            <a:normAutofit fontScale="92500" lnSpcReduction="10000"/>
          </a:bodyPr>
          <a:lstStyle/>
          <a:p>
            <a:pPr algn="l" rtl="0"/>
            <a:r>
              <a:rPr lang="fr" b="0" i="0" u="none" baseline="0"/>
              <a:t>Améliorer la santé et la survie des enfants grâce à la vaccination</a:t>
            </a:r>
          </a:p>
        </p:txBody>
      </p:sp>
      <p:sp>
        <p:nvSpPr>
          <p:cNvPr id="4" name="Text Placeholder 3"/>
          <p:cNvSpPr>
            <a:spLocks noGrp="1"/>
          </p:cNvSpPr>
          <p:nvPr>
            <p:ph type="body" sz="quarter" idx="12"/>
          </p:nvPr>
        </p:nvSpPr>
        <p:spPr>
          <a:xfrm>
            <a:off x="794701" y="5535119"/>
            <a:ext cx="7615028" cy="737121"/>
          </a:xfrm>
        </p:spPr>
        <p:txBody>
          <a:bodyPr>
            <a:normAutofit fontScale="85000" lnSpcReduction="10000"/>
          </a:bodyPr>
          <a:lstStyle/>
          <a:p>
            <a:pPr algn="l" rtl="0"/>
            <a:r>
              <a:rPr lang="fr" b="0" i="0" u="none" baseline="0"/>
              <a:t>Remarque : cette présentation s’appuie en grande partie sur des outils de plaidoyer en faveur de la vaccination de l’OMS/Europe ainsi que d’autres outils, notamment la base de données Value of Immunization Compendium of Evidence (compendium de données sur l’importance de la vaccination) (VoICE)</a:t>
            </a:r>
          </a:p>
        </p:txBody>
      </p:sp>
      <p:sp>
        <p:nvSpPr>
          <p:cNvPr id="5" name="Content Placeholder 4"/>
          <p:cNvSpPr>
            <a:spLocks noGrp="1"/>
          </p:cNvSpPr>
          <p:nvPr>
            <p:ph sz="quarter" idx="13"/>
          </p:nvPr>
        </p:nvSpPr>
        <p:spPr/>
        <p:txBody>
          <a:bodyPr/>
          <a:lstStyle/>
          <a:p>
            <a:pPr algn="l" rtl="0"/>
            <a:r>
              <a:rPr lang="fr" b="0" i="0" u="none" baseline="0">
                <a:solidFill>
                  <a:schemeClr val="tx1"/>
                </a:solidFill>
              </a:rPr>
              <a:t>Révisé le 30 novembre 2019</a:t>
            </a:r>
          </a:p>
          <a:p>
            <a:endParaRPr lang="fr" dirty="0"/>
          </a:p>
        </p:txBody>
      </p:sp>
      <p:sp>
        <p:nvSpPr>
          <p:cNvPr id="8" name="Title 1">
            <a:extLst>
              <a:ext uri="{FF2B5EF4-FFF2-40B4-BE49-F238E27FC236}">
                <a16:creationId xmlns:a16="http://schemas.microsoft.com/office/drawing/2014/main" id="{2231B8CE-52AD-43AD-831C-BE810E6F6043}"/>
              </a:ext>
            </a:extLst>
          </p:cNvPr>
          <p:cNvSpPr txBox="1">
            <a:spLocks/>
          </p:cNvSpPr>
          <p:nvPr/>
        </p:nvSpPr>
        <p:spPr>
          <a:xfrm>
            <a:off x="794701" y="2461001"/>
            <a:ext cx="7924800" cy="1600200"/>
          </a:xfrm>
          <a:prstGeom prst="rect">
            <a:avLst/>
          </a:prstGeom>
        </p:spPr>
        <p:txBody>
          <a:bodyPr vert="horz" lIns="91440" tIns="45720" rIns="91440" bIns="45720" rtlCol="0" anchor="b" anchorCtr="0">
            <a:normAutofit fontScale="85000" lnSpcReduction="10000"/>
          </a:bodyPr>
          <a:lstStyle>
            <a:lvl1pPr algn="l" defTabSz="914400" rtl="0" eaLnBrk="1" latinLnBrk="0" hangingPunct="1">
              <a:lnSpc>
                <a:spcPts val="4000"/>
              </a:lnSpc>
              <a:spcBef>
                <a:spcPct val="0"/>
              </a:spcBef>
              <a:buNone/>
              <a:defRPr sz="4400" b="0" i="0" kern="1200">
                <a:solidFill>
                  <a:schemeClr val="accent1"/>
                </a:solidFill>
                <a:latin typeface="Arial"/>
                <a:ea typeface="+mj-ea"/>
                <a:cs typeface="Arial"/>
              </a:defRPr>
            </a:lvl1pPr>
          </a:lstStyle>
          <a:p>
            <a:pPr algn="l" rtl="0"/>
            <a:r>
              <a:rPr lang="fr" b="0" i="0" u="none" baseline="0"/>
              <a:t>Plaidoyer en faveur de l’investissement dans la vaccination</a:t>
            </a:r>
          </a:p>
        </p:txBody>
      </p:sp>
      <p:pic>
        <p:nvPicPr>
          <p:cNvPr id="9" name="Picture 8">
            <a:extLst>
              <a:ext uri="{FF2B5EF4-FFF2-40B4-BE49-F238E27FC236}">
                <a16:creationId xmlns:a16="http://schemas.microsoft.com/office/drawing/2014/main" id="{F3A89318-4A08-4EDF-A74C-39A8A96B22A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1506" y="4225068"/>
            <a:ext cx="1265813" cy="1265813"/>
          </a:xfrm>
          <a:prstGeom prst="rect">
            <a:avLst/>
          </a:prstGeom>
        </p:spPr>
      </p:pic>
    </p:spTree>
    <p:extLst>
      <p:ext uri="{BB962C8B-B14F-4D97-AF65-F5344CB8AC3E}">
        <p14:creationId xmlns:p14="http://schemas.microsoft.com/office/powerpoint/2010/main" val="425736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8CB87-6829-4089-B3B4-74C0EF6540C0}"/>
              </a:ext>
            </a:extLst>
          </p:cNvPr>
          <p:cNvSpPr>
            <a:spLocks noGrp="1"/>
          </p:cNvSpPr>
          <p:nvPr>
            <p:ph type="title"/>
          </p:nvPr>
        </p:nvSpPr>
        <p:spPr>
          <a:xfrm>
            <a:off x="457200" y="274638"/>
            <a:ext cx="7582395" cy="1092526"/>
          </a:xfrm>
        </p:spPr>
        <p:txBody>
          <a:bodyPr/>
          <a:lstStyle/>
          <a:p>
            <a:pPr algn="l" rtl="0"/>
            <a:r>
              <a:rPr lang="fr" b="0" i="0" u="none" baseline="0"/>
              <a:t>La vaccination est un point d'entrée pour les prestations de services de santé</a:t>
            </a:r>
          </a:p>
        </p:txBody>
      </p:sp>
      <p:sp>
        <p:nvSpPr>
          <p:cNvPr id="3" name="Content Placeholder 2">
            <a:extLst>
              <a:ext uri="{FF2B5EF4-FFF2-40B4-BE49-F238E27FC236}">
                <a16:creationId xmlns:a16="http://schemas.microsoft.com/office/drawing/2014/main" id="{11C57A51-8D39-4F49-91E0-BECADCE3C0CC}"/>
              </a:ext>
            </a:extLst>
          </p:cNvPr>
          <p:cNvSpPr>
            <a:spLocks noGrp="1"/>
          </p:cNvSpPr>
          <p:nvPr>
            <p:ph idx="1"/>
          </p:nvPr>
        </p:nvSpPr>
        <p:spPr>
          <a:xfrm>
            <a:off x="457200" y="1417638"/>
            <a:ext cx="8072323" cy="4280344"/>
          </a:xfrm>
        </p:spPr>
        <p:txBody>
          <a:bodyPr>
            <a:normAutofit lnSpcReduction="10000"/>
          </a:bodyPr>
          <a:lstStyle/>
          <a:p>
            <a:pPr algn="l" rtl="0"/>
            <a:r>
              <a:rPr lang="fr" b="0" i="0" u="none" baseline="0"/>
              <a:t>Le calendrier de vaccination implique que la mère et l'enfant auront affaire à de nombreux interlocuteurs, surtout lors de la première année de vie</a:t>
            </a:r>
          </a:p>
          <a:p>
            <a:pPr lvl="1" algn="l" rtl="0"/>
            <a:endParaRPr lang="fr" dirty="0"/>
          </a:p>
          <a:p>
            <a:pPr algn="l" rtl="0"/>
            <a:r>
              <a:rPr lang="fr" b="0" i="0" u="none" baseline="0"/>
              <a:t>Par exemple, des vaccins dès que possible après la naissance, après 6 semaines, 8 semaines, 10 semaines, 14 semaines, 6 mois, 9 mois, 12 mois </a:t>
            </a:r>
          </a:p>
          <a:p>
            <a:endParaRPr lang="fr" dirty="0"/>
          </a:p>
          <a:p>
            <a:pPr algn="l" rtl="0"/>
            <a:r>
              <a:rPr lang="fr" b="0" i="0" u="none" baseline="0"/>
              <a:t>La vaccination constitue une plate-forme d'intégration d'autres services de santé, dont l'apport en vitamine A, le déparasitage, la planification familiale  </a:t>
            </a:r>
          </a:p>
          <a:p>
            <a:endParaRPr lang="fr" dirty="0"/>
          </a:p>
          <a:p>
            <a:pPr algn="l" rtl="0"/>
            <a:r>
              <a:rPr lang="fr" b="0" i="0" u="none" baseline="0"/>
              <a:t>Les services de vaccination reposent sur de solides services de soins de santé primaires</a:t>
            </a:r>
          </a:p>
          <a:p>
            <a:endParaRPr lang="fr" dirty="0"/>
          </a:p>
          <a:p>
            <a:pPr marL="0" indent="0" algn="l" rtl="0">
              <a:buNone/>
            </a:pPr>
            <a:endParaRPr lang="fr" dirty="0"/>
          </a:p>
          <a:p>
            <a:endParaRPr lang="fr" dirty="0"/>
          </a:p>
        </p:txBody>
      </p:sp>
      <p:sp>
        <p:nvSpPr>
          <p:cNvPr id="5" name="Slide Number Placeholder 4">
            <a:extLst>
              <a:ext uri="{FF2B5EF4-FFF2-40B4-BE49-F238E27FC236}">
                <a16:creationId xmlns:a16="http://schemas.microsoft.com/office/drawing/2014/main" id="{963B9C3C-B9A7-479D-9A22-E1086B555AAC}"/>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lgn="r" rtl="0"/>
              <a:t>10</a:t>
            </a:fld>
            <a:endParaRPr lang="fr" dirty="0">
              <a:solidFill>
                <a:srgbClr val="E32726"/>
              </a:solidFill>
              <a:latin typeface="Arial"/>
              <a:cs typeface="Arial"/>
            </a:endParaRPr>
          </a:p>
        </p:txBody>
      </p:sp>
      <p:sp>
        <p:nvSpPr>
          <p:cNvPr id="7" name="Star: 6 Points 6">
            <a:extLst>
              <a:ext uri="{FF2B5EF4-FFF2-40B4-BE49-F238E27FC236}">
                <a16:creationId xmlns:a16="http://schemas.microsoft.com/office/drawing/2014/main" id="{E4A9093B-8CE4-4B11-A374-A47048E1E79E}"/>
              </a:ext>
            </a:extLst>
          </p:cNvPr>
          <p:cNvSpPr/>
          <p:nvPr/>
        </p:nvSpPr>
        <p:spPr>
          <a:xfrm>
            <a:off x="7760525" y="176100"/>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fr" sz="900" b="1" i="0" u="none" baseline="0"/>
              <a:t>Message clé</a:t>
            </a:r>
          </a:p>
        </p:txBody>
      </p:sp>
    </p:spTree>
    <p:extLst>
      <p:ext uri="{BB962C8B-B14F-4D97-AF65-F5344CB8AC3E}">
        <p14:creationId xmlns:p14="http://schemas.microsoft.com/office/powerpoint/2010/main" val="1708487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B3E1A-6952-4848-8F53-66C40627EA2A}"/>
              </a:ext>
            </a:extLst>
          </p:cNvPr>
          <p:cNvSpPr>
            <a:spLocks noGrp="1"/>
          </p:cNvSpPr>
          <p:nvPr>
            <p:ph type="title"/>
          </p:nvPr>
        </p:nvSpPr>
        <p:spPr>
          <a:xfrm>
            <a:off x="457200" y="274638"/>
            <a:ext cx="7355434" cy="1143000"/>
          </a:xfrm>
        </p:spPr>
        <p:txBody>
          <a:bodyPr>
            <a:normAutofit/>
          </a:bodyPr>
          <a:lstStyle/>
          <a:p>
            <a:pPr algn="l" rtl="0"/>
            <a:r>
              <a:rPr lang="fr" b="0" i="0" u="none" baseline="0"/>
              <a:t>La vaccination est un élément central de l'évolution vers une couverture sanitaire universelle (CSU)</a:t>
            </a:r>
          </a:p>
        </p:txBody>
      </p:sp>
      <p:sp>
        <p:nvSpPr>
          <p:cNvPr id="3" name="Content Placeholder 2">
            <a:extLst>
              <a:ext uri="{FF2B5EF4-FFF2-40B4-BE49-F238E27FC236}">
                <a16:creationId xmlns:a16="http://schemas.microsoft.com/office/drawing/2014/main" id="{58DAA358-B88B-47E3-B059-53E6CC96DD6D}"/>
              </a:ext>
            </a:extLst>
          </p:cNvPr>
          <p:cNvSpPr>
            <a:spLocks noGrp="1"/>
          </p:cNvSpPr>
          <p:nvPr>
            <p:ph idx="1"/>
          </p:nvPr>
        </p:nvSpPr>
        <p:spPr>
          <a:xfrm>
            <a:off x="457200" y="1417637"/>
            <a:ext cx="8229600" cy="3636497"/>
          </a:xfrm>
        </p:spPr>
        <p:txBody>
          <a:bodyPr>
            <a:normAutofit/>
          </a:bodyPr>
          <a:lstStyle/>
          <a:p>
            <a:pPr algn="l" rtl="0"/>
            <a:r>
              <a:rPr lang="fr" b="0" i="0" u="none" baseline="0" dirty="0"/>
              <a:t>La CSU consiste à garantir </a:t>
            </a:r>
            <a:r>
              <a:rPr lang="fr-FR" b="0" i="0" u="none" baseline="0" dirty="0"/>
              <a:t>à </a:t>
            </a:r>
            <a:r>
              <a:rPr lang="fr" b="0" i="0" u="none" baseline="0" dirty="0"/>
              <a:t>tout le monde </a:t>
            </a:r>
            <a:r>
              <a:rPr lang="fr-FR" b="0" i="0" u="none" baseline="0" dirty="0"/>
              <a:t>l’</a:t>
            </a:r>
            <a:r>
              <a:rPr lang="fr" b="0" i="0" u="none" baseline="0" dirty="0"/>
              <a:t>accès à des services de santé de qualité sans se ruiner ou sans risque de basculer dans la pauvreté.</a:t>
            </a:r>
          </a:p>
          <a:p>
            <a:endParaRPr lang="fr" dirty="0"/>
          </a:p>
          <a:p>
            <a:pPr algn="l" rtl="0"/>
            <a:r>
              <a:rPr lang="fr" b="0" i="0" u="none" baseline="0" dirty="0"/>
              <a:t>La vaccination est l'une des mesures sanitaires vitales les plus rentables.</a:t>
            </a:r>
          </a:p>
          <a:p>
            <a:endParaRPr lang="fr" dirty="0"/>
          </a:p>
          <a:p>
            <a:pPr algn="l" rtl="0"/>
            <a:r>
              <a:rPr lang="fr" b="0" i="0" u="none" baseline="0" dirty="0"/>
              <a:t>Rendre la vaccination accessible et abordable en l'incluant dans l'enveloppe de services </a:t>
            </a:r>
            <a:r>
              <a:rPr lang="fr-FR" b="0" i="0" u="none" baseline="0" dirty="0"/>
              <a:t>essentiels </a:t>
            </a:r>
            <a:r>
              <a:rPr lang="fr" b="0" i="0" u="none" baseline="0" dirty="0"/>
              <a:t>ou dans l</a:t>
            </a:r>
            <a:r>
              <a:rPr lang="fr-FR" b="0" i="0" u="none" baseline="0" dirty="0"/>
              <a:t>a liste des prestations </a:t>
            </a:r>
            <a:r>
              <a:rPr lang="fr" b="0" i="0" u="none" baseline="0" dirty="0"/>
              <a:t>du système d'assurance santé est une étape indispensable vers la mise en place de la CSU. </a:t>
            </a:r>
          </a:p>
          <a:p>
            <a:endParaRPr lang="fr" dirty="0"/>
          </a:p>
        </p:txBody>
      </p:sp>
      <p:sp>
        <p:nvSpPr>
          <p:cNvPr id="5" name="Slide Number Placeholder 4">
            <a:extLst>
              <a:ext uri="{FF2B5EF4-FFF2-40B4-BE49-F238E27FC236}">
                <a16:creationId xmlns:a16="http://schemas.microsoft.com/office/drawing/2014/main" id="{78657C5E-EA15-42C3-B56B-14CE76ECDC06}"/>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lgn="r" rtl="0"/>
              <a:t>11</a:t>
            </a:fld>
            <a:endParaRPr lang="fr" dirty="0">
              <a:solidFill>
                <a:srgbClr val="E32726"/>
              </a:solidFill>
              <a:latin typeface="Arial"/>
              <a:cs typeface="Arial"/>
            </a:endParaRPr>
          </a:p>
        </p:txBody>
      </p:sp>
      <p:sp>
        <p:nvSpPr>
          <p:cNvPr id="6" name="Star: 6 Points 5">
            <a:extLst>
              <a:ext uri="{FF2B5EF4-FFF2-40B4-BE49-F238E27FC236}">
                <a16:creationId xmlns:a16="http://schemas.microsoft.com/office/drawing/2014/main" id="{D484FAC9-B020-4E0C-89A1-C5DF649BFF77}"/>
              </a:ext>
            </a:extLst>
          </p:cNvPr>
          <p:cNvSpPr/>
          <p:nvPr/>
        </p:nvSpPr>
        <p:spPr>
          <a:xfrm>
            <a:off x="7760525" y="176100"/>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fr" sz="900" b="1" i="0" u="none" baseline="0"/>
              <a:t>Message clé</a:t>
            </a:r>
          </a:p>
        </p:txBody>
      </p:sp>
      <p:sp>
        <p:nvSpPr>
          <p:cNvPr id="7" name="Rectangle 6">
            <a:extLst>
              <a:ext uri="{FF2B5EF4-FFF2-40B4-BE49-F238E27FC236}">
                <a16:creationId xmlns:a16="http://schemas.microsoft.com/office/drawing/2014/main" id="{D1FA7E9C-2AA0-4342-B425-974152634C0B}"/>
              </a:ext>
            </a:extLst>
          </p:cNvPr>
          <p:cNvSpPr/>
          <p:nvPr/>
        </p:nvSpPr>
        <p:spPr>
          <a:xfrm>
            <a:off x="457200" y="5054135"/>
            <a:ext cx="8339792" cy="954107"/>
          </a:xfrm>
          <a:prstGeom prst="rect">
            <a:avLst/>
          </a:prstGeom>
        </p:spPr>
        <p:txBody>
          <a:bodyPr wrap="square">
            <a:spAutoFit/>
          </a:bodyPr>
          <a:lstStyle/>
          <a:p>
            <a:pPr algn="l" rtl="0"/>
            <a:r>
              <a:rPr lang="fr" sz="1400" b="0" i="0" u="none" baseline="0"/>
              <a:t>Source : Guide des sources de financement de la vaccination (2017). Disponible sur : </a:t>
            </a:r>
            <a:r>
              <a:rPr lang="fr" sz="1400" b="0" i="0" u="none" baseline="0">
                <a:hlinkClick r:id="rId2"/>
              </a:rPr>
              <a:t>http://www.immunizationfinancing.org/en/immunization-fundamentals/universal-health-coverage-and-immunization-financing#</a:t>
            </a:r>
            <a:r>
              <a:rPr lang="fr" sz="1400" b="0" i="0" u="none" baseline="0"/>
              <a:t>!</a:t>
            </a:r>
          </a:p>
          <a:p>
            <a:endParaRPr lang="fr" sz="1400" dirty="0"/>
          </a:p>
        </p:txBody>
      </p:sp>
    </p:spTree>
    <p:extLst>
      <p:ext uri="{BB962C8B-B14F-4D97-AF65-F5344CB8AC3E}">
        <p14:creationId xmlns:p14="http://schemas.microsoft.com/office/powerpoint/2010/main" val="1405281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8E3B2-57DC-48C8-A36E-34785FD845B2}"/>
              </a:ext>
            </a:extLst>
          </p:cNvPr>
          <p:cNvSpPr>
            <a:spLocks noGrp="1"/>
          </p:cNvSpPr>
          <p:nvPr>
            <p:ph type="title"/>
          </p:nvPr>
        </p:nvSpPr>
        <p:spPr>
          <a:xfrm>
            <a:off x="457200" y="274638"/>
            <a:ext cx="7428586" cy="1143000"/>
          </a:xfrm>
        </p:spPr>
        <p:txBody>
          <a:bodyPr>
            <a:normAutofit/>
          </a:bodyPr>
          <a:lstStyle/>
          <a:p>
            <a:pPr algn="l" rtl="0"/>
            <a:r>
              <a:rPr lang="fr" b="0" i="0" u="none" baseline="0" dirty="0"/>
              <a:t>De solides programmes de vaccination constituent une plate-forme de préparation à une pandémie (1/2)</a:t>
            </a:r>
          </a:p>
        </p:txBody>
      </p:sp>
      <p:sp>
        <p:nvSpPr>
          <p:cNvPr id="3" name="Content Placeholder 2">
            <a:extLst>
              <a:ext uri="{FF2B5EF4-FFF2-40B4-BE49-F238E27FC236}">
                <a16:creationId xmlns:a16="http://schemas.microsoft.com/office/drawing/2014/main" id="{3D0E251D-2805-4D85-9BDD-32477F464E4B}"/>
              </a:ext>
            </a:extLst>
          </p:cNvPr>
          <p:cNvSpPr>
            <a:spLocks noGrp="1"/>
          </p:cNvSpPr>
          <p:nvPr>
            <p:ph idx="1"/>
          </p:nvPr>
        </p:nvSpPr>
        <p:spPr>
          <a:xfrm>
            <a:off x="457200" y="1417638"/>
            <a:ext cx="8229600" cy="4270617"/>
          </a:xfrm>
        </p:spPr>
        <p:txBody>
          <a:bodyPr>
            <a:normAutofit/>
          </a:bodyPr>
          <a:lstStyle/>
          <a:p>
            <a:pPr algn="l" rtl="0"/>
            <a:r>
              <a:rPr lang="fr" sz="1900" b="0" i="0" u="none" baseline="0" dirty="0"/>
              <a:t>Des épidémies de grande envergure peuvent porter préjudice à l'économie et ralentir la croissance en nuisant au commerce, au tourisme, à la production, au transport. </a:t>
            </a:r>
          </a:p>
          <a:p>
            <a:endParaRPr lang="fr" sz="1900" dirty="0"/>
          </a:p>
          <a:p>
            <a:pPr algn="l" rtl="0"/>
            <a:r>
              <a:rPr lang="fr" sz="1900" b="0" i="0" u="none" baseline="0" dirty="0"/>
              <a:t>En 2003, l'épidémie de SRAS aurait coûté à Hong Kong plus de 1 % de son PIB.*</a:t>
            </a:r>
          </a:p>
          <a:p>
            <a:endParaRPr lang="fr" sz="1900" dirty="0"/>
          </a:p>
          <a:p>
            <a:pPr algn="l" rtl="0"/>
            <a:r>
              <a:rPr lang="fr" sz="1900" b="0" i="0" u="none" baseline="0" dirty="0"/>
              <a:t>La vaccination peut empêcher directement l'apparition de certaines maladies telles que la fièvre jaune, le choléra, la méningite, la rougeole et l'encéphalite japonaise, maladies contre lesquelles des vaccins existent déjà.</a:t>
            </a:r>
          </a:p>
        </p:txBody>
      </p:sp>
      <p:sp>
        <p:nvSpPr>
          <p:cNvPr id="5" name="Slide Number Placeholder 4">
            <a:extLst>
              <a:ext uri="{FF2B5EF4-FFF2-40B4-BE49-F238E27FC236}">
                <a16:creationId xmlns:a16="http://schemas.microsoft.com/office/drawing/2014/main" id="{5CF8E1FE-CBC3-404C-858B-E582E2347A12}"/>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lgn="r" rtl="0"/>
              <a:t>12</a:t>
            </a:fld>
            <a:endParaRPr lang="fr" dirty="0">
              <a:solidFill>
                <a:srgbClr val="E32726"/>
              </a:solidFill>
              <a:latin typeface="Arial"/>
              <a:cs typeface="Arial"/>
            </a:endParaRPr>
          </a:p>
        </p:txBody>
      </p:sp>
      <p:sp>
        <p:nvSpPr>
          <p:cNvPr id="4" name="TextBox 3">
            <a:extLst>
              <a:ext uri="{FF2B5EF4-FFF2-40B4-BE49-F238E27FC236}">
                <a16:creationId xmlns:a16="http://schemas.microsoft.com/office/drawing/2014/main" id="{1E89F90B-08AA-4A92-845D-50A3A6BD3F81}"/>
              </a:ext>
            </a:extLst>
          </p:cNvPr>
          <p:cNvSpPr txBox="1"/>
          <p:nvPr/>
        </p:nvSpPr>
        <p:spPr>
          <a:xfrm>
            <a:off x="457200" y="4949591"/>
            <a:ext cx="8339792" cy="738664"/>
          </a:xfrm>
          <a:prstGeom prst="rect">
            <a:avLst/>
          </a:prstGeom>
          <a:noFill/>
        </p:spPr>
        <p:txBody>
          <a:bodyPr wrap="square" rtlCol="0">
            <a:spAutoFit/>
          </a:bodyPr>
          <a:lstStyle/>
          <a:p>
            <a:r>
              <a:rPr lang="en-US" sz="1400" i="1" dirty="0"/>
              <a:t>*</a:t>
            </a:r>
            <a:r>
              <a:rPr lang="en-US" sz="1400" i="1" dirty="0" err="1"/>
              <a:t>Brahmbhatt</a:t>
            </a:r>
            <a:r>
              <a:rPr lang="en-US" sz="1400" i="1" dirty="0"/>
              <a:t>, Milan; </a:t>
            </a:r>
            <a:r>
              <a:rPr lang="en-US" sz="1400" i="1" dirty="0" err="1"/>
              <a:t>Dutta</a:t>
            </a:r>
            <a:r>
              <a:rPr lang="en-US" sz="1400" i="1" dirty="0"/>
              <a:t>, </a:t>
            </a:r>
            <a:r>
              <a:rPr lang="en-US" sz="1400" i="1" dirty="0" err="1"/>
              <a:t>Arindam</a:t>
            </a:r>
            <a:r>
              <a:rPr lang="en-US" sz="1400" i="1" dirty="0"/>
              <a:t>. 2008. On SARS Type Economic Effects During Infectious Disease Outbreaks. Policy Research Working Paper; No. 4466. World Bank, Washington, DC. © World Bank. https://openknowledge.worldbank.org/handle/10986/6440</a:t>
            </a:r>
            <a:endParaRPr lang="en-US" sz="1400" dirty="0"/>
          </a:p>
        </p:txBody>
      </p:sp>
      <p:sp>
        <p:nvSpPr>
          <p:cNvPr id="6" name="Star: 6 Points 5">
            <a:extLst>
              <a:ext uri="{FF2B5EF4-FFF2-40B4-BE49-F238E27FC236}">
                <a16:creationId xmlns:a16="http://schemas.microsoft.com/office/drawing/2014/main" id="{7AEBFEAA-FEC2-4B41-BD4C-4A54195CF817}"/>
              </a:ext>
            </a:extLst>
          </p:cNvPr>
          <p:cNvSpPr/>
          <p:nvPr/>
        </p:nvSpPr>
        <p:spPr>
          <a:xfrm>
            <a:off x="7760525" y="176100"/>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fr" sz="900" b="1" i="0" u="none" baseline="0"/>
              <a:t>Message clé</a:t>
            </a:r>
          </a:p>
        </p:txBody>
      </p:sp>
    </p:spTree>
    <p:extLst>
      <p:ext uri="{BB962C8B-B14F-4D97-AF65-F5344CB8AC3E}">
        <p14:creationId xmlns:p14="http://schemas.microsoft.com/office/powerpoint/2010/main" val="2682447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8E3B2-57DC-48C8-A36E-34785FD845B2}"/>
              </a:ext>
            </a:extLst>
          </p:cNvPr>
          <p:cNvSpPr>
            <a:spLocks noGrp="1"/>
          </p:cNvSpPr>
          <p:nvPr>
            <p:ph type="title"/>
          </p:nvPr>
        </p:nvSpPr>
        <p:spPr>
          <a:xfrm>
            <a:off x="457200" y="274638"/>
            <a:ext cx="7845552" cy="1143000"/>
          </a:xfrm>
        </p:spPr>
        <p:txBody>
          <a:bodyPr/>
          <a:lstStyle/>
          <a:p>
            <a:pPr algn="l" rtl="0"/>
            <a:r>
              <a:rPr lang="fr" b="0" i="0" u="none" baseline="0"/>
              <a:t>De solides programmes de vaccination constituent une plate-forme de préparation à une pandémie (2/2)</a:t>
            </a:r>
          </a:p>
        </p:txBody>
      </p:sp>
      <p:sp>
        <p:nvSpPr>
          <p:cNvPr id="3" name="Content Placeholder 2">
            <a:extLst>
              <a:ext uri="{FF2B5EF4-FFF2-40B4-BE49-F238E27FC236}">
                <a16:creationId xmlns:a16="http://schemas.microsoft.com/office/drawing/2014/main" id="{3D0E251D-2805-4D85-9BDD-32477F464E4B}"/>
              </a:ext>
            </a:extLst>
          </p:cNvPr>
          <p:cNvSpPr>
            <a:spLocks noGrp="1"/>
          </p:cNvSpPr>
          <p:nvPr>
            <p:ph idx="1"/>
          </p:nvPr>
        </p:nvSpPr>
        <p:spPr>
          <a:xfrm>
            <a:off x="457200" y="1417638"/>
            <a:ext cx="8229600" cy="4412576"/>
          </a:xfrm>
        </p:spPr>
        <p:txBody>
          <a:bodyPr>
            <a:normAutofit lnSpcReduction="10000"/>
          </a:bodyPr>
          <a:lstStyle/>
          <a:p>
            <a:pPr algn="l" rtl="0"/>
            <a:r>
              <a:rPr lang="fr" b="0" i="0" u="none" baseline="0"/>
              <a:t>De solides programmes de vaccination permettent aux pays d'intervenir rapidement en cas de mise à disposition de nouveaux vaccins suite à une épidémie. </a:t>
            </a:r>
          </a:p>
          <a:p>
            <a:endParaRPr lang="fr" dirty="0"/>
          </a:p>
          <a:p>
            <a:pPr algn="l" rtl="0"/>
            <a:r>
              <a:rPr lang="fr" b="0" i="0" u="none" baseline="0"/>
              <a:t>Des vaccins sont en cours de développement contre les virus Ebola et Zika et plusieurs autres potentielles maladies épidémiques.</a:t>
            </a:r>
          </a:p>
          <a:p>
            <a:pPr marL="0" indent="0" algn="l" rtl="0">
              <a:buNone/>
            </a:pPr>
            <a:r>
              <a:rPr lang="fr" b="0" i="0" u="none" baseline="0"/>
              <a:t> </a:t>
            </a:r>
          </a:p>
          <a:p>
            <a:pPr algn="l" rtl="0"/>
            <a:r>
              <a:rPr lang="fr" b="0" i="0" u="none" baseline="0"/>
              <a:t>De solides programmes de vaccination peuvent aider les pays à intervenir d'autres façons en cas d'épidémie, même pour des épidémies de maladies pour lesquelles il n'existe pas de vaccins. </a:t>
            </a:r>
          </a:p>
          <a:p>
            <a:endParaRPr lang="fr" dirty="0"/>
          </a:p>
          <a:p>
            <a:pPr algn="l" rtl="0"/>
            <a:r>
              <a:rPr lang="fr" b="0" i="0" u="none" baseline="0"/>
              <a:t>Par exemple, les infrastructures nigérianes de lutte contre la polio ont aidé à prévenir une grave épidémie d'Ebola en 2014.</a:t>
            </a:r>
          </a:p>
          <a:p>
            <a:pPr marL="0" indent="0" algn="l" rtl="0">
              <a:buNone/>
            </a:pPr>
            <a:endParaRPr lang="fr" dirty="0"/>
          </a:p>
        </p:txBody>
      </p:sp>
      <p:sp>
        <p:nvSpPr>
          <p:cNvPr id="5" name="Slide Number Placeholder 4">
            <a:extLst>
              <a:ext uri="{FF2B5EF4-FFF2-40B4-BE49-F238E27FC236}">
                <a16:creationId xmlns:a16="http://schemas.microsoft.com/office/drawing/2014/main" id="{5CF8E1FE-CBC3-404C-858B-E582E2347A12}"/>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lgn="r" rtl="0"/>
              <a:t>13</a:t>
            </a:fld>
            <a:endParaRPr lang="fr" dirty="0">
              <a:solidFill>
                <a:srgbClr val="E32726"/>
              </a:solidFill>
              <a:latin typeface="Arial"/>
              <a:cs typeface="Arial"/>
            </a:endParaRPr>
          </a:p>
        </p:txBody>
      </p:sp>
      <p:sp>
        <p:nvSpPr>
          <p:cNvPr id="6" name="Star: 6 Points 5">
            <a:extLst>
              <a:ext uri="{FF2B5EF4-FFF2-40B4-BE49-F238E27FC236}">
                <a16:creationId xmlns:a16="http://schemas.microsoft.com/office/drawing/2014/main" id="{B7AD3830-933B-4411-B370-D7D79ECFBF8C}"/>
              </a:ext>
            </a:extLst>
          </p:cNvPr>
          <p:cNvSpPr/>
          <p:nvPr/>
        </p:nvSpPr>
        <p:spPr>
          <a:xfrm>
            <a:off x="8107533" y="261431"/>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fr" sz="900" b="1" i="0" u="none" baseline="0" dirty="0"/>
              <a:t>Message clé</a:t>
            </a:r>
          </a:p>
        </p:txBody>
      </p:sp>
    </p:spTree>
    <p:extLst>
      <p:ext uri="{BB962C8B-B14F-4D97-AF65-F5344CB8AC3E}">
        <p14:creationId xmlns:p14="http://schemas.microsoft.com/office/powerpoint/2010/main" val="3117620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8E3B2-57DC-48C8-A36E-34785FD845B2}"/>
              </a:ext>
            </a:extLst>
          </p:cNvPr>
          <p:cNvSpPr>
            <a:spLocks noGrp="1"/>
          </p:cNvSpPr>
          <p:nvPr>
            <p:ph type="title"/>
          </p:nvPr>
        </p:nvSpPr>
        <p:spPr>
          <a:xfrm>
            <a:off x="457200" y="274638"/>
            <a:ext cx="7845552" cy="1143000"/>
          </a:xfrm>
        </p:spPr>
        <p:txBody>
          <a:bodyPr>
            <a:normAutofit fontScale="90000"/>
          </a:bodyPr>
          <a:lstStyle/>
          <a:p>
            <a:pPr algn="l" rtl="0"/>
            <a:r>
              <a:rPr lang="fr" b="0" i="0" u="none" baseline="0" dirty="0"/>
              <a:t>Les programmes de vaccination peuvent contrer la résistance aux antimicrobiens qui constitue l’un des plus grands défis sanitaires auxquels le monde est confronté grâce aux mesures suivantes :</a:t>
            </a:r>
          </a:p>
        </p:txBody>
      </p:sp>
      <p:sp>
        <p:nvSpPr>
          <p:cNvPr id="3" name="Content Placeholder 2">
            <a:extLst>
              <a:ext uri="{FF2B5EF4-FFF2-40B4-BE49-F238E27FC236}">
                <a16:creationId xmlns:a16="http://schemas.microsoft.com/office/drawing/2014/main" id="{3D0E251D-2805-4D85-9BDD-32477F464E4B}"/>
              </a:ext>
            </a:extLst>
          </p:cNvPr>
          <p:cNvSpPr>
            <a:spLocks noGrp="1"/>
          </p:cNvSpPr>
          <p:nvPr>
            <p:ph idx="1"/>
          </p:nvPr>
        </p:nvSpPr>
        <p:spPr>
          <a:xfrm>
            <a:off x="457200" y="1417638"/>
            <a:ext cx="8229600" cy="4412576"/>
          </a:xfrm>
        </p:spPr>
        <p:txBody>
          <a:bodyPr>
            <a:normAutofit fontScale="70000" lnSpcReduction="20000"/>
          </a:bodyPr>
          <a:lstStyle/>
          <a:p>
            <a:endParaRPr lang="fr" dirty="0"/>
          </a:p>
          <a:p>
            <a:pPr algn="l" rtl="0"/>
            <a:r>
              <a:rPr lang="fr" b="0" i="0" u="none" baseline="0" dirty="0"/>
              <a:t>Réduction de l’incidence de la maladie, y compris les infections sensibles et résistantes, ce qui, en retour, réduit l’incidence et la gravité des infections résistantes </a:t>
            </a:r>
          </a:p>
          <a:p>
            <a:endParaRPr lang="fr" dirty="0"/>
          </a:p>
          <a:p>
            <a:pPr algn="l" rtl="0"/>
            <a:r>
              <a:rPr lang="fr" b="0" i="0" u="none" baseline="0" dirty="0"/>
              <a:t>La réduction de l’incidence de la maladie réduit également l’utilisation d’antimicrobiens (aussi bien appropriés qu’inappropriés)</a:t>
            </a:r>
          </a:p>
          <a:p>
            <a:endParaRPr lang="fr" dirty="0"/>
          </a:p>
          <a:p>
            <a:pPr algn="l" rtl="0"/>
            <a:r>
              <a:rPr lang="fr" b="0" i="0" u="none" baseline="0" dirty="0"/>
              <a:t>Si le vaccin conjugué contre le pneumocoque devait être universellement introduit dans tous les pays à revenu faible et intermédiaire, il permettrait d’éviter une consommation d’antibiotiques estimée à 11,4m de jours, soit une réduction de 47 % </a:t>
            </a:r>
            <a:r>
              <a:rPr lang="fr" b="0" i="0" u="none" baseline="30000" dirty="0"/>
              <a:t>1.</a:t>
            </a:r>
          </a:p>
          <a:p>
            <a:endParaRPr lang="fr" dirty="0"/>
          </a:p>
          <a:p>
            <a:pPr algn="l" rtl="0"/>
            <a:r>
              <a:rPr lang="fr" b="0" i="0" u="none" baseline="0" dirty="0"/>
              <a:t>« La résistance est inévitable en cas d’utilisation d’antibiotiques… un pipeline continu d’antibiotiques est nécessaire », mais « les vaccins peuvent être utilisés pendant des décennies sans susciter de résistance significative »</a:t>
            </a:r>
            <a:r>
              <a:rPr lang="fr" b="0" i="0" u="none" baseline="30000" dirty="0"/>
              <a:t>2</a:t>
            </a:r>
          </a:p>
          <a:p>
            <a:endParaRPr lang="fr" baseline="30000" dirty="0"/>
          </a:p>
          <a:p>
            <a:pPr marL="0" indent="0" algn="l" rtl="0">
              <a:buNone/>
            </a:pPr>
            <a:r>
              <a:rPr lang="fr" sz="1800" b="0" i="0" u="none" baseline="30000" dirty="0"/>
              <a:t>1</a:t>
            </a:r>
            <a:r>
              <a:rPr lang="fr" sz="1800" b="0" i="0" u="none" baseline="0" dirty="0"/>
              <a:t>Laxminarayan R, Matsoso P, Pant S, Brower C, Rottingen J.A. et al. Access to effective antimicrobials: a worldwide challenge. The Lancet. 2016 Jun;387(10036):168-75</a:t>
            </a:r>
          </a:p>
          <a:p>
            <a:pPr marL="0" indent="0" algn="l" rtl="0">
              <a:buNone/>
            </a:pPr>
            <a:endParaRPr lang="fr" sz="1800" baseline="30000" dirty="0"/>
          </a:p>
          <a:p>
            <a:pPr marL="0" indent="0" algn="l" rtl="0">
              <a:buNone/>
            </a:pPr>
            <a:r>
              <a:rPr lang="fr" sz="1800" b="0" i="0" u="none" baseline="30000" dirty="0"/>
              <a:t>2 </a:t>
            </a:r>
            <a:r>
              <a:rPr lang="fr" sz="1800" b="0" i="0" u="none" baseline="0" dirty="0"/>
              <a:t>https://www.pnas.org/content/115/51/12868.full </a:t>
            </a:r>
          </a:p>
          <a:p>
            <a:endParaRPr lang="fr" dirty="0"/>
          </a:p>
          <a:p>
            <a:endParaRPr lang="fr" dirty="0"/>
          </a:p>
        </p:txBody>
      </p:sp>
      <p:sp>
        <p:nvSpPr>
          <p:cNvPr id="5" name="Slide Number Placeholder 4">
            <a:extLst>
              <a:ext uri="{FF2B5EF4-FFF2-40B4-BE49-F238E27FC236}">
                <a16:creationId xmlns:a16="http://schemas.microsoft.com/office/drawing/2014/main" id="{5CF8E1FE-CBC3-404C-858B-E582E2347A12}"/>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lgn="r" rtl="0"/>
              <a:t>14</a:t>
            </a:fld>
            <a:endParaRPr lang="fr" dirty="0">
              <a:solidFill>
                <a:srgbClr val="E32726"/>
              </a:solidFill>
              <a:latin typeface="Arial"/>
              <a:cs typeface="Arial"/>
            </a:endParaRPr>
          </a:p>
        </p:txBody>
      </p:sp>
      <p:sp>
        <p:nvSpPr>
          <p:cNvPr id="6" name="Star: 6 Points 5">
            <a:extLst>
              <a:ext uri="{FF2B5EF4-FFF2-40B4-BE49-F238E27FC236}">
                <a16:creationId xmlns:a16="http://schemas.microsoft.com/office/drawing/2014/main" id="{B7AD3830-933B-4411-B370-D7D79ECFBF8C}"/>
              </a:ext>
            </a:extLst>
          </p:cNvPr>
          <p:cNvSpPr/>
          <p:nvPr/>
        </p:nvSpPr>
        <p:spPr>
          <a:xfrm>
            <a:off x="7868993" y="176538"/>
            <a:ext cx="1144018" cy="1063071"/>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fr" sz="900" b="1" i="0" u="none" baseline="0" dirty="0"/>
              <a:t>Message clé</a:t>
            </a:r>
          </a:p>
        </p:txBody>
      </p:sp>
    </p:spTree>
    <p:extLst>
      <p:ext uri="{BB962C8B-B14F-4D97-AF65-F5344CB8AC3E}">
        <p14:creationId xmlns:p14="http://schemas.microsoft.com/office/powerpoint/2010/main" val="385937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12B5-FE99-4A0D-B4F1-4AB69D7EA0FE}"/>
              </a:ext>
            </a:extLst>
          </p:cNvPr>
          <p:cNvSpPr>
            <a:spLocks noGrp="1"/>
          </p:cNvSpPr>
          <p:nvPr>
            <p:ph type="title"/>
          </p:nvPr>
        </p:nvSpPr>
        <p:spPr>
          <a:xfrm>
            <a:off x="457199" y="274638"/>
            <a:ext cx="7852867" cy="1143000"/>
          </a:xfrm>
        </p:spPr>
        <p:txBody>
          <a:bodyPr>
            <a:normAutofit/>
          </a:bodyPr>
          <a:lstStyle/>
          <a:p>
            <a:pPr algn="l" rtl="0"/>
            <a:r>
              <a:rPr lang="fr" b="0" i="0" u="none" baseline="0" dirty="0"/>
              <a:t>Utiliser les données afin de soutenir la priorisation de la</a:t>
            </a:r>
            <a:br>
              <a:rPr lang="fr" b="0" i="0" u="none" baseline="0" dirty="0"/>
            </a:br>
            <a:r>
              <a:rPr lang="fr" b="0" i="0" u="none" baseline="0" dirty="0"/>
              <a:t>santé au sein du budget de l'État et la priorisation des soins de santé primaires parmi les services de santé</a:t>
            </a:r>
          </a:p>
        </p:txBody>
      </p:sp>
      <p:graphicFrame>
        <p:nvGraphicFramePr>
          <p:cNvPr id="6" name="Content Placeholder 5">
            <a:extLst>
              <a:ext uri="{FF2B5EF4-FFF2-40B4-BE49-F238E27FC236}">
                <a16:creationId xmlns:a16="http://schemas.microsoft.com/office/drawing/2014/main" id="{F626D1D3-5C32-46A4-BCA3-370B805395BA}"/>
              </a:ext>
            </a:extLst>
          </p:cNvPr>
          <p:cNvGraphicFramePr>
            <a:graphicFrameLocks noGrp="1"/>
          </p:cNvGraphicFramePr>
          <p:nvPr>
            <p:ph idx="1"/>
          </p:nvPr>
        </p:nvGraphicFramePr>
        <p:xfrm>
          <a:off x="457200" y="1417638"/>
          <a:ext cx="8229600" cy="3937820"/>
        </p:xfrm>
        <a:graphic>
          <a:graphicData uri="http://schemas.openxmlformats.org/drawingml/2006/table">
            <a:tbl>
              <a:tblPr firstRow="1" bandRow="1">
                <a:tableStyleId>{5C22544A-7EE6-4342-B048-85BDC9FD1C3A}</a:tableStyleId>
              </a:tblPr>
              <a:tblGrid>
                <a:gridCol w="3583858">
                  <a:extLst>
                    <a:ext uri="{9D8B030D-6E8A-4147-A177-3AD203B41FA5}">
                      <a16:colId xmlns:a16="http://schemas.microsoft.com/office/drawing/2014/main" val="390586330"/>
                    </a:ext>
                  </a:extLst>
                </a:gridCol>
                <a:gridCol w="4645742">
                  <a:extLst>
                    <a:ext uri="{9D8B030D-6E8A-4147-A177-3AD203B41FA5}">
                      <a16:colId xmlns:a16="http://schemas.microsoft.com/office/drawing/2014/main" val="1200782510"/>
                    </a:ext>
                  </a:extLst>
                </a:gridCol>
              </a:tblGrid>
              <a:tr h="358878">
                <a:tc>
                  <a:txBody>
                    <a:bodyPr/>
                    <a:lstStyle/>
                    <a:p>
                      <a:pPr algn="l" rtl="0"/>
                      <a:r>
                        <a:rPr lang="fr" b="1" i="0" u="none" baseline="0" dirty="0"/>
                        <a:t>Données nationales requises</a:t>
                      </a:r>
                    </a:p>
                  </a:txBody>
                  <a:tcPr/>
                </a:tc>
                <a:tc>
                  <a:txBody>
                    <a:bodyPr/>
                    <a:lstStyle/>
                    <a:p>
                      <a:pPr algn="l" rtl="0"/>
                      <a:r>
                        <a:rPr lang="fr" b="1" i="0" u="none" baseline="0"/>
                        <a:t>Exemple d'analyse</a:t>
                      </a:r>
                    </a:p>
                  </a:txBody>
                  <a:tcPr/>
                </a:tc>
                <a:extLst>
                  <a:ext uri="{0D108BD9-81ED-4DB2-BD59-A6C34878D82A}">
                    <a16:rowId xmlns:a16="http://schemas.microsoft.com/office/drawing/2014/main" val="1738736081"/>
                  </a:ext>
                </a:extLst>
              </a:tr>
              <a:tr h="828860">
                <a:tc>
                  <a:txBody>
                    <a:bodyPr/>
                    <a:lstStyle/>
                    <a:p>
                      <a:pPr algn="l" rtl="0"/>
                      <a:r>
                        <a:rPr lang="fr" sz="1400" b="0" i="0" u="none" kern="1200" baseline="0" dirty="0">
                          <a:solidFill>
                            <a:schemeClr val="dk1"/>
                          </a:solidFill>
                          <a:latin typeface="+mn-lt"/>
                          <a:ea typeface="+mn-ea"/>
                          <a:cs typeface="+mn-cs"/>
                        </a:rPr>
                        <a:t>Part des dépenses publiques affectées au M</a:t>
                      </a:r>
                      <a:r>
                        <a:rPr lang="fr-FR" sz="1400" b="0" i="0" u="none" kern="1200" baseline="0" dirty="0" err="1">
                          <a:solidFill>
                            <a:schemeClr val="dk1"/>
                          </a:solidFill>
                          <a:latin typeface="+mn-lt"/>
                          <a:ea typeface="+mn-ea"/>
                          <a:cs typeface="+mn-cs"/>
                        </a:rPr>
                        <a:t>inistère</a:t>
                      </a:r>
                      <a:r>
                        <a:rPr lang="fr-FR" sz="1400" b="0" i="0" u="none" kern="1200" baseline="0" dirty="0">
                          <a:solidFill>
                            <a:schemeClr val="dk1"/>
                          </a:solidFill>
                          <a:latin typeface="+mn-lt"/>
                          <a:ea typeface="+mn-ea"/>
                          <a:cs typeface="+mn-cs"/>
                        </a:rPr>
                        <a:t> de la santé (</a:t>
                      </a:r>
                      <a:r>
                        <a:rPr lang="fr-FR" sz="1400" b="0" i="0" u="none" kern="1200" baseline="0" dirty="0" err="1">
                          <a:solidFill>
                            <a:schemeClr val="dk1"/>
                          </a:solidFill>
                          <a:latin typeface="+mn-lt"/>
                          <a:ea typeface="+mn-ea"/>
                          <a:cs typeface="+mn-cs"/>
                        </a:rPr>
                        <a:t>MdS</a:t>
                      </a:r>
                      <a:r>
                        <a:rPr lang="fr-FR" sz="1400" b="0" i="0" u="none" kern="1200" baseline="0" dirty="0">
                          <a:solidFill>
                            <a:schemeClr val="dk1"/>
                          </a:solidFill>
                          <a:latin typeface="+mn-lt"/>
                          <a:ea typeface="+mn-ea"/>
                          <a:cs typeface="+mn-cs"/>
                        </a:rPr>
                        <a:t>)</a:t>
                      </a:r>
                      <a:r>
                        <a:rPr lang="fr" sz="1400" b="0" i="0" u="none" kern="1200" baseline="0" dirty="0">
                          <a:solidFill>
                            <a:schemeClr val="dk1"/>
                          </a:solidFill>
                          <a:latin typeface="+mn-lt"/>
                          <a:ea typeface="+mn-ea"/>
                          <a:cs typeface="+mn-cs"/>
                        </a:rPr>
                        <a:t> </a:t>
                      </a:r>
                      <a:r>
                        <a:rPr lang="fr" sz="1400" b="0" i="0" u="none" baseline="0" dirty="0"/>
                        <a:t>cette année et les années précédentes</a:t>
                      </a:r>
                    </a:p>
                  </a:txBody>
                  <a:tcPr/>
                </a:tc>
                <a:tc>
                  <a:txBody>
                    <a:bodyPr/>
                    <a:lstStyle/>
                    <a:p>
                      <a:pPr algn="l" rtl="0"/>
                      <a:r>
                        <a:rPr lang="fr" sz="1400" b="0" i="0" u="none" baseline="0"/>
                        <a:t>Avec le temps, ce chiffre est-il en hausse, en baisse ou stable ?   S'approche-t-on de l'objectif d'Abuja (15 % du budget de l'État alloué à la santé) ? </a:t>
                      </a:r>
                    </a:p>
                  </a:txBody>
                  <a:tcPr/>
                </a:tc>
                <a:extLst>
                  <a:ext uri="{0D108BD9-81ED-4DB2-BD59-A6C34878D82A}">
                    <a16:rowId xmlns:a16="http://schemas.microsoft.com/office/drawing/2014/main" val="2764701639"/>
                  </a:ext>
                </a:extLst>
              </a:tr>
              <a:tr h="472440">
                <a:tc>
                  <a:txBody>
                    <a:bodyPr/>
                    <a:lstStyle/>
                    <a:p>
                      <a:pPr algn="l" rtl="0"/>
                      <a:r>
                        <a:rPr lang="fr" sz="1400" b="0" i="0" u="none" baseline="0"/>
                        <a:t>Part du budget du MDS affecté aux soins de santé primaires (ce calcul dépendra de l'organisation du budget)</a:t>
                      </a:r>
                    </a:p>
                  </a:txBody>
                  <a:tcPr/>
                </a:tc>
                <a:tc>
                  <a:txBody>
                    <a:bodyPr/>
                    <a:lstStyle/>
                    <a:p>
                      <a:pPr algn="l" rtl="0"/>
                      <a:r>
                        <a:rPr lang="fr" sz="1400" b="0" i="0" u="none" baseline="0"/>
                        <a:t>Avec le temps, ce chiffre est-il en hausse, en baisse ou stable ?</a:t>
                      </a:r>
                    </a:p>
                  </a:txBody>
                  <a:tcPr/>
                </a:tc>
                <a:extLst>
                  <a:ext uri="{0D108BD9-81ED-4DB2-BD59-A6C34878D82A}">
                    <a16:rowId xmlns:a16="http://schemas.microsoft.com/office/drawing/2014/main" val="2222840242"/>
                  </a:ext>
                </a:extLst>
              </a:tr>
              <a:tr h="472440">
                <a:tc>
                  <a:txBody>
                    <a:bodyPr/>
                    <a:lstStyle/>
                    <a:p>
                      <a:pPr algn="l" rtl="0"/>
                      <a:r>
                        <a:rPr lang="fr" sz="1400" b="0" i="0" u="none" baseline="0"/>
                        <a:t>Base de données de l'OMS sur les dépenses de santé. </a:t>
                      </a:r>
                      <a:r>
                        <a:rPr lang="fr" sz="1400" b="0" i="0" u="none" baseline="0">
                          <a:hlinkClick r:id="rId2"/>
                        </a:rPr>
                        <a:t>http://apps.who.int/nha/database/Select/Indicators/en</a:t>
                      </a:r>
                      <a:endParaRPr lang="fr" sz="1400" b="0" dirty="0"/>
                    </a:p>
                    <a:p>
                      <a:endParaRPr lang="fr" sz="1400" b="0" dirty="0"/>
                    </a:p>
                    <a:p>
                      <a:pPr algn="l" rtl="0"/>
                      <a:r>
                        <a:rPr lang="fr" sz="1400" b="0" i="0" u="none" baseline="0"/>
                        <a:t>Télécharger les « Dépenses publiques de santé (%) par rapport aux dépenses publiques générales » des pays que vous souhaitez examiner</a:t>
                      </a:r>
                    </a:p>
                  </a:txBody>
                  <a:tcPr/>
                </a:tc>
                <a:tc>
                  <a:txBody>
                    <a:bodyPr/>
                    <a:lstStyle/>
                    <a:p>
                      <a:pPr algn="l" rtl="0"/>
                      <a:r>
                        <a:rPr lang="fr" sz="1400" b="0" i="0" u="none" baseline="0" dirty="0"/>
                        <a:t>Comment la part de nos dépenses publiques se situe-t-elle par rapport à celle des autres pays ? </a:t>
                      </a:r>
                    </a:p>
                  </a:txBody>
                  <a:tcPr/>
                </a:tc>
                <a:extLst>
                  <a:ext uri="{0D108BD9-81ED-4DB2-BD59-A6C34878D82A}">
                    <a16:rowId xmlns:a16="http://schemas.microsoft.com/office/drawing/2014/main" val="4020545105"/>
                  </a:ext>
                </a:extLst>
              </a:tr>
            </a:tbl>
          </a:graphicData>
        </a:graphic>
      </p:graphicFrame>
      <p:sp>
        <p:nvSpPr>
          <p:cNvPr id="5" name="Slide Number Placeholder 4">
            <a:extLst>
              <a:ext uri="{FF2B5EF4-FFF2-40B4-BE49-F238E27FC236}">
                <a16:creationId xmlns:a16="http://schemas.microsoft.com/office/drawing/2014/main" id="{EB86234E-E7B5-49ED-9ABB-B961F5835DDE}"/>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lgn="r" rtl="0"/>
              <a:t>15</a:t>
            </a:fld>
            <a:endParaRPr lang="fr" dirty="0">
              <a:solidFill>
                <a:srgbClr val="E32726"/>
              </a:solidFill>
              <a:latin typeface="Arial"/>
              <a:cs typeface="Arial"/>
            </a:endParaRPr>
          </a:p>
        </p:txBody>
      </p:sp>
      <p:sp>
        <p:nvSpPr>
          <p:cNvPr id="8" name="Star: 6 Points 7">
            <a:extLst>
              <a:ext uri="{FF2B5EF4-FFF2-40B4-BE49-F238E27FC236}">
                <a16:creationId xmlns:a16="http://schemas.microsoft.com/office/drawing/2014/main" id="{802928AB-761B-4E5B-A5F7-B36F013DD2FF}"/>
              </a:ext>
            </a:extLst>
          </p:cNvPr>
          <p:cNvSpPr/>
          <p:nvPr/>
        </p:nvSpPr>
        <p:spPr>
          <a:xfrm>
            <a:off x="7980200" y="97824"/>
            <a:ext cx="1036467" cy="886742"/>
          </a:xfrm>
          <a:prstGeom prst="star6">
            <a:avLst/>
          </a:prstGeom>
          <a:solidFill>
            <a:srgbClr val="00206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fr" sz="1600" b="1" i="0" u="none" baseline="0" dirty="0"/>
              <a:t>Données</a:t>
            </a:r>
          </a:p>
        </p:txBody>
      </p:sp>
    </p:spTree>
    <p:extLst>
      <p:ext uri="{BB962C8B-B14F-4D97-AF65-F5344CB8AC3E}">
        <p14:creationId xmlns:p14="http://schemas.microsoft.com/office/powerpoint/2010/main" val="2569412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12248-941C-4A80-BF47-4FEC9F289827}"/>
              </a:ext>
            </a:extLst>
          </p:cNvPr>
          <p:cNvSpPr>
            <a:spLocks noGrp="1"/>
          </p:cNvSpPr>
          <p:nvPr>
            <p:ph type="title"/>
          </p:nvPr>
        </p:nvSpPr>
        <p:spPr>
          <a:xfrm>
            <a:off x="457200" y="274638"/>
            <a:ext cx="7526593" cy="1143000"/>
          </a:xfrm>
        </p:spPr>
        <p:txBody>
          <a:bodyPr>
            <a:normAutofit/>
          </a:bodyPr>
          <a:lstStyle/>
          <a:p>
            <a:pPr algn="l" rtl="0"/>
            <a:r>
              <a:rPr lang="fr" b="0" i="0" u="none" baseline="0"/>
              <a:t>Illustration : « Notre pays est à la traîne en matière d'investissement en santé »</a:t>
            </a:r>
            <a:endParaRPr lang="fr" sz="2200" i="1" dirty="0"/>
          </a:p>
        </p:txBody>
      </p:sp>
      <p:graphicFrame>
        <p:nvGraphicFramePr>
          <p:cNvPr id="9" name="Content Placeholder 8">
            <a:extLst>
              <a:ext uri="{FF2B5EF4-FFF2-40B4-BE49-F238E27FC236}">
                <a16:creationId xmlns:a16="http://schemas.microsoft.com/office/drawing/2014/main" id="{F3155F1C-D86F-404A-B1A5-62CEC39AC7AB}"/>
              </a:ext>
            </a:extLst>
          </p:cNvPr>
          <p:cNvGraphicFramePr>
            <a:graphicFrameLocks noGrp="1"/>
          </p:cNvGraphicFramePr>
          <p:nvPr>
            <p:ph idx="1"/>
          </p:nvPr>
        </p:nvGraphicFramePr>
        <p:xfrm>
          <a:off x="763335" y="2491750"/>
          <a:ext cx="8229600" cy="30527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1E2B1DF1-E458-4717-B479-EB476B3519AC}"/>
              </a:ext>
            </a:extLst>
          </p:cNvPr>
          <p:cNvSpPr>
            <a:spLocks noGrp="1"/>
          </p:cNvSpPr>
          <p:nvPr>
            <p:ph type="body" sz="quarter" idx="10"/>
          </p:nvPr>
        </p:nvSpPr>
        <p:spPr>
          <a:xfrm>
            <a:off x="457200" y="1431019"/>
            <a:ext cx="8229600" cy="609600"/>
          </a:xfrm>
        </p:spPr>
        <p:txBody>
          <a:bodyPr>
            <a:noAutofit/>
          </a:bodyPr>
          <a:lstStyle/>
          <a:p>
            <a:pPr algn="l" rtl="0"/>
            <a:r>
              <a:rPr lang="fr" sz="1500" b="1" i="1" u="none" baseline="0"/>
              <a:t>Argument en faveur d'un investissement: Dans notre pays, la part des dépenses publiques de santé par rapport aux dépenses publiques totales est faible : presque moitié moins que l'ensemble des PFMR, et encore bien moins que nos pays voisins</a:t>
            </a:r>
          </a:p>
        </p:txBody>
      </p:sp>
      <p:sp>
        <p:nvSpPr>
          <p:cNvPr id="5" name="Slide Number Placeholder 4">
            <a:extLst>
              <a:ext uri="{FF2B5EF4-FFF2-40B4-BE49-F238E27FC236}">
                <a16:creationId xmlns:a16="http://schemas.microsoft.com/office/drawing/2014/main" id="{F4D29E01-47B7-4904-A681-09B9EA56B640}"/>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lgn="r" rtl="0"/>
              <a:t>16</a:t>
            </a:fld>
            <a:endParaRPr lang="fr" dirty="0">
              <a:solidFill>
                <a:srgbClr val="E32726"/>
              </a:solidFill>
              <a:latin typeface="Arial"/>
              <a:cs typeface="Arial"/>
            </a:endParaRPr>
          </a:p>
        </p:txBody>
      </p:sp>
      <p:sp>
        <p:nvSpPr>
          <p:cNvPr id="7" name="Rectangle 6">
            <a:extLst>
              <a:ext uri="{FF2B5EF4-FFF2-40B4-BE49-F238E27FC236}">
                <a16:creationId xmlns:a16="http://schemas.microsoft.com/office/drawing/2014/main" id="{B7FE54C2-1F41-4F20-9D3D-1A50316061A2}"/>
              </a:ext>
            </a:extLst>
          </p:cNvPr>
          <p:cNvSpPr/>
          <p:nvPr/>
        </p:nvSpPr>
        <p:spPr>
          <a:xfrm>
            <a:off x="1964825" y="6036915"/>
            <a:ext cx="5923936" cy="307777"/>
          </a:xfrm>
          <a:prstGeom prst="rect">
            <a:avLst/>
          </a:prstGeom>
        </p:spPr>
        <p:txBody>
          <a:bodyPr wrap="square">
            <a:spAutoFit/>
          </a:bodyPr>
          <a:lstStyle/>
          <a:p>
            <a:pPr algn="l" rtl="0"/>
            <a:r>
              <a:rPr lang="fr" sz="1400" b="0" i="0" u="none" baseline="0"/>
              <a:t>Source :  http://apps.who.int/nha/database/Home/Index/en</a:t>
            </a:r>
          </a:p>
        </p:txBody>
      </p:sp>
      <p:sp>
        <p:nvSpPr>
          <p:cNvPr id="12" name="TextBox 11">
            <a:extLst>
              <a:ext uri="{FF2B5EF4-FFF2-40B4-BE49-F238E27FC236}">
                <a16:creationId xmlns:a16="http://schemas.microsoft.com/office/drawing/2014/main" id="{3CDC446C-33F7-45B5-AE8C-75DA27078FEA}"/>
              </a:ext>
            </a:extLst>
          </p:cNvPr>
          <p:cNvSpPr txBox="1"/>
          <p:nvPr/>
        </p:nvSpPr>
        <p:spPr>
          <a:xfrm>
            <a:off x="2179929" y="4927593"/>
            <a:ext cx="1558409" cy="338554"/>
          </a:xfrm>
          <a:prstGeom prst="rect">
            <a:avLst/>
          </a:prstGeom>
          <a:noFill/>
        </p:spPr>
        <p:txBody>
          <a:bodyPr wrap="square" rtlCol="0">
            <a:spAutoFit/>
          </a:bodyPr>
          <a:lstStyle/>
          <a:p>
            <a:pPr algn="l" rtl="0"/>
            <a:r>
              <a:rPr lang="fr" sz="1600" b="1" i="0" u="none" baseline="0"/>
              <a:t>Notre pays</a:t>
            </a:r>
          </a:p>
        </p:txBody>
      </p:sp>
      <p:cxnSp>
        <p:nvCxnSpPr>
          <p:cNvPr id="14" name="Straight Arrow Connector 13">
            <a:extLst>
              <a:ext uri="{FF2B5EF4-FFF2-40B4-BE49-F238E27FC236}">
                <a16:creationId xmlns:a16="http://schemas.microsoft.com/office/drawing/2014/main" id="{D1099D97-31DB-44C6-8AE8-2EB6DDC6CB2A}"/>
              </a:ext>
            </a:extLst>
          </p:cNvPr>
          <p:cNvCxnSpPr/>
          <p:nvPr/>
        </p:nvCxnSpPr>
        <p:spPr>
          <a:xfrm flipV="1">
            <a:off x="3472782" y="4712801"/>
            <a:ext cx="159560" cy="429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D20E668-C3D0-4AD0-80B2-DDE6DB06C5BC}"/>
              </a:ext>
            </a:extLst>
          </p:cNvPr>
          <p:cNvSpPr txBox="1"/>
          <p:nvPr/>
        </p:nvSpPr>
        <p:spPr>
          <a:xfrm>
            <a:off x="209337" y="2491750"/>
            <a:ext cx="553998" cy="2840272"/>
          </a:xfrm>
          <a:prstGeom prst="rect">
            <a:avLst/>
          </a:prstGeom>
          <a:noFill/>
        </p:spPr>
        <p:txBody>
          <a:bodyPr vert="vert270" wrap="square" rtlCol="0">
            <a:spAutoFit/>
          </a:bodyPr>
          <a:lstStyle/>
          <a:p>
            <a:pPr algn="ctr" rtl="0"/>
            <a:r>
              <a:rPr lang="fr" sz="1200" b="0" i="0" u="none" baseline="0"/>
              <a:t>Part des dépenses publiques de santé par rapport aux dépenses publiques totales</a:t>
            </a:r>
          </a:p>
        </p:txBody>
      </p:sp>
      <p:sp>
        <p:nvSpPr>
          <p:cNvPr id="13" name="Star: 6 Points 12">
            <a:extLst>
              <a:ext uri="{FF2B5EF4-FFF2-40B4-BE49-F238E27FC236}">
                <a16:creationId xmlns:a16="http://schemas.microsoft.com/office/drawing/2014/main" id="{B95872AD-E16E-40C4-8601-94F18357015D}"/>
              </a:ext>
            </a:extLst>
          </p:cNvPr>
          <p:cNvSpPr/>
          <p:nvPr/>
        </p:nvSpPr>
        <p:spPr>
          <a:xfrm>
            <a:off x="7888761" y="183415"/>
            <a:ext cx="1036467" cy="886742"/>
          </a:xfrm>
          <a:prstGeom prst="star6">
            <a:avLst/>
          </a:prstGeom>
          <a:solidFill>
            <a:srgbClr val="00206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fr" sz="1600" b="1" i="0" u="none" baseline="0"/>
              <a:t>Données</a:t>
            </a:r>
          </a:p>
        </p:txBody>
      </p:sp>
    </p:spTree>
    <p:extLst>
      <p:ext uri="{BB962C8B-B14F-4D97-AF65-F5344CB8AC3E}">
        <p14:creationId xmlns:p14="http://schemas.microsoft.com/office/powerpoint/2010/main" val="3277270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66329-C078-4BEE-9ED6-7DEBDB95FCDC}"/>
              </a:ext>
            </a:extLst>
          </p:cNvPr>
          <p:cNvSpPr>
            <a:spLocks noGrp="1"/>
          </p:cNvSpPr>
          <p:nvPr>
            <p:ph type="title"/>
          </p:nvPr>
        </p:nvSpPr>
        <p:spPr>
          <a:xfrm>
            <a:off x="457201" y="274638"/>
            <a:ext cx="7366276" cy="1143000"/>
          </a:xfrm>
        </p:spPr>
        <p:txBody>
          <a:bodyPr>
            <a:normAutofit/>
          </a:bodyPr>
          <a:lstStyle/>
          <a:p>
            <a:pPr algn="l" rtl="0"/>
            <a:r>
              <a:rPr lang="fr" b="0" i="0" u="none" baseline="0"/>
              <a:t>Illustration : « Notre pays est à la traîne en matière d'investissement en santé »</a:t>
            </a:r>
            <a:endParaRPr lang="fr" sz="2200" i="1" dirty="0"/>
          </a:p>
        </p:txBody>
      </p:sp>
      <p:graphicFrame>
        <p:nvGraphicFramePr>
          <p:cNvPr id="6" name="Content Placeholder 5">
            <a:extLst>
              <a:ext uri="{FF2B5EF4-FFF2-40B4-BE49-F238E27FC236}">
                <a16:creationId xmlns:a16="http://schemas.microsoft.com/office/drawing/2014/main" id="{DAE3C40E-D3AA-48D6-866F-D320A3838C61}"/>
              </a:ext>
            </a:extLst>
          </p:cNvPr>
          <p:cNvGraphicFramePr>
            <a:graphicFrameLocks noGrp="1"/>
          </p:cNvGraphicFramePr>
          <p:nvPr>
            <p:ph idx="1"/>
          </p:nvPr>
        </p:nvGraphicFramePr>
        <p:xfrm>
          <a:off x="516577" y="2583126"/>
          <a:ext cx="8229600" cy="30527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9FAEC159-CCA0-4460-BE67-F8F4582F3AD2}"/>
              </a:ext>
            </a:extLst>
          </p:cNvPr>
          <p:cNvSpPr>
            <a:spLocks noGrp="1"/>
          </p:cNvSpPr>
          <p:nvPr>
            <p:ph type="body" sz="quarter" idx="10"/>
          </p:nvPr>
        </p:nvSpPr>
        <p:spPr>
          <a:xfrm>
            <a:off x="516577" y="2079409"/>
            <a:ext cx="8229600" cy="609600"/>
          </a:xfrm>
        </p:spPr>
        <p:txBody>
          <a:bodyPr/>
          <a:lstStyle/>
          <a:p>
            <a:pPr algn="l" rtl="0"/>
            <a:r>
              <a:rPr lang="fr" b="1" i="0" u="none" baseline="0"/>
              <a:t>Dépenses publiques de santé par habitant, 2014</a:t>
            </a:r>
          </a:p>
          <a:p>
            <a:endParaRPr lang="fr" dirty="0"/>
          </a:p>
        </p:txBody>
      </p:sp>
      <p:sp>
        <p:nvSpPr>
          <p:cNvPr id="5" name="Slide Number Placeholder 4">
            <a:extLst>
              <a:ext uri="{FF2B5EF4-FFF2-40B4-BE49-F238E27FC236}">
                <a16:creationId xmlns:a16="http://schemas.microsoft.com/office/drawing/2014/main" id="{2DCED189-2722-473C-81E3-7052288695D2}"/>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lgn="r" rtl="0"/>
              <a:t>17</a:t>
            </a:fld>
            <a:endParaRPr lang="fr" dirty="0">
              <a:solidFill>
                <a:srgbClr val="E32726"/>
              </a:solidFill>
              <a:latin typeface="Arial"/>
              <a:cs typeface="Arial"/>
            </a:endParaRPr>
          </a:p>
        </p:txBody>
      </p:sp>
      <p:sp>
        <p:nvSpPr>
          <p:cNvPr id="7" name="Rectangle 6">
            <a:extLst>
              <a:ext uri="{FF2B5EF4-FFF2-40B4-BE49-F238E27FC236}">
                <a16:creationId xmlns:a16="http://schemas.microsoft.com/office/drawing/2014/main" id="{BE672CEB-5F1E-4BE4-A651-47C0539849DD}"/>
              </a:ext>
            </a:extLst>
          </p:cNvPr>
          <p:cNvSpPr/>
          <p:nvPr/>
        </p:nvSpPr>
        <p:spPr>
          <a:xfrm>
            <a:off x="1899541" y="6036915"/>
            <a:ext cx="5923936" cy="307777"/>
          </a:xfrm>
          <a:prstGeom prst="rect">
            <a:avLst/>
          </a:prstGeom>
        </p:spPr>
        <p:txBody>
          <a:bodyPr wrap="square">
            <a:spAutoFit/>
          </a:bodyPr>
          <a:lstStyle/>
          <a:p>
            <a:pPr algn="l" rtl="0"/>
            <a:r>
              <a:rPr lang="fr" sz="1400" b="0" i="0" u="none" baseline="0"/>
              <a:t>Source :  http://apps.who.int/nha/database/Home/Index/en</a:t>
            </a:r>
          </a:p>
        </p:txBody>
      </p:sp>
      <p:sp>
        <p:nvSpPr>
          <p:cNvPr id="9" name="Text Placeholder 2">
            <a:extLst>
              <a:ext uri="{FF2B5EF4-FFF2-40B4-BE49-F238E27FC236}">
                <a16:creationId xmlns:a16="http://schemas.microsoft.com/office/drawing/2014/main" id="{835B548E-5B8E-41DF-9295-FB5544FA15EF}"/>
              </a:ext>
            </a:extLst>
          </p:cNvPr>
          <p:cNvSpPr txBox="1">
            <a:spLocks/>
          </p:cNvSpPr>
          <p:nvPr/>
        </p:nvSpPr>
        <p:spPr>
          <a:xfrm>
            <a:off x="457200" y="1417638"/>
            <a:ext cx="8229600" cy="60960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Clr>
                <a:schemeClr val="accent1"/>
              </a:buClr>
              <a:buFont typeface="Wingdings" charset="2"/>
              <a:buNone/>
              <a:defRPr sz="2200" b="1" i="0" kern="1200" baseline="0">
                <a:solidFill>
                  <a:srgbClr val="313231"/>
                </a:solidFill>
                <a:latin typeface="Arial"/>
                <a:ea typeface="+mn-ea"/>
                <a:cs typeface="Arial"/>
              </a:defRPr>
            </a:lvl1pPr>
            <a:lvl2pPr marL="742950" indent="-285750" algn="l" defTabSz="914400" rtl="0" eaLnBrk="1" latinLnBrk="0" hangingPunct="1">
              <a:spcBef>
                <a:spcPct val="20000"/>
              </a:spcBef>
              <a:buClr>
                <a:schemeClr val="accent1"/>
              </a:buClr>
              <a:buFont typeface="Wingdings" charset="2"/>
              <a:buChar char="§"/>
              <a:defRPr sz="2800" b="0" i="0" kern="1200">
                <a:solidFill>
                  <a:schemeClr val="accent3"/>
                </a:solidFill>
                <a:latin typeface="Arial"/>
                <a:ea typeface="+mn-ea"/>
                <a:cs typeface="Arial"/>
              </a:defRPr>
            </a:lvl2pPr>
            <a:lvl3pPr marL="1143000" indent="-228600" algn="l" defTabSz="914400" rtl="0" eaLnBrk="1" latinLnBrk="0" hangingPunct="1">
              <a:spcBef>
                <a:spcPct val="20000"/>
              </a:spcBef>
              <a:buClr>
                <a:schemeClr val="accent1"/>
              </a:buClr>
              <a:buFont typeface="Wingdings" charset="2"/>
              <a:buChar char="§"/>
              <a:defRPr lang="fr" sz="4400" b="0" i="0" kern="1200" dirty="0">
                <a:solidFill>
                  <a:schemeClr val="accent3"/>
                </a:solidFill>
                <a:latin typeface="Arial"/>
                <a:ea typeface="+mj-ea"/>
                <a:cs typeface="Arial"/>
              </a:defRPr>
            </a:lvl3pPr>
            <a:lvl4pPr marL="1600200" indent="-228600" algn="l" defTabSz="914400" rtl="0" eaLnBrk="1" latinLnBrk="0" hangingPunct="1">
              <a:spcBef>
                <a:spcPct val="20000"/>
              </a:spcBef>
              <a:buClr>
                <a:schemeClr val="accent1"/>
              </a:buClr>
              <a:buFont typeface="Wingdings" charset="2"/>
              <a:buChar char="§"/>
              <a:defRPr sz="2000" b="0" i="0" kern="1200">
                <a:solidFill>
                  <a:schemeClr val="accent3"/>
                </a:solidFill>
                <a:latin typeface="Arial"/>
                <a:ea typeface="+mn-ea"/>
                <a:cs typeface="Arial"/>
              </a:defRPr>
            </a:lvl4pPr>
            <a:lvl5pPr marL="2057400" indent="-228600" algn="l" defTabSz="914400" rtl="0" eaLnBrk="1" latinLnBrk="0" hangingPunct="1">
              <a:spcBef>
                <a:spcPct val="20000"/>
              </a:spcBef>
              <a:buClr>
                <a:schemeClr val="accent1"/>
              </a:buClr>
              <a:buFont typeface="Wingdings" charset="2"/>
              <a:buChar char="§"/>
              <a:defRPr sz="2000" b="0" i="0" kern="1200">
                <a:solidFill>
                  <a:schemeClr val="accent3"/>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fr" b="1" i="1" u="none" baseline="0"/>
              <a:t>Argument en faveur d'un investissement - Dans notre pays, les dépenses publiques de santé sont presque moitié moindres que la moyenne de celles des pays à faibles et moyens revenus, et bien en dessous de celle de nos pays voisins. </a:t>
            </a:r>
            <a:endParaRPr lang="fr" dirty="0"/>
          </a:p>
        </p:txBody>
      </p:sp>
      <p:sp>
        <p:nvSpPr>
          <p:cNvPr id="11" name="Star: 6 Points 10">
            <a:extLst>
              <a:ext uri="{FF2B5EF4-FFF2-40B4-BE49-F238E27FC236}">
                <a16:creationId xmlns:a16="http://schemas.microsoft.com/office/drawing/2014/main" id="{11D421A9-C905-45E3-9D1F-B227E7911483}"/>
              </a:ext>
            </a:extLst>
          </p:cNvPr>
          <p:cNvSpPr/>
          <p:nvPr/>
        </p:nvSpPr>
        <p:spPr>
          <a:xfrm>
            <a:off x="7888761" y="183415"/>
            <a:ext cx="1036467" cy="886742"/>
          </a:xfrm>
          <a:prstGeom prst="star6">
            <a:avLst/>
          </a:prstGeom>
          <a:solidFill>
            <a:srgbClr val="00206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fr" sz="1600" b="1" i="0" u="none" baseline="0"/>
              <a:t>Données</a:t>
            </a:r>
          </a:p>
        </p:txBody>
      </p:sp>
    </p:spTree>
    <p:extLst>
      <p:ext uri="{BB962C8B-B14F-4D97-AF65-F5344CB8AC3E}">
        <p14:creationId xmlns:p14="http://schemas.microsoft.com/office/powerpoint/2010/main" val="1086476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12B5-FE99-4A0D-B4F1-4AB69D7EA0FE}"/>
              </a:ext>
            </a:extLst>
          </p:cNvPr>
          <p:cNvSpPr>
            <a:spLocks noGrp="1"/>
          </p:cNvSpPr>
          <p:nvPr>
            <p:ph type="title"/>
          </p:nvPr>
        </p:nvSpPr>
        <p:spPr>
          <a:xfrm>
            <a:off x="457200" y="274638"/>
            <a:ext cx="7808976" cy="1143000"/>
          </a:xfrm>
        </p:spPr>
        <p:txBody>
          <a:bodyPr>
            <a:normAutofit fontScale="90000"/>
          </a:bodyPr>
          <a:lstStyle/>
          <a:p>
            <a:pPr algn="l" rtl="0"/>
            <a:r>
              <a:rPr lang="fr" b="0" i="0" u="none" baseline="0"/>
              <a:t>Utiliser les données afin de montrer que la couverture vaccinale de votre pays permet d'atteindre de bons résultats en matière de santé (et il reste encore beaucoup à faire) (1/2)</a:t>
            </a:r>
          </a:p>
        </p:txBody>
      </p:sp>
      <p:graphicFrame>
        <p:nvGraphicFramePr>
          <p:cNvPr id="6" name="Content Placeholder 5">
            <a:extLst>
              <a:ext uri="{FF2B5EF4-FFF2-40B4-BE49-F238E27FC236}">
                <a16:creationId xmlns:a16="http://schemas.microsoft.com/office/drawing/2014/main" id="{F626D1D3-5C32-46A4-BCA3-370B805395BA}"/>
              </a:ext>
            </a:extLst>
          </p:cNvPr>
          <p:cNvGraphicFramePr>
            <a:graphicFrameLocks noGrp="1"/>
          </p:cNvGraphicFramePr>
          <p:nvPr>
            <p:ph idx="1"/>
          </p:nvPr>
        </p:nvGraphicFramePr>
        <p:xfrm>
          <a:off x="457200" y="1417638"/>
          <a:ext cx="8229600" cy="4390195"/>
        </p:xfrm>
        <a:graphic>
          <a:graphicData uri="http://schemas.openxmlformats.org/drawingml/2006/table">
            <a:tbl>
              <a:tblPr firstRow="1" bandRow="1">
                <a:tableStyleId>{5C22544A-7EE6-4342-B048-85BDC9FD1C3A}</a:tableStyleId>
              </a:tblPr>
              <a:tblGrid>
                <a:gridCol w="3035300">
                  <a:extLst>
                    <a:ext uri="{9D8B030D-6E8A-4147-A177-3AD203B41FA5}">
                      <a16:colId xmlns:a16="http://schemas.microsoft.com/office/drawing/2014/main" val="390586330"/>
                    </a:ext>
                  </a:extLst>
                </a:gridCol>
                <a:gridCol w="5194300">
                  <a:extLst>
                    <a:ext uri="{9D8B030D-6E8A-4147-A177-3AD203B41FA5}">
                      <a16:colId xmlns:a16="http://schemas.microsoft.com/office/drawing/2014/main" val="1200782510"/>
                    </a:ext>
                  </a:extLst>
                </a:gridCol>
              </a:tblGrid>
              <a:tr h="338988">
                <a:tc>
                  <a:txBody>
                    <a:bodyPr/>
                    <a:lstStyle/>
                    <a:p>
                      <a:pPr algn="l" rtl="0"/>
                      <a:r>
                        <a:rPr lang="fr" sz="1600" b="1" i="0" u="none" baseline="0" dirty="0"/>
                        <a:t>Données nationales requises</a:t>
                      </a:r>
                    </a:p>
                  </a:txBody>
                  <a:tcPr/>
                </a:tc>
                <a:tc>
                  <a:txBody>
                    <a:bodyPr/>
                    <a:lstStyle/>
                    <a:p>
                      <a:pPr algn="l" rtl="0"/>
                      <a:r>
                        <a:rPr lang="fr" sz="1600" b="1" i="0" u="none" baseline="0" dirty="0"/>
                        <a:t>Exemple d'analyse hypothétique:</a:t>
                      </a:r>
                    </a:p>
                  </a:txBody>
                  <a:tcPr/>
                </a:tc>
                <a:extLst>
                  <a:ext uri="{0D108BD9-81ED-4DB2-BD59-A6C34878D82A}">
                    <a16:rowId xmlns:a16="http://schemas.microsoft.com/office/drawing/2014/main" val="1738736081"/>
                  </a:ext>
                </a:extLst>
              </a:tr>
              <a:tr h="1238127">
                <a:tc>
                  <a:txBody>
                    <a:bodyPr/>
                    <a:lstStyle/>
                    <a:p>
                      <a:pPr algn="l" rtl="0"/>
                      <a:r>
                        <a:rPr lang="fr" sz="1300" b="0" i="0" u="none" baseline="0" dirty="0"/>
                        <a:t>Couverture vaccinale, nombre de survivants parmi les enfants d'un an, couverture par district</a:t>
                      </a:r>
                    </a:p>
                  </a:txBody>
                  <a:tcPr anchor="ctr"/>
                </a:tc>
                <a:tc>
                  <a:txBody>
                    <a:bodyPr/>
                    <a:lstStyle/>
                    <a:p>
                      <a:pPr algn="l" rtl="0"/>
                      <a:r>
                        <a:rPr lang="fr" sz="1300" b="0" i="0" u="none" baseline="0" dirty="0"/>
                        <a:t>Notre pays a réalisé de grands progrès en matière de vaccination, le taux de couverture vaccinale s'élevant à 87 %,  soit 1 035 000 enfants entièrement vaccinés*.  Mais il reste encore beaucoup à faire… 155 000 enfants ne sont pas vaccinés.  La couverture est également inégale, seuls 45 % des enfants du district XX sont entièrement vaccinés.  *calcul fondé sur la couverture DTC3</a:t>
                      </a:r>
                    </a:p>
                  </a:txBody>
                  <a:tcPr/>
                </a:tc>
                <a:extLst>
                  <a:ext uri="{0D108BD9-81ED-4DB2-BD59-A6C34878D82A}">
                    <a16:rowId xmlns:a16="http://schemas.microsoft.com/office/drawing/2014/main" val="2764701639"/>
                  </a:ext>
                </a:extLst>
              </a:tr>
              <a:tr h="2771047">
                <a:tc>
                  <a:txBody>
                    <a:bodyPr/>
                    <a:lstStyle/>
                    <a:p>
                      <a:pPr algn="l" rtl="0"/>
                      <a:r>
                        <a:rPr lang="fr" sz="1300" b="0" i="0" u="none" baseline="0"/>
                        <a:t>Évolution du nombre de consultations externes et d'hospitalisations pour une maladie à prévention vaccinale, coûts moyens d'une consultation externe et d'une hospitalisation</a:t>
                      </a:r>
                    </a:p>
                  </a:txBody>
                  <a:tcPr anchor="ctr"/>
                </a:tc>
                <a:tc>
                  <a:txBody>
                    <a:bodyPr/>
                    <a:lstStyle/>
                    <a:p>
                      <a:pPr algn="l" rtl="0"/>
                      <a:r>
                        <a:rPr lang="fr" sz="1300" b="0" i="0" u="none" baseline="0" dirty="0"/>
                        <a:t>La vaccination n'améliore pas seulement la santé mais peut générer des économies considérables en termes de dépenses de santé. Par exemple, on estime que l'introduction du vaccin antirotavirus : </a:t>
                      </a:r>
                    </a:p>
                    <a:p>
                      <a:endParaRPr lang="fr" sz="1300" dirty="0"/>
                    </a:p>
                    <a:p>
                      <a:pPr marL="285750" indent="-285750" algn="l" rtl="0">
                        <a:buFont typeface="Arial" panose="020B0604020202020204" pitchFamily="34" charset="0"/>
                        <a:buChar char="•"/>
                      </a:pPr>
                      <a:r>
                        <a:rPr lang="fr" sz="1300" b="0" i="0" u="none" baseline="0" dirty="0"/>
                        <a:t>A réduit le nombre de consultations externes pour maladies diarrhéiques de 605 000 à 190 000 par an. Pour un coût estimé à 27 $ par consultation externe, cela représente une économie colossale.  </a:t>
                      </a:r>
                    </a:p>
                    <a:p>
                      <a:pPr marL="285750" indent="-285750" algn="l" rtl="0">
                        <a:buFont typeface="Arial" panose="020B0604020202020204" pitchFamily="34" charset="0"/>
                        <a:buChar char="•"/>
                      </a:pPr>
                      <a:r>
                        <a:rPr lang="fr" sz="1300" b="0" i="0" u="none" baseline="0" dirty="0"/>
                        <a:t>A réduit le nombre d'hospitalisations de 16 090 à 2 250 par an. Pour un coût estimé à 211 $ par hospitalisation, cela entraîne des économies supplémentaires. </a:t>
                      </a:r>
                    </a:p>
                    <a:p>
                      <a:pPr marL="285750" indent="-285750" algn="l" rtl="0">
                        <a:buFont typeface="Arial" panose="020B0604020202020204" pitchFamily="34" charset="0"/>
                        <a:buChar char="•"/>
                      </a:pPr>
                      <a:r>
                        <a:rPr lang="fr" sz="1300" b="0" i="0" u="none" baseline="0" dirty="0"/>
                        <a:t>Économies globales réalisées sur les hospitalisations et les consultations externes : 15 millions dollars americains par an.</a:t>
                      </a:r>
                    </a:p>
                    <a:p>
                      <a:endParaRPr lang="fr" sz="1300" dirty="0"/>
                    </a:p>
                  </a:txBody>
                  <a:tcPr/>
                </a:tc>
                <a:extLst>
                  <a:ext uri="{0D108BD9-81ED-4DB2-BD59-A6C34878D82A}">
                    <a16:rowId xmlns:a16="http://schemas.microsoft.com/office/drawing/2014/main" val="2222840242"/>
                  </a:ext>
                </a:extLst>
              </a:tr>
            </a:tbl>
          </a:graphicData>
        </a:graphic>
      </p:graphicFrame>
      <p:sp>
        <p:nvSpPr>
          <p:cNvPr id="5" name="Slide Number Placeholder 4">
            <a:extLst>
              <a:ext uri="{FF2B5EF4-FFF2-40B4-BE49-F238E27FC236}">
                <a16:creationId xmlns:a16="http://schemas.microsoft.com/office/drawing/2014/main" id="{EB86234E-E7B5-49ED-9ABB-B961F5835DDE}"/>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lgn="r" rtl="0"/>
              <a:t>18</a:t>
            </a:fld>
            <a:endParaRPr lang="fr" dirty="0">
              <a:solidFill>
                <a:srgbClr val="E32726"/>
              </a:solidFill>
              <a:latin typeface="Arial"/>
              <a:cs typeface="Arial"/>
            </a:endParaRPr>
          </a:p>
        </p:txBody>
      </p:sp>
      <p:sp>
        <p:nvSpPr>
          <p:cNvPr id="9" name="Star: 6 Points 8">
            <a:extLst>
              <a:ext uri="{FF2B5EF4-FFF2-40B4-BE49-F238E27FC236}">
                <a16:creationId xmlns:a16="http://schemas.microsoft.com/office/drawing/2014/main" id="{F9158093-634E-4B9A-AD58-83E8F7FE4451}"/>
              </a:ext>
            </a:extLst>
          </p:cNvPr>
          <p:cNvSpPr/>
          <p:nvPr/>
        </p:nvSpPr>
        <p:spPr>
          <a:xfrm>
            <a:off x="8020435" y="116052"/>
            <a:ext cx="1036467" cy="886742"/>
          </a:xfrm>
          <a:prstGeom prst="star6">
            <a:avLst/>
          </a:prstGeom>
          <a:solidFill>
            <a:srgbClr val="00206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fr" sz="1600" b="1" i="0" u="none" baseline="0"/>
              <a:t>Données</a:t>
            </a:r>
          </a:p>
        </p:txBody>
      </p:sp>
    </p:spTree>
    <p:extLst>
      <p:ext uri="{BB962C8B-B14F-4D97-AF65-F5344CB8AC3E}">
        <p14:creationId xmlns:p14="http://schemas.microsoft.com/office/powerpoint/2010/main" val="131907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12B5-FE99-4A0D-B4F1-4AB69D7EA0FE}"/>
              </a:ext>
            </a:extLst>
          </p:cNvPr>
          <p:cNvSpPr>
            <a:spLocks noGrp="1"/>
          </p:cNvSpPr>
          <p:nvPr>
            <p:ph type="title"/>
          </p:nvPr>
        </p:nvSpPr>
        <p:spPr>
          <a:xfrm>
            <a:off x="457200" y="274638"/>
            <a:ext cx="7691933" cy="1143000"/>
          </a:xfrm>
        </p:spPr>
        <p:txBody>
          <a:bodyPr>
            <a:normAutofit/>
          </a:bodyPr>
          <a:lstStyle/>
          <a:p>
            <a:pPr algn="l" rtl="0"/>
            <a:r>
              <a:rPr lang="fr" sz="2100" b="0" i="0" u="none" baseline="0" dirty="0"/>
              <a:t>Utiliser les données afin de montrer que la couverture vaccinale de votre pays permet d'atteindre de bons résultats en matière de santé (et il reste encore beaucoup à faire) (2/2)</a:t>
            </a:r>
          </a:p>
        </p:txBody>
      </p:sp>
      <p:graphicFrame>
        <p:nvGraphicFramePr>
          <p:cNvPr id="6" name="Content Placeholder 5">
            <a:extLst>
              <a:ext uri="{FF2B5EF4-FFF2-40B4-BE49-F238E27FC236}">
                <a16:creationId xmlns:a16="http://schemas.microsoft.com/office/drawing/2014/main" id="{F626D1D3-5C32-46A4-BCA3-370B805395BA}"/>
              </a:ext>
            </a:extLst>
          </p:cNvPr>
          <p:cNvGraphicFramePr>
            <a:graphicFrameLocks noGrp="1"/>
          </p:cNvGraphicFramePr>
          <p:nvPr>
            <p:ph idx="1"/>
          </p:nvPr>
        </p:nvGraphicFramePr>
        <p:xfrm>
          <a:off x="457200" y="1598398"/>
          <a:ext cx="8256218" cy="380311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90586330"/>
                    </a:ext>
                  </a:extLst>
                </a:gridCol>
                <a:gridCol w="5208218">
                  <a:extLst>
                    <a:ext uri="{9D8B030D-6E8A-4147-A177-3AD203B41FA5}">
                      <a16:colId xmlns:a16="http://schemas.microsoft.com/office/drawing/2014/main" val="1200782510"/>
                    </a:ext>
                  </a:extLst>
                </a:gridCol>
              </a:tblGrid>
              <a:tr h="358878">
                <a:tc>
                  <a:txBody>
                    <a:bodyPr/>
                    <a:lstStyle/>
                    <a:p>
                      <a:pPr algn="l" rtl="0"/>
                      <a:r>
                        <a:rPr lang="fr" sz="1600" b="1" i="0" u="none" baseline="0" dirty="0"/>
                        <a:t>Données nationales requises</a:t>
                      </a:r>
                    </a:p>
                  </a:txBody>
                  <a:tcPr/>
                </a:tc>
                <a:tc>
                  <a:txBody>
                    <a:bodyPr/>
                    <a:lstStyle/>
                    <a:p>
                      <a:pPr algn="l" rtl="0"/>
                      <a:r>
                        <a:rPr lang="fr" sz="1600" b="1" i="0" u="none" baseline="0" dirty="0"/>
                        <a:t>Exemple d'analyse hypothétique:</a:t>
                      </a:r>
                    </a:p>
                  </a:txBody>
                  <a:tcPr/>
                </a:tc>
                <a:extLst>
                  <a:ext uri="{0D108BD9-81ED-4DB2-BD59-A6C34878D82A}">
                    <a16:rowId xmlns:a16="http://schemas.microsoft.com/office/drawing/2014/main" val="1738736081"/>
                  </a:ext>
                </a:extLst>
              </a:tr>
              <a:tr h="382523">
                <a:tc>
                  <a:txBody>
                    <a:bodyPr/>
                    <a:lstStyle/>
                    <a:p>
                      <a:pPr algn="l" rtl="0"/>
                      <a:r>
                        <a:rPr lang="fr" sz="1300" b="0" i="0" u="none" baseline="0" dirty="0"/>
                        <a:t>Évolution du nombre de décès des suites d'une maladie à prévention vaccinale</a:t>
                      </a:r>
                    </a:p>
                  </a:txBody>
                  <a:tcPr anchor="ctr"/>
                </a:tc>
                <a:tc>
                  <a:txBody>
                    <a:bodyPr/>
                    <a:lstStyle/>
                    <a:p>
                      <a:pPr algn="l" rtl="0"/>
                      <a:r>
                        <a:rPr lang="fr" sz="1300" b="0" i="0" u="none" baseline="0"/>
                        <a:t>Avec notre programme de vaccination, les décès dus à la rougeole ont baissé de 80 % (nombre de décès pour 100 000 habitants) depuis 1990.</a:t>
                      </a:r>
                    </a:p>
                  </a:txBody>
                  <a:tcPr/>
                </a:tc>
                <a:extLst>
                  <a:ext uri="{0D108BD9-81ED-4DB2-BD59-A6C34878D82A}">
                    <a16:rowId xmlns:a16="http://schemas.microsoft.com/office/drawing/2014/main" val="1882608205"/>
                  </a:ext>
                </a:extLst>
              </a:tr>
              <a:tr h="579120">
                <a:tc>
                  <a:txBody>
                    <a:bodyPr/>
                    <a:lstStyle/>
                    <a:p>
                      <a:pPr algn="l" rtl="0"/>
                      <a:r>
                        <a:rPr lang="fr" sz="1300" b="0" i="0" u="none" baseline="0" dirty="0"/>
                        <a:t>Nombre de décès dus à une maladie à prévention vaccinale dont le vaccin n'a pas encore été introduit, couverture vaccinale envisagée, efficacité du vaccin</a:t>
                      </a:r>
                    </a:p>
                  </a:txBody>
                  <a:tcPr anchor="ctr"/>
                </a:tc>
                <a:tc>
                  <a:txBody>
                    <a:bodyPr/>
                    <a:lstStyle/>
                    <a:p>
                      <a:pPr algn="l" rtl="0"/>
                      <a:r>
                        <a:rPr lang="fr" sz="1300" b="0" i="0" u="none" baseline="0" dirty="0"/>
                        <a:t>Avec l'introduction du vaccin antirotavirus, on estime pouvoir réduire le nombre de décès dus à des maladies diarrhéiques de XX, et le nombre d'hospitalisations de YY.</a:t>
                      </a:r>
                      <a:br>
                        <a:rPr lang="fr" sz="1300" dirty="0"/>
                      </a:br>
                      <a:br>
                        <a:rPr lang="fr" sz="1300" dirty="0"/>
                      </a:br>
                      <a:r>
                        <a:rPr lang="fr" sz="1300" b="0" i="0" u="none" baseline="0" dirty="0">
                          <a:solidFill>
                            <a:schemeClr val="tx1"/>
                          </a:solidFill>
                        </a:rPr>
                        <a:t>Avec l'introduction du VCP, on estime pouvoir réduire le nombre de cas de pneumonie et d'infection invasive et de décès associés de 33 % et les frais d'hospitalisation y afférents de YY.</a:t>
                      </a:r>
                    </a:p>
                  </a:txBody>
                  <a:tcPr/>
                </a:tc>
                <a:extLst>
                  <a:ext uri="{0D108BD9-81ED-4DB2-BD59-A6C34878D82A}">
                    <a16:rowId xmlns:a16="http://schemas.microsoft.com/office/drawing/2014/main" val="2783544202"/>
                  </a:ext>
                </a:extLst>
              </a:tr>
              <a:tr h="579120">
                <a:tc>
                  <a:txBody>
                    <a:bodyPr/>
                    <a:lstStyle/>
                    <a:p>
                      <a:pPr algn="l" rtl="0"/>
                      <a:r>
                        <a:rPr lang="fr" sz="1300" b="0" i="0" u="none" baseline="0"/>
                        <a:t>Introductions dans votre pays par rapport aux pays pairs</a:t>
                      </a:r>
                      <a:endParaRPr lang="fr" sz="1300" b="0" dirty="0">
                        <a:solidFill>
                          <a:srgbClr val="FF0000"/>
                        </a:solidFill>
                      </a:endParaRPr>
                    </a:p>
                  </a:txBody>
                  <a:tcPr anchor="ctr"/>
                </a:tc>
                <a:tc>
                  <a:txBody>
                    <a:bodyPr/>
                    <a:lstStyle/>
                    <a:p>
                      <a:pPr algn="l" rtl="0"/>
                      <a:r>
                        <a:rPr lang="fr" sz="1300" b="0" i="0" u="none" baseline="0" dirty="0"/>
                        <a:t>Nous avons réalisé de réels progrès grâce à l'introduction de nouveaux vaccins d'importance vitale, tels que le vaccin pentavalent et le vaccin antirotavirus.  Mais il reste encore beaucoup à faire.  Nos pays voisins progressent plus vite.  Ils ont également introduit les vaccins antipneumococciques et anti-HPV, prochains vaccins sur notre liste de priorités.  Mais nous devons augmenter notre budget afin de pouvoir administrer ces importants vaccins.</a:t>
                      </a:r>
                    </a:p>
                  </a:txBody>
                  <a:tcPr/>
                </a:tc>
                <a:extLst>
                  <a:ext uri="{0D108BD9-81ED-4DB2-BD59-A6C34878D82A}">
                    <a16:rowId xmlns:a16="http://schemas.microsoft.com/office/drawing/2014/main" val="3247170030"/>
                  </a:ext>
                </a:extLst>
              </a:tr>
            </a:tbl>
          </a:graphicData>
        </a:graphic>
      </p:graphicFrame>
      <p:sp>
        <p:nvSpPr>
          <p:cNvPr id="5" name="Slide Number Placeholder 4">
            <a:extLst>
              <a:ext uri="{FF2B5EF4-FFF2-40B4-BE49-F238E27FC236}">
                <a16:creationId xmlns:a16="http://schemas.microsoft.com/office/drawing/2014/main" id="{EB86234E-E7B5-49ED-9ABB-B961F5835DDE}"/>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lgn="r" rtl="0"/>
              <a:t>19</a:t>
            </a:fld>
            <a:endParaRPr lang="fr" dirty="0">
              <a:solidFill>
                <a:srgbClr val="E32726"/>
              </a:solidFill>
              <a:latin typeface="Arial"/>
              <a:cs typeface="Arial"/>
            </a:endParaRPr>
          </a:p>
        </p:txBody>
      </p:sp>
      <p:sp>
        <p:nvSpPr>
          <p:cNvPr id="10" name="Star: 6 Points 9">
            <a:extLst>
              <a:ext uri="{FF2B5EF4-FFF2-40B4-BE49-F238E27FC236}">
                <a16:creationId xmlns:a16="http://schemas.microsoft.com/office/drawing/2014/main" id="{A375ED5A-F028-41BD-A6F6-E56DF2A6A6FD}"/>
              </a:ext>
            </a:extLst>
          </p:cNvPr>
          <p:cNvSpPr/>
          <p:nvPr/>
        </p:nvSpPr>
        <p:spPr>
          <a:xfrm>
            <a:off x="8020435" y="116052"/>
            <a:ext cx="1036467" cy="886742"/>
          </a:xfrm>
          <a:prstGeom prst="star6">
            <a:avLst/>
          </a:prstGeom>
          <a:solidFill>
            <a:srgbClr val="00206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fr" sz="1600" b="1" i="0" u="none" baseline="0"/>
              <a:t>Données</a:t>
            </a:r>
          </a:p>
        </p:txBody>
      </p:sp>
    </p:spTree>
    <p:extLst>
      <p:ext uri="{BB962C8B-B14F-4D97-AF65-F5344CB8AC3E}">
        <p14:creationId xmlns:p14="http://schemas.microsoft.com/office/powerpoint/2010/main" val="4294137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41E38-347E-41B2-B6B3-94035AB2650C}"/>
              </a:ext>
            </a:extLst>
          </p:cNvPr>
          <p:cNvSpPr>
            <a:spLocks noGrp="1"/>
          </p:cNvSpPr>
          <p:nvPr>
            <p:ph type="title"/>
          </p:nvPr>
        </p:nvSpPr>
        <p:spPr/>
        <p:txBody>
          <a:bodyPr/>
          <a:lstStyle/>
          <a:p>
            <a:pPr algn="l" rtl="0"/>
            <a:r>
              <a:rPr lang="fr" b="0" i="0" u="none" baseline="0"/>
              <a:t>Objectif de cette présentation</a:t>
            </a:r>
          </a:p>
        </p:txBody>
      </p:sp>
      <p:sp>
        <p:nvSpPr>
          <p:cNvPr id="3" name="Content Placeholder 2">
            <a:extLst>
              <a:ext uri="{FF2B5EF4-FFF2-40B4-BE49-F238E27FC236}">
                <a16:creationId xmlns:a16="http://schemas.microsoft.com/office/drawing/2014/main" id="{DA39BDB2-9C1C-4B64-826A-10B18EAFB186}"/>
              </a:ext>
            </a:extLst>
          </p:cNvPr>
          <p:cNvSpPr>
            <a:spLocks noGrp="1"/>
          </p:cNvSpPr>
          <p:nvPr>
            <p:ph idx="1"/>
          </p:nvPr>
        </p:nvSpPr>
        <p:spPr>
          <a:xfrm>
            <a:off x="457200" y="1139362"/>
            <a:ext cx="8323006" cy="4778350"/>
          </a:xfrm>
        </p:spPr>
        <p:txBody>
          <a:bodyPr>
            <a:normAutofit/>
          </a:bodyPr>
          <a:lstStyle/>
          <a:p>
            <a:pPr algn="l" rtl="0"/>
            <a:r>
              <a:rPr lang="fr" b="1" i="0" u="none" baseline="0" dirty="0"/>
              <a:t>Objectif </a:t>
            </a:r>
            <a:r>
              <a:rPr lang="fr" b="0" i="0" u="none" baseline="0" dirty="0"/>
              <a:t>: fournir aux membres du LNCT des arguments en faveur d'une hausse (ou au moins du maintien) de l'investissement dans la vaccination</a:t>
            </a:r>
          </a:p>
          <a:p>
            <a:endParaRPr lang="fr" dirty="0"/>
          </a:p>
          <a:p>
            <a:pPr algn="l" rtl="0"/>
            <a:r>
              <a:rPr lang="fr" b="0" i="0" u="none" baseline="0" dirty="0"/>
              <a:t>Certains supports sont délibérément repris plusieurs fois car ils peuvent être utilisés pour différents arguments</a:t>
            </a:r>
          </a:p>
          <a:p>
            <a:endParaRPr lang="fr" dirty="0"/>
          </a:p>
          <a:p>
            <a:pPr algn="l" rtl="0"/>
            <a:r>
              <a:rPr lang="fr" b="0" i="0" u="none" baseline="0" dirty="0"/>
              <a:t>Les diapos ont vocation à être sélectionnées et adaptées à différents publics (par exemple le M</a:t>
            </a:r>
            <a:r>
              <a:rPr lang="fr-FR" b="0" i="0" u="none" baseline="0" dirty="0" err="1"/>
              <a:t>inistère</a:t>
            </a:r>
            <a:r>
              <a:rPr lang="fr-FR" b="0" i="0" u="none" baseline="0" dirty="0"/>
              <a:t> des Finances</a:t>
            </a:r>
            <a:r>
              <a:rPr lang="fr" b="0" i="0" u="none" baseline="0" dirty="0"/>
              <a:t>, les parlementaires, etc.) et contextes</a:t>
            </a:r>
          </a:p>
          <a:p>
            <a:endParaRPr lang="fr" dirty="0"/>
          </a:p>
          <a:p>
            <a:pPr algn="l" rtl="0"/>
            <a:r>
              <a:rPr lang="fr" b="1" i="0" u="none" baseline="0" dirty="0"/>
              <a:t>Nous voulons votre avis </a:t>
            </a:r>
            <a:r>
              <a:rPr lang="fr" b="0" i="0" u="none" baseline="0" dirty="0"/>
              <a:t>: Est-ce utile ?  Qu'est-ce qui pourrait être amélioré afin de mieux s'adapter à vos besoins et vos travaux ?</a:t>
            </a:r>
          </a:p>
        </p:txBody>
      </p:sp>
      <p:sp>
        <p:nvSpPr>
          <p:cNvPr id="5" name="Slide Number Placeholder 4">
            <a:extLst>
              <a:ext uri="{FF2B5EF4-FFF2-40B4-BE49-F238E27FC236}">
                <a16:creationId xmlns:a16="http://schemas.microsoft.com/office/drawing/2014/main" id="{886B841F-1EB4-4B5B-9BA4-DEB87B7D1B77}"/>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lgn="r" rtl="0"/>
              <a:t>2</a:t>
            </a:fld>
            <a:endParaRPr lang="fr" dirty="0">
              <a:solidFill>
                <a:srgbClr val="E32726"/>
              </a:solidFill>
              <a:latin typeface="Arial"/>
              <a:cs typeface="Arial"/>
            </a:endParaRPr>
          </a:p>
        </p:txBody>
      </p:sp>
    </p:spTree>
    <p:extLst>
      <p:ext uri="{BB962C8B-B14F-4D97-AF65-F5344CB8AC3E}">
        <p14:creationId xmlns:p14="http://schemas.microsoft.com/office/powerpoint/2010/main" val="2780758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48B7B-E016-4C5C-B0F0-0F0CC725B562}"/>
              </a:ext>
            </a:extLst>
          </p:cNvPr>
          <p:cNvSpPr>
            <a:spLocks noGrp="1"/>
          </p:cNvSpPr>
          <p:nvPr>
            <p:ph type="title"/>
          </p:nvPr>
        </p:nvSpPr>
        <p:spPr>
          <a:xfrm>
            <a:off x="457200" y="274638"/>
            <a:ext cx="7509053" cy="1143000"/>
          </a:xfrm>
        </p:spPr>
        <p:txBody>
          <a:bodyPr>
            <a:normAutofit fontScale="90000"/>
          </a:bodyPr>
          <a:lstStyle/>
          <a:p>
            <a:pPr algn="l" rtl="0"/>
            <a:r>
              <a:rPr lang="fr" b="0" i="0" u="none" baseline="0"/>
              <a:t>Exemples d'utilisation par des pays du LNCT de données afin de montrer que leur programme de vaccination permet d'atteindre de bons résultats en matière de santé</a:t>
            </a:r>
          </a:p>
        </p:txBody>
      </p:sp>
      <p:sp>
        <p:nvSpPr>
          <p:cNvPr id="5" name="Slide Number Placeholder 4">
            <a:extLst>
              <a:ext uri="{FF2B5EF4-FFF2-40B4-BE49-F238E27FC236}">
                <a16:creationId xmlns:a16="http://schemas.microsoft.com/office/drawing/2014/main" id="{8451F1D6-D010-4A21-8196-0F431113422A}"/>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lgn="r" rtl="0"/>
              <a:t>20</a:t>
            </a:fld>
            <a:endParaRPr lang="fr" dirty="0">
              <a:solidFill>
                <a:srgbClr val="E32726"/>
              </a:solidFill>
              <a:latin typeface="Arial"/>
              <a:cs typeface="Arial"/>
            </a:endParaRPr>
          </a:p>
        </p:txBody>
      </p:sp>
      <p:graphicFrame>
        <p:nvGraphicFramePr>
          <p:cNvPr id="6" name="Table 5">
            <a:extLst>
              <a:ext uri="{FF2B5EF4-FFF2-40B4-BE49-F238E27FC236}">
                <a16:creationId xmlns:a16="http://schemas.microsoft.com/office/drawing/2014/main" id="{639F8D73-E97F-4ED8-BB14-921AF76C5AFD}"/>
              </a:ext>
            </a:extLst>
          </p:cNvPr>
          <p:cNvGraphicFramePr>
            <a:graphicFrameLocks noGrp="1"/>
          </p:cNvGraphicFramePr>
          <p:nvPr/>
        </p:nvGraphicFramePr>
        <p:xfrm>
          <a:off x="457200" y="1722476"/>
          <a:ext cx="7970966" cy="4109363"/>
        </p:xfrm>
        <a:graphic>
          <a:graphicData uri="http://schemas.openxmlformats.org/drawingml/2006/table">
            <a:tbl>
              <a:tblPr firstRow="1" bandRow="1">
                <a:tableStyleId>{5C22544A-7EE6-4342-B048-85BDC9FD1C3A}</a:tableStyleId>
              </a:tblPr>
              <a:tblGrid>
                <a:gridCol w="2413000">
                  <a:extLst>
                    <a:ext uri="{9D8B030D-6E8A-4147-A177-3AD203B41FA5}">
                      <a16:colId xmlns:a16="http://schemas.microsoft.com/office/drawing/2014/main" val="2128763066"/>
                    </a:ext>
                  </a:extLst>
                </a:gridCol>
                <a:gridCol w="5557966">
                  <a:extLst>
                    <a:ext uri="{9D8B030D-6E8A-4147-A177-3AD203B41FA5}">
                      <a16:colId xmlns:a16="http://schemas.microsoft.com/office/drawing/2014/main" val="1202205104"/>
                    </a:ext>
                  </a:extLst>
                </a:gridCol>
              </a:tblGrid>
              <a:tr h="777447">
                <a:tc>
                  <a:txBody>
                    <a:bodyPr/>
                    <a:lstStyle/>
                    <a:p>
                      <a:pPr algn="l" rtl="0"/>
                      <a:r>
                        <a:rPr lang="fr" sz="1800" b="1" i="0" u="none" baseline="0"/>
                        <a:t>Données nationales requises</a:t>
                      </a:r>
                    </a:p>
                  </a:txBody>
                  <a:tcPr/>
                </a:tc>
                <a:tc>
                  <a:txBody>
                    <a:bodyPr/>
                    <a:lstStyle/>
                    <a:p>
                      <a:pPr algn="l" rtl="0"/>
                      <a:r>
                        <a:rPr lang="fr" sz="1800" b="1" i="0" u="none" baseline="0"/>
                        <a:t>Données probantes</a:t>
                      </a:r>
                    </a:p>
                  </a:txBody>
                  <a:tcPr/>
                </a:tc>
                <a:extLst>
                  <a:ext uri="{0D108BD9-81ED-4DB2-BD59-A6C34878D82A}">
                    <a16:rowId xmlns:a16="http://schemas.microsoft.com/office/drawing/2014/main" val="3818248326"/>
                  </a:ext>
                </a:extLst>
              </a:tr>
              <a:tr h="1665958">
                <a:tc>
                  <a:txBody>
                    <a:bodyPr/>
                    <a:lstStyle/>
                    <a:p>
                      <a:endParaRPr lang="fr" sz="1400" dirty="0"/>
                    </a:p>
                    <a:p>
                      <a:endParaRPr lang="fr" sz="1400" dirty="0"/>
                    </a:p>
                    <a:p>
                      <a:pPr algn="l" rtl="0"/>
                      <a:r>
                        <a:rPr lang="fr" sz="1400" b="0" i="0" u="none" baseline="0"/>
                        <a:t>Charge de morbidité</a:t>
                      </a:r>
                    </a:p>
                  </a:txBody>
                  <a:tcPr/>
                </a:tc>
                <a:tc>
                  <a:txBody>
                    <a:bodyPr/>
                    <a:lstStyle/>
                    <a:p>
                      <a:pPr lvl="0" algn="l" rtl="0"/>
                      <a:r>
                        <a:rPr lang="fr" sz="1400" b="0" i="0" u="none" kern="1200" baseline="0">
                          <a:solidFill>
                            <a:schemeClr val="dk1"/>
                          </a:solidFill>
                          <a:effectLst/>
                          <a:latin typeface="+mn-lt"/>
                          <a:ea typeface="+mn-ea"/>
                          <a:cs typeface="+mn-cs"/>
                        </a:rPr>
                        <a:t>Sri Lanka : L'investissement en vaccination a entraîné une baisse de la charge de morbidité</a:t>
                      </a:r>
                    </a:p>
                    <a:p>
                      <a:pPr lvl="0" algn="l" rtl="0"/>
                      <a:endParaRPr lang="fr" sz="1400" kern="1200" dirty="0">
                        <a:solidFill>
                          <a:schemeClr val="dk1"/>
                        </a:solidFill>
                        <a:effectLst/>
                        <a:latin typeface="+mn-lt"/>
                        <a:ea typeface="+mn-ea"/>
                        <a:cs typeface="+mn-cs"/>
                      </a:endParaRPr>
                    </a:p>
                    <a:p>
                      <a:pPr algn="l" rtl="0"/>
                      <a:r>
                        <a:rPr lang="fr" sz="1400" b="0" i="0" u="none" kern="1200" baseline="0">
                          <a:solidFill>
                            <a:schemeClr val="dk1"/>
                          </a:solidFill>
                          <a:effectLst/>
                          <a:latin typeface="+mn-lt"/>
                          <a:ea typeface="+mn-ea"/>
                          <a:cs typeface="+mn-cs"/>
                        </a:rPr>
                        <a:t>Ghana : En plus de données quantitatives, existent des données empiriques incontestables prouvant la baisse de la charge liée à la méningite A</a:t>
                      </a:r>
                      <a:endParaRPr lang="fr" sz="1400" dirty="0">
                        <a:latin typeface="+mn-lt"/>
                      </a:endParaRPr>
                    </a:p>
                  </a:txBody>
                  <a:tcPr/>
                </a:tc>
                <a:extLst>
                  <a:ext uri="{0D108BD9-81ED-4DB2-BD59-A6C34878D82A}">
                    <a16:rowId xmlns:a16="http://schemas.microsoft.com/office/drawing/2014/main" val="23879644"/>
                  </a:ext>
                </a:extLst>
              </a:tr>
              <a:tr h="1665958">
                <a:tc>
                  <a:txBody>
                    <a:bodyPr/>
                    <a:lstStyle/>
                    <a:p>
                      <a:endParaRPr lang="fr" sz="1400" dirty="0"/>
                    </a:p>
                    <a:p>
                      <a:pPr algn="l" rtl="0"/>
                      <a:r>
                        <a:rPr lang="fr" sz="1400" b="0" i="0" u="none" baseline="0"/>
                        <a:t>Hospitalisation pour maladies à prévention vaccinale</a:t>
                      </a:r>
                    </a:p>
                  </a:txBody>
                  <a:tcPr/>
                </a:tc>
                <a:tc>
                  <a:txBody>
                    <a:bodyPr/>
                    <a:lstStyle/>
                    <a:p>
                      <a:pPr lvl="0" algn="l" rtl="0"/>
                      <a:r>
                        <a:rPr lang="fr" sz="1400" b="0" i="0" u="none" kern="1200" baseline="0" dirty="0">
                          <a:solidFill>
                            <a:schemeClr val="dk1"/>
                          </a:solidFill>
                          <a:effectLst/>
                          <a:latin typeface="+mn-lt"/>
                          <a:ea typeface="+mn-ea"/>
                          <a:cs typeface="+mn-cs"/>
                        </a:rPr>
                        <a:t>Géorgie : A envisagé</a:t>
                      </a:r>
                      <a:r>
                        <a:rPr lang="fr-FR" sz="1400" b="0" i="0" u="none" kern="1200" baseline="0" dirty="0">
                          <a:solidFill>
                            <a:schemeClr val="dk1"/>
                          </a:solidFill>
                          <a:effectLst/>
                          <a:latin typeface="+mn-lt"/>
                          <a:ea typeface="+mn-ea"/>
                          <a:cs typeface="+mn-cs"/>
                        </a:rPr>
                        <a:t>e</a:t>
                      </a:r>
                      <a:r>
                        <a:rPr lang="fr" sz="1400" b="0" i="0" u="none" kern="1200" baseline="0" dirty="0">
                          <a:solidFill>
                            <a:schemeClr val="dk1"/>
                          </a:solidFill>
                          <a:effectLst/>
                          <a:latin typeface="+mn-lt"/>
                          <a:ea typeface="+mn-ea"/>
                          <a:cs typeface="+mn-cs"/>
                        </a:rPr>
                        <a:t> de réduire l'hospitalisation pour des pathologies pouvant être prévenues par la vaccination</a:t>
                      </a:r>
                    </a:p>
                    <a:p>
                      <a:pPr lvl="0" algn="l" rtl="0"/>
                      <a:endParaRPr lang="fr" sz="1400" kern="1200" dirty="0">
                        <a:solidFill>
                          <a:schemeClr val="dk1"/>
                        </a:solidFill>
                        <a:effectLst/>
                        <a:latin typeface="+mn-lt"/>
                        <a:ea typeface="+mn-ea"/>
                        <a:cs typeface="+mn-cs"/>
                      </a:endParaRPr>
                    </a:p>
                    <a:p>
                      <a:pPr lvl="0" algn="l" rtl="0"/>
                      <a:r>
                        <a:rPr lang="fr" sz="1400" b="0" i="0" u="none" kern="1200" baseline="0" dirty="0">
                          <a:solidFill>
                            <a:schemeClr val="dk1"/>
                          </a:solidFill>
                          <a:effectLst/>
                          <a:latin typeface="+mn-lt"/>
                          <a:ea typeface="+mn-ea"/>
                          <a:cs typeface="+mn-cs"/>
                        </a:rPr>
                        <a:t>Arménie : A enregistrée une baisse de l'hospitalisation des enfants pour des infections à rotavirus après l'introduction du vaccin</a:t>
                      </a:r>
                    </a:p>
                    <a:p>
                      <a:pPr marL="0" indent="0" algn="l" rtl="0">
                        <a:spcAft>
                          <a:spcPts val="600"/>
                        </a:spcAft>
                        <a:buFont typeface="+mj-lt"/>
                        <a:buNone/>
                      </a:pPr>
                      <a:endParaRPr lang="fr" sz="1400" dirty="0">
                        <a:latin typeface="+mn-lt"/>
                      </a:endParaRPr>
                    </a:p>
                  </a:txBody>
                  <a:tcPr/>
                </a:tc>
                <a:extLst>
                  <a:ext uri="{0D108BD9-81ED-4DB2-BD59-A6C34878D82A}">
                    <a16:rowId xmlns:a16="http://schemas.microsoft.com/office/drawing/2014/main" val="1429930954"/>
                  </a:ext>
                </a:extLst>
              </a:tr>
            </a:tbl>
          </a:graphicData>
        </a:graphic>
      </p:graphicFrame>
      <p:sp>
        <p:nvSpPr>
          <p:cNvPr id="9" name="Star: 6 Points 8">
            <a:extLst>
              <a:ext uri="{FF2B5EF4-FFF2-40B4-BE49-F238E27FC236}">
                <a16:creationId xmlns:a16="http://schemas.microsoft.com/office/drawing/2014/main" id="{9F04A41C-C4B2-4DEC-8770-8883E21D46BC}"/>
              </a:ext>
            </a:extLst>
          </p:cNvPr>
          <p:cNvSpPr/>
          <p:nvPr/>
        </p:nvSpPr>
        <p:spPr>
          <a:xfrm>
            <a:off x="7888761" y="183415"/>
            <a:ext cx="1036467" cy="886742"/>
          </a:xfrm>
          <a:prstGeom prst="star6">
            <a:avLst/>
          </a:prstGeom>
          <a:solidFill>
            <a:srgbClr val="00206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fr" sz="1600" b="1" i="0" u="none" baseline="0"/>
              <a:t>Données</a:t>
            </a:r>
          </a:p>
        </p:txBody>
      </p:sp>
    </p:spTree>
    <p:extLst>
      <p:ext uri="{BB962C8B-B14F-4D97-AF65-F5344CB8AC3E}">
        <p14:creationId xmlns:p14="http://schemas.microsoft.com/office/powerpoint/2010/main" val="2961140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27A59-FB51-4F20-AC43-452A5B03A1BA}"/>
              </a:ext>
            </a:extLst>
          </p:cNvPr>
          <p:cNvSpPr>
            <a:spLocks noGrp="1"/>
          </p:cNvSpPr>
          <p:nvPr>
            <p:ph type="title"/>
          </p:nvPr>
        </p:nvSpPr>
        <p:spPr/>
        <p:txBody>
          <a:bodyPr>
            <a:normAutofit/>
          </a:bodyPr>
          <a:lstStyle/>
          <a:p>
            <a:pPr algn="l" rtl="0"/>
            <a:r>
              <a:rPr lang="fr" b="0" i="0" u="none" baseline="0"/>
              <a:t>Messages de soutien tirés de la littérature</a:t>
            </a:r>
            <a:endParaRPr lang="fr" i="1" dirty="0"/>
          </a:p>
        </p:txBody>
      </p:sp>
      <p:sp>
        <p:nvSpPr>
          <p:cNvPr id="3" name="Content Placeholder 2">
            <a:extLst>
              <a:ext uri="{FF2B5EF4-FFF2-40B4-BE49-F238E27FC236}">
                <a16:creationId xmlns:a16="http://schemas.microsoft.com/office/drawing/2014/main" id="{EFA796CB-1BFC-49B0-8B96-85A1D4E910F3}"/>
              </a:ext>
            </a:extLst>
          </p:cNvPr>
          <p:cNvSpPr>
            <a:spLocks noGrp="1"/>
          </p:cNvSpPr>
          <p:nvPr>
            <p:ph idx="1"/>
          </p:nvPr>
        </p:nvSpPr>
        <p:spPr/>
        <p:txBody>
          <a:bodyPr/>
          <a:lstStyle/>
          <a:p>
            <a:endParaRPr lang="fr"/>
          </a:p>
        </p:txBody>
      </p:sp>
      <p:sp>
        <p:nvSpPr>
          <p:cNvPr id="4" name="Text Placeholder 3">
            <a:extLst>
              <a:ext uri="{FF2B5EF4-FFF2-40B4-BE49-F238E27FC236}">
                <a16:creationId xmlns:a16="http://schemas.microsoft.com/office/drawing/2014/main" id="{046AB704-7F4B-4DAA-9CFA-C5D0E5FCB1C0}"/>
              </a:ext>
            </a:extLst>
          </p:cNvPr>
          <p:cNvSpPr>
            <a:spLocks noGrp="1"/>
          </p:cNvSpPr>
          <p:nvPr>
            <p:ph type="body" sz="quarter" idx="10"/>
          </p:nvPr>
        </p:nvSpPr>
        <p:spPr>
          <a:xfrm>
            <a:off x="457200" y="1146226"/>
            <a:ext cx="8229600" cy="609600"/>
          </a:xfrm>
        </p:spPr>
        <p:txBody>
          <a:bodyPr>
            <a:normAutofit fontScale="92500" lnSpcReduction="10000"/>
          </a:bodyPr>
          <a:lstStyle/>
          <a:p>
            <a:pPr algn="l" rtl="0"/>
            <a:r>
              <a:rPr lang="fr" b="1" i="1" u="none" baseline="0" dirty="0"/>
              <a:t>Veuillez noter que l'on pourrait ajouter d'autres exemples. Sont-ils aussi efficaces que les études de pays ou études mondiales ?</a:t>
            </a:r>
            <a:endParaRPr lang="fr" dirty="0"/>
          </a:p>
        </p:txBody>
      </p:sp>
      <p:sp>
        <p:nvSpPr>
          <p:cNvPr id="5" name="Slide Number Placeholder 4">
            <a:extLst>
              <a:ext uri="{FF2B5EF4-FFF2-40B4-BE49-F238E27FC236}">
                <a16:creationId xmlns:a16="http://schemas.microsoft.com/office/drawing/2014/main" id="{D0578849-1E4A-4020-BFB7-F11D39AF6756}"/>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lgn="r" rtl="0"/>
              <a:t>21</a:t>
            </a:fld>
            <a:endParaRPr lang="fr" dirty="0">
              <a:solidFill>
                <a:srgbClr val="E32726"/>
              </a:solidFill>
              <a:latin typeface="Arial"/>
              <a:cs typeface="Arial"/>
            </a:endParaRPr>
          </a:p>
        </p:txBody>
      </p:sp>
      <p:graphicFrame>
        <p:nvGraphicFramePr>
          <p:cNvPr id="8" name="Table 7">
            <a:extLst>
              <a:ext uri="{FF2B5EF4-FFF2-40B4-BE49-F238E27FC236}">
                <a16:creationId xmlns:a16="http://schemas.microsoft.com/office/drawing/2014/main" id="{F46F9798-7ADA-45CF-A792-9E3D978D47CE}"/>
              </a:ext>
            </a:extLst>
          </p:cNvPr>
          <p:cNvGraphicFramePr>
            <a:graphicFrameLocks noGrp="1"/>
          </p:cNvGraphicFramePr>
          <p:nvPr/>
        </p:nvGraphicFramePr>
        <p:xfrm>
          <a:off x="436028" y="1794526"/>
          <a:ext cx="7970966" cy="4047473"/>
        </p:xfrm>
        <a:graphic>
          <a:graphicData uri="http://schemas.openxmlformats.org/drawingml/2006/table">
            <a:tbl>
              <a:tblPr firstRow="1" bandRow="1">
                <a:tableStyleId>{5C22544A-7EE6-4342-B048-85BDC9FD1C3A}</a:tableStyleId>
              </a:tblPr>
              <a:tblGrid>
                <a:gridCol w="1656608">
                  <a:extLst>
                    <a:ext uri="{9D8B030D-6E8A-4147-A177-3AD203B41FA5}">
                      <a16:colId xmlns:a16="http://schemas.microsoft.com/office/drawing/2014/main" val="2128763066"/>
                    </a:ext>
                  </a:extLst>
                </a:gridCol>
                <a:gridCol w="6314358">
                  <a:extLst>
                    <a:ext uri="{9D8B030D-6E8A-4147-A177-3AD203B41FA5}">
                      <a16:colId xmlns:a16="http://schemas.microsoft.com/office/drawing/2014/main" val="1202205104"/>
                    </a:ext>
                  </a:extLst>
                </a:gridCol>
              </a:tblGrid>
              <a:tr h="390311">
                <a:tc>
                  <a:txBody>
                    <a:bodyPr/>
                    <a:lstStyle/>
                    <a:p>
                      <a:pPr algn="l" rtl="0"/>
                      <a:r>
                        <a:rPr lang="fr" sz="1800" b="1" i="0" u="none" baseline="0" dirty="0"/>
                        <a:t>Intervention</a:t>
                      </a:r>
                    </a:p>
                  </a:txBody>
                  <a:tcPr/>
                </a:tc>
                <a:tc>
                  <a:txBody>
                    <a:bodyPr/>
                    <a:lstStyle/>
                    <a:p>
                      <a:pPr algn="l" rtl="0"/>
                      <a:r>
                        <a:rPr lang="fr" sz="1800" b="1" i="0" u="none" baseline="0"/>
                        <a:t>Données probantes</a:t>
                      </a:r>
                    </a:p>
                  </a:txBody>
                  <a:tcPr/>
                </a:tc>
                <a:extLst>
                  <a:ext uri="{0D108BD9-81ED-4DB2-BD59-A6C34878D82A}">
                    <a16:rowId xmlns:a16="http://schemas.microsoft.com/office/drawing/2014/main" val="3818248326"/>
                  </a:ext>
                </a:extLst>
              </a:tr>
              <a:tr h="2053144">
                <a:tc>
                  <a:txBody>
                    <a:bodyPr/>
                    <a:lstStyle/>
                    <a:p>
                      <a:endParaRPr lang="fr" sz="1400" dirty="0"/>
                    </a:p>
                    <a:p>
                      <a:endParaRPr lang="fr" sz="1400" dirty="0"/>
                    </a:p>
                    <a:p>
                      <a:endParaRPr lang="fr" sz="1400" dirty="0"/>
                    </a:p>
                    <a:p>
                      <a:pPr algn="l" rtl="0"/>
                      <a:r>
                        <a:rPr lang="fr" sz="1400" b="0" i="0" u="none" baseline="0"/>
                        <a:t>Vaccination contre les infections à Hib</a:t>
                      </a:r>
                    </a:p>
                  </a:txBody>
                  <a:tcPr/>
                </a:tc>
                <a:tc>
                  <a:txBody>
                    <a:bodyPr/>
                    <a:lstStyle/>
                    <a:p>
                      <a:pPr marL="0" indent="0" algn="l" rtl="0">
                        <a:spcAft>
                          <a:spcPts val="600"/>
                        </a:spcAft>
                        <a:buFont typeface="+mj-lt"/>
                        <a:buNone/>
                      </a:pPr>
                      <a:r>
                        <a:rPr lang="fr" sz="1400" b="0" i="0" u="none" baseline="0" dirty="0">
                          <a:latin typeface="+mn-lt"/>
                        </a:rPr>
                        <a:t>Une étude menée en Ouzbékistan a révélé que la vaccination anti-Hib pour une cohorte de naissances devrait permettre d'éviter 350 décès par an chez les enfants de moins de 5 ans. </a:t>
                      </a:r>
                    </a:p>
                    <a:p>
                      <a:pPr marL="0" indent="0" algn="l" rtl="0">
                        <a:spcAft>
                          <a:spcPts val="600"/>
                        </a:spcAft>
                        <a:buFont typeface="+mj-lt"/>
                        <a:buNone/>
                      </a:pPr>
                      <a:endParaRPr lang="fr" sz="1400" dirty="0">
                        <a:latin typeface="+mn-lt"/>
                      </a:endParaRPr>
                    </a:p>
                    <a:p>
                      <a:pPr marL="0" indent="0" algn="l" rtl="0">
                        <a:spcAft>
                          <a:spcPts val="600"/>
                        </a:spcAft>
                        <a:buFont typeface="+mj-lt"/>
                        <a:buNone/>
                      </a:pPr>
                      <a:r>
                        <a:rPr lang="fr" sz="1400" b="0" i="0" u="none" baseline="0" dirty="0">
                          <a:latin typeface="+mn-lt"/>
                        </a:rPr>
                        <a:t>Citation : Griffiths UK, Clark A, Shimanovich V, Glinskaya I, Tursunova D, Kim L, et al. (2011) Comparative Economic Evaluation of Haemophilus influenzae Type b Vaccination in Belarus and Uzbekistan. PLoS ONE 6(6): e21472. doi:10.1371/journal.pone.0021472.</a:t>
                      </a:r>
                    </a:p>
                  </a:txBody>
                  <a:tcPr/>
                </a:tc>
                <a:extLst>
                  <a:ext uri="{0D108BD9-81ED-4DB2-BD59-A6C34878D82A}">
                    <a16:rowId xmlns:a16="http://schemas.microsoft.com/office/drawing/2014/main" val="1429930954"/>
                  </a:ext>
                </a:extLst>
              </a:tr>
              <a:tr h="1604018">
                <a:tc>
                  <a:txBody>
                    <a:bodyPr/>
                    <a:lstStyle/>
                    <a:p>
                      <a:pPr algn="l" rtl="0"/>
                      <a:r>
                        <a:rPr lang="fr" sz="1400" b="0" i="0" u="none" baseline="0"/>
                        <a:t>Vaccination, vies sauvées</a:t>
                      </a:r>
                    </a:p>
                  </a:txBody>
                  <a:tcPr/>
                </a:tc>
                <a:tc>
                  <a:txBody>
                    <a:bodyPr/>
                    <a:lstStyle/>
                    <a:p>
                      <a:pPr marL="0" indent="0" algn="l" rtl="0">
                        <a:spcAft>
                          <a:spcPts val="600"/>
                        </a:spcAft>
                        <a:buFont typeface="+mj-lt"/>
                        <a:buNone/>
                      </a:pPr>
                      <a:r>
                        <a:rPr lang="fr" sz="1400" b="0" i="0" u="none" baseline="0" dirty="0">
                          <a:latin typeface="+mn-lt"/>
                        </a:rPr>
                        <a:t>À travers le monde, la vaccination permet d'éviter chaque année environ 2,5 millions de décès.</a:t>
                      </a:r>
                    </a:p>
                    <a:p>
                      <a:pPr marL="0" indent="0" algn="l" rtl="0">
                        <a:spcAft>
                          <a:spcPts val="600"/>
                        </a:spcAft>
                        <a:buFont typeface="+mj-lt"/>
                        <a:buNone/>
                      </a:pPr>
                      <a:r>
                        <a:rPr lang="fr" sz="1400" b="0" i="0" u="none" baseline="0" dirty="0">
                          <a:latin typeface="+mn-lt"/>
                        </a:rPr>
                        <a:t>Liens vers des données : </a:t>
                      </a:r>
                      <a:r>
                        <a:rPr lang="fr" sz="1400" b="0" i="0" u="none" baseline="0" dirty="0">
                          <a:latin typeface="+mn-lt"/>
                          <a:hlinkClick r:id="rId2"/>
                        </a:rPr>
                        <a:t>http://who.int/immunization/newsroom/global_immunization_data_july_2014.pdf</a:t>
                      </a:r>
                      <a:endParaRPr lang="fr" sz="1400" dirty="0">
                        <a:latin typeface="+mn-lt"/>
                      </a:endParaRPr>
                    </a:p>
                    <a:p>
                      <a:pPr marL="0" indent="0" algn="l" rtl="0">
                        <a:spcAft>
                          <a:spcPts val="600"/>
                        </a:spcAft>
                        <a:buFont typeface="+mj-lt"/>
                        <a:buNone/>
                      </a:pPr>
                      <a:endParaRPr lang="fr" sz="1400" dirty="0">
                        <a:latin typeface="+mn-lt"/>
                      </a:endParaRPr>
                    </a:p>
                  </a:txBody>
                  <a:tcPr/>
                </a:tc>
                <a:extLst>
                  <a:ext uri="{0D108BD9-81ED-4DB2-BD59-A6C34878D82A}">
                    <a16:rowId xmlns:a16="http://schemas.microsoft.com/office/drawing/2014/main" val="3733947073"/>
                  </a:ext>
                </a:extLst>
              </a:tr>
            </a:tbl>
          </a:graphicData>
        </a:graphic>
      </p:graphicFrame>
      <p:sp>
        <p:nvSpPr>
          <p:cNvPr id="10" name="Star: 6 Points 9">
            <a:extLst>
              <a:ext uri="{FF2B5EF4-FFF2-40B4-BE49-F238E27FC236}">
                <a16:creationId xmlns:a16="http://schemas.microsoft.com/office/drawing/2014/main" id="{AA03B89E-3CDC-46C6-900B-6E6F8C01F631}"/>
              </a:ext>
            </a:extLst>
          </p:cNvPr>
          <p:cNvSpPr/>
          <p:nvPr/>
        </p:nvSpPr>
        <p:spPr>
          <a:xfrm>
            <a:off x="7888761" y="183415"/>
            <a:ext cx="1036467" cy="886742"/>
          </a:xfrm>
          <a:prstGeom prst="star6">
            <a:avLst/>
          </a:prstGeom>
          <a:solidFill>
            <a:srgbClr val="00206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fr" sz="1600" b="1" i="0" u="none" baseline="0"/>
              <a:t>Données</a:t>
            </a:r>
          </a:p>
        </p:txBody>
      </p:sp>
    </p:spTree>
    <p:extLst>
      <p:ext uri="{BB962C8B-B14F-4D97-AF65-F5344CB8AC3E}">
        <p14:creationId xmlns:p14="http://schemas.microsoft.com/office/powerpoint/2010/main" val="3943981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27A59-FB51-4F20-AC43-452A5B03A1BA}"/>
              </a:ext>
            </a:extLst>
          </p:cNvPr>
          <p:cNvSpPr>
            <a:spLocks noGrp="1"/>
          </p:cNvSpPr>
          <p:nvPr>
            <p:ph type="title"/>
          </p:nvPr>
        </p:nvSpPr>
        <p:spPr/>
        <p:txBody>
          <a:bodyPr>
            <a:normAutofit/>
          </a:bodyPr>
          <a:lstStyle/>
          <a:p>
            <a:r>
              <a:rPr lang="en-US" dirty="0"/>
              <a:t>Extra infographics</a:t>
            </a:r>
            <a:endParaRPr lang="en-US" i="1" dirty="0"/>
          </a:p>
        </p:txBody>
      </p:sp>
      <p:sp>
        <p:nvSpPr>
          <p:cNvPr id="3" name="Content Placeholder 2">
            <a:extLst>
              <a:ext uri="{FF2B5EF4-FFF2-40B4-BE49-F238E27FC236}">
                <a16:creationId xmlns:a16="http://schemas.microsoft.com/office/drawing/2014/main" id="{EFA796CB-1BFC-49B0-8B96-85A1D4E910F3}"/>
              </a:ext>
            </a:extLst>
          </p:cNvPr>
          <p:cNvSpPr>
            <a:spLocks noGrp="1"/>
          </p:cNvSpPr>
          <p:nvPr>
            <p:ph idx="1"/>
          </p:nvPr>
        </p:nvSpPr>
        <p:spPr/>
        <p:txBody>
          <a:bodyPr/>
          <a:lstStyle/>
          <a:p>
            <a:endParaRPr lang="en-US" dirty="0"/>
          </a:p>
        </p:txBody>
      </p:sp>
      <p:sp>
        <p:nvSpPr>
          <p:cNvPr id="4" name="Text Placeholder 3">
            <a:extLst>
              <a:ext uri="{FF2B5EF4-FFF2-40B4-BE49-F238E27FC236}">
                <a16:creationId xmlns:a16="http://schemas.microsoft.com/office/drawing/2014/main" id="{046AB704-7F4B-4DAA-9CFA-C5D0E5FCB1C0}"/>
              </a:ext>
            </a:extLst>
          </p:cNvPr>
          <p:cNvSpPr>
            <a:spLocks noGrp="1"/>
          </p:cNvSpPr>
          <p:nvPr>
            <p:ph type="body" sz="quarter" idx="10"/>
          </p:nvPr>
        </p:nvSpPr>
        <p:spPr>
          <a:xfrm>
            <a:off x="457200" y="1374826"/>
            <a:ext cx="8229600" cy="609600"/>
          </a:xfrm>
        </p:spPr>
        <p:txBody>
          <a:bodyPr>
            <a:normAutofit/>
          </a:bodyPr>
          <a:lstStyle/>
          <a:p>
            <a:endParaRPr lang="en-US" dirty="0"/>
          </a:p>
        </p:txBody>
      </p:sp>
      <p:sp>
        <p:nvSpPr>
          <p:cNvPr id="5" name="Slide Number Placeholder 4">
            <a:extLst>
              <a:ext uri="{FF2B5EF4-FFF2-40B4-BE49-F238E27FC236}">
                <a16:creationId xmlns:a16="http://schemas.microsoft.com/office/drawing/2014/main" id="{D0578849-1E4A-4020-BFB7-F11D39AF6756}"/>
              </a:ext>
            </a:extLst>
          </p:cNvPr>
          <p:cNvSpPr>
            <a:spLocks noGrp="1"/>
          </p:cNvSpPr>
          <p:nvPr>
            <p:ph type="sldNum" sz="quarter" idx="4"/>
          </p:nvPr>
        </p:nvSpPr>
        <p:spPr/>
        <p:txBody>
          <a:bodyPr/>
          <a:lstStyle/>
          <a:p>
            <a:r>
              <a:rPr lang="en-US">
                <a:solidFill>
                  <a:schemeClr val="tx2"/>
                </a:solidFill>
                <a:latin typeface="Arial"/>
                <a:cs typeface="Arial"/>
              </a:rPr>
              <a:t>www.lnct.global </a:t>
            </a:r>
            <a:r>
              <a:rPr lang="en-US">
                <a:latin typeface="Arial"/>
                <a:cs typeface="Arial"/>
              </a:rPr>
              <a:t>| </a:t>
            </a:r>
            <a:fld id="{2459FD92-E8AB-4F86-BA9A-090210CAFD7B}" type="slidenum">
              <a:rPr lang="en-US" smtClean="0">
                <a:latin typeface="Arial"/>
                <a:cs typeface="Arial"/>
              </a:rPr>
              <a:pPr/>
              <a:t>22</a:t>
            </a:fld>
            <a:endParaRPr lang="en-US" dirty="0">
              <a:solidFill>
                <a:srgbClr val="E32726"/>
              </a:solidFill>
              <a:latin typeface="Arial"/>
              <a:cs typeface="Arial"/>
            </a:endParaRPr>
          </a:p>
        </p:txBody>
      </p:sp>
    </p:spTree>
    <p:extLst>
      <p:ext uri="{BB962C8B-B14F-4D97-AF65-F5344CB8AC3E}">
        <p14:creationId xmlns:p14="http://schemas.microsoft.com/office/powerpoint/2010/main" val="4127325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27A59-FB51-4F20-AC43-452A5B03A1BA}"/>
              </a:ext>
            </a:extLst>
          </p:cNvPr>
          <p:cNvSpPr>
            <a:spLocks noGrp="1"/>
          </p:cNvSpPr>
          <p:nvPr>
            <p:ph type="title"/>
          </p:nvPr>
        </p:nvSpPr>
        <p:spPr>
          <a:xfrm>
            <a:off x="132736" y="219438"/>
            <a:ext cx="8278761" cy="530389"/>
          </a:xfrm>
        </p:spPr>
        <p:txBody>
          <a:bodyPr>
            <a:normAutofit fontScale="90000"/>
          </a:bodyPr>
          <a:lstStyle/>
          <a:p>
            <a:r>
              <a:rPr lang="fr-FR" i="1" dirty="0"/>
              <a:t>Comment une couverture vaccinale élevée protège la population</a:t>
            </a:r>
            <a:endParaRPr lang="en-US" i="1" dirty="0">
              <a:highlight>
                <a:srgbClr val="FFFF00"/>
              </a:highlight>
            </a:endParaRPr>
          </a:p>
        </p:txBody>
      </p:sp>
      <p:sp>
        <p:nvSpPr>
          <p:cNvPr id="5" name="Slide Number Placeholder 4">
            <a:extLst>
              <a:ext uri="{FF2B5EF4-FFF2-40B4-BE49-F238E27FC236}">
                <a16:creationId xmlns:a16="http://schemas.microsoft.com/office/drawing/2014/main" id="{D0578849-1E4A-4020-BFB7-F11D39AF6756}"/>
              </a:ext>
            </a:extLst>
          </p:cNvPr>
          <p:cNvSpPr>
            <a:spLocks noGrp="1"/>
          </p:cNvSpPr>
          <p:nvPr>
            <p:ph type="sldNum" sz="quarter" idx="4"/>
          </p:nvPr>
        </p:nvSpPr>
        <p:spPr/>
        <p:txBody>
          <a:bodyPr/>
          <a:lstStyle/>
          <a:p>
            <a:r>
              <a:rPr lang="en-US">
                <a:solidFill>
                  <a:schemeClr val="tx2"/>
                </a:solidFill>
                <a:latin typeface="Arial"/>
                <a:cs typeface="Arial"/>
              </a:rPr>
              <a:t>www.lnct.global </a:t>
            </a:r>
            <a:r>
              <a:rPr lang="en-US">
                <a:latin typeface="Arial"/>
                <a:cs typeface="Arial"/>
              </a:rPr>
              <a:t>| </a:t>
            </a:r>
            <a:fld id="{2459FD92-E8AB-4F86-BA9A-090210CAFD7B}" type="slidenum">
              <a:rPr lang="en-US" smtClean="0">
                <a:latin typeface="Arial"/>
                <a:cs typeface="Arial"/>
              </a:rPr>
              <a:pPr/>
              <a:t>23</a:t>
            </a:fld>
            <a:endParaRPr lang="en-US" dirty="0">
              <a:solidFill>
                <a:srgbClr val="E32726"/>
              </a:solidFill>
              <a:latin typeface="Arial"/>
              <a:cs typeface="Arial"/>
            </a:endParaRPr>
          </a:p>
        </p:txBody>
      </p:sp>
      <p:pic>
        <p:nvPicPr>
          <p:cNvPr id="6" name="Picture 5">
            <a:extLst>
              <a:ext uri="{FF2B5EF4-FFF2-40B4-BE49-F238E27FC236}">
                <a16:creationId xmlns:a16="http://schemas.microsoft.com/office/drawing/2014/main" id="{AE4D8183-0E34-49B2-AD39-D949D0760B66}"/>
              </a:ext>
            </a:extLst>
          </p:cNvPr>
          <p:cNvPicPr>
            <a:picLocks noChangeAspect="1"/>
          </p:cNvPicPr>
          <p:nvPr/>
        </p:nvPicPr>
        <p:blipFill>
          <a:blip r:embed="rId3"/>
          <a:stretch>
            <a:fillRect/>
          </a:stretch>
        </p:blipFill>
        <p:spPr>
          <a:xfrm>
            <a:off x="2174965" y="613050"/>
            <a:ext cx="4654459" cy="5491426"/>
          </a:xfrm>
          <a:prstGeom prst="rect">
            <a:avLst/>
          </a:prstGeom>
        </p:spPr>
      </p:pic>
      <p:sp>
        <p:nvSpPr>
          <p:cNvPr id="11" name="TextBox 10">
            <a:extLst>
              <a:ext uri="{FF2B5EF4-FFF2-40B4-BE49-F238E27FC236}">
                <a16:creationId xmlns:a16="http://schemas.microsoft.com/office/drawing/2014/main" id="{FC2884B2-D958-4A9C-BD6C-F0C76CC850C6}"/>
              </a:ext>
            </a:extLst>
          </p:cNvPr>
          <p:cNvSpPr txBox="1"/>
          <p:nvPr/>
        </p:nvSpPr>
        <p:spPr>
          <a:xfrm>
            <a:off x="3667432" y="6330785"/>
            <a:ext cx="4488426" cy="307777"/>
          </a:xfrm>
          <a:prstGeom prst="rect">
            <a:avLst/>
          </a:prstGeom>
          <a:noFill/>
        </p:spPr>
        <p:txBody>
          <a:bodyPr wrap="square" rtlCol="0">
            <a:spAutoFit/>
          </a:bodyPr>
          <a:lstStyle/>
          <a:p>
            <a:r>
              <a:rPr lang="en-US" sz="1400" dirty="0">
                <a:hlinkClick r:id="rId4"/>
              </a:rPr>
              <a:t>https://en.wikipedia.org/wiki/Herd_immunity</a:t>
            </a:r>
            <a:endParaRPr lang="en-US" sz="1400" dirty="0"/>
          </a:p>
        </p:txBody>
      </p:sp>
      <p:sp>
        <p:nvSpPr>
          <p:cNvPr id="8" name="TextBox 7">
            <a:extLst>
              <a:ext uri="{FF2B5EF4-FFF2-40B4-BE49-F238E27FC236}">
                <a16:creationId xmlns:a16="http://schemas.microsoft.com/office/drawing/2014/main" id="{4D42ECE4-5761-4892-B3E5-CCE653434297}"/>
              </a:ext>
            </a:extLst>
          </p:cNvPr>
          <p:cNvSpPr txBox="1"/>
          <p:nvPr/>
        </p:nvSpPr>
        <p:spPr>
          <a:xfrm>
            <a:off x="3851446" y="1151371"/>
            <a:ext cx="1157002" cy="430887"/>
          </a:xfrm>
          <a:prstGeom prst="rect">
            <a:avLst/>
          </a:prstGeom>
          <a:solidFill>
            <a:schemeClr val="bg1"/>
          </a:solidFill>
        </p:spPr>
        <p:txBody>
          <a:bodyPr wrap="square" rtlCol="0">
            <a:spAutoFit/>
          </a:bodyPr>
          <a:lstStyle/>
          <a:p>
            <a:pPr algn="ctr"/>
            <a:r>
              <a:rPr lang="fr-FR" sz="1100" b="1" dirty="0"/>
              <a:t>Personne n'est vacciné</a:t>
            </a:r>
            <a:endParaRPr lang="en-US" sz="1100" b="1" dirty="0"/>
          </a:p>
        </p:txBody>
      </p:sp>
      <p:sp>
        <p:nvSpPr>
          <p:cNvPr id="9" name="TextBox 8">
            <a:extLst>
              <a:ext uri="{FF2B5EF4-FFF2-40B4-BE49-F238E27FC236}">
                <a16:creationId xmlns:a16="http://schemas.microsoft.com/office/drawing/2014/main" id="{974EB49D-CD0D-4B6C-A2B4-CF296A1CC3FB}"/>
              </a:ext>
            </a:extLst>
          </p:cNvPr>
          <p:cNvSpPr txBox="1"/>
          <p:nvPr/>
        </p:nvSpPr>
        <p:spPr>
          <a:xfrm>
            <a:off x="3851446" y="1899117"/>
            <a:ext cx="1153058" cy="738664"/>
          </a:xfrm>
          <a:prstGeom prst="rect">
            <a:avLst/>
          </a:prstGeom>
          <a:solidFill>
            <a:schemeClr val="bg1"/>
          </a:solidFill>
        </p:spPr>
        <p:txBody>
          <a:bodyPr wrap="square" rtlCol="0">
            <a:spAutoFit/>
          </a:bodyPr>
          <a:lstStyle/>
          <a:p>
            <a:pPr algn="ctr"/>
            <a:r>
              <a:rPr lang="fr-FR" sz="1050" b="1" dirty="0"/>
              <a:t>Les maladies contagieuses se propagent via la population</a:t>
            </a:r>
            <a:endParaRPr lang="en-US" sz="1050" b="1" dirty="0"/>
          </a:p>
        </p:txBody>
      </p:sp>
      <p:sp>
        <p:nvSpPr>
          <p:cNvPr id="10" name="TextBox 9">
            <a:extLst>
              <a:ext uri="{FF2B5EF4-FFF2-40B4-BE49-F238E27FC236}">
                <a16:creationId xmlns:a16="http://schemas.microsoft.com/office/drawing/2014/main" id="{871891A5-A534-4499-A753-AB7C287E7C1E}"/>
              </a:ext>
            </a:extLst>
          </p:cNvPr>
          <p:cNvSpPr txBox="1"/>
          <p:nvPr/>
        </p:nvSpPr>
        <p:spPr>
          <a:xfrm>
            <a:off x="3986213" y="2741503"/>
            <a:ext cx="1018292" cy="577081"/>
          </a:xfrm>
          <a:prstGeom prst="rect">
            <a:avLst/>
          </a:prstGeom>
          <a:solidFill>
            <a:schemeClr val="bg1"/>
          </a:solidFill>
        </p:spPr>
        <p:txBody>
          <a:bodyPr wrap="square" rtlCol="0">
            <a:spAutoFit/>
          </a:bodyPr>
          <a:lstStyle/>
          <a:p>
            <a:pPr algn="ctr"/>
            <a:r>
              <a:rPr lang="fr-FR" sz="1050" b="1" dirty="0"/>
              <a:t>Une partie de la population se fait vacciner</a:t>
            </a:r>
            <a:endParaRPr lang="en-US" sz="1050" b="1" dirty="0"/>
          </a:p>
        </p:txBody>
      </p:sp>
      <p:sp>
        <p:nvSpPr>
          <p:cNvPr id="12" name="TextBox 11">
            <a:extLst>
              <a:ext uri="{FF2B5EF4-FFF2-40B4-BE49-F238E27FC236}">
                <a16:creationId xmlns:a16="http://schemas.microsoft.com/office/drawing/2014/main" id="{A9A6F1E0-A5B4-49E1-8196-6E12BF8351DC}"/>
              </a:ext>
            </a:extLst>
          </p:cNvPr>
          <p:cNvSpPr txBox="1"/>
          <p:nvPr/>
        </p:nvSpPr>
        <p:spPr>
          <a:xfrm>
            <a:off x="3779323" y="3596702"/>
            <a:ext cx="1322784" cy="900246"/>
          </a:xfrm>
          <a:prstGeom prst="rect">
            <a:avLst/>
          </a:prstGeom>
          <a:solidFill>
            <a:schemeClr val="bg1"/>
          </a:solidFill>
        </p:spPr>
        <p:txBody>
          <a:bodyPr wrap="square" rtlCol="0">
            <a:spAutoFit/>
          </a:bodyPr>
          <a:lstStyle/>
          <a:p>
            <a:pPr algn="ctr"/>
            <a:r>
              <a:rPr lang="fr-FR" sz="1050" b="1" dirty="0"/>
              <a:t>Les maladies contagieuses se propagent via une partie de la population</a:t>
            </a:r>
            <a:endParaRPr lang="en-US" sz="1050" b="1" dirty="0"/>
          </a:p>
        </p:txBody>
      </p:sp>
      <p:sp>
        <p:nvSpPr>
          <p:cNvPr id="13" name="TextBox 12">
            <a:extLst>
              <a:ext uri="{FF2B5EF4-FFF2-40B4-BE49-F238E27FC236}">
                <a16:creationId xmlns:a16="http://schemas.microsoft.com/office/drawing/2014/main" id="{B43BE6CC-3601-45D5-B42E-E25669A23299}"/>
              </a:ext>
            </a:extLst>
          </p:cNvPr>
          <p:cNvSpPr txBox="1"/>
          <p:nvPr/>
        </p:nvSpPr>
        <p:spPr>
          <a:xfrm>
            <a:off x="3986213" y="4483048"/>
            <a:ext cx="1094358" cy="577081"/>
          </a:xfrm>
          <a:prstGeom prst="rect">
            <a:avLst/>
          </a:prstGeom>
          <a:solidFill>
            <a:schemeClr val="bg1"/>
          </a:solidFill>
        </p:spPr>
        <p:txBody>
          <a:bodyPr wrap="square" rtlCol="0">
            <a:spAutoFit/>
          </a:bodyPr>
          <a:lstStyle/>
          <a:p>
            <a:pPr algn="ctr"/>
            <a:r>
              <a:rPr lang="fr-FR" sz="1050" b="1" dirty="0"/>
              <a:t>La plupart des gens se font vacciner</a:t>
            </a:r>
            <a:endParaRPr lang="en-US" sz="1050" b="1" dirty="0"/>
          </a:p>
        </p:txBody>
      </p:sp>
      <p:sp>
        <p:nvSpPr>
          <p:cNvPr id="14" name="TextBox 13">
            <a:extLst>
              <a:ext uri="{FF2B5EF4-FFF2-40B4-BE49-F238E27FC236}">
                <a16:creationId xmlns:a16="http://schemas.microsoft.com/office/drawing/2014/main" id="{593D8B49-E977-421A-9001-FFC54BE43D49}"/>
              </a:ext>
            </a:extLst>
          </p:cNvPr>
          <p:cNvSpPr txBox="1"/>
          <p:nvPr/>
        </p:nvSpPr>
        <p:spPr>
          <a:xfrm>
            <a:off x="3986211" y="5290651"/>
            <a:ext cx="1094359" cy="738664"/>
          </a:xfrm>
          <a:prstGeom prst="rect">
            <a:avLst/>
          </a:prstGeom>
          <a:solidFill>
            <a:schemeClr val="bg1"/>
          </a:solidFill>
        </p:spPr>
        <p:txBody>
          <a:bodyPr wrap="square" rtlCol="0">
            <a:spAutoFit/>
          </a:bodyPr>
          <a:lstStyle/>
          <a:p>
            <a:pPr algn="ctr"/>
            <a:r>
              <a:rPr lang="fr-FR" sz="1050" b="1" dirty="0"/>
              <a:t>L'épidémie d'une maladie contagieuse est maîtrisée</a:t>
            </a:r>
            <a:endParaRPr lang="en-US" sz="1050" b="1" dirty="0"/>
          </a:p>
        </p:txBody>
      </p:sp>
      <p:sp>
        <p:nvSpPr>
          <p:cNvPr id="15" name="TextBox 14">
            <a:extLst>
              <a:ext uri="{FF2B5EF4-FFF2-40B4-BE49-F238E27FC236}">
                <a16:creationId xmlns:a16="http://schemas.microsoft.com/office/drawing/2014/main" id="{7C24EF49-5949-4E84-83DD-493034D63243}"/>
              </a:ext>
            </a:extLst>
          </p:cNvPr>
          <p:cNvSpPr txBox="1"/>
          <p:nvPr/>
        </p:nvSpPr>
        <p:spPr>
          <a:xfrm>
            <a:off x="2625081" y="650385"/>
            <a:ext cx="1226365" cy="400110"/>
          </a:xfrm>
          <a:prstGeom prst="rect">
            <a:avLst/>
          </a:prstGeom>
          <a:solidFill>
            <a:schemeClr val="bg1"/>
          </a:solidFill>
        </p:spPr>
        <p:txBody>
          <a:bodyPr wrap="square" rtlCol="0">
            <a:spAutoFit/>
          </a:bodyPr>
          <a:lstStyle/>
          <a:p>
            <a:r>
              <a:rPr lang="fr-FR" sz="1000" b="1" dirty="0"/>
              <a:t>pas vaccinés, mais en bonne santé</a:t>
            </a:r>
            <a:endParaRPr lang="en-US" sz="1000" b="1" dirty="0"/>
          </a:p>
        </p:txBody>
      </p:sp>
      <p:sp>
        <p:nvSpPr>
          <p:cNvPr id="16" name="TextBox 15">
            <a:extLst>
              <a:ext uri="{FF2B5EF4-FFF2-40B4-BE49-F238E27FC236}">
                <a16:creationId xmlns:a16="http://schemas.microsoft.com/office/drawing/2014/main" id="{A27984A7-2D9A-43C6-9ED6-590C13563780}"/>
              </a:ext>
            </a:extLst>
          </p:cNvPr>
          <p:cNvSpPr txBox="1"/>
          <p:nvPr/>
        </p:nvSpPr>
        <p:spPr>
          <a:xfrm>
            <a:off x="4190132" y="609049"/>
            <a:ext cx="854823" cy="553998"/>
          </a:xfrm>
          <a:prstGeom prst="rect">
            <a:avLst/>
          </a:prstGeom>
          <a:solidFill>
            <a:schemeClr val="bg1"/>
          </a:solidFill>
        </p:spPr>
        <p:txBody>
          <a:bodyPr wrap="square" rtlCol="0">
            <a:spAutoFit/>
          </a:bodyPr>
          <a:lstStyle/>
          <a:p>
            <a:r>
              <a:rPr lang="fr-FR" sz="1000" b="1" dirty="0"/>
              <a:t>vaccinés et en bonne santé</a:t>
            </a:r>
            <a:endParaRPr lang="en-US" sz="1000" b="1" dirty="0"/>
          </a:p>
        </p:txBody>
      </p:sp>
      <p:sp>
        <p:nvSpPr>
          <p:cNvPr id="17" name="TextBox 16">
            <a:extLst>
              <a:ext uri="{FF2B5EF4-FFF2-40B4-BE49-F238E27FC236}">
                <a16:creationId xmlns:a16="http://schemas.microsoft.com/office/drawing/2014/main" id="{6BA6620E-937C-476E-8FE0-F1CE9A4C010D}"/>
              </a:ext>
            </a:extLst>
          </p:cNvPr>
          <p:cNvSpPr txBox="1"/>
          <p:nvPr/>
        </p:nvSpPr>
        <p:spPr>
          <a:xfrm>
            <a:off x="5352406" y="680059"/>
            <a:ext cx="1375820" cy="400110"/>
          </a:xfrm>
          <a:prstGeom prst="rect">
            <a:avLst/>
          </a:prstGeom>
          <a:solidFill>
            <a:schemeClr val="bg1"/>
          </a:solidFill>
        </p:spPr>
        <p:txBody>
          <a:bodyPr wrap="square" rtlCol="0">
            <a:spAutoFit/>
          </a:bodyPr>
          <a:lstStyle/>
          <a:p>
            <a:r>
              <a:rPr lang="fr-FR" sz="1000" b="1" dirty="0"/>
              <a:t>pas vaccinés, malades et contagieux</a:t>
            </a:r>
            <a:endParaRPr lang="en-US" sz="1000" b="1" dirty="0"/>
          </a:p>
        </p:txBody>
      </p:sp>
    </p:spTree>
    <p:extLst>
      <p:ext uri="{BB962C8B-B14F-4D97-AF65-F5344CB8AC3E}">
        <p14:creationId xmlns:p14="http://schemas.microsoft.com/office/powerpoint/2010/main" val="4021465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A57B2-E5AC-4DCC-974C-2FC061B31514}"/>
              </a:ext>
            </a:extLst>
          </p:cNvPr>
          <p:cNvSpPr>
            <a:spLocks noGrp="1"/>
          </p:cNvSpPr>
          <p:nvPr>
            <p:ph type="title"/>
          </p:nvPr>
        </p:nvSpPr>
        <p:spPr>
          <a:xfrm>
            <a:off x="457200" y="398996"/>
            <a:ext cx="8229600" cy="1143000"/>
          </a:xfrm>
        </p:spPr>
        <p:txBody>
          <a:bodyPr/>
          <a:lstStyle/>
          <a:p>
            <a:pPr algn="l" rtl="0"/>
            <a:r>
              <a:rPr lang="fr" b="0" i="0" u="none" baseline="0"/>
              <a:t>La base de données VoICE est une excellente source d’information sur la valeur de la vaccination</a:t>
            </a:r>
          </a:p>
        </p:txBody>
      </p:sp>
      <p:sp>
        <p:nvSpPr>
          <p:cNvPr id="3" name="Content Placeholder 2">
            <a:extLst>
              <a:ext uri="{FF2B5EF4-FFF2-40B4-BE49-F238E27FC236}">
                <a16:creationId xmlns:a16="http://schemas.microsoft.com/office/drawing/2014/main" id="{21247B2E-2AF4-4404-B545-6DB60DA225E7}"/>
              </a:ext>
            </a:extLst>
          </p:cNvPr>
          <p:cNvSpPr>
            <a:spLocks noGrp="1"/>
          </p:cNvSpPr>
          <p:nvPr>
            <p:ph idx="1"/>
          </p:nvPr>
        </p:nvSpPr>
        <p:spPr>
          <a:xfrm>
            <a:off x="457200" y="1417638"/>
            <a:ext cx="8229600" cy="4202134"/>
          </a:xfrm>
        </p:spPr>
        <p:txBody>
          <a:bodyPr>
            <a:normAutofit/>
          </a:bodyPr>
          <a:lstStyle/>
          <a:p>
            <a:pPr algn="l" rtl="0"/>
            <a:r>
              <a:rPr lang="fr" sz="2800" b="0" i="0" u="none" baseline="0" dirty="0">
                <a:hlinkClick r:id="rId3"/>
              </a:rPr>
              <a:t>https://immunizationevidence.org/</a:t>
            </a:r>
            <a:endParaRPr lang="fr" sz="2800" dirty="0"/>
          </a:p>
          <a:p>
            <a:endParaRPr lang="fr" sz="2800" dirty="0"/>
          </a:p>
          <a:p>
            <a:endParaRPr lang="fr" sz="2800" dirty="0"/>
          </a:p>
          <a:p>
            <a:pPr algn="l" rtl="0"/>
            <a:r>
              <a:rPr lang="fr" sz="2800" b="0" i="0" u="none" baseline="0" dirty="0"/>
              <a:t>Facile à utiliser et régulièrement mis à jour</a:t>
            </a:r>
          </a:p>
        </p:txBody>
      </p:sp>
      <p:sp>
        <p:nvSpPr>
          <p:cNvPr id="5" name="Slide Number Placeholder 4">
            <a:extLst>
              <a:ext uri="{FF2B5EF4-FFF2-40B4-BE49-F238E27FC236}">
                <a16:creationId xmlns:a16="http://schemas.microsoft.com/office/drawing/2014/main" id="{41EAF322-A5ED-4A3E-97A6-11E6137578D5}"/>
              </a:ext>
            </a:extLst>
          </p:cNvPr>
          <p:cNvSpPr>
            <a:spLocks noGrp="1"/>
          </p:cNvSpPr>
          <p:nvPr>
            <p:ph type="sldNum" sz="quarter" idx="4"/>
          </p:nvPr>
        </p:nvSpPr>
        <p:spPr/>
        <p:txBody>
          <a:bodyPr/>
          <a:lstStyle/>
          <a:p>
            <a:pPr algn="r" rtl="0"/>
            <a:r>
              <a:rPr lang="fr" b="0" i="0" u="none" baseline="0">
                <a:solidFill>
                  <a:schemeClr val="tx2"/>
                </a:solidFill>
                <a:latin typeface="Arial"/>
                <a:cs typeface="Arial"/>
              </a:rPr>
              <a:t>www.lnct.global </a:t>
            </a:r>
            <a:r>
              <a:rPr lang="fr" b="0" i="0" u="none" baseline="0">
                <a:latin typeface="Arial"/>
                <a:cs typeface="Arial"/>
              </a:rPr>
              <a:t>| </a:t>
            </a:r>
            <a:fld id="{2459FD92-E8AB-4F86-BA9A-090210CAFD7B}" type="slidenum">
              <a:rPr>
                <a:latin typeface="Arial"/>
                <a:cs typeface="Arial"/>
              </a:rPr>
              <a:pPr algn="r" rtl="0"/>
              <a:t>24</a:t>
            </a:fld>
            <a:endParaRPr lang="fr" dirty="0">
              <a:solidFill>
                <a:srgbClr val="E32726"/>
              </a:solidFill>
              <a:latin typeface="Arial"/>
              <a:cs typeface="Arial"/>
            </a:endParaRPr>
          </a:p>
        </p:txBody>
      </p:sp>
    </p:spTree>
    <p:extLst>
      <p:ext uri="{BB962C8B-B14F-4D97-AF65-F5344CB8AC3E}">
        <p14:creationId xmlns:p14="http://schemas.microsoft.com/office/powerpoint/2010/main" val="2916505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945" y="247232"/>
            <a:ext cx="8229600" cy="1143000"/>
          </a:xfrm>
        </p:spPr>
        <p:txBody>
          <a:bodyPr/>
          <a:lstStyle/>
          <a:p>
            <a:pPr algn="l" rtl="0"/>
            <a:r>
              <a:rPr lang="fr" b="0" i="0" u="none" baseline="0"/>
              <a:t>Pourquoi est-il important d'investir dans la vaccination ?</a:t>
            </a:r>
          </a:p>
        </p:txBody>
      </p:sp>
      <p:sp>
        <p:nvSpPr>
          <p:cNvPr id="100" name="TextBox 99">
            <a:extLst>
              <a:ext uri="{FF2B5EF4-FFF2-40B4-BE49-F238E27FC236}">
                <a16:creationId xmlns:a16="http://schemas.microsoft.com/office/drawing/2014/main" id="{E478587F-672E-43EB-87CE-495103F66784}"/>
              </a:ext>
            </a:extLst>
          </p:cNvPr>
          <p:cNvSpPr txBox="1"/>
          <p:nvPr/>
        </p:nvSpPr>
        <p:spPr>
          <a:xfrm>
            <a:off x="4395270" y="6214210"/>
            <a:ext cx="4565623" cy="369332"/>
          </a:xfrm>
          <a:prstGeom prst="rect">
            <a:avLst/>
          </a:prstGeom>
          <a:noFill/>
        </p:spPr>
        <p:txBody>
          <a:bodyPr wrap="square" rtlCol="0">
            <a:spAutoFit/>
          </a:bodyPr>
          <a:lstStyle/>
          <a:p>
            <a:pPr algn="r" rtl="0"/>
            <a:r>
              <a:rPr lang="fr" sz="900" b="0" i="0" u="none" baseline="0">
                <a:solidFill>
                  <a:prstClr val="black"/>
                </a:solidFill>
                <a:latin typeface="Calibri"/>
              </a:rPr>
              <a:t>Adapté de Palu, T. (2016). </a:t>
            </a:r>
          </a:p>
          <a:p>
            <a:pPr algn="r" rtl="0"/>
            <a:r>
              <a:rPr lang="fr" sz="900" b="0" i="0" u="none" baseline="0">
                <a:solidFill>
                  <a:prstClr val="black"/>
                </a:solidFill>
                <a:latin typeface="Calibri"/>
              </a:rPr>
              <a:t>Sustainable Immunization Through Universal Health Coverage. Réunion SAGE/Banque mondiale.</a:t>
            </a:r>
          </a:p>
        </p:txBody>
      </p:sp>
      <p:grpSp>
        <p:nvGrpSpPr>
          <p:cNvPr id="4" name="Group 3">
            <a:extLst>
              <a:ext uri="{FF2B5EF4-FFF2-40B4-BE49-F238E27FC236}">
                <a16:creationId xmlns:a16="http://schemas.microsoft.com/office/drawing/2014/main" id="{E28559BD-B490-4161-A262-804DEE31F925}"/>
              </a:ext>
            </a:extLst>
          </p:cNvPr>
          <p:cNvGrpSpPr/>
          <p:nvPr/>
        </p:nvGrpSpPr>
        <p:grpSpPr>
          <a:xfrm>
            <a:off x="451530" y="1009861"/>
            <a:ext cx="8868035" cy="5061344"/>
            <a:chOff x="430995" y="493284"/>
            <a:chExt cx="8868035" cy="5061344"/>
          </a:xfrm>
        </p:grpSpPr>
        <p:sp>
          <p:nvSpPr>
            <p:cNvPr id="97" name="TextBox 96">
              <a:extLst>
                <a:ext uri="{FF2B5EF4-FFF2-40B4-BE49-F238E27FC236}">
                  <a16:creationId xmlns:a16="http://schemas.microsoft.com/office/drawing/2014/main" id="{EA438E7A-C538-494D-8675-A167A44D6566}"/>
                </a:ext>
              </a:extLst>
            </p:cNvPr>
            <p:cNvSpPr txBox="1"/>
            <p:nvPr/>
          </p:nvSpPr>
          <p:spPr>
            <a:xfrm>
              <a:off x="517047" y="493284"/>
              <a:ext cx="4233303" cy="338554"/>
            </a:xfrm>
            <a:prstGeom prst="rect">
              <a:avLst/>
            </a:prstGeom>
            <a:noFill/>
          </p:spPr>
          <p:txBody>
            <a:bodyPr wrap="square" rtlCol="0">
              <a:spAutoFit/>
            </a:bodyPr>
            <a:lstStyle/>
            <a:p>
              <a:pPr algn="l" rtl="0"/>
              <a:r>
                <a:rPr lang="fr" sz="1600" b="0" i="0" u="none" baseline="0">
                  <a:solidFill>
                    <a:srgbClr val="4472C4">
                      <a:lumMod val="50000"/>
                    </a:srgbClr>
                  </a:solidFill>
                  <a:latin typeface="Calibri"/>
                </a:rPr>
                <a:t>Plate-forme de préparation à une pandémie</a:t>
              </a:r>
            </a:p>
          </p:txBody>
        </p:sp>
        <p:grpSp>
          <p:nvGrpSpPr>
            <p:cNvPr id="3" name="Group 2">
              <a:extLst>
                <a:ext uri="{FF2B5EF4-FFF2-40B4-BE49-F238E27FC236}">
                  <a16:creationId xmlns:a16="http://schemas.microsoft.com/office/drawing/2014/main" id="{C8AC3A3C-8039-4F53-A630-BF17C618EB44}"/>
                </a:ext>
              </a:extLst>
            </p:cNvPr>
            <p:cNvGrpSpPr/>
            <p:nvPr/>
          </p:nvGrpSpPr>
          <p:grpSpPr>
            <a:xfrm>
              <a:off x="430995" y="662561"/>
              <a:ext cx="8868035" cy="4892067"/>
              <a:chOff x="430995" y="662561"/>
              <a:chExt cx="8868035" cy="4892067"/>
            </a:xfrm>
          </p:grpSpPr>
          <p:cxnSp>
            <p:nvCxnSpPr>
              <p:cNvPr id="72" name="Connector: Elbow 71">
                <a:extLst>
                  <a:ext uri="{FF2B5EF4-FFF2-40B4-BE49-F238E27FC236}">
                    <a16:creationId xmlns:a16="http://schemas.microsoft.com/office/drawing/2014/main" id="{451427EB-09B8-4BD5-9B1F-ED5CA1215735}"/>
                  </a:ext>
                </a:extLst>
              </p:cNvPr>
              <p:cNvCxnSpPr>
                <a:cxnSpLocks/>
                <a:stCxn id="97" idx="1"/>
              </p:cNvCxnSpPr>
              <p:nvPr/>
            </p:nvCxnSpPr>
            <p:spPr>
              <a:xfrm rot="10800000" flipV="1">
                <a:off x="456537" y="662561"/>
                <a:ext cx="60511" cy="3302922"/>
              </a:xfrm>
              <a:prstGeom prst="bentConnector2">
                <a:avLst/>
              </a:prstGeom>
              <a:noFill/>
              <a:ln w="19050" cap="flat" cmpd="sng" algn="ctr">
                <a:solidFill>
                  <a:srgbClr val="4472C4">
                    <a:lumMod val="50000"/>
                  </a:srgbClr>
                </a:solidFill>
                <a:prstDash val="solid"/>
                <a:miter lim="800000"/>
              </a:ln>
              <a:effectLst/>
            </p:spPr>
          </p:cxnSp>
          <p:sp>
            <p:nvSpPr>
              <p:cNvPr id="73" name="Oval 72">
                <a:extLst>
                  <a:ext uri="{FF2B5EF4-FFF2-40B4-BE49-F238E27FC236}">
                    <a16:creationId xmlns:a16="http://schemas.microsoft.com/office/drawing/2014/main" id="{F1182C4E-E619-477A-98C1-812364E5854E}"/>
                  </a:ext>
                </a:extLst>
              </p:cNvPr>
              <p:cNvSpPr/>
              <p:nvPr/>
            </p:nvSpPr>
            <p:spPr>
              <a:xfrm>
                <a:off x="430995" y="2666795"/>
                <a:ext cx="8255805" cy="2887833"/>
              </a:xfrm>
              <a:prstGeom prst="ellipse">
                <a:avLst/>
              </a:prstGeom>
              <a:solidFill>
                <a:srgbClr val="4472C4">
                  <a:lumMod val="20000"/>
                  <a:lumOff val="80000"/>
                </a:srgbClr>
              </a:solidFill>
              <a:ln w="12700" cap="flat" cmpd="sng" algn="ctr">
                <a:solidFill>
                  <a:srgbClr val="4472C4">
                    <a:lumMod val="20000"/>
                    <a:lumOff val="8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350" b="0" i="0" u="none" strike="noStrike" kern="0" cap="none" spc="0" normalizeH="0" baseline="0" noProof="0">
                  <a:ln>
                    <a:noFill/>
                  </a:ln>
                  <a:solidFill>
                    <a:prstClr val="white"/>
                  </a:solidFill>
                  <a:effectLst/>
                  <a:uLnTx/>
                  <a:uFillTx/>
                  <a:latin typeface="Calibri"/>
                  <a:ea typeface="+mn-ea"/>
                  <a:cs typeface="+mn-cs"/>
                </a:endParaRPr>
              </a:p>
            </p:txBody>
          </p:sp>
          <p:sp>
            <p:nvSpPr>
              <p:cNvPr id="74" name="Oval 73">
                <a:extLst>
                  <a:ext uri="{FF2B5EF4-FFF2-40B4-BE49-F238E27FC236}">
                    <a16:creationId xmlns:a16="http://schemas.microsoft.com/office/drawing/2014/main" id="{2814EF9C-82B9-4299-8F32-84CD0B247DC6}"/>
                  </a:ext>
                </a:extLst>
              </p:cNvPr>
              <p:cNvSpPr/>
              <p:nvPr/>
            </p:nvSpPr>
            <p:spPr>
              <a:xfrm>
                <a:off x="937433" y="2726072"/>
                <a:ext cx="7264375" cy="2541037"/>
              </a:xfrm>
              <a:prstGeom prst="ellipse">
                <a:avLst/>
              </a:prstGeom>
              <a:solidFill>
                <a:sysClr val="window" lastClr="FFFFFF"/>
              </a:solidFill>
              <a:ln w="12700" cap="flat" cmpd="sng" algn="ctr">
                <a:solidFill>
                  <a:srgbClr val="4472C4">
                    <a:lumMod val="20000"/>
                    <a:lumOff val="8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350" b="0" i="0" u="none" strike="noStrike" kern="0" cap="none" spc="0" normalizeH="0" baseline="0" noProof="0">
                  <a:ln>
                    <a:noFill/>
                  </a:ln>
                  <a:solidFill>
                    <a:prstClr val="white"/>
                  </a:solidFill>
                  <a:effectLst/>
                  <a:uLnTx/>
                  <a:uFillTx/>
                  <a:latin typeface="Calibri"/>
                  <a:ea typeface="+mn-ea"/>
                  <a:cs typeface="+mn-cs"/>
                </a:endParaRPr>
              </a:p>
            </p:txBody>
          </p:sp>
          <p:sp>
            <p:nvSpPr>
              <p:cNvPr id="76" name="Oval 75">
                <a:extLst>
                  <a:ext uri="{FF2B5EF4-FFF2-40B4-BE49-F238E27FC236}">
                    <a16:creationId xmlns:a16="http://schemas.microsoft.com/office/drawing/2014/main" id="{19B6D8EF-5DA2-4062-9AD3-89D649FD859B}"/>
                  </a:ext>
                </a:extLst>
              </p:cNvPr>
              <p:cNvSpPr/>
              <p:nvPr/>
            </p:nvSpPr>
            <p:spPr>
              <a:xfrm>
                <a:off x="1244611" y="2767219"/>
                <a:ext cx="6670281" cy="2333226"/>
              </a:xfrm>
              <a:prstGeom prst="ellipse">
                <a:avLst/>
              </a:prstGeom>
              <a:solidFill>
                <a:srgbClr val="4472C4">
                  <a:lumMod val="40000"/>
                  <a:lumOff val="60000"/>
                </a:srgbClr>
              </a:solidFill>
              <a:ln w="12700" cap="flat" cmpd="sng" algn="ctr">
                <a:solidFill>
                  <a:srgbClr val="4472C4">
                    <a:lumMod val="40000"/>
                    <a:lumOff val="6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350" b="0" i="0" u="none" strike="noStrike" kern="0" cap="none" spc="0" normalizeH="0" baseline="0" noProof="0">
                  <a:ln>
                    <a:noFill/>
                  </a:ln>
                  <a:solidFill>
                    <a:prstClr val="white"/>
                  </a:solidFill>
                  <a:effectLst/>
                  <a:uLnTx/>
                  <a:uFillTx/>
                  <a:latin typeface="Calibri"/>
                  <a:ea typeface="+mn-ea"/>
                  <a:cs typeface="+mn-cs"/>
                </a:endParaRPr>
              </a:p>
            </p:txBody>
          </p:sp>
          <p:sp>
            <p:nvSpPr>
              <p:cNvPr id="77" name="Oval 76">
                <a:extLst>
                  <a:ext uri="{FF2B5EF4-FFF2-40B4-BE49-F238E27FC236}">
                    <a16:creationId xmlns:a16="http://schemas.microsoft.com/office/drawing/2014/main" id="{79EF77D5-CE36-4E1B-AA43-B898E087E97A}"/>
                  </a:ext>
                </a:extLst>
              </p:cNvPr>
              <p:cNvSpPr/>
              <p:nvPr/>
            </p:nvSpPr>
            <p:spPr>
              <a:xfrm>
                <a:off x="1623952" y="2833672"/>
                <a:ext cx="5865654" cy="2051772"/>
              </a:xfrm>
              <a:prstGeom prst="ellipse">
                <a:avLst/>
              </a:prstGeom>
              <a:solidFill>
                <a:sysClr val="window" lastClr="FFFFFF"/>
              </a:solidFill>
              <a:ln w="12700" cap="flat" cmpd="sng" algn="ctr">
                <a:solidFill>
                  <a:srgbClr val="4472C4">
                    <a:lumMod val="40000"/>
                    <a:lumOff val="6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350" b="0" i="0" u="none" strike="noStrike" kern="0" cap="none" spc="0" normalizeH="0" baseline="0" noProof="0">
                  <a:ln>
                    <a:noFill/>
                  </a:ln>
                  <a:solidFill>
                    <a:prstClr val="white"/>
                  </a:solidFill>
                  <a:effectLst/>
                  <a:uLnTx/>
                  <a:uFillTx/>
                  <a:latin typeface="Calibri"/>
                  <a:ea typeface="+mn-ea"/>
                  <a:cs typeface="+mn-cs"/>
                </a:endParaRPr>
              </a:p>
            </p:txBody>
          </p:sp>
          <p:sp>
            <p:nvSpPr>
              <p:cNvPr id="80" name="Oval 79">
                <a:extLst>
                  <a:ext uri="{FF2B5EF4-FFF2-40B4-BE49-F238E27FC236}">
                    <a16:creationId xmlns:a16="http://schemas.microsoft.com/office/drawing/2014/main" id="{6901C9EE-F76F-451F-AE4C-6EAB9A0FD3C4}"/>
                  </a:ext>
                </a:extLst>
              </p:cNvPr>
              <p:cNvSpPr/>
              <p:nvPr/>
            </p:nvSpPr>
            <p:spPr>
              <a:xfrm>
                <a:off x="1942550" y="2872535"/>
                <a:ext cx="5259574" cy="1839769"/>
              </a:xfrm>
              <a:prstGeom prst="ellipse">
                <a:avLst/>
              </a:prstGeom>
              <a:solidFill>
                <a:srgbClr val="4472C4">
                  <a:lumMod val="60000"/>
                  <a:lumOff val="40000"/>
                </a:srgbClr>
              </a:solidFill>
              <a:ln w="12700" cap="flat" cmpd="sng" algn="ctr">
                <a:solidFill>
                  <a:srgbClr val="4472C4">
                    <a:lumMod val="60000"/>
                    <a:lumOff val="4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350" b="0" i="0" u="none" strike="noStrike" kern="0" cap="none" spc="0" normalizeH="0" baseline="0" noProof="0">
                  <a:ln>
                    <a:noFill/>
                  </a:ln>
                  <a:solidFill>
                    <a:prstClr val="white"/>
                  </a:solidFill>
                  <a:effectLst/>
                  <a:uLnTx/>
                  <a:uFillTx/>
                  <a:latin typeface="Calibri"/>
                  <a:ea typeface="+mn-ea"/>
                  <a:cs typeface="+mn-cs"/>
                </a:endParaRPr>
              </a:p>
            </p:txBody>
          </p:sp>
          <p:sp>
            <p:nvSpPr>
              <p:cNvPr id="81" name="Oval 80">
                <a:extLst>
                  <a:ext uri="{FF2B5EF4-FFF2-40B4-BE49-F238E27FC236}">
                    <a16:creationId xmlns:a16="http://schemas.microsoft.com/office/drawing/2014/main" id="{AEDD2029-2F11-4480-8A51-F0922F29A263}"/>
                  </a:ext>
                </a:extLst>
              </p:cNvPr>
              <p:cNvSpPr/>
              <p:nvPr/>
            </p:nvSpPr>
            <p:spPr>
              <a:xfrm>
                <a:off x="2335930" y="2934717"/>
                <a:ext cx="4480560" cy="1567274"/>
              </a:xfrm>
              <a:prstGeom prst="ellipse">
                <a:avLst/>
              </a:prstGeom>
              <a:solidFill>
                <a:sysClr val="window" lastClr="FFFFFF"/>
              </a:solidFill>
              <a:ln w="12700" cap="flat" cmpd="sng" algn="ctr">
                <a:solidFill>
                  <a:srgbClr val="4472C4">
                    <a:lumMod val="60000"/>
                    <a:lumOff val="4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350" b="0" i="0" u="none" strike="noStrike" kern="0" cap="none" spc="0" normalizeH="0" baseline="0" noProof="0">
                  <a:ln>
                    <a:noFill/>
                  </a:ln>
                  <a:solidFill>
                    <a:prstClr val="white"/>
                  </a:solidFill>
                  <a:effectLst/>
                  <a:uLnTx/>
                  <a:uFillTx/>
                  <a:latin typeface="Calibri"/>
                  <a:ea typeface="+mn-ea"/>
                  <a:cs typeface="+mn-cs"/>
                </a:endParaRPr>
              </a:p>
            </p:txBody>
          </p:sp>
          <p:sp>
            <p:nvSpPr>
              <p:cNvPr id="83" name="Oval 82">
                <a:extLst>
                  <a:ext uri="{FF2B5EF4-FFF2-40B4-BE49-F238E27FC236}">
                    <a16:creationId xmlns:a16="http://schemas.microsoft.com/office/drawing/2014/main" id="{25534C8A-9C93-4051-9B07-3CE45FFBE051}"/>
                  </a:ext>
                </a:extLst>
              </p:cNvPr>
              <p:cNvSpPr/>
              <p:nvPr/>
            </p:nvSpPr>
            <p:spPr>
              <a:xfrm>
                <a:off x="2650255" y="2996785"/>
                <a:ext cx="3813048" cy="1333782"/>
              </a:xfrm>
              <a:prstGeom prst="ellipse">
                <a:avLst/>
              </a:prstGeom>
              <a:solidFill>
                <a:srgbClr val="4472C4"/>
              </a:solid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350" b="0" i="0" u="none" strike="noStrike" kern="0" cap="none" spc="0" normalizeH="0" baseline="0" noProof="0">
                  <a:ln>
                    <a:noFill/>
                  </a:ln>
                  <a:solidFill>
                    <a:prstClr val="white"/>
                  </a:solidFill>
                  <a:effectLst/>
                  <a:uLnTx/>
                  <a:uFillTx/>
                  <a:latin typeface="Calibri"/>
                  <a:ea typeface="+mn-ea"/>
                  <a:cs typeface="+mn-cs"/>
                </a:endParaRPr>
              </a:p>
            </p:txBody>
          </p:sp>
          <p:sp>
            <p:nvSpPr>
              <p:cNvPr id="84" name="Oval 83">
                <a:extLst>
                  <a:ext uri="{FF2B5EF4-FFF2-40B4-BE49-F238E27FC236}">
                    <a16:creationId xmlns:a16="http://schemas.microsoft.com/office/drawing/2014/main" id="{2C1D085B-111C-4E98-BBBA-A1376448EECC}"/>
                  </a:ext>
                </a:extLst>
              </p:cNvPr>
              <p:cNvSpPr/>
              <p:nvPr/>
            </p:nvSpPr>
            <p:spPr>
              <a:xfrm>
                <a:off x="3179464" y="3063839"/>
                <a:ext cx="2772918" cy="106485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350" b="0" i="0" u="none" strike="noStrike" kern="0" cap="none" spc="0" normalizeH="0" baseline="0" noProof="0">
                  <a:ln>
                    <a:noFill/>
                  </a:ln>
                  <a:solidFill>
                    <a:prstClr val="white"/>
                  </a:solidFill>
                  <a:effectLst/>
                  <a:uLnTx/>
                  <a:uFillTx/>
                  <a:latin typeface="Calibri"/>
                  <a:ea typeface="+mn-ea"/>
                  <a:cs typeface="+mn-cs"/>
                </a:endParaRPr>
              </a:p>
            </p:txBody>
          </p:sp>
          <p:cxnSp>
            <p:nvCxnSpPr>
              <p:cNvPr id="85" name="Connector: Elbow 84">
                <a:extLst>
                  <a:ext uri="{FF2B5EF4-FFF2-40B4-BE49-F238E27FC236}">
                    <a16:creationId xmlns:a16="http://schemas.microsoft.com/office/drawing/2014/main" id="{602FF6F4-247F-49E7-AE91-45F0BE7A2D5F}"/>
                  </a:ext>
                </a:extLst>
              </p:cNvPr>
              <p:cNvCxnSpPr>
                <a:cxnSpLocks/>
                <a:stCxn id="94" idx="1"/>
              </p:cNvCxnSpPr>
              <p:nvPr/>
            </p:nvCxnSpPr>
            <p:spPr>
              <a:xfrm rot="10800000" flipV="1">
                <a:off x="5602053" y="1627496"/>
                <a:ext cx="191476" cy="1929990"/>
              </a:xfrm>
              <a:prstGeom prst="bentConnector2">
                <a:avLst/>
              </a:prstGeom>
              <a:noFill/>
              <a:ln w="19050" cap="flat" cmpd="sng" algn="ctr">
                <a:solidFill>
                  <a:srgbClr val="4472C4">
                    <a:lumMod val="50000"/>
                  </a:srgbClr>
                </a:solidFill>
                <a:prstDash val="solid"/>
                <a:miter lim="800000"/>
              </a:ln>
              <a:effectLst/>
            </p:spPr>
          </p:cxnSp>
          <p:sp>
            <p:nvSpPr>
              <p:cNvPr id="86" name="Oval 85">
                <a:extLst>
                  <a:ext uri="{FF2B5EF4-FFF2-40B4-BE49-F238E27FC236}">
                    <a16:creationId xmlns:a16="http://schemas.microsoft.com/office/drawing/2014/main" id="{B1620885-999B-48CB-AD2E-EECD51136B07}"/>
                  </a:ext>
                </a:extLst>
              </p:cNvPr>
              <p:cNvSpPr/>
              <p:nvPr/>
            </p:nvSpPr>
            <p:spPr>
              <a:xfrm>
                <a:off x="3482359" y="3106930"/>
                <a:ext cx="2148840" cy="847944"/>
              </a:xfrm>
              <a:prstGeom prst="ellipse">
                <a:avLst/>
              </a:prstGeom>
              <a:solidFill>
                <a:srgbClr val="4472C4">
                  <a:lumMod val="75000"/>
                </a:srgbClr>
              </a:solidFill>
              <a:ln w="12700" cap="flat" cmpd="sng" algn="ctr">
                <a:solidFill>
                  <a:srgbClr val="4472C4">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350" b="0" i="0" u="none" strike="noStrike" kern="0" cap="none" spc="0" normalizeH="0" baseline="0" noProof="0">
                  <a:ln>
                    <a:noFill/>
                  </a:ln>
                  <a:solidFill>
                    <a:prstClr val="white"/>
                  </a:solidFill>
                  <a:effectLst/>
                  <a:uLnTx/>
                  <a:uFillTx/>
                  <a:latin typeface="Calibri"/>
                  <a:ea typeface="+mn-ea"/>
                  <a:cs typeface="+mn-cs"/>
                </a:endParaRPr>
              </a:p>
            </p:txBody>
          </p:sp>
          <p:sp>
            <p:nvSpPr>
              <p:cNvPr id="87" name="Oval 86">
                <a:extLst>
                  <a:ext uri="{FF2B5EF4-FFF2-40B4-BE49-F238E27FC236}">
                    <a16:creationId xmlns:a16="http://schemas.microsoft.com/office/drawing/2014/main" id="{BD49D715-3DAB-45E4-8A17-5AB1D1519E44}"/>
                  </a:ext>
                </a:extLst>
              </p:cNvPr>
              <p:cNvSpPr/>
              <p:nvPr/>
            </p:nvSpPr>
            <p:spPr>
              <a:xfrm>
                <a:off x="3817258" y="3153712"/>
                <a:ext cx="1479042" cy="550926"/>
              </a:xfrm>
              <a:prstGeom prst="ellipse">
                <a:avLst/>
              </a:prstGeom>
              <a:solidFill>
                <a:sysClr val="window" lastClr="FFFFFF"/>
              </a:solidFill>
              <a:ln w="12700" cap="flat" cmpd="sng" algn="ctr">
                <a:solidFill>
                  <a:srgbClr val="4472C4">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350" b="0" i="0" u="none" strike="noStrike" kern="0" cap="none" spc="0" normalizeH="0" baseline="0" noProof="0">
                  <a:ln>
                    <a:noFill/>
                  </a:ln>
                  <a:solidFill>
                    <a:prstClr val="white"/>
                  </a:solidFill>
                  <a:effectLst/>
                  <a:uLnTx/>
                  <a:uFillTx/>
                  <a:latin typeface="Calibri"/>
                  <a:ea typeface="+mn-ea"/>
                  <a:cs typeface="+mn-cs"/>
                </a:endParaRPr>
              </a:p>
            </p:txBody>
          </p:sp>
          <p:grpSp>
            <p:nvGrpSpPr>
              <p:cNvPr id="88" name="Group 87">
                <a:extLst>
                  <a:ext uri="{FF2B5EF4-FFF2-40B4-BE49-F238E27FC236}">
                    <a16:creationId xmlns:a16="http://schemas.microsoft.com/office/drawing/2014/main" id="{3A8C8DBD-3A4A-462D-8CF5-C3015D3BCC75}"/>
                  </a:ext>
                </a:extLst>
              </p:cNvPr>
              <p:cNvGrpSpPr/>
              <p:nvPr/>
            </p:nvGrpSpPr>
            <p:grpSpPr>
              <a:xfrm>
                <a:off x="4080148" y="2307258"/>
                <a:ext cx="953262" cy="1223645"/>
                <a:chOff x="5550408" y="2099226"/>
                <a:chExt cx="1271016" cy="1631526"/>
              </a:xfrm>
            </p:grpSpPr>
            <p:sp>
              <p:nvSpPr>
                <p:cNvPr id="89" name="Oval 88">
                  <a:extLst>
                    <a:ext uri="{FF2B5EF4-FFF2-40B4-BE49-F238E27FC236}">
                      <a16:creationId xmlns:a16="http://schemas.microsoft.com/office/drawing/2014/main" id="{F89E0C56-83FB-430D-9A8E-1DFF16E5A98C}"/>
                    </a:ext>
                  </a:extLst>
                </p:cNvPr>
                <p:cNvSpPr/>
                <p:nvPr/>
              </p:nvSpPr>
              <p:spPr>
                <a:xfrm>
                  <a:off x="5550408" y="3300984"/>
                  <a:ext cx="1271016" cy="429768"/>
                </a:xfrm>
                <a:prstGeom prst="ellipse">
                  <a:avLst/>
                </a:prstGeom>
                <a:solidFill>
                  <a:srgbClr val="4472C4">
                    <a:lumMod val="50000"/>
                  </a:srgbClr>
                </a:solidFill>
                <a:ln w="12700" cap="flat" cmpd="sng" algn="ctr">
                  <a:solidFill>
                    <a:srgbClr val="4472C4">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350" b="0" i="0" u="none" strike="noStrike" kern="0" cap="none" spc="0" normalizeH="0" baseline="0" noProof="0">
                    <a:ln>
                      <a:noFill/>
                    </a:ln>
                    <a:solidFill>
                      <a:prstClr val="white"/>
                    </a:solidFill>
                    <a:effectLst/>
                    <a:uLnTx/>
                    <a:uFillTx/>
                    <a:latin typeface="Calibri"/>
                    <a:ea typeface="+mn-ea"/>
                    <a:cs typeface="+mn-cs"/>
                  </a:endParaRPr>
                </a:p>
              </p:txBody>
            </p:sp>
            <p:sp>
              <p:nvSpPr>
                <p:cNvPr id="90" name="Freeform: Shape 89">
                  <a:extLst>
                    <a:ext uri="{FF2B5EF4-FFF2-40B4-BE49-F238E27FC236}">
                      <a16:creationId xmlns:a16="http://schemas.microsoft.com/office/drawing/2014/main" id="{32916E2B-D9B9-4DB6-A2C5-F0F7E10268BE}"/>
                    </a:ext>
                  </a:extLst>
                </p:cNvPr>
                <p:cNvSpPr/>
                <p:nvPr/>
              </p:nvSpPr>
              <p:spPr>
                <a:xfrm>
                  <a:off x="5734514" y="2777693"/>
                  <a:ext cx="902801" cy="655882"/>
                </a:xfrm>
                <a:custGeom>
                  <a:avLst/>
                  <a:gdLst>
                    <a:gd name="connsiteX0" fmla="*/ 451401 w 902801"/>
                    <a:gd name="connsiteY0" fmla="*/ 0 h 655882"/>
                    <a:gd name="connsiteX1" fmla="*/ 691091 w 902801"/>
                    <a:gd name="connsiteY1" fmla="*/ 14744 h 655882"/>
                    <a:gd name="connsiteX2" fmla="*/ 808392 w 902801"/>
                    <a:gd name="connsiteY2" fmla="*/ 37687 h 655882"/>
                    <a:gd name="connsiteX3" fmla="*/ 715762 w 902801"/>
                    <a:gd name="connsiteY3" fmla="*/ 106766 h 655882"/>
                    <a:gd name="connsiteX4" fmla="*/ 674339 w 902801"/>
                    <a:gd name="connsiteY4" fmla="*/ 152161 h 655882"/>
                    <a:gd name="connsiteX5" fmla="*/ 673141 w 902801"/>
                    <a:gd name="connsiteY5" fmla="*/ 154095 h 655882"/>
                    <a:gd name="connsiteX6" fmla="*/ 611512 w 902801"/>
                    <a:gd name="connsiteY6" fmla="*/ 200292 h 655882"/>
                    <a:gd name="connsiteX7" fmla="*/ 548169 w 902801"/>
                    <a:gd name="connsiteY7" fmla="*/ 327941 h 655882"/>
                    <a:gd name="connsiteX8" fmla="*/ 784250 w 902801"/>
                    <a:gd name="connsiteY8" fmla="*/ 559831 h 655882"/>
                    <a:gd name="connsiteX9" fmla="*/ 902801 w 902801"/>
                    <a:gd name="connsiteY9" fmla="*/ 599626 h 655882"/>
                    <a:gd name="connsiteX10" fmla="*/ 902062 w 902801"/>
                    <a:gd name="connsiteY10" fmla="*/ 599875 h 655882"/>
                    <a:gd name="connsiteX11" fmla="*/ 451401 w 902801"/>
                    <a:gd name="connsiteY11" fmla="*/ 655882 h 655882"/>
                    <a:gd name="connsiteX12" fmla="*/ 741 w 902801"/>
                    <a:gd name="connsiteY12" fmla="*/ 599875 h 655882"/>
                    <a:gd name="connsiteX13" fmla="*/ 0 w 902801"/>
                    <a:gd name="connsiteY13" fmla="*/ 599626 h 655882"/>
                    <a:gd name="connsiteX14" fmla="*/ 118551 w 902801"/>
                    <a:gd name="connsiteY14" fmla="*/ 559831 h 655882"/>
                    <a:gd name="connsiteX15" fmla="*/ 354632 w 902801"/>
                    <a:gd name="connsiteY15" fmla="*/ 327941 h 655882"/>
                    <a:gd name="connsiteX16" fmla="*/ 291291 w 902801"/>
                    <a:gd name="connsiteY16" fmla="*/ 200292 h 655882"/>
                    <a:gd name="connsiteX17" fmla="*/ 264648 w 902801"/>
                    <a:gd name="connsiteY17" fmla="*/ 180321 h 655882"/>
                    <a:gd name="connsiteX18" fmla="*/ 244875 w 902801"/>
                    <a:gd name="connsiteY18" fmla="*/ 148399 h 655882"/>
                    <a:gd name="connsiteX19" fmla="*/ 203452 w 902801"/>
                    <a:gd name="connsiteY19" fmla="*/ 103003 h 655882"/>
                    <a:gd name="connsiteX20" fmla="*/ 111408 w 902801"/>
                    <a:gd name="connsiteY20" fmla="*/ 34362 h 655882"/>
                    <a:gd name="connsiteX21" fmla="*/ 211712 w 902801"/>
                    <a:gd name="connsiteY21" fmla="*/ 14744 h 655882"/>
                    <a:gd name="connsiteX22" fmla="*/ 451401 w 902801"/>
                    <a:gd name="connsiteY22" fmla="*/ 0 h 65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2801" h="655882">
                      <a:moveTo>
                        <a:pt x="451401" y="0"/>
                      </a:moveTo>
                      <a:cubicBezTo>
                        <a:pt x="534869" y="0"/>
                        <a:pt x="615374" y="5162"/>
                        <a:pt x="691091" y="14744"/>
                      </a:cubicBezTo>
                      <a:lnTo>
                        <a:pt x="808392" y="37687"/>
                      </a:lnTo>
                      <a:lnTo>
                        <a:pt x="715762" y="106766"/>
                      </a:lnTo>
                      <a:cubicBezTo>
                        <a:pt x="699773" y="121945"/>
                        <a:pt x="685886" y="137152"/>
                        <a:pt x="674339" y="152161"/>
                      </a:cubicBezTo>
                      <a:lnTo>
                        <a:pt x="673141" y="154095"/>
                      </a:lnTo>
                      <a:lnTo>
                        <a:pt x="611512" y="200292"/>
                      </a:lnTo>
                      <a:cubicBezTo>
                        <a:pt x="570724" y="239526"/>
                        <a:pt x="548169" y="282662"/>
                        <a:pt x="548169" y="327941"/>
                      </a:cubicBezTo>
                      <a:cubicBezTo>
                        <a:pt x="548169" y="418500"/>
                        <a:pt x="638388" y="500485"/>
                        <a:pt x="784250" y="559831"/>
                      </a:cubicBezTo>
                      <a:lnTo>
                        <a:pt x="902801" y="599626"/>
                      </a:lnTo>
                      <a:lnTo>
                        <a:pt x="902062" y="599875"/>
                      </a:lnTo>
                      <a:cubicBezTo>
                        <a:pt x="773418" y="635235"/>
                        <a:pt x="618337" y="655882"/>
                        <a:pt x="451401" y="655882"/>
                      </a:cubicBezTo>
                      <a:cubicBezTo>
                        <a:pt x="284466" y="655882"/>
                        <a:pt x="129385" y="635235"/>
                        <a:pt x="741" y="599875"/>
                      </a:cubicBezTo>
                      <a:lnTo>
                        <a:pt x="0" y="599626"/>
                      </a:lnTo>
                      <a:lnTo>
                        <a:pt x="118551" y="559831"/>
                      </a:lnTo>
                      <a:cubicBezTo>
                        <a:pt x="264416" y="500485"/>
                        <a:pt x="354632" y="418500"/>
                        <a:pt x="354632" y="327941"/>
                      </a:cubicBezTo>
                      <a:cubicBezTo>
                        <a:pt x="354632" y="282662"/>
                        <a:pt x="332078" y="239526"/>
                        <a:pt x="291291" y="200292"/>
                      </a:cubicBezTo>
                      <a:lnTo>
                        <a:pt x="264648" y="180321"/>
                      </a:lnTo>
                      <a:lnTo>
                        <a:pt x="244875" y="148399"/>
                      </a:lnTo>
                      <a:cubicBezTo>
                        <a:pt x="233327" y="133389"/>
                        <a:pt x="219441" y="118182"/>
                        <a:pt x="203452" y="103003"/>
                      </a:cubicBezTo>
                      <a:lnTo>
                        <a:pt x="111408" y="34362"/>
                      </a:lnTo>
                      <a:lnTo>
                        <a:pt x="211712" y="14744"/>
                      </a:lnTo>
                      <a:cubicBezTo>
                        <a:pt x="287430" y="5162"/>
                        <a:pt x="367934" y="0"/>
                        <a:pt x="451401" y="0"/>
                      </a:cubicBezTo>
                      <a:close/>
                    </a:path>
                  </a:pathLst>
                </a:custGeom>
                <a:solidFill>
                  <a:srgbClr val="4472C4">
                    <a:lumMod val="50000"/>
                  </a:srgbClr>
                </a:solidFill>
                <a:ln w="12700" cap="flat" cmpd="sng" algn="ctr">
                  <a:solidFill>
                    <a:srgbClr val="4472C4">
                      <a:lumMod val="50000"/>
                    </a:srgbClr>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91" name="Oval 90">
                  <a:extLst>
                    <a:ext uri="{FF2B5EF4-FFF2-40B4-BE49-F238E27FC236}">
                      <a16:creationId xmlns:a16="http://schemas.microsoft.com/office/drawing/2014/main" id="{6F454860-CF97-4E0B-8166-126C849EB2FD}"/>
                    </a:ext>
                  </a:extLst>
                </p:cNvPr>
                <p:cNvSpPr/>
                <p:nvPr/>
              </p:nvSpPr>
              <p:spPr>
                <a:xfrm>
                  <a:off x="5734515" y="2099226"/>
                  <a:ext cx="902801" cy="892956"/>
                </a:xfrm>
                <a:prstGeom prst="ellipse">
                  <a:avLst/>
                </a:prstGeom>
                <a:solidFill>
                  <a:srgbClr val="4472C4">
                    <a:lumMod val="50000"/>
                  </a:srgbClr>
                </a:solidFill>
                <a:ln w="12700" cap="flat" cmpd="sng" algn="ctr">
                  <a:solidFill>
                    <a:srgbClr val="4472C4">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350" b="0" i="0" u="none" strike="noStrike" kern="0" cap="none" spc="0" normalizeH="0" baseline="0" noProof="0">
                    <a:ln>
                      <a:noFill/>
                    </a:ln>
                    <a:solidFill>
                      <a:prstClr val="white"/>
                    </a:solidFill>
                    <a:effectLst/>
                    <a:uLnTx/>
                    <a:uFillTx/>
                    <a:latin typeface="Calibri"/>
                    <a:ea typeface="+mn-ea"/>
                    <a:cs typeface="+mn-cs"/>
                  </a:endParaRPr>
                </a:p>
              </p:txBody>
            </p:sp>
          </p:grpSp>
          <p:pic>
            <p:nvPicPr>
              <p:cNvPr id="92" name="Graphic 91">
                <a:extLst>
                  <a:ext uri="{FF2B5EF4-FFF2-40B4-BE49-F238E27FC236}">
                    <a16:creationId xmlns:a16="http://schemas.microsoft.com/office/drawing/2014/main" id="{0C007537-8714-4A62-88BA-DD3A836C78A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81498" y="2398068"/>
                <a:ext cx="368853" cy="432054"/>
              </a:xfrm>
              <a:prstGeom prst="rect">
                <a:avLst/>
              </a:prstGeom>
            </p:spPr>
          </p:pic>
          <p:sp>
            <p:nvSpPr>
              <p:cNvPr id="93" name="TextBox 92">
                <a:extLst>
                  <a:ext uri="{FF2B5EF4-FFF2-40B4-BE49-F238E27FC236}">
                    <a16:creationId xmlns:a16="http://schemas.microsoft.com/office/drawing/2014/main" id="{DB6E651C-A616-42E8-AF68-7D0496F98F6B}"/>
                  </a:ext>
                </a:extLst>
              </p:cNvPr>
              <p:cNvSpPr txBox="1"/>
              <p:nvPr/>
            </p:nvSpPr>
            <p:spPr>
              <a:xfrm>
                <a:off x="5182336" y="904197"/>
                <a:ext cx="3500128" cy="338554"/>
              </a:xfrm>
              <a:prstGeom prst="rect">
                <a:avLst/>
              </a:prstGeom>
              <a:noFill/>
            </p:spPr>
            <p:txBody>
              <a:bodyPr wrap="square" rtlCol="0">
                <a:spAutoFit/>
              </a:bodyPr>
              <a:lstStyle/>
              <a:p>
                <a:pPr algn="l" rtl="0"/>
                <a:r>
                  <a:rPr lang="fr" sz="1600" b="0" i="0" u="none" baseline="0">
                    <a:solidFill>
                      <a:srgbClr val="4472C4">
                        <a:lumMod val="50000"/>
                      </a:srgbClr>
                    </a:solidFill>
                    <a:latin typeface="Calibri"/>
                  </a:rPr>
                  <a:t>Point d'entrée pour les prestations de services de santé</a:t>
                </a:r>
              </a:p>
            </p:txBody>
          </p:sp>
          <p:sp>
            <p:nvSpPr>
              <p:cNvPr id="94" name="TextBox 93">
                <a:extLst>
                  <a:ext uri="{FF2B5EF4-FFF2-40B4-BE49-F238E27FC236}">
                    <a16:creationId xmlns:a16="http://schemas.microsoft.com/office/drawing/2014/main" id="{2E22D186-4369-45C1-9507-7BFBE4D1C401}"/>
                  </a:ext>
                </a:extLst>
              </p:cNvPr>
              <p:cNvSpPr txBox="1"/>
              <p:nvPr/>
            </p:nvSpPr>
            <p:spPr>
              <a:xfrm>
                <a:off x="5793529" y="1458219"/>
                <a:ext cx="3505501" cy="338554"/>
              </a:xfrm>
              <a:prstGeom prst="rect">
                <a:avLst/>
              </a:prstGeom>
              <a:noFill/>
            </p:spPr>
            <p:txBody>
              <a:bodyPr wrap="square" rtlCol="0">
                <a:spAutoFit/>
              </a:bodyPr>
              <a:lstStyle/>
              <a:p>
                <a:pPr algn="l" rtl="0"/>
                <a:r>
                  <a:rPr lang="fr" sz="1600" b="0" i="0" u="none" baseline="0">
                    <a:solidFill>
                      <a:srgbClr val="4472C4">
                        <a:lumMod val="50000"/>
                      </a:srgbClr>
                    </a:solidFill>
                    <a:latin typeface="Calibri"/>
                  </a:rPr>
                  <a:t>Amélioration de la santé, réduction de la mortalité</a:t>
                </a:r>
              </a:p>
            </p:txBody>
          </p:sp>
          <p:sp>
            <p:nvSpPr>
              <p:cNvPr id="95" name="TextBox 94">
                <a:extLst>
                  <a:ext uri="{FF2B5EF4-FFF2-40B4-BE49-F238E27FC236}">
                    <a16:creationId xmlns:a16="http://schemas.microsoft.com/office/drawing/2014/main" id="{082E6C5D-9B1A-400E-AB65-DAA048DC5378}"/>
                  </a:ext>
                </a:extLst>
              </p:cNvPr>
              <p:cNvSpPr txBox="1"/>
              <p:nvPr/>
            </p:nvSpPr>
            <p:spPr>
              <a:xfrm>
                <a:off x="6511169" y="2047039"/>
                <a:ext cx="1961928" cy="338554"/>
              </a:xfrm>
              <a:prstGeom prst="rect">
                <a:avLst/>
              </a:prstGeom>
              <a:noFill/>
            </p:spPr>
            <p:txBody>
              <a:bodyPr wrap="square" rtlCol="0">
                <a:spAutoFit/>
              </a:bodyPr>
              <a:lstStyle/>
              <a:p>
                <a:pPr algn="l" rtl="0"/>
                <a:r>
                  <a:rPr lang="fr" sz="1600" b="0" i="0" u="none" baseline="0">
                    <a:solidFill>
                      <a:srgbClr val="4472C4">
                        <a:lumMod val="50000"/>
                      </a:srgbClr>
                    </a:solidFill>
                    <a:latin typeface="Calibri"/>
                  </a:rPr>
                  <a:t>Pratique optimale en matière de santé</a:t>
                </a:r>
              </a:p>
            </p:txBody>
          </p:sp>
          <p:sp>
            <p:nvSpPr>
              <p:cNvPr id="96" name="TextBox 95">
                <a:extLst>
                  <a:ext uri="{FF2B5EF4-FFF2-40B4-BE49-F238E27FC236}">
                    <a16:creationId xmlns:a16="http://schemas.microsoft.com/office/drawing/2014/main" id="{F4A657D5-F019-488B-B138-B9156ECF6E58}"/>
                  </a:ext>
                </a:extLst>
              </p:cNvPr>
              <p:cNvSpPr txBox="1"/>
              <p:nvPr/>
            </p:nvSpPr>
            <p:spPr>
              <a:xfrm>
                <a:off x="7346653" y="2623802"/>
                <a:ext cx="1404305" cy="584775"/>
              </a:xfrm>
              <a:prstGeom prst="rect">
                <a:avLst/>
              </a:prstGeom>
              <a:noFill/>
            </p:spPr>
            <p:txBody>
              <a:bodyPr wrap="square" rtlCol="0">
                <a:spAutoFit/>
              </a:bodyPr>
              <a:lstStyle/>
              <a:p>
                <a:pPr algn="l" rtl="0"/>
                <a:r>
                  <a:rPr lang="fr" sz="1600" b="0" i="0" u="none" baseline="0">
                    <a:solidFill>
                      <a:srgbClr val="4472C4">
                        <a:lumMod val="50000"/>
                      </a:srgbClr>
                    </a:solidFill>
                    <a:latin typeface="Calibri"/>
                  </a:rPr>
                  <a:t>Intervention favorable aux pauvres</a:t>
                </a:r>
              </a:p>
            </p:txBody>
          </p:sp>
          <p:sp>
            <p:nvSpPr>
              <p:cNvPr id="98" name="TextBox 97">
                <a:extLst>
                  <a:ext uri="{FF2B5EF4-FFF2-40B4-BE49-F238E27FC236}">
                    <a16:creationId xmlns:a16="http://schemas.microsoft.com/office/drawing/2014/main" id="{C917DEE8-2613-431D-A6F3-5AEDC15A5E56}"/>
                  </a:ext>
                </a:extLst>
              </p:cNvPr>
              <p:cNvSpPr txBox="1"/>
              <p:nvPr/>
            </p:nvSpPr>
            <p:spPr>
              <a:xfrm>
                <a:off x="1099737" y="980719"/>
                <a:ext cx="3650613" cy="338554"/>
              </a:xfrm>
              <a:prstGeom prst="rect">
                <a:avLst/>
              </a:prstGeom>
              <a:noFill/>
            </p:spPr>
            <p:txBody>
              <a:bodyPr wrap="square" rtlCol="0">
                <a:spAutoFit/>
              </a:bodyPr>
              <a:lstStyle/>
              <a:p>
                <a:pPr algn="l" rtl="0"/>
                <a:r>
                  <a:rPr lang="fr" sz="1600" b="0" i="0" u="none" baseline="0">
                    <a:solidFill>
                      <a:srgbClr val="4472C4">
                        <a:lumMod val="50000"/>
                      </a:srgbClr>
                    </a:solidFill>
                    <a:latin typeface="Calibri"/>
                  </a:rPr>
                  <a:t>Réduction du poids pesant sur le système de santé</a:t>
                </a:r>
              </a:p>
            </p:txBody>
          </p:sp>
          <p:cxnSp>
            <p:nvCxnSpPr>
              <p:cNvPr id="99" name="Connector: Elbow 98">
                <a:extLst>
                  <a:ext uri="{FF2B5EF4-FFF2-40B4-BE49-F238E27FC236}">
                    <a16:creationId xmlns:a16="http://schemas.microsoft.com/office/drawing/2014/main" id="{CC3A303C-6451-435F-84E0-87FEEAC725B5}"/>
                  </a:ext>
                </a:extLst>
              </p:cNvPr>
              <p:cNvCxnSpPr>
                <a:cxnSpLocks/>
              </p:cNvCxnSpPr>
              <p:nvPr/>
            </p:nvCxnSpPr>
            <p:spPr>
              <a:xfrm rot="10800000" flipV="1">
                <a:off x="5071752" y="1100382"/>
                <a:ext cx="152611" cy="1577340"/>
              </a:xfrm>
              <a:prstGeom prst="bentConnector2">
                <a:avLst/>
              </a:prstGeom>
              <a:noFill/>
              <a:ln w="19050" cap="flat" cmpd="sng" algn="ctr">
                <a:solidFill>
                  <a:srgbClr val="4472C4">
                    <a:lumMod val="50000"/>
                  </a:srgbClr>
                </a:solidFill>
                <a:prstDash val="solid"/>
                <a:miter lim="800000"/>
              </a:ln>
              <a:effectLst/>
            </p:spPr>
          </p:cxnSp>
          <p:sp>
            <p:nvSpPr>
              <p:cNvPr id="102" name="TextBox 101">
                <a:extLst>
                  <a:ext uri="{FF2B5EF4-FFF2-40B4-BE49-F238E27FC236}">
                    <a16:creationId xmlns:a16="http://schemas.microsoft.com/office/drawing/2014/main" id="{64B22CA2-4526-45B1-BC95-1CAE98017E2D}"/>
                  </a:ext>
                </a:extLst>
              </p:cNvPr>
              <p:cNvSpPr txBox="1"/>
              <p:nvPr/>
            </p:nvSpPr>
            <p:spPr>
              <a:xfrm>
                <a:off x="1772431" y="1385057"/>
                <a:ext cx="2522707" cy="338554"/>
              </a:xfrm>
              <a:prstGeom prst="rect">
                <a:avLst/>
              </a:prstGeom>
              <a:noFill/>
            </p:spPr>
            <p:txBody>
              <a:bodyPr wrap="square" rtlCol="0">
                <a:spAutoFit/>
              </a:bodyPr>
              <a:lstStyle/>
              <a:p>
                <a:pPr algn="l" rtl="0"/>
                <a:r>
                  <a:rPr lang="fr" sz="1600" b="0" i="0" u="none" baseline="0">
                    <a:solidFill>
                      <a:srgbClr val="4472C4">
                        <a:lumMod val="50000"/>
                      </a:srgbClr>
                    </a:solidFill>
                    <a:latin typeface="Calibri"/>
                  </a:rPr>
                  <a:t>Gains de productivité</a:t>
                </a:r>
              </a:p>
            </p:txBody>
          </p:sp>
          <p:sp>
            <p:nvSpPr>
              <p:cNvPr id="104" name="TextBox 103">
                <a:extLst>
                  <a:ext uri="{FF2B5EF4-FFF2-40B4-BE49-F238E27FC236}">
                    <a16:creationId xmlns:a16="http://schemas.microsoft.com/office/drawing/2014/main" id="{0D31F766-5686-4B83-9DFF-E4AA623B22EC}"/>
                  </a:ext>
                </a:extLst>
              </p:cNvPr>
              <p:cNvSpPr txBox="1"/>
              <p:nvPr/>
            </p:nvSpPr>
            <p:spPr>
              <a:xfrm>
                <a:off x="2363578" y="1792832"/>
                <a:ext cx="3165306" cy="584775"/>
              </a:xfrm>
              <a:prstGeom prst="rect">
                <a:avLst/>
              </a:prstGeom>
              <a:noFill/>
            </p:spPr>
            <p:txBody>
              <a:bodyPr wrap="square" rtlCol="0">
                <a:spAutoFit/>
              </a:bodyPr>
              <a:lstStyle/>
              <a:p>
                <a:pPr algn="l" rtl="0"/>
                <a:r>
                  <a:rPr lang="fr" sz="1600" b="0" i="0" u="none" baseline="0">
                    <a:solidFill>
                      <a:srgbClr val="4472C4">
                        <a:lumMod val="50000"/>
                      </a:srgbClr>
                    </a:solidFill>
                    <a:latin typeface="Calibri"/>
                  </a:rPr>
                  <a:t>Meilleure cognition, hausse du niveau de formation, meilleure alimentation</a:t>
                </a:r>
              </a:p>
            </p:txBody>
          </p:sp>
        </p:grpSp>
      </p:grpSp>
      <p:cxnSp>
        <p:nvCxnSpPr>
          <p:cNvPr id="42" name="Connector: Elbow 41">
            <a:extLst>
              <a:ext uri="{FF2B5EF4-FFF2-40B4-BE49-F238E27FC236}">
                <a16:creationId xmlns:a16="http://schemas.microsoft.com/office/drawing/2014/main" id="{2E8DCC66-E8A7-46B7-8580-32E324FDBA7B}"/>
              </a:ext>
            </a:extLst>
          </p:cNvPr>
          <p:cNvCxnSpPr>
            <a:cxnSpLocks/>
          </p:cNvCxnSpPr>
          <p:nvPr/>
        </p:nvCxnSpPr>
        <p:spPr>
          <a:xfrm rot="10800000" flipV="1">
            <a:off x="1776407" y="2110199"/>
            <a:ext cx="38457" cy="1712566"/>
          </a:xfrm>
          <a:prstGeom prst="bentConnector2">
            <a:avLst/>
          </a:prstGeom>
          <a:noFill/>
          <a:ln w="19050" cap="flat" cmpd="sng" algn="ctr">
            <a:solidFill>
              <a:srgbClr val="4472C4">
                <a:lumMod val="50000"/>
              </a:srgbClr>
            </a:solidFill>
            <a:prstDash val="solid"/>
            <a:miter lim="800000"/>
          </a:ln>
          <a:effectLst/>
        </p:spPr>
      </p:cxnSp>
      <p:cxnSp>
        <p:nvCxnSpPr>
          <p:cNvPr id="53" name="Connector: Elbow 52">
            <a:extLst>
              <a:ext uri="{FF2B5EF4-FFF2-40B4-BE49-F238E27FC236}">
                <a16:creationId xmlns:a16="http://schemas.microsoft.com/office/drawing/2014/main" id="{CC693F5A-F7BF-44F2-B47B-FE7845B0B601}"/>
              </a:ext>
            </a:extLst>
          </p:cNvPr>
          <p:cNvCxnSpPr>
            <a:cxnSpLocks/>
          </p:cNvCxnSpPr>
          <p:nvPr/>
        </p:nvCxnSpPr>
        <p:spPr>
          <a:xfrm rot="10800000" flipV="1">
            <a:off x="1112419" y="1666573"/>
            <a:ext cx="59892" cy="2171020"/>
          </a:xfrm>
          <a:prstGeom prst="bentConnector2">
            <a:avLst/>
          </a:prstGeom>
          <a:noFill/>
          <a:ln w="19050" cap="flat" cmpd="sng" algn="ctr">
            <a:solidFill>
              <a:srgbClr val="4472C4">
                <a:lumMod val="50000"/>
              </a:srgbClr>
            </a:solidFill>
            <a:prstDash val="solid"/>
            <a:miter lim="800000"/>
          </a:ln>
          <a:effectLst/>
        </p:spPr>
      </p:cxnSp>
      <p:cxnSp>
        <p:nvCxnSpPr>
          <p:cNvPr id="55" name="Connector: Elbow 54">
            <a:extLst>
              <a:ext uri="{FF2B5EF4-FFF2-40B4-BE49-F238E27FC236}">
                <a16:creationId xmlns:a16="http://schemas.microsoft.com/office/drawing/2014/main" id="{D58EC386-1C51-4469-AED3-6684CA062F32}"/>
              </a:ext>
            </a:extLst>
          </p:cNvPr>
          <p:cNvCxnSpPr>
            <a:cxnSpLocks/>
          </p:cNvCxnSpPr>
          <p:nvPr/>
        </p:nvCxnSpPr>
        <p:spPr>
          <a:xfrm rot="5400000">
            <a:off x="1835814" y="2987801"/>
            <a:ext cx="1101026" cy="96641"/>
          </a:xfrm>
          <a:prstGeom prst="bentConnector3">
            <a:avLst>
              <a:gd name="adj1" fmla="val 835"/>
            </a:avLst>
          </a:prstGeom>
          <a:noFill/>
          <a:ln w="19050" cap="flat" cmpd="sng" algn="ctr">
            <a:solidFill>
              <a:srgbClr val="4472C4">
                <a:lumMod val="50000"/>
              </a:srgbClr>
            </a:solidFill>
            <a:prstDash val="solid"/>
            <a:miter lim="800000"/>
          </a:ln>
          <a:effectLst/>
        </p:spPr>
      </p:cxnSp>
      <p:cxnSp>
        <p:nvCxnSpPr>
          <p:cNvPr id="63" name="Connector: Elbow 62">
            <a:extLst>
              <a:ext uri="{FF2B5EF4-FFF2-40B4-BE49-F238E27FC236}">
                <a16:creationId xmlns:a16="http://schemas.microsoft.com/office/drawing/2014/main" id="{8B707848-FF38-4C02-8417-77EE25EBCCA8}"/>
              </a:ext>
            </a:extLst>
          </p:cNvPr>
          <p:cNvCxnSpPr>
            <a:cxnSpLocks/>
          </p:cNvCxnSpPr>
          <p:nvPr/>
        </p:nvCxnSpPr>
        <p:spPr>
          <a:xfrm rot="5400000">
            <a:off x="5981191" y="3223931"/>
            <a:ext cx="1101026" cy="96641"/>
          </a:xfrm>
          <a:prstGeom prst="bentConnector3">
            <a:avLst>
              <a:gd name="adj1" fmla="val 835"/>
            </a:avLst>
          </a:prstGeom>
          <a:noFill/>
          <a:ln w="19050" cap="flat" cmpd="sng" algn="ctr">
            <a:solidFill>
              <a:srgbClr val="4472C4">
                <a:lumMod val="50000"/>
              </a:srgbClr>
            </a:solidFill>
            <a:prstDash val="solid"/>
            <a:miter lim="800000"/>
          </a:ln>
          <a:effectLst/>
        </p:spPr>
      </p:cxnSp>
      <p:cxnSp>
        <p:nvCxnSpPr>
          <p:cNvPr id="64" name="Connector: Elbow 63">
            <a:extLst>
              <a:ext uri="{FF2B5EF4-FFF2-40B4-BE49-F238E27FC236}">
                <a16:creationId xmlns:a16="http://schemas.microsoft.com/office/drawing/2014/main" id="{691FA243-0573-4F0F-896F-3507E3A11FBC}"/>
              </a:ext>
            </a:extLst>
          </p:cNvPr>
          <p:cNvCxnSpPr>
            <a:cxnSpLocks/>
          </p:cNvCxnSpPr>
          <p:nvPr/>
        </p:nvCxnSpPr>
        <p:spPr>
          <a:xfrm rot="5400000">
            <a:off x="7058713" y="3625106"/>
            <a:ext cx="564032" cy="125101"/>
          </a:xfrm>
          <a:prstGeom prst="bentConnector3">
            <a:avLst>
              <a:gd name="adj1" fmla="val 716"/>
            </a:avLst>
          </a:prstGeom>
          <a:noFill/>
          <a:ln w="19050" cap="flat" cmpd="sng" algn="ctr">
            <a:solidFill>
              <a:srgbClr val="4472C4">
                <a:lumMod val="50000"/>
              </a:srgbClr>
            </a:solidFill>
            <a:prstDash val="solid"/>
            <a:miter lim="800000"/>
          </a:ln>
          <a:effectLst/>
        </p:spPr>
      </p:cxnSp>
    </p:spTree>
    <p:extLst>
      <p:ext uri="{BB962C8B-B14F-4D97-AF65-F5344CB8AC3E}">
        <p14:creationId xmlns:p14="http://schemas.microsoft.com/office/powerpoint/2010/main" val="2218878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4AF17-3D39-48CF-86F9-2C11697EFC70}"/>
              </a:ext>
            </a:extLst>
          </p:cNvPr>
          <p:cNvSpPr>
            <a:spLocks noGrp="1"/>
          </p:cNvSpPr>
          <p:nvPr>
            <p:ph type="title"/>
          </p:nvPr>
        </p:nvSpPr>
        <p:spPr>
          <a:xfrm>
            <a:off x="457200" y="274638"/>
            <a:ext cx="7370064" cy="1143000"/>
          </a:xfrm>
        </p:spPr>
        <p:txBody>
          <a:bodyPr/>
          <a:lstStyle/>
          <a:p>
            <a:pPr algn="l" rtl="0"/>
            <a:r>
              <a:rPr lang="fr" b="0" i="0" u="none" baseline="0"/>
              <a:t>La vaccination améliore la santé et réduit la mortalité</a:t>
            </a:r>
          </a:p>
        </p:txBody>
      </p:sp>
      <p:sp>
        <p:nvSpPr>
          <p:cNvPr id="3" name="Content Placeholder 2">
            <a:extLst>
              <a:ext uri="{FF2B5EF4-FFF2-40B4-BE49-F238E27FC236}">
                <a16:creationId xmlns:a16="http://schemas.microsoft.com/office/drawing/2014/main" id="{5F42A217-3291-48CD-9509-8EA024820A24}"/>
              </a:ext>
            </a:extLst>
          </p:cNvPr>
          <p:cNvSpPr>
            <a:spLocks noGrp="1"/>
          </p:cNvSpPr>
          <p:nvPr>
            <p:ph idx="1"/>
          </p:nvPr>
        </p:nvSpPr>
        <p:spPr>
          <a:xfrm>
            <a:off x="457200" y="1417637"/>
            <a:ext cx="8229600" cy="4302849"/>
          </a:xfrm>
        </p:spPr>
        <p:txBody>
          <a:bodyPr>
            <a:normAutofit fontScale="92500" lnSpcReduction="20000"/>
          </a:bodyPr>
          <a:lstStyle/>
          <a:p>
            <a:pPr algn="l" rtl="0"/>
            <a:r>
              <a:rPr lang="fr" b="0" i="0" u="none" baseline="0"/>
              <a:t>Aujourd'hui, la vaccination contre des maladies mortelles permet déjà d'éviter entre 2 et 3 millions de décès par an.  Encore plus de vies pourraient être sauvées grâce à une meilleure couverture vaccinale.  La plupart des vies sauvées sont celles d'enfants.</a:t>
            </a:r>
          </a:p>
          <a:p>
            <a:endParaRPr lang="fr" dirty="0">
              <a:solidFill>
                <a:srgbClr val="FF0000"/>
              </a:solidFill>
            </a:endParaRPr>
          </a:p>
          <a:p>
            <a:pPr algn="l" rtl="0"/>
            <a:r>
              <a:rPr lang="fr" b="0" i="0" u="none" baseline="0"/>
              <a:t>De nouveaux vaccins d'importance vitale, importants pour notre pays, continueront à être mis au point.</a:t>
            </a:r>
            <a:endParaRPr lang="fr" dirty="0">
              <a:solidFill>
                <a:srgbClr val="FF0000"/>
              </a:solidFill>
            </a:endParaRPr>
          </a:p>
          <a:p>
            <a:endParaRPr lang="fr" dirty="0"/>
          </a:p>
          <a:p>
            <a:pPr algn="l" rtl="0"/>
            <a:r>
              <a:rPr lang="fr" b="0" i="0" u="none" baseline="0"/>
              <a:t>La vaccination peut permettre d'éliminer complètement de redoutables maladies. </a:t>
            </a:r>
          </a:p>
          <a:p>
            <a:endParaRPr lang="fr" dirty="0"/>
          </a:p>
          <a:p>
            <a:pPr algn="l" rtl="0"/>
            <a:r>
              <a:rPr lang="fr" b="0" i="0" u="none" baseline="0"/>
              <a:t>Par exemple, elle a permis l'éradication de la variole en 1979 et l'éradication de la polio est d'actualité. En 1988, on recensait 350 000 nouveaux cas d'infection au poliovirus sauvage, contre 37 en 2016 et 16 en 2017 (au 4 décembre 2017).    </a:t>
            </a:r>
          </a:p>
        </p:txBody>
      </p:sp>
      <p:sp>
        <p:nvSpPr>
          <p:cNvPr id="5" name="Slide Number Placeholder 4">
            <a:extLst>
              <a:ext uri="{FF2B5EF4-FFF2-40B4-BE49-F238E27FC236}">
                <a16:creationId xmlns:a16="http://schemas.microsoft.com/office/drawing/2014/main" id="{937814AE-5FB9-4A71-B87B-CB2D2042F656}"/>
              </a:ext>
            </a:extLst>
          </p:cNvPr>
          <p:cNvSpPr>
            <a:spLocks noGrp="1"/>
          </p:cNvSpPr>
          <p:nvPr>
            <p:ph type="sldNum" sz="quarter" idx="4"/>
          </p:nvPr>
        </p:nvSpPr>
        <p:spPr/>
        <p:txBody>
          <a:bodyPr/>
          <a:lstStyle/>
          <a:p>
            <a:pPr algn="r" rtl="0"/>
            <a:r>
              <a:rPr lang="fr" b="0" i="0" u="none" baseline="0">
                <a:latin typeface="Arial"/>
                <a:cs typeface="Arial"/>
              </a:rPr>
              <a:t>| </a:t>
            </a:r>
            <a:fld id="{2459FD92-E8AB-4F86-BA9A-090210CAFD7B}" type="slidenum">
              <a:rPr>
                <a:latin typeface="Arial"/>
                <a:cs typeface="Arial"/>
              </a:rPr>
              <a:pPr algn="r" rtl="0"/>
              <a:t>4</a:t>
            </a:fld>
            <a:endParaRPr lang="fr" dirty="0">
              <a:solidFill>
                <a:srgbClr val="E32726"/>
              </a:solidFill>
              <a:latin typeface="Arial"/>
              <a:cs typeface="Arial"/>
            </a:endParaRPr>
          </a:p>
        </p:txBody>
      </p:sp>
      <p:sp>
        <p:nvSpPr>
          <p:cNvPr id="4" name="TextBox 3">
            <a:extLst>
              <a:ext uri="{FF2B5EF4-FFF2-40B4-BE49-F238E27FC236}">
                <a16:creationId xmlns:a16="http://schemas.microsoft.com/office/drawing/2014/main" id="{851DE34B-17EC-4F6B-A5A3-64019551EE0F}"/>
              </a:ext>
            </a:extLst>
          </p:cNvPr>
          <p:cNvSpPr txBox="1"/>
          <p:nvPr/>
        </p:nvSpPr>
        <p:spPr>
          <a:xfrm>
            <a:off x="1958985" y="5917275"/>
            <a:ext cx="5992637" cy="954107"/>
          </a:xfrm>
          <a:prstGeom prst="rect">
            <a:avLst/>
          </a:prstGeom>
          <a:noFill/>
        </p:spPr>
        <p:txBody>
          <a:bodyPr wrap="square" rtlCol="0">
            <a:spAutoFit/>
          </a:bodyPr>
          <a:lstStyle/>
          <a:p>
            <a:pPr algn="l" rtl="0"/>
            <a:r>
              <a:rPr lang="fr" sz="1400" b="0" i="0" u="none" baseline="0">
                <a:hlinkClick r:id="rId2"/>
              </a:rPr>
              <a:t>http://polioeradication.org/polio-today/polio-now/</a:t>
            </a:r>
            <a:endParaRPr lang="fr" sz="1400" dirty="0"/>
          </a:p>
          <a:p>
            <a:pPr algn="l" rtl="0"/>
            <a:r>
              <a:rPr lang="fr" sz="1400" b="0" i="0" u="none" baseline="0">
                <a:hlinkClick r:id="rId3"/>
              </a:rPr>
              <a:t>http://www.who.int/campaigns/immunization-week/2017/infographic/en/</a:t>
            </a:r>
            <a:endParaRPr lang="fr" sz="1400" dirty="0"/>
          </a:p>
          <a:p>
            <a:pPr algn="l" rtl="0"/>
            <a:r>
              <a:rPr lang="fr" sz="1400" b="0" i="0" u="none" baseline="0">
                <a:hlinkClick r:id="rId4"/>
              </a:rPr>
              <a:t>http://www.who.int/csr/disease/smallpox/en/</a:t>
            </a:r>
            <a:endParaRPr lang="fr" sz="1400" dirty="0"/>
          </a:p>
          <a:p>
            <a:endParaRPr lang="fr" sz="1400" dirty="0"/>
          </a:p>
        </p:txBody>
      </p:sp>
      <p:sp>
        <p:nvSpPr>
          <p:cNvPr id="6" name="Star: 6 Points 5">
            <a:extLst>
              <a:ext uri="{FF2B5EF4-FFF2-40B4-BE49-F238E27FC236}">
                <a16:creationId xmlns:a16="http://schemas.microsoft.com/office/drawing/2014/main" id="{66D992EA-040C-4C33-A8A4-3354EB64C937}"/>
              </a:ext>
            </a:extLst>
          </p:cNvPr>
          <p:cNvSpPr/>
          <p:nvPr/>
        </p:nvSpPr>
        <p:spPr>
          <a:xfrm>
            <a:off x="7760525" y="170162"/>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r>
              <a:rPr lang="fr" sz="900" b="1" i="0" u="none" baseline="0"/>
              <a:t>Message clé</a:t>
            </a:r>
          </a:p>
        </p:txBody>
      </p:sp>
    </p:spTree>
    <p:extLst>
      <p:ext uri="{BB962C8B-B14F-4D97-AF65-F5344CB8AC3E}">
        <p14:creationId xmlns:p14="http://schemas.microsoft.com/office/powerpoint/2010/main" val="490062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F93A2-3585-462A-8475-29B6DE3FE3E5}"/>
              </a:ext>
            </a:extLst>
          </p:cNvPr>
          <p:cNvSpPr>
            <a:spLocks noGrp="1"/>
          </p:cNvSpPr>
          <p:nvPr>
            <p:ph type="title"/>
          </p:nvPr>
        </p:nvSpPr>
        <p:spPr>
          <a:xfrm>
            <a:off x="457200" y="274638"/>
            <a:ext cx="8138160" cy="771436"/>
          </a:xfrm>
        </p:spPr>
        <p:txBody>
          <a:bodyPr>
            <a:normAutofit/>
          </a:bodyPr>
          <a:lstStyle/>
          <a:p>
            <a:pPr algn="l" rtl="0"/>
            <a:r>
              <a:rPr lang="fr" b="0" i="0" u="none" baseline="0"/>
              <a:t>Exemple - La vaccination a permis l'éradication de la variole </a:t>
            </a:r>
          </a:p>
        </p:txBody>
      </p:sp>
      <p:sp>
        <p:nvSpPr>
          <p:cNvPr id="10" name="TextBox 9">
            <a:extLst>
              <a:ext uri="{FF2B5EF4-FFF2-40B4-BE49-F238E27FC236}">
                <a16:creationId xmlns:a16="http://schemas.microsoft.com/office/drawing/2014/main" id="{3F3C98C1-86C9-4CCB-808F-3FDAEA0C7578}"/>
              </a:ext>
            </a:extLst>
          </p:cNvPr>
          <p:cNvSpPr txBox="1"/>
          <p:nvPr/>
        </p:nvSpPr>
        <p:spPr>
          <a:xfrm>
            <a:off x="4255287" y="917016"/>
            <a:ext cx="4431513" cy="4670509"/>
          </a:xfrm>
          <a:prstGeom prst="rect">
            <a:avLst/>
          </a:prstGeom>
          <a:noFill/>
        </p:spPr>
        <p:txBody>
          <a:bodyPr wrap="square" rtlCol="0">
            <a:spAutoFit/>
          </a:bodyPr>
          <a:lstStyle/>
          <a:p>
            <a:pPr algn="l" rtl="0"/>
            <a:r>
              <a:rPr lang="fr" sz="1750" b="0" i="0" u="none" baseline="0" dirty="0"/>
              <a:t>La variole est une maladie qui fait des ravages.  En moyenne, 3 personnes sur 10 atteintes de variole en meurent.  La variole aurait causé la mort de 300 millions de personnes au 20e siècle.</a:t>
            </a:r>
          </a:p>
          <a:p>
            <a:pPr algn="l" rtl="0"/>
            <a:r>
              <a:rPr lang="fr" sz="1750" b="0" i="0" u="none" baseline="0" dirty="0"/>
              <a:t> </a:t>
            </a:r>
          </a:p>
          <a:p>
            <a:pPr algn="l" rtl="0"/>
            <a:r>
              <a:rPr lang="fr" sz="1750" b="0" i="0" u="none" baseline="0" dirty="0"/>
              <a:t>Le dernier cas de variole naturelle remonte à 1977 en Somalie.  L'éradication de la maladie a été proclamée en 1980, suite à un long programme d'éradication mené au niveau mondial.</a:t>
            </a:r>
          </a:p>
          <a:p>
            <a:endParaRPr lang="fr" sz="1750" dirty="0"/>
          </a:p>
          <a:p>
            <a:pPr algn="l" rtl="0"/>
            <a:r>
              <a:rPr lang="fr" sz="1750" b="0" i="0" u="none" baseline="0" dirty="0"/>
              <a:t>L'éradication d'une maladie n'est pas toujours possible mais lorsque c'est le cas, elle présente l'avantage supplémentaire que les pays n'ont plus à dépenser des fonds afin d'assurer son contrôle.</a:t>
            </a:r>
          </a:p>
        </p:txBody>
      </p:sp>
      <p:pic>
        <p:nvPicPr>
          <p:cNvPr id="19" name="Content Placeholder 18" descr="Young girl in Bangladesh infected with smallpox in 1973&#10;">
            <a:extLst>
              <a:ext uri="{FF2B5EF4-FFF2-40B4-BE49-F238E27FC236}">
                <a16:creationId xmlns:a16="http://schemas.microsoft.com/office/drawing/2014/main" id="{5390E353-D9A9-49EC-883B-729EBB13922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7381" y="953306"/>
            <a:ext cx="3077725" cy="4689869"/>
          </a:xfrm>
        </p:spPr>
      </p:pic>
      <p:sp>
        <p:nvSpPr>
          <p:cNvPr id="20" name="TextBox 19">
            <a:extLst>
              <a:ext uri="{FF2B5EF4-FFF2-40B4-BE49-F238E27FC236}">
                <a16:creationId xmlns:a16="http://schemas.microsoft.com/office/drawing/2014/main" id="{7E0BA195-F1D8-423C-9A88-C0CC789C35CC}"/>
              </a:ext>
            </a:extLst>
          </p:cNvPr>
          <p:cNvSpPr txBox="1"/>
          <p:nvPr/>
        </p:nvSpPr>
        <p:spPr>
          <a:xfrm>
            <a:off x="2007533" y="5979117"/>
            <a:ext cx="6345974" cy="1015663"/>
          </a:xfrm>
          <a:prstGeom prst="rect">
            <a:avLst/>
          </a:prstGeom>
          <a:noFill/>
        </p:spPr>
        <p:txBody>
          <a:bodyPr wrap="square" rtlCol="0">
            <a:spAutoFit/>
          </a:bodyPr>
          <a:lstStyle/>
          <a:p>
            <a:pPr algn="l" rtl="0">
              <a:spcAft>
                <a:spcPts val="600"/>
              </a:spcAft>
            </a:pPr>
            <a:r>
              <a:rPr lang="fr" sz="1100" b="0" i="0" u="none" baseline="0"/>
              <a:t>Photo : Jeune fille au Bangladesh atteinte de variole en 1973</a:t>
            </a:r>
          </a:p>
          <a:p>
            <a:pPr algn="l" rtl="0"/>
            <a:r>
              <a:rPr lang="fr" sz="1100" b="0" i="0" u="none" baseline="0"/>
              <a:t>Crédit : CDC/James Hicks, domain public, via Wikimedia Commons : </a:t>
            </a:r>
            <a:r>
              <a:rPr lang="fr" sz="1100" b="0" i="0" u="none" baseline="0">
                <a:hlinkClick r:id="rId3"/>
              </a:rPr>
              <a:t>http://www.who.int/csr/disease/smallpox/en/</a:t>
            </a:r>
            <a:endParaRPr lang="fr" sz="1100" dirty="0"/>
          </a:p>
          <a:p>
            <a:endParaRPr lang="fr" sz="1100" dirty="0"/>
          </a:p>
          <a:p>
            <a:endParaRPr lang="fr" sz="1100" dirty="0"/>
          </a:p>
        </p:txBody>
      </p:sp>
    </p:spTree>
    <p:extLst>
      <p:ext uri="{BB962C8B-B14F-4D97-AF65-F5344CB8AC3E}">
        <p14:creationId xmlns:p14="http://schemas.microsoft.com/office/powerpoint/2010/main" val="1106456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599C4-0FE2-4DF6-AAD6-7576869EB3A2}"/>
              </a:ext>
            </a:extLst>
          </p:cNvPr>
          <p:cNvSpPr>
            <a:spLocks noGrp="1"/>
          </p:cNvSpPr>
          <p:nvPr>
            <p:ph type="title"/>
          </p:nvPr>
        </p:nvSpPr>
        <p:spPr/>
        <p:txBody>
          <a:bodyPr>
            <a:normAutofit/>
          </a:bodyPr>
          <a:lstStyle/>
          <a:p>
            <a:pPr algn="l" rtl="0"/>
            <a:r>
              <a:rPr lang="fr" b="0" i="0" u="none" baseline="0"/>
              <a:t>Exemple - Le vaccin contre la rougeole a entraîné une baisse de 99 % des cas de rougeole par rapport à l'époque où le vaccin n'existait pas</a:t>
            </a:r>
          </a:p>
        </p:txBody>
      </p:sp>
      <p:pic>
        <p:nvPicPr>
          <p:cNvPr id="7" name="Content Placeholder 6" descr="A person looking at the camera&#10;&#10;Description generated with high confidence">
            <a:extLst>
              <a:ext uri="{FF2B5EF4-FFF2-40B4-BE49-F238E27FC236}">
                <a16:creationId xmlns:a16="http://schemas.microsoft.com/office/drawing/2014/main" id="{EA684984-0877-4D8D-B7BA-BA6AFC86F21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96443" y="1289898"/>
            <a:ext cx="2935822" cy="4502795"/>
          </a:xfrm>
        </p:spPr>
      </p:pic>
      <p:sp>
        <p:nvSpPr>
          <p:cNvPr id="8" name="TextBox 7">
            <a:extLst>
              <a:ext uri="{FF2B5EF4-FFF2-40B4-BE49-F238E27FC236}">
                <a16:creationId xmlns:a16="http://schemas.microsoft.com/office/drawing/2014/main" id="{E51A31E7-E019-4CB6-B7EB-CDA962A51D7B}"/>
              </a:ext>
            </a:extLst>
          </p:cNvPr>
          <p:cNvSpPr txBox="1"/>
          <p:nvPr/>
        </p:nvSpPr>
        <p:spPr>
          <a:xfrm>
            <a:off x="2354094" y="6034813"/>
            <a:ext cx="4676097" cy="846386"/>
          </a:xfrm>
          <a:prstGeom prst="rect">
            <a:avLst/>
          </a:prstGeom>
          <a:noFill/>
        </p:spPr>
        <p:txBody>
          <a:bodyPr wrap="square" rtlCol="0">
            <a:spAutoFit/>
          </a:bodyPr>
          <a:lstStyle/>
          <a:p>
            <a:pPr algn="l" rtl="0">
              <a:spcAft>
                <a:spcPts val="600"/>
              </a:spcAft>
            </a:pPr>
            <a:r>
              <a:rPr lang="fr" sz="1100" b="0" i="0" u="none" baseline="0" dirty="0"/>
              <a:t>Photo : Éruption cutanée d'un enfant atteint de rougeole</a:t>
            </a:r>
          </a:p>
          <a:p>
            <a:pPr algn="l" rtl="0"/>
            <a:r>
              <a:rPr lang="fr" sz="1100" b="0" i="0" u="none" baseline="0" dirty="0"/>
              <a:t>Crédit : CDC/NIP/Barbara Rice, domain public, via Wikimedia</a:t>
            </a:r>
            <a:br>
              <a:rPr lang="fr" sz="1100" b="0" i="0" u="none" baseline="0" dirty="0"/>
            </a:br>
            <a:r>
              <a:rPr lang="fr" sz="1100" b="0" i="0" u="none" baseline="0" dirty="0"/>
              <a:t>Commons : </a:t>
            </a:r>
            <a:r>
              <a:rPr lang="fr" sz="1100" b="0" i="0" u="none" baseline="0" dirty="0">
                <a:hlinkClick r:id="rId3"/>
              </a:rPr>
              <a:t>http://www.who.int/mediacentre/factsheets/fs286/en/</a:t>
            </a:r>
            <a:endParaRPr lang="fr" sz="1100" dirty="0"/>
          </a:p>
          <a:p>
            <a:endParaRPr lang="fr" sz="1100" dirty="0"/>
          </a:p>
        </p:txBody>
      </p:sp>
      <p:sp>
        <p:nvSpPr>
          <p:cNvPr id="9" name="TextBox 8">
            <a:extLst>
              <a:ext uri="{FF2B5EF4-FFF2-40B4-BE49-F238E27FC236}">
                <a16:creationId xmlns:a16="http://schemas.microsoft.com/office/drawing/2014/main" id="{97473D94-B7AC-45A2-9CEF-B3DED57AD162}"/>
              </a:ext>
            </a:extLst>
          </p:cNvPr>
          <p:cNvSpPr txBox="1"/>
          <p:nvPr/>
        </p:nvSpPr>
        <p:spPr>
          <a:xfrm>
            <a:off x="457200" y="1417638"/>
            <a:ext cx="4620639" cy="4247317"/>
          </a:xfrm>
          <a:prstGeom prst="rect">
            <a:avLst/>
          </a:prstGeom>
          <a:noFill/>
        </p:spPr>
        <p:txBody>
          <a:bodyPr wrap="square" rtlCol="0">
            <a:spAutoFit/>
          </a:bodyPr>
          <a:lstStyle/>
          <a:p>
            <a:pPr algn="l" rtl="0"/>
            <a:r>
              <a:rPr lang="fr" b="0" i="0" u="none" baseline="0"/>
              <a:t>La rougeole est une maladie grave extrêmement contagieuse.</a:t>
            </a:r>
          </a:p>
          <a:p>
            <a:pPr algn="l" rtl="0"/>
            <a:r>
              <a:rPr lang="fr" b="0" i="0" u="none" baseline="0"/>
              <a:t> </a:t>
            </a:r>
          </a:p>
          <a:p>
            <a:pPr algn="l" rtl="0"/>
            <a:r>
              <a:rPr lang="fr" b="0" i="0" u="none" baseline="0"/>
              <a:t>Avant l'introduction du vaccin contre la rougeole en 1963 et la généralisation de la vaccination, la rougeole provoquait la mort d'environ 2,6 millions de personnes par an.</a:t>
            </a:r>
          </a:p>
          <a:p>
            <a:pPr algn="l" rtl="0"/>
            <a:r>
              <a:rPr lang="fr" b="0" i="0" u="none" baseline="0"/>
              <a:t> </a:t>
            </a:r>
          </a:p>
          <a:p>
            <a:pPr algn="l" rtl="0"/>
            <a:r>
              <a:rPr lang="fr" b="0" i="0" u="none" baseline="0"/>
              <a:t>Le vaccin contre la rougeole est sûr, efficace et peu coûteux.</a:t>
            </a:r>
          </a:p>
          <a:p>
            <a:pPr algn="l" rtl="0"/>
            <a:r>
              <a:rPr lang="fr" b="0" i="0" u="none" baseline="0"/>
              <a:t> </a:t>
            </a:r>
          </a:p>
          <a:p>
            <a:pPr algn="l" rtl="0"/>
            <a:r>
              <a:rPr lang="fr" b="0" i="0" u="none" baseline="0"/>
              <a:t>En dépit du vaccin, la couverture vaccinale de certains pays est faible, la rougeole constituant ainsi encore l'une des principales causes de mortalité des jeunes enfants à l'échelle mondiale.</a:t>
            </a:r>
          </a:p>
        </p:txBody>
      </p:sp>
    </p:spTree>
    <p:extLst>
      <p:ext uri="{BB962C8B-B14F-4D97-AF65-F5344CB8AC3E}">
        <p14:creationId xmlns:p14="http://schemas.microsoft.com/office/powerpoint/2010/main" val="1070622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599C4-0FE2-4DF6-AAD6-7576869EB3A2}"/>
              </a:ext>
            </a:extLst>
          </p:cNvPr>
          <p:cNvSpPr>
            <a:spLocks noGrp="1"/>
          </p:cNvSpPr>
          <p:nvPr>
            <p:ph type="title"/>
          </p:nvPr>
        </p:nvSpPr>
        <p:spPr/>
        <p:txBody>
          <a:bodyPr>
            <a:normAutofit/>
          </a:bodyPr>
          <a:lstStyle/>
          <a:p>
            <a:pPr algn="l" rtl="0"/>
            <a:r>
              <a:rPr lang="fr" b="0" i="0" u="none" baseline="0"/>
              <a:t>Exemple : même si les enfants survivent à la rougeole, la maladie occasionne des dommages dévastateurs à leur système immunitaire</a:t>
            </a:r>
          </a:p>
        </p:txBody>
      </p:sp>
      <p:sp>
        <p:nvSpPr>
          <p:cNvPr id="8" name="TextBox 7">
            <a:extLst>
              <a:ext uri="{FF2B5EF4-FFF2-40B4-BE49-F238E27FC236}">
                <a16:creationId xmlns:a16="http://schemas.microsoft.com/office/drawing/2014/main" id="{E51A31E7-E019-4CB6-B7EB-CDA962A51D7B}"/>
              </a:ext>
            </a:extLst>
          </p:cNvPr>
          <p:cNvSpPr txBox="1"/>
          <p:nvPr/>
        </p:nvSpPr>
        <p:spPr>
          <a:xfrm>
            <a:off x="2288257" y="5912427"/>
            <a:ext cx="6855743" cy="1092607"/>
          </a:xfrm>
          <a:prstGeom prst="rect">
            <a:avLst/>
          </a:prstGeom>
          <a:noFill/>
        </p:spPr>
        <p:txBody>
          <a:bodyPr wrap="square" rtlCol="0">
            <a:spAutoFit/>
          </a:bodyPr>
          <a:lstStyle/>
          <a:p>
            <a:pPr algn="l" rtl="0"/>
            <a:r>
              <a:rPr lang="fr" sz="1100" b="0" i="0" u="none" baseline="0" dirty="0"/>
              <a:t>* Michael Mina et al. Measles virus infection diminishes preexisting antibodies that offer protection from other pathogens. Science 01 Nov 2019: Vol 366, issue 6465, pp 599-606. </a:t>
            </a:r>
            <a:endParaRPr lang="fr" dirty="0"/>
          </a:p>
          <a:p>
            <a:pPr algn="l" rtl="0">
              <a:spcAft>
                <a:spcPts val="600"/>
              </a:spcAft>
            </a:pPr>
            <a:endParaRPr lang="fr" sz="1100" dirty="0"/>
          </a:p>
          <a:p>
            <a:pPr algn="l" rtl="0">
              <a:spcAft>
                <a:spcPts val="600"/>
              </a:spcAft>
            </a:pPr>
            <a:r>
              <a:rPr lang="fr" sz="1100" b="0" i="0" u="none" baseline="0" dirty="0"/>
              <a:t>Photo: </a:t>
            </a:r>
            <a:r>
              <a:rPr lang="fr" sz="1100" b="0" i="0" u="none" baseline="0" dirty="0">
                <a:hlinkClick r:id="rId3"/>
              </a:rPr>
              <a:t>https://commons.wikimedia.org/wiki/Category:Measles#/media/File:Child_with_measles.jpg</a:t>
            </a:r>
            <a:endParaRPr lang="fr" sz="1100" dirty="0"/>
          </a:p>
          <a:p>
            <a:endParaRPr lang="fr" sz="1100" dirty="0"/>
          </a:p>
        </p:txBody>
      </p:sp>
      <p:sp>
        <p:nvSpPr>
          <p:cNvPr id="9" name="TextBox 8">
            <a:extLst>
              <a:ext uri="{FF2B5EF4-FFF2-40B4-BE49-F238E27FC236}">
                <a16:creationId xmlns:a16="http://schemas.microsoft.com/office/drawing/2014/main" id="{97473D94-B7AC-45A2-9CEF-B3DED57AD162}"/>
              </a:ext>
            </a:extLst>
          </p:cNvPr>
          <p:cNvSpPr txBox="1"/>
          <p:nvPr/>
        </p:nvSpPr>
        <p:spPr>
          <a:xfrm>
            <a:off x="457200" y="1417638"/>
            <a:ext cx="4333741" cy="4801314"/>
          </a:xfrm>
          <a:prstGeom prst="rect">
            <a:avLst/>
          </a:prstGeom>
          <a:noFill/>
        </p:spPr>
        <p:txBody>
          <a:bodyPr wrap="square" rtlCol="0">
            <a:spAutoFit/>
          </a:bodyPr>
          <a:lstStyle/>
          <a:p>
            <a:pPr algn="l" rtl="0"/>
            <a:r>
              <a:rPr lang="fr" b="0" i="0" u="none" baseline="0" dirty="0"/>
              <a:t>La rougeole « réinitialise » le système immunitaire des personnes infectées, les laissant totalement désarmées face aux autres infections, même si elles survivent à la rougeole.</a:t>
            </a:r>
          </a:p>
          <a:p>
            <a:endParaRPr lang="fr" dirty="0"/>
          </a:p>
          <a:p>
            <a:pPr algn="l" rtl="0"/>
            <a:r>
              <a:rPr lang="fr" b="0" i="0" u="none" baseline="0" dirty="0"/>
              <a:t>La restauration du système immunitaire protecteur</a:t>
            </a:r>
            <a:r>
              <a:rPr lang="fr" b="0" i="0" u="none" dirty="0"/>
              <a:t> </a:t>
            </a:r>
            <a:r>
              <a:rPr lang="fr" b="0" i="0" u="none" baseline="0" dirty="0"/>
              <a:t>peut nécessiter plusieurs années.</a:t>
            </a:r>
          </a:p>
          <a:p>
            <a:endParaRPr lang="fr" dirty="0"/>
          </a:p>
          <a:p>
            <a:pPr algn="l" rtl="0"/>
            <a:r>
              <a:rPr lang="fr" b="0" i="0" u="none" baseline="0" dirty="0"/>
              <a:t>Les vaccins contre la rougeole offrent donc deux avantages considérables : une protection contre l’infection par le virus de la rougeole et une protection contre la perte plus générale des fonctions du système immunitaire causée par la rougeole.*</a:t>
            </a:r>
          </a:p>
          <a:p>
            <a:endParaRPr lang="fr" dirty="0"/>
          </a:p>
          <a:p>
            <a:endParaRPr lang="fr" dirty="0"/>
          </a:p>
        </p:txBody>
      </p:sp>
      <p:pic>
        <p:nvPicPr>
          <p:cNvPr id="10" name="Picture 9">
            <a:extLst>
              <a:ext uri="{FF2B5EF4-FFF2-40B4-BE49-F238E27FC236}">
                <a16:creationId xmlns:a16="http://schemas.microsoft.com/office/drawing/2014/main" id="{A0C8D016-76D9-4423-A53C-521B66E2F9D2}"/>
              </a:ext>
            </a:extLst>
          </p:cNvPr>
          <p:cNvPicPr>
            <a:picLocks noChangeAspect="1"/>
          </p:cNvPicPr>
          <p:nvPr/>
        </p:nvPicPr>
        <p:blipFill>
          <a:blip r:embed="rId4"/>
          <a:stretch>
            <a:fillRect/>
          </a:stretch>
        </p:blipFill>
        <p:spPr>
          <a:xfrm>
            <a:off x="4790940" y="1561093"/>
            <a:ext cx="4088521" cy="2668007"/>
          </a:xfrm>
          <a:prstGeom prst="rect">
            <a:avLst/>
          </a:prstGeom>
        </p:spPr>
      </p:pic>
    </p:spTree>
    <p:extLst>
      <p:ext uri="{BB962C8B-B14F-4D97-AF65-F5344CB8AC3E}">
        <p14:creationId xmlns:p14="http://schemas.microsoft.com/office/powerpoint/2010/main" val="3341646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74049-C052-4F43-8B15-EDF8EC5F1A52}"/>
              </a:ext>
            </a:extLst>
          </p:cNvPr>
          <p:cNvSpPr>
            <a:spLocks noGrp="1"/>
          </p:cNvSpPr>
          <p:nvPr>
            <p:ph type="title"/>
          </p:nvPr>
        </p:nvSpPr>
        <p:spPr/>
        <p:txBody>
          <a:bodyPr/>
          <a:lstStyle/>
          <a:p>
            <a:pPr algn="l" rtl="0"/>
            <a:r>
              <a:rPr lang="fr" b="0" i="0" u="none" baseline="0"/>
              <a:t>Exemple -</a:t>
            </a:r>
            <a:r>
              <a:rPr lang="fr" b="0" i="0" u="none" baseline="0">
                <a:solidFill>
                  <a:srgbClr val="FF0000"/>
                </a:solidFill>
              </a:rPr>
              <a:t> </a:t>
            </a:r>
            <a:r>
              <a:rPr lang="fr" b="0" i="0" u="none" baseline="0"/>
              <a:t>Les cas de polio ont chuté de 99 % depuis 1988 </a:t>
            </a:r>
          </a:p>
        </p:txBody>
      </p:sp>
      <p:pic>
        <p:nvPicPr>
          <p:cNvPr id="7" name="Content Placeholder 6" descr="Handicapped children who survived polio, Freetown, Sierra Leone">
            <a:extLst>
              <a:ext uri="{FF2B5EF4-FFF2-40B4-BE49-F238E27FC236}">
                <a16:creationId xmlns:a16="http://schemas.microsoft.com/office/drawing/2014/main" id="{3D5C11CE-33B7-4D4B-A35F-EBAE8AE1BEB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5686"/>
          <a:stretch/>
        </p:blipFill>
        <p:spPr>
          <a:xfrm>
            <a:off x="457200" y="2484662"/>
            <a:ext cx="3431980" cy="2713659"/>
          </a:xfrm>
        </p:spPr>
      </p:pic>
      <p:sp>
        <p:nvSpPr>
          <p:cNvPr id="8" name="TextBox 7">
            <a:extLst>
              <a:ext uri="{FF2B5EF4-FFF2-40B4-BE49-F238E27FC236}">
                <a16:creationId xmlns:a16="http://schemas.microsoft.com/office/drawing/2014/main" id="{D8F6EC0A-1782-407D-B14B-31B4F0A34C58}"/>
              </a:ext>
            </a:extLst>
          </p:cNvPr>
          <p:cNvSpPr txBox="1"/>
          <p:nvPr/>
        </p:nvSpPr>
        <p:spPr>
          <a:xfrm>
            <a:off x="1921212" y="5996226"/>
            <a:ext cx="7068409" cy="707886"/>
          </a:xfrm>
          <a:prstGeom prst="rect">
            <a:avLst/>
          </a:prstGeom>
          <a:noFill/>
        </p:spPr>
        <p:txBody>
          <a:bodyPr wrap="square" rtlCol="0">
            <a:spAutoFit/>
          </a:bodyPr>
          <a:lstStyle/>
          <a:p>
            <a:pPr algn="l" rtl="0">
              <a:spcAft>
                <a:spcPts val="600"/>
              </a:spcAft>
            </a:pPr>
            <a:r>
              <a:rPr lang="fr" sz="1000" b="0" i="0" u="none" baseline="0" dirty="0"/>
              <a:t>Photo 1 : Des survivants de la polio à Freetown, Sierra Leone Crédit : OMS, via l'Immunization Action Coalition</a:t>
            </a:r>
          </a:p>
          <a:p>
            <a:pPr algn="l" rtl="0">
              <a:spcAft>
                <a:spcPts val="600"/>
              </a:spcAft>
            </a:pPr>
            <a:r>
              <a:rPr lang="fr" sz="1000" b="0" i="0" u="none" baseline="0" dirty="0"/>
              <a:t>Photo 2 : Enfant à la jambe déformée à cause de la polio Crédit : OMS, via l'Immunization Act </a:t>
            </a:r>
          </a:p>
          <a:p>
            <a:pPr algn="l" rtl="0">
              <a:spcAft>
                <a:spcPts val="600"/>
              </a:spcAft>
            </a:pPr>
            <a:r>
              <a:rPr lang="fr" sz="1000" b="0" i="0" u="none" baseline="0" dirty="0"/>
              <a:t>Photo 3 : Garçon paralysé suite à une infection par le virus de la polio Crédit : Bureau régional de l'OMS pour l'Europe, via l'Immunization Action Coalition</a:t>
            </a:r>
          </a:p>
        </p:txBody>
      </p:sp>
      <p:pic>
        <p:nvPicPr>
          <p:cNvPr id="10" name="Picture 9" descr="Child with deformed leg due to polio">
            <a:extLst>
              <a:ext uri="{FF2B5EF4-FFF2-40B4-BE49-F238E27FC236}">
                <a16:creationId xmlns:a16="http://schemas.microsoft.com/office/drawing/2014/main" id="{1FAA9738-D7EF-4EB8-9AA3-091D9E6CB2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6861" y="2484417"/>
            <a:ext cx="2148529" cy="3222794"/>
          </a:xfrm>
          <a:prstGeom prst="rect">
            <a:avLst/>
          </a:prstGeom>
        </p:spPr>
      </p:pic>
      <p:pic>
        <p:nvPicPr>
          <p:cNvPr id="13" name="Picture 12" descr="A person standing on a sidewalk&#10;&#10;Description generated with very high confidence">
            <a:extLst>
              <a:ext uri="{FF2B5EF4-FFF2-40B4-BE49-F238E27FC236}">
                <a16:creationId xmlns:a16="http://schemas.microsoft.com/office/drawing/2014/main" id="{B97CDCAB-E295-4DA4-8FA0-E9E90355FD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3071" y="2484417"/>
            <a:ext cx="1996997" cy="3218019"/>
          </a:xfrm>
          <a:prstGeom prst="rect">
            <a:avLst/>
          </a:prstGeom>
        </p:spPr>
      </p:pic>
      <p:sp>
        <p:nvSpPr>
          <p:cNvPr id="15" name="TextBox 14">
            <a:extLst>
              <a:ext uri="{FF2B5EF4-FFF2-40B4-BE49-F238E27FC236}">
                <a16:creationId xmlns:a16="http://schemas.microsoft.com/office/drawing/2014/main" id="{14FA784D-D1EC-4AA6-91EC-130E86EAF056}"/>
              </a:ext>
            </a:extLst>
          </p:cNvPr>
          <p:cNvSpPr txBox="1"/>
          <p:nvPr/>
        </p:nvSpPr>
        <p:spPr>
          <a:xfrm>
            <a:off x="457200" y="1015214"/>
            <a:ext cx="8112868" cy="1200329"/>
          </a:xfrm>
          <a:prstGeom prst="rect">
            <a:avLst/>
          </a:prstGeom>
          <a:noFill/>
        </p:spPr>
        <p:txBody>
          <a:bodyPr wrap="square" rtlCol="0">
            <a:spAutoFit/>
          </a:bodyPr>
          <a:lstStyle/>
          <a:p>
            <a:pPr algn="l" rtl="0"/>
            <a:r>
              <a:rPr lang="fr" b="0" i="0" u="none" baseline="0"/>
              <a:t>La polio est une maladie très contagieuse causée par un virus. Elle touche surtout les enfants de moins de 5 ans. Une infection sur 200 entraîne une paralysie irréversible. Aucun traitement n'est disponible, seule la prévention existe. Les partenaires et pays collaborent afin d'éradiquer la polio. </a:t>
            </a:r>
          </a:p>
        </p:txBody>
      </p:sp>
    </p:spTree>
    <p:extLst>
      <p:ext uri="{BB962C8B-B14F-4D97-AF65-F5344CB8AC3E}">
        <p14:creationId xmlns:p14="http://schemas.microsoft.com/office/powerpoint/2010/main" val="1553377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74049-C052-4F43-8B15-EDF8EC5F1A52}"/>
              </a:ext>
            </a:extLst>
          </p:cNvPr>
          <p:cNvSpPr>
            <a:spLocks noGrp="1"/>
          </p:cNvSpPr>
          <p:nvPr>
            <p:ph type="title"/>
          </p:nvPr>
        </p:nvSpPr>
        <p:spPr/>
        <p:txBody>
          <a:bodyPr/>
          <a:lstStyle/>
          <a:p>
            <a:pPr algn="l" rtl="0"/>
            <a:r>
              <a:rPr lang="fr" b="0" i="0" u="none" baseline="0">
                <a:solidFill>
                  <a:schemeClr val="accent5">
                    <a:lumMod val="75000"/>
                  </a:schemeClr>
                </a:solidFill>
              </a:rPr>
              <a:t>Exemple de réduction des cas de maladie provoquée par le méningocoque du groupe A</a:t>
            </a:r>
          </a:p>
        </p:txBody>
      </p:sp>
      <p:sp>
        <p:nvSpPr>
          <p:cNvPr id="15" name="TextBox 14">
            <a:extLst>
              <a:ext uri="{FF2B5EF4-FFF2-40B4-BE49-F238E27FC236}">
                <a16:creationId xmlns:a16="http://schemas.microsoft.com/office/drawing/2014/main" id="{14FA784D-D1EC-4AA6-91EC-130E86EAF056}"/>
              </a:ext>
            </a:extLst>
          </p:cNvPr>
          <p:cNvSpPr txBox="1"/>
          <p:nvPr/>
        </p:nvSpPr>
        <p:spPr>
          <a:xfrm>
            <a:off x="457199" y="1015214"/>
            <a:ext cx="8197403" cy="1754326"/>
          </a:xfrm>
          <a:prstGeom prst="rect">
            <a:avLst/>
          </a:prstGeom>
          <a:noFill/>
        </p:spPr>
        <p:txBody>
          <a:bodyPr wrap="square" rtlCol="0">
            <a:spAutoFit/>
          </a:bodyPr>
          <a:lstStyle/>
          <a:p>
            <a:endParaRPr lang="fr" dirty="0"/>
          </a:p>
          <a:p>
            <a:pPr algn="l" rtl="0"/>
            <a:r>
              <a:rPr lang="fr" b="0" i="0" u="none" baseline="0" dirty="0"/>
              <a:t>L’introduction du vaccin conjugué contre le méningocoque A dans 9 pays de la ceinture africaine de la méningite a permis de réduire de plus de 99 % les cas de méningite à méningocoque du groupe A dans les populations entièrement vaccinées</a:t>
            </a:r>
            <a:r>
              <a:rPr lang="fr" b="0" i="0" u="none" baseline="30000" dirty="0"/>
              <a:t>1</a:t>
            </a:r>
          </a:p>
          <a:p>
            <a:endParaRPr lang="fr" dirty="0"/>
          </a:p>
          <a:p>
            <a:pPr algn="l" rtl="0"/>
            <a:r>
              <a:rPr lang="fr" b="0" i="0" u="none" baseline="0" dirty="0"/>
              <a:t>Neuf pays : Bénin, Burkina Faso, Tchad, Côte d’Ivoire, Ghana, Mali,</a:t>
            </a:r>
            <a:r>
              <a:rPr lang="fr" b="0" i="0" u="none" dirty="0"/>
              <a:t> </a:t>
            </a:r>
            <a:r>
              <a:rPr lang="fr" b="0" i="0" u="none" baseline="0" dirty="0"/>
              <a:t>Niger, Nigéria, Togo</a:t>
            </a:r>
          </a:p>
        </p:txBody>
      </p:sp>
      <p:sp>
        <p:nvSpPr>
          <p:cNvPr id="5" name="TextBox 4">
            <a:extLst>
              <a:ext uri="{FF2B5EF4-FFF2-40B4-BE49-F238E27FC236}">
                <a16:creationId xmlns:a16="http://schemas.microsoft.com/office/drawing/2014/main" id="{4CD9D0D3-8EF1-4644-9C4A-EE70BC933332}"/>
              </a:ext>
            </a:extLst>
          </p:cNvPr>
          <p:cNvSpPr txBox="1"/>
          <p:nvPr/>
        </p:nvSpPr>
        <p:spPr>
          <a:xfrm>
            <a:off x="776748" y="4689988"/>
            <a:ext cx="7624917" cy="738664"/>
          </a:xfrm>
          <a:prstGeom prst="rect">
            <a:avLst/>
          </a:prstGeom>
          <a:noFill/>
        </p:spPr>
        <p:txBody>
          <a:bodyPr wrap="square" rtlCol="0">
            <a:spAutoFit/>
          </a:bodyPr>
          <a:lstStyle/>
          <a:p>
            <a:pPr algn="l" rtl="0"/>
            <a:r>
              <a:rPr lang="fr" sz="1400" b="0" i="0" u="none" baseline="30000" dirty="0"/>
              <a:t>1</a:t>
            </a:r>
            <a:r>
              <a:rPr lang="fr" sz="1400" b="0" i="0" u="none" baseline="0" dirty="0"/>
              <a:t> Trotter CL, Lingani C, Fernandez K et al. Impact of MenAfriVac in nine countries of the African meningitis belt, 2010-15: an analysis of surveillance data. Lancet Infectious Diseases 2017; 17(8):867-872.</a:t>
            </a:r>
          </a:p>
        </p:txBody>
      </p:sp>
    </p:spTree>
    <p:extLst>
      <p:ext uri="{BB962C8B-B14F-4D97-AF65-F5344CB8AC3E}">
        <p14:creationId xmlns:p14="http://schemas.microsoft.com/office/powerpoint/2010/main" val="20684693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OW-Document" ma:contentTypeID="0x010100C4C8B401AAE50B4896808F1C5415D9AD007C27743072DFDD458C10732A45EA6922" ma:contentTypeVersion="18" ma:contentTypeDescription="Create a new document." ma:contentTypeScope="" ma:versionID="c6561534dfdc9b7886528db40cafc27d">
  <xsd:schema xmlns:xsd="http://www.w3.org/2001/XMLSchema" xmlns:xs="http://www.w3.org/2001/XMLSchema" xmlns:p="http://schemas.microsoft.com/office/2006/metadata/properties" xmlns:ns1="http://schemas.microsoft.com/sharepoint/v3" xmlns:ns2="2af4539b-39f3-4771-ac1a-16de5a20c394" xmlns:ns3="768c69c3-fa35-427a-bd39-62ed8a1a923f" targetNamespace="http://schemas.microsoft.com/office/2006/metadata/properties" ma:root="true" ma:fieldsID="79f9ffad7407983900b851270c6c0e65" ns1:_="" ns2:_="" ns3:_="">
    <xsd:import namespace="http://schemas.microsoft.com/sharepoint/v3"/>
    <xsd:import namespace="2af4539b-39f3-4771-ac1a-16de5a20c394"/>
    <xsd:import namespace="768c69c3-fa35-427a-bd39-62ed8a1a923f"/>
    <xsd:element name="properties">
      <xsd:complexType>
        <xsd:sequence>
          <xsd:element name="documentManagement">
            <xsd:complexType>
              <xsd:all>
                <xsd:element ref="ns2:kd16009dc51444af92aa78db77815af5" minOccurs="0"/>
                <xsd:element ref="ns2:TaxCatchAll" minOccurs="0"/>
                <xsd:element ref="ns2:TaxCatchAllLabel" minOccurs="0"/>
                <xsd:element ref="ns2:OW-Author" minOccurs="0"/>
                <xsd:element ref="ns2:OW-BriefDescription"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element ref="ns2:SharedWithUsers" minOccurs="0"/>
                <xsd:element ref="ns2:SharedWithDetails" minOccurs="0"/>
                <xsd:element ref="ns1:_ip_UnifiedCompliancePolicyProperties" minOccurs="0"/>
                <xsd:element ref="ns1:_ip_UnifiedCompliancePolicyUIAc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f4539b-39f3-4771-ac1a-16de5a20c394" elementFormDefault="qualified">
    <xsd:import namespace="http://schemas.microsoft.com/office/2006/documentManagement/types"/>
    <xsd:import namespace="http://schemas.microsoft.com/office/infopath/2007/PartnerControls"/>
    <xsd:element name="kd16009dc51444af92aa78db77815af5" ma:index="8" nillable="true" ma:taxonomy="true" ma:internalName="kd16009dc51444af92aa78db77815af5" ma:taxonomyFieldName="OW_x002d_Topics" ma:displayName="OW-Topics" ma:default="" ma:fieldId="{4d16009d-c514-44af-92aa-78db77815af5}" ma:taxonomyMulti="true" ma:sspId="99a65aa6-ac8d-46e4-9aa8-b40f8e8101fc" ma:termSetId="15945777-b729-482b-84e6-b6df0cc2b1ad"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32858f98-1365-490f-9ce0-cc7840cd00c3}" ma:internalName="TaxCatchAll" ma:showField="CatchAllData" ma:web="2af4539b-39f3-4771-ac1a-16de5a20c394">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2858f98-1365-490f-9ce0-cc7840cd00c3}" ma:internalName="TaxCatchAllLabel" ma:readOnly="true" ma:showField="CatchAllDataLabel" ma:web="2af4539b-39f3-4771-ac1a-16de5a20c394">
      <xsd:complexType>
        <xsd:complexContent>
          <xsd:extension base="dms:MultiChoiceLookup">
            <xsd:sequence>
              <xsd:element name="Value" type="dms:Lookup" maxOccurs="unbounded" minOccurs="0" nillable="true"/>
            </xsd:sequence>
          </xsd:extension>
        </xsd:complexContent>
      </xsd:complexType>
    </xsd:element>
    <xsd:element name="OW-Author" ma:index="12" nillable="true" ma:displayName="OW-Author" ma:list="UserInfo" ma:SharePointGroup="0" ma:internalName="OW_x002d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W-BriefDescription" ma:index="13" nillable="true" ma:displayName="OW-Brief Description" ma:internalName="OW_x002d_BriefDescription">
      <xsd:simpleType>
        <xsd:restriction base="dms:Note">
          <xsd:maxLength value="255"/>
        </xsd:restriction>
      </xsd:simple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68c69c3-fa35-427a-bd39-62ed8a1a923f"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Location" ma:index="19" nillable="true" ma:displayName="MediaServiceLocation" ma:internalName="MediaServiceLocation"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OW-Author xmlns="2af4539b-39f3-4771-ac1a-16de5a20c394">
      <UserInfo>
        <DisplayName/>
        <AccountId xsi:nil="true"/>
        <AccountType/>
      </UserInfo>
    </OW-Author>
    <OW-BriefDescription xmlns="2af4539b-39f3-4771-ac1a-16de5a20c394" xsi:nil="true"/>
    <_ip_UnifiedCompliancePolicyProperties xmlns="http://schemas.microsoft.com/sharepoint/v3" xsi:nil="true"/>
    <kd16009dc51444af92aa78db77815af5 xmlns="2af4539b-39f3-4771-ac1a-16de5a20c394">
      <Terms xmlns="http://schemas.microsoft.com/office/infopath/2007/PartnerControls"/>
    </kd16009dc51444af92aa78db77815af5>
    <TaxCatchAll xmlns="2af4539b-39f3-4771-ac1a-16de5a20c394"/>
  </documentManagement>
</p:properties>
</file>

<file path=customXml/itemProps1.xml><?xml version="1.0" encoding="utf-8"?>
<ds:datastoreItem xmlns:ds="http://schemas.openxmlformats.org/officeDocument/2006/customXml" ds:itemID="{DA886BFA-F3A1-443C-B8D8-D2394390AD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af4539b-39f3-4771-ac1a-16de5a20c394"/>
    <ds:schemaRef ds:uri="768c69c3-fa35-427a-bd39-62ed8a1a92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961220-6E21-4A08-B5A5-B979CBB1C330}">
  <ds:schemaRefs>
    <ds:schemaRef ds:uri="http://schemas.microsoft.com/sharepoint/v3/contenttype/forms"/>
  </ds:schemaRefs>
</ds:datastoreItem>
</file>

<file path=customXml/itemProps3.xml><?xml version="1.0" encoding="utf-8"?>
<ds:datastoreItem xmlns:ds="http://schemas.openxmlformats.org/officeDocument/2006/customXml" ds:itemID="{CBAC6C13-73BB-4AAE-B498-8E08F00C0A96}">
  <ds:schemaRefs>
    <ds:schemaRef ds:uri="http://schemas.microsoft.com/office/2006/metadata/properties"/>
    <ds:schemaRef ds:uri="http://schemas.microsoft.com/office/infopath/2007/PartnerControls"/>
    <ds:schemaRef ds:uri="http://schemas.microsoft.com/sharepoint/v3"/>
    <ds:schemaRef ds:uri="2af4539b-39f3-4771-ac1a-16de5a20c394"/>
  </ds:schemaRefs>
</ds:datastoreItem>
</file>

<file path=docProps/app.xml><?xml version="1.0" encoding="utf-8"?>
<Properties xmlns="http://schemas.openxmlformats.org/officeDocument/2006/extended-properties" xmlns:vt="http://schemas.openxmlformats.org/officeDocument/2006/docPropsVTypes">
  <Template>Office Theme</Template>
  <TotalTime>23</TotalTime>
  <Words>3285</Words>
  <Application>Microsoft Office PowerPoint</Application>
  <PresentationFormat>On-screen Show (4:3)</PresentationFormat>
  <Paragraphs>242</Paragraphs>
  <Slides>24</Slides>
  <Notes>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Arial</vt:lpstr>
      <vt:lpstr>Calibri</vt:lpstr>
      <vt:lpstr>Calibri Light</vt:lpstr>
      <vt:lpstr>Museo Sans 300</vt:lpstr>
      <vt:lpstr>Wingdings</vt:lpstr>
      <vt:lpstr>Office Theme</vt:lpstr>
      <vt:lpstr>think-cell Slide</vt:lpstr>
      <vt:lpstr>PowerPoint Presentation</vt:lpstr>
      <vt:lpstr>Objectif de cette présentation</vt:lpstr>
      <vt:lpstr>Pourquoi est-il important d'investir dans la vaccination ?</vt:lpstr>
      <vt:lpstr>La vaccination améliore la santé et réduit la mortalité</vt:lpstr>
      <vt:lpstr>Exemple - La vaccination a permis l'éradication de la variole </vt:lpstr>
      <vt:lpstr>Exemple - Le vaccin contre la rougeole a entraîné une baisse de 99 % des cas de rougeole par rapport à l'époque où le vaccin n'existait pas</vt:lpstr>
      <vt:lpstr>Exemple : même si les enfants survivent à la rougeole, la maladie occasionne des dommages dévastateurs à leur système immunitaire</vt:lpstr>
      <vt:lpstr>Exemple - Les cas de polio ont chuté de 99 % depuis 1988 </vt:lpstr>
      <vt:lpstr>Exemple de réduction des cas de maladie provoquée par le méningocoque du groupe A</vt:lpstr>
      <vt:lpstr>La vaccination est un point d'entrée pour les prestations de services de santé</vt:lpstr>
      <vt:lpstr>La vaccination est un élément central de l'évolution vers une couverture sanitaire universelle (CSU)</vt:lpstr>
      <vt:lpstr>De solides programmes de vaccination constituent une plate-forme de préparation à une pandémie (1/2)</vt:lpstr>
      <vt:lpstr>De solides programmes de vaccination constituent une plate-forme de préparation à une pandémie (2/2)</vt:lpstr>
      <vt:lpstr>Les programmes de vaccination peuvent contrer la résistance aux antimicrobiens qui constitue l’un des plus grands défis sanitaires auxquels le monde est confronté grâce aux mesures suivantes :</vt:lpstr>
      <vt:lpstr>Utiliser les données afin de soutenir la priorisation de la santé au sein du budget de l'État et la priorisation des soins de santé primaires parmi les services de santé</vt:lpstr>
      <vt:lpstr>Illustration : « Notre pays est à la traîne en matière d'investissement en santé »</vt:lpstr>
      <vt:lpstr>Illustration : « Notre pays est à la traîne en matière d'investissement en santé »</vt:lpstr>
      <vt:lpstr>Utiliser les données afin de montrer que la couverture vaccinale de votre pays permet d'atteindre de bons résultats en matière de santé (et il reste encore beaucoup à faire) (1/2)</vt:lpstr>
      <vt:lpstr>Utiliser les données afin de montrer que la couverture vaccinale de votre pays permet d'atteindre de bons résultats en matière de santé (et il reste encore beaucoup à faire) (2/2)</vt:lpstr>
      <vt:lpstr>Exemples d'utilisation par des pays du LNCT de données afin de montrer que leur programme de vaccination permet d'atteindre de bons résultats en matière de santé</vt:lpstr>
      <vt:lpstr>Messages de soutien tirés de la littérature</vt:lpstr>
      <vt:lpstr>Extra infographics</vt:lpstr>
      <vt:lpstr>Comment une couverture vaccinale élevée protège la population</vt:lpstr>
      <vt:lpstr>La base de données VoICE est une excellente source d’information sur la valeur de la vaccination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Shaw</dc:creator>
  <cp:lastModifiedBy>Christina Shaw</cp:lastModifiedBy>
  <cp:revision>3</cp:revision>
  <dcterms:created xsi:type="dcterms:W3CDTF">2020-03-09T15:13:07Z</dcterms:created>
  <dcterms:modified xsi:type="dcterms:W3CDTF">2020-03-27T18:08:45Z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0x010100C4C8B401AAE50B4896808F1C5415D9AD007C27743072DFDD458C10732A45EA6922</vt:lpwstr>
  </property>
  <property fmtid="{D5CDD505-2E9C-101B-9397-08002B2CF9AE}" pid="3" name="OW-Topics">
    <vt:lpwstr/>
  </property>
</Properties>
</file>