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331" r:id="rId5"/>
    <p:sldId id="357" r:id="rId6"/>
    <p:sldId id="358" r:id="rId7"/>
    <p:sldId id="286" r:id="rId8"/>
    <p:sldId id="338" r:id="rId9"/>
    <p:sldId id="284" r:id="rId10"/>
    <p:sldId id="359" r:id="rId11"/>
    <p:sldId id="303" r:id="rId12"/>
    <p:sldId id="310" r:id="rId13"/>
    <p:sldId id="311" r:id="rId14"/>
    <p:sldId id="34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A869E4-EF28-425D-AD8A-79E6F4903391}" v="6" dt="2020-03-27T16:11:16.519"/>
    <p1510:client id="{C037E6A5-10A5-4533-B41F-0BDC0D5524B7}" v="11" dt="2020-03-27T17:54:53.9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57" autoAdjust="0"/>
    <p:restoredTop sz="94660"/>
  </p:normalViewPr>
  <p:slideViewPr>
    <p:cSldViewPr snapToGrid="0">
      <p:cViewPr varScale="1">
        <p:scale>
          <a:sx n="67" d="100"/>
          <a:sy n="67" d="100"/>
        </p:scale>
        <p:origin x="4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a Shaw" userId="14dc42a2-bfa6-4b75-b011-e3e8d16be8df" providerId="ADAL" clId="{B156A58A-49B1-4162-97B7-BEA1A37899F2}"/>
    <pc:docChg chg="modSld">
      <pc:chgData name="Christina Shaw" userId="14dc42a2-bfa6-4b75-b011-e3e8d16be8df" providerId="ADAL" clId="{B156A58A-49B1-4162-97B7-BEA1A37899F2}" dt="2020-03-11T15:24:57.315" v="1" actId="20577"/>
      <pc:docMkLst>
        <pc:docMk/>
      </pc:docMkLst>
      <pc:sldChg chg="modSp">
        <pc:chgData name="Christina Shaw" userId="14dc42a2-bfa6-4b75-b011-e3e8d16be8df" providerId="ADAL" clId="{B156A58A-49B1-4162-97B7-BEA1A37899F2}" dt="2020-03-11T15:24:57.315" v="1" actId="20577"/>
        <pc:sldMkLst>
          <pc:docMk/>
          <pc:sldMk cId="877393826" sldId="303"/>
        </pc:sldMkLst>
        <pc:spChg chg="mod">
          <ac:chgData name="Christina Shaw" userId="14dc42a2-bfa6-4b75-b011-e3e8d16be8df" providerId="ADAL" clId="{B156A58A-49B1-4162-97B7-BEA1A37899F2}" dt="2020-03-11T15:24:57.315" v="1" actId="20577"/>
          <ac:spMkLst>
            <pc:docMk/>
            <pc:sldMk cId="877393826" sldId="303"/>
            <ac:spMk id="2" creationId="{A60912B5-FE99-4A0D-B4F1-4AB69D7EA0FE}"/>
          </ac:spMkLst>
        </pc:spChg>
      </pc:sldChg>
    </pc:docChg>
  </pc:docChgLst>
  <pc:docChgLst>
    <pc:chgData name="Christina Shaw" userId="14dc42a2-bfa6-4b75-b011-e3e8d16be8df" providerId="ADAL" clId="{C037E6A5-10A5-4533-B41F-0BDC0D5524B7}"/>
    <pc:docChg chg="custSel addSld delSld modSld">
      <pc:chgData name="Christina Shaw" userId="14dc42a2-bfa6-4b75-b011-e3e8d16be8df" providerId="ADAL" clId="{C037E6A5-10A5-4533-B41F-0BDC0D5524B7}" dt="2020-03-27T17:56:03.584" v="27" actId="13926"/>
      <pc:docMkLst>
        <pc:docMk/>
      </pc:docMkLst>
      <pc:sldChg chg="del">
        <pc:chgData name="Christina Shaw" userId="14dc42a2-bfa6-4b75-b011-e3e8d16be8df" providerId="ADAL" clId="{C037E6A5-10A5-4533-B41F-0BDC0D5524B7}" dt="2020-03-27T17:50:18.588" v="5" actId="2696"/>
        <pc:sldMkLst>
          <pc:docMk/>
          <pc:sldMk cId="4161316538" sldId="281"/>
        </pc:sldMkLst>
      </pc:sldChg>
      <pc:sldChg chg="add">
        <pc:chgData name="Christina Shaw" userId="14dc42a2-bfa6-4b75-b011-e3e8d16be8df" providerId="ADAL" clId="{C037E6A5-10A5-4533-B41F-0BDC0D5524B7}" dt="2020-03-27T17:52:24.817" v="12"/>
        <pc:sldMkLst>
          <pc:docMk/>
          <pc:sldMk cId="1687845149" sldId="284"/>
        </pc:sldMkLst>
      </pc:sldChg>
      <pc:sldChg chg="modSp add">
        <pc:chgData name="Christina Shaw" userId="14dc42a2-bfa6-4b75-b011-e3e8d16be8df" providerId="ADAL" clId="{C037E6A5-10A5-4533-B41F-0BDC0D5524B7}" dt="2020-03-27T17:52:04.128" v="7" actId="27636"/>
        <pc:sldMkLst>
          <pc:docMk/>
          <pc:sldMk cId="1658239975" sldId="286"/>
        </pc:sldMkLst>
        <pc:spChg chg="mod">
          <ac:chgData name="Christina Shaw" userId="14dc42a2-bfa6-4b75-b011-e3e8d16be8df" providerId="ADAL" clId="{C037E6A5-10A5-4533-B41F-0BDC0D5524B7}" dt="2020-03-27T17:52:04.128" v="7" actId="27636"/>
          <ac:spMkLst>
            <pc:docMk/>
            <pc:sldMk cId="1658239975" sldId="286"/>
            <ac:spMk id="2" creationId="{8EC9D187-EB66-4715-A5F0-0A5CC52612F3}"/>
          </ac:spMkLst>
        </pc:spChg>
      </pc:sldChg>
      <pc:sldChg chg="add">
        <pc:chgData name="Christina Shaw" userId="14dc42a2-bfa6-4b75-b011-e3e8d16be8df" providerId="ADAL" clId="{C037E6A5-10A5-4533-B41F-0BDC0D5524B7}" dt="2020-03-27T17:53:25.050" v="17"/>
        <pc:sldMkLst>
          <pc:docMk/>
          <pc:sldMk cId="877393826" sldId="303"/>
        </pc:sldMkLst>
      </pc:sldChg>
      <pc:sldChg chg="del">
        <pc:chgData name="Christina Shaw" userId="14dc42a2-bfa6-4b75-b011-e3e8d16be8df" providerId="ADAL" clId="{C037E6A5-10A5-4533-B41F-0BDC0D5524B7}" dt="2020-03-27T17:50:08.285" v="3" actId="2696"/>
        <pc:sldMkLst>
          <pc:docMk/>
          <pc:sldMk cId="3095954908" sldId="305"/>
        </pc:sldMkLst>
      </pc:sldChg>
      <pc:sldChg chg="modSp add">
        <pc:chgData name="Christina Shaw" userId="14dc42a2-bfa6-4b75-b011-e3e8d16be8df" providerId="ADAL" clId="{C037E6A5-10A5-4533-B41F-0BDC0D5524B7}" dt="2020-03-27T17:54:24.094" v="20" actId="27636"/>
        <pc:sldMkLst>
          <pc:docMk/>
          <pc:sldMk cId="154010978" sldId="310"/>
        </pc:sldMkLst>
        <pc:spChg chg="mod">
          <ac:chgData name="Christina Shaw" userId="14dc42a2-bfa6-4b75-b011-e3e8d16be8df" providerId="ADAL" clId="{C037E6A5-10A5-4533-B41F-0BDC0D5524B7}" dt="2020-03-27T17:54:24.094" v="20" actId="27636"/>
          <ac:spMkLst>
            <pc:docMk/>
            <pc:sldMk cId="154010978" sldId="310"/>
            <ac:spMk id="2" creationId="{A60912B5-FE99-4A0D-B4F1-4AB69D7EA0FE}"/>
          </ac:spMkLst>
        </pc:spChg>
      </pc:sldChg>
      <pc:sldChg chg="modSp add">
        <pc:chgData name="Christina Shaw" userId="14dc42a2-bfa6-4b75-b011-e3e8d16be8df" providerId="ADAL" clId="{C037E6A5-10A5-4533-B41F-0BDC0D5524B7}" dt="2020-03-27T17:54:34.715" v="23" actId="27636"/>
        <pc:sldMkLst>
          <pc:docMk/>
          <pc:sldMk cId="510957951" sldId="311"/>
        </pc:sldMkLst>
        <pc:spChg chg="mod">
          <ac:chgData name="Christina Shaw" userId="14dc42a2-bfa6-4b75-b011-e3e8d16be8df" providerId="ADAL" clId="{C037E6A5-10A5-4533-B41F-0BDC0D5524B7}" dt="2020-03-27T17:54:34.715" v="23" actId="27636"/>
          <ac:spMkLst>
            <pc:docMk/>
            <pc:sldMk cId="510957951" sldId="311"/>
            <ac:spMk id="2" creationId="{A60912B5-FE99-4A0D-B4F1-4AB69D7EA0FE}"/>
          </ac:spMkLst>
        </pc:spChg>
      </pc:sldChg>
      <pc:sldChg chg="add">
        <pc:chgData name="Christina Shaw" userId="14dc42a2-bfa6-4b75-b011-e3e8d16be8df" providerId="ADAL" clId="{C037E6A5-10A5-4533-B41F-0BDC0D5524B7}" dt="2020-03-27T17:49:01.131" v="0"/>
        <pc:sldMkLst>
          <pc:docMk/>
          <pc:sldMk cId="3147047705" sldId="331"/>
        </pc:sldMkLst>
      </pc:sldChg>
      <pc:sldChg chg="modSp add">
        <pc:chgData name="Christina Shaw" userId="14dc42a2-bfa6-4b75-b011-e3e8d16be8df" providerId="ADAL" clId="{C037E6A5-10A5-4533-B41F-0BDC0D5524B7}" dt="2020-03-27T17:52:14.156" v="10" actId="27636"/>
        <pc:sldMkLst>
          <pc:docMk/>
          <pc:sldMk cId="115102810" sldId="338"/>
        </pc:sldMkLst>
        <pc:spChg chg="mod">
          <ac:chgData name="Christina Shaw" userId="14dc42a2-bfa6-4b75-b011-e3e8d16be8df" providerId="ADAL" clId="{C037E6A5-10A5-4533-B41F-0BDC0D5524B7}" dt="2020-03-27T17:52:14.156" v="10" actId="27636"/>
          <ac:spMkLst>
            <pc:docMk/>
            <pc:sldMk cId="115102810" sldId="338"/>
            <ac:spMk id="2" creationId="{8EC9D187-EB66-4715-A5F0-0A5CC52612F3}"/>
          </ac:spMkLst>
        </pc:spChg>
      </pc:sldChg>
      <pc:sldChg chg="del">
        <pc:chgData name="Christina Shaw" userId="14dc42a2-bfa6-4b75-b011-e3e8d16be8df" providerId="ADAL" clId="{C037E6A5-10A5-4533-B41F-0BDC0D5524B7}" dt="2020-03-27T17:52:54.965" v="15" actId="2696"/>
        <pc:sldMkLst>
          <pc:docMk/>
          <pc:sldMk cId="3265185041" sldId="343"/>
        </pc:sldMkLst>
      </pc:sldChg>
      <pc:sldChg chg="modSp add">
        <pc:chgData name="Christina Shaw" userId="14dc42a2-bfa6-4b75-b011-e3e8d16be8df" providerId="ADAL" clId="{C037E6A5-10A5-4533-B41F-0BDC0D5524B7}" dt="2020-03-27T17:56:03.584" v="27" actId="13926"/>
        <pc:sldMkLst>
          <pc:docMk/>
          <pc:sldMk cId="3331790994" sldId="347"/>
        </pc:sldMkLst>
        <pc:spChg chg="mod">
          <ac:chgData name="Christina Shaw" userId="14dc42a2-bfa6-4b75-b011-e3e8d16be8df" providerId="ADAL" clId="{C037E6A5-10A5-4533-B41F-0BDC0D5524B7}" dt="2020-03-27T17:56:03.584" v="27" actId="13926"/>
          <ac:spMkLst>
            <pc:docMk/>
            <pc:sldMk cId="3331790994" sldId="347"/>
            <ac:spMk id="3" creationId="{21247B2E-2AF4-4404-B545-6DB60DA225E7}"/>
          </ac:spMkLst>
        </pc:spChg>
      </pc:sldChg>
      <pc:sldChg chg="del">
        <pc:chgData name="Christina Shaw" userId="14dc42a2-bfa6-4b75-b011-e3e8d16be8df" providerId="ADAL" clId="{C037E6A5-10A5-4533-B41F-0BDC0D5524B7}" dt="2020-03-27T17:52:06.903" v="8" actId="2696"/>
        <pc:sldMkLst>
          <pc:docMk/>
          <pc:sldMk cId="393285851" sldId="348"/>
        </pc:sldMkLst>
      </pc:sldChg>
      <pc:sldChg chg="del">
        <pc:chgData name="Christina Shaw" userId="14dc42a2-bfa6-4b75-b011-e3e8d16be8df" providerId="ADAL" clId="{C037E6A5-10A5-4533-B41F-0BDC0D5524B7}" dt="2020-03-27T17:52:16.790" v="11" actId="2696"/>
        <pc:sldMkLst>
          <pc:docMk/>
          <pc:sldMk cId="1105300707" sldId="349"/>
        </pc:sldMkLst>
      </pc:sldChg>
      <pc:sldChg chg="del">
        <pc:chgData name="Christina Shaw" userId="14dc42a2-bfa6-4b75-b011-e3e8d16be8df" providerId="ADAL" clId="{C037E6A5-10A5-4533-B41F-0BDC0D5524B7}" dt="2020-03-27T17:52:28.057" v="13" actId="2696"/>
        <pc:sldMkLst>
          <pc:docMk/>
          <pc:sldMk cId="2098570124" sldId="350"/>
        </pc:sldMkLst>
      </pc:sldChg>
      <pc:sldChg chg="del">
        <pc:chgData name="Christina Shaw" userId="14dc42a2-bfa6-4b75-b011-e3e8d16be8df" providerId="ADAL" clId="{C037E6A5-10A5-4533-B41F-0BDC0D5524B7}" dt="2020-03-27T17:53:05.439" v="16" actId="2696"/>
        <pc:sldMkLst>
          <pc:docMk/>
          <pc:sldMk cId="1744895302" sldId="351"/>
        </pc:sldMkLst>
      </pc:sldChg>
      <pc:sldChg chg="del">
        <pc:chgData name="Christina Shaw" userId="14dc42a2-bfa6-4b75-b011-e3e8d16be8df" providerId="ADAL" clId="{C037E6A5-10A5-4533-B41F-0BDC0D5524B7}" dt="2020-03-27T17:54:26.787" v="21" actId="2696"/>
        <pc:sldMkLst>
          <pc:docMk/>
          <pc:sldMk cId="4090457010" sldId="352"/>
        </pc:sldMkLst>
      </pc:sldChg>
      <pc:sldChg chg="del">
        <pc:chgData name="Christina Shaw" userId="14dc42a2-bfa6-4b75-b011-e3e8d16be8df" providerId="ADAL" clId="{C037E6A5-10A5-4533-B41F-0BDC0D5524B7}" dt="2020-03-27T17:54:37.355" v="24" actId="2696"/>
        <pc:sldMkLst>
          <pc:docMk/>
          <pc:sldMk cId="3580848515" sldId="353"/>
        </pc:sldMkLst>
      </pc:sldChg>
      <pc:sldChg chg="del">
        <pc:chgData name="Christina Shaw" userId="14dc42a2-bfa6-4b75-b011-e3e8d16be8df" providerId="ADAL" clId="{C037E6A5-10A5-4533-B41F-0BDC0D5524B7}" dt="2020-03-27T17:49:03.971" v="1" actId="2696"/>
        <pc:sldMkLst>
          <pc:docMk/>
          <pc:sldMk cId="712205584" sldId="354"/>
        </pc:sldMkLst>
      </pc:sldChg>
      <pc:sldChg chg="del">
        <pc:chgData name="Christina Shaw" userId="14dc42a2-bfa6-4b75-b011-e3e8d16be8df" providerId="ADAL" clId="{C037E6A5-10A5-4533-B41F-0BDC0D5524B7}" dt="2020-03-27T17:53:28.978" v="18" actId="2696"/>
        <pc:sldMkLst>
          <pc:docMk/>
          <pc:sldMk cId="1744441865" sldId="355"/>
        </pc:sldMkLst>
      </pc:sldChg>
      <pc:sldChg chg="del">
        <pc:chgData name="Christina Shaw" userId="14dc42a2-bfa6-4b75-b011-e3e8d16be8df" providerId="ADAL" clId="{C037E6A5-10A5-4533-B41F-0BDC0D5524B7}" dt="2020-03-27T17:54:56.858" v="26" actId="2696"/>
        <pc:sldMkLst>
          <pc:docMk/>
          <pc:sldMk cId="3195604297" sldId="356"/>
        </pc:sldMkLst>
      </pc:sldChg>
      <pc:sldChg chg="add">
        <pc:chgData name="Christina Shaw" userId="14dc42a2-bfa6-4b75-b011-e3e8d16be8df" providerId="ADAL" clId="{C037E6A5-10A5-4533-B41F-0BDC0D5524B7}" dt="2020-03-27T17:49:32.743" v="2"/>
        <pc:sldMkLst>
          <pc:docMk/>
          <pc:sldMk cId="1123103329" sldId="357"/>
        </pc:sldMkLst>
      </pc:sldChg>
      <pc:sldChg chg="add">
        <pc:chgData name="Christina Shaw" userId="14dc42a2-bfa6-4b75-b011-e3e8d16be8df" providerId="ADAL" clId="{C037E6A5-10A5-4533-B41F-0BDC0D5524B7}" dt="2020-03-27T17:50:15.791" v="4"/>
        <pc:sldMkLst>
          <pc:docMk/>
          <pc:sldMk cId="2424433510" sldId="358"/>
        </pc:sldMkLst>
      </pc:sldChg>
      <pc:sldChg chg="add">
        <pc:chgData name="Christina Shaw" userId="14dc42a2-bfa6-4b75-b011-e3e8d16be8df" providerId="ADAL" clId="{C037E6A5-10A5-4533-B41F-0BDC0D5524B7}" dt="2020-03-27T17:52:52.045" v="14"/>
        <pc:sldMkLst>
          <pc:docMk/>
          <pc:sldMk cId="4100424312" sldId="359"/>
        </pc:sldMkLst>
      </pc:sldChg>
    </pc:docChg>
  </pc:docChgLst>
  <pc:docChgLst>
    <pc:chgData name="Christina Shaw" userId="14dc42a2-bfa6-4b75-b011-e3e8d16be8df" providerId="ADAL" clId="{09A869E4-EF28-425D-AD8A-79E6F4903391}"/>
    <pc:docChg chg="undo custSel addSld delSld modSld">
      <pc:chgData name="Christina Shaw" userId="14dc42a2-bfa6-4b75-b011-e3e8d16be8df" providerId="ADAL" clId="{09A869E4-EF28-425D-AD8A-79E6F4903391}" dt="2020-03-27T16:11:24.390" v="12" actId="13926"/>
      <pc:docMkLst>
        <pc:docMk/>
      </pc:docMkLst>
      <pc:sldChg chg="del">
        <pc:chgData name="Christina Shaw" userId="14dc42a2-bfa6-4b75-b011-e3e8d16be8df" providerId="ADAL" clId="{09A869E4-EF28-425D-AD8A-79E6F4903391}" dt="2020-03-27T16:11:06.433" v="9" actId="2696"/>
        <pc:sldMkLst>
          <pc:docMk/>
          <pc:sldMk cId="877393826" sldId="303"/>
        </pc:sldMkLst>
      </pc:sldChg>
      <pc:sldChg chg="modSp del">
        <pc:chgData name="Christina Shaw" userId="14dc42a2-bfa6-4b75-b011-e3e8d16be8df" providerId="ADAL" clId="{09A869E4-EF28-425D-AD8A-79E6F4903391}" dt="2020-03-27T16:10:54.912" v="7" actId="2696"/>
        <pc:sldMkLst>
          <pc:docMk/>
          <pc:sldMk cId="3147047705" sldId="331"/>
        </pc:sldMkLst>
        <pc:spChg chg="mod">
          <ac:chgData name="Christina Shaw" userId="14dc42a2-bfa6-4b75-b011-e3e8d16be8df" providerId="ADAL" clId="{09A869E4-EF28-425D-AD8A-79E6F4903391}" dt="2020-03-27T16:10:43.375" v="5" actId="27636"/>
          <ac:spMkLst>
            <pc:docMk/>
            <pc:sldMk cId="3147047705" sldId="331"/>
            <ac:spMk id="4" creationId="{00000000-0000-0000-0000-000000000000}"/>
          </ac:spMkLst>
        </pc:spChg>
      </pc:sldChg>
      <pc:sldChg chg="del">
        <pc:chgData name="Christina Shaw" userId="14dc42a2-bfa6-4b75-b011-e3e8d16be8df" providerId="ADAL" clId="{09A869E4-EF28-425D-AD8A-79E6F4903391}" dt="2020-03-27T16:11:19.409" v="11" actId="2696"/>
        <pc:sldMkLst>
          <pc:docMk/>
          <pc:sldMk cId="3331790994" sldId="347"/>
        </pc:sldMkLst>
      </pc:sldChg>
      <pc:sldChg chg="add">
        <pc:chgData name="Christina Shaw" userId="14dc42a2-bfa6-4b75-b011-e3e8d16be8df" providerId="ADAL" clId="{09A869E4-EF28-425D-AD8A-79E6F4903391}" dt="2020-03-27T16:10:52.449" v="6"/>
        <pc:sldMkLst>
          <pc:docMk/>
          <pc:sldMk cId="712205584" sldId="354"/>
        </pc:sldMkLst>
      </pc:sldChg>
      <pc:sldChg chg="add">
        <pc:chgData name="Christina Shaw" userId="14dc42a2-bfa6-4b75-b011-e3e8d16be8df" providerId="ADAL" clId="{09A869E4-EF28-425D-AD8A-79E6F4903391}" dt="2020-03-27T16:11:03.941" v="8"/>
        <pc:sldMkLst>
          <pc:docMk/>
          <pc:sldMk cId="1744441865" sldId="355"/>
        </pc:sldMkLst>
      </pc:sldChg>
      <pc:sldChg chg="modSp add">
        <pc:chgData name="Christina Shaw" userId="14dc42a2-bfa6-4b75-b011-e3e8d16be8df" providerId="ADAL" clId="{09A869E4-EF28-425D-AD8A-79E6F4903391}" dt="2020-03-27T16:11:24.390" v="12" actId="13926"/>
        <pc:sldMkLst>
          <pc:docMk/>
          <pc:sldMk cId="3195604297" sldId="356"/>
        </pc:sldMkLst>
        <pc:spChg chg="mod">
          <ac:chgData name="Christina Shaw" userId="14dc42a2-bfa6-4b75-b011-e3e8d16be8df" providerId="ADAL" clId="{09A869E4-EF28-425D-AD8A-79E6F4903391}" dt="2020-03-27T16:11:24.390" v="12" actId="13926"/>
          <ac:spMkLst>
            <pc:docMk/>
            <pc:sldMk cId="3195604297" sldId="356"/>
            <ac:spMk id="3" creationId="{21247B2E-2AF4-4404-B545-6DB60DA225E7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573FE6-1AF7-4602-BD73-C95B59500402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FBA0C-2976-4512-8993-0A1F26D63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22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01B44793-9554-4379-906D-F78EEC415CF8}" type="slidenum">
              <a:rPr/>
              <a:pPr algn="l" rtl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01321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01B44793-9554-4379-906D-F78EEC415CF8}" type="slidenum">
              <a:rPr/>
              <a:pPr algn="l" rtl="0"/>
              <a:t>4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60433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01B44793-9554-4379-906D-F78EEC415CF8}" type="slidenum">
              <a:rPr/>
              <a:pPr algn="l" rtl="0"/>
              <a:t>5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29722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01B44793-9554-4379-906D-F78EEC415CF8}" type="slidenum">
              <a:rPr/>
              <a:pPr algn="l" rtl="0"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45097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01B44793-9554-4379-906D-F78EEC415CF8}" type="slidenum">
              <a:rPr/>
              <a:pPr algn="l" rtl="0"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05656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5339-E82A-441C-9B1C-FF38EBD8D4F7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64A3-4DA2-4471-8F25-58DDFDC83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031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5339-E82A-441C-9B1C-FF38EBD8D4F7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64A3-4DA2-4471-8F25-58DDFDC83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77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5339-E82A-441C-9B1C-FF38EBD8D4F7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64A3-4DA2-4471-8F25-58DDFDC83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6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bg>
      <p:bgPr>
        <a:solidFill>
          <a:srgbClr val="F7F7F7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94682" y="2566214"/>
            <a:ext cx="7924800" cy="1600200"/>
          </a:xfrm>
        </p:spPr>
        <p:txBody>
          <a:bodyPr anchor="b" anchorCtr="0"/>
          <a:lstStyle>
            <a:lvl1pPr algn="l">
              <a:lnSpc>
                <a:spcPts val="4000"/>
              </a:lnSpc>
              <a:defRPr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4681" y="4136032"/>
            <a:ext cx="6248400" cy="609600"/>
          </a:xfrm>
        </p:spPr>
        <p:txBody>
          <a:bodyPr/>
          <a:lstStyle>
            <a:lvl1pPr marL="0" indent="0" algn="l">
              <a:buNone/>
              <a:defRPr sz="2800" b="0" i="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794701" y="5723986"/>
            <a:ext cx="4343400" cy="652709"/>
          </a:xfrm>
          <a:noFill/>
        </p:spPr>
        <p:txBody>
          <a:bodyPr/>
          <a:lstStyle>
            <a:lvl1pPr marL="0" marR="0" indent="-342900" algn="l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="0" i="0" baseline="0">
                <a:solidFill>
                  <a:schemeClr val="accent3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edit Presentation Location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edit Presentation Date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 hasCustomPrompt="1"/>
          </p:nvPr>
        </p:nvSpPr>
        <p:spPr>
          <a:xfrm>
            <a:off x="794701" y="6360124"/>
            <a:ext cx="3665639" cy="304800"/>
          </a:xfrm>
        </p:spPr>
        <p:txBody>
          <a:bodyPr>
            <a:normAutofit/>
          </a:bodyPr>
          <a:lstStyle>
            <a:lvl1pPr marL="0">
              <a:spcBef>
                <a:spcPts val="0"/>
              </a:spcBef>
              <a:buNone/>
              <a:defRPr sz="1100" b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Click to edit presenter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911513" y="4162348"/>
            <a:ext cx="7486564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LNCT-logo_ƒ-10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57" y="650478"/>
            <a:ext cx="3179046" cy="114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272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with content"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3AD3A415-422C-478D-AA41-E452CDDA710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8666842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3AD3A415-422C-478D-AA41-E452CDDA710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 algn="l">
              <a:buFont typeface="Arial" pitchFamily="34" charset="0"/>
              <a:buNone/>
              <a:defRPr sz="24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053038"/>
          </a:xfrm>
        </p:spPr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2000" b="0" i="0">
                <a:solidFill>
                  <a:srgbClr val="313231"/>
                </a:solidFill>
                <a:latin typeface="Arial"/>
                <a:cs typeface="Arial"/>
              </a:defRPr>
            </a:lvl1pPr>
            <a:lvl2pPr>
              <a:buClr>
                <a:schemeClr val="accent1"/>
              </a:buClr>
              <a:buFont typeface="Wingdings" pitchFamily="2" charset="2"/>
              <a:buChar char="§"/>
              <a:defRPr sz="1800" b="0" i="0">
                <a:solidFill>
                  <a:srgbClr val="313231"/>
                </a:solidFill>
                <a:latin typeface="Arial"/>
                <a:cs typeface="Arial"/>
              </a:defRPr>
            </a:lvl2pPr>
            <a:lvl3pPr>
              <a:buClr>
                <a:schemeClr val="accent1"/>
              </a:buClr>
              <a:buFont typeface="Wingdings" pitchFamily="2" charset="2"/>
              <a:buChar char="§"/>
              <a:defRPr sz="1600" b="0" i="0">
                <a:solidFill>
                  <a:srgbClr val="313231"/>
                </a:solidFill>
                <a:latin typeface="Arial"/>
                <a:cs typeface="Arial"/>
              </a:defRPr>
            </a:lvl3pPr>
            <a:lvl4pPr>
              <a:buClr>
                <a:schemeClr val="accent1"/>
              </a:buClr>
              <a:buFont typeface="Wingdings" pitchFamily="2" charset="2"/>
              <a:buChar char="§"/>
              <a:defRPr sz="1400" b="0" i="0">
                <a:solidFill>
                  <a:srgbClr val="313231"/>
                </a:solidFill>
                <a:latin typeface="Arial"/>
                <a:cs typeface="Arial"/>
              </a:defRPr>
            </a:lvl4pPr>
            <a:lvl5pPr>
              <a:buClr>
                <a:schemeClr val="accent1"/>
              </a:buClr>
              <a:buFont typeface="Wingdings" pitchFamily="2" charset="2"/>
              <a:buChar char="§"/>
              <a:defRPr sz="1200" b="0" i="0">
                <a:solidFill>
                  <a:srgbClr val="31323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524000"/>
            <a:ext cx="8229600" cy="609600"/>
          </a:xfrm>
        </p:spPr>
        <p:txBody>
          <a:bodyPr/>
          <a:lstStyle>
            <a:lvl1pPr>
              <a:buNone/>
              <a:defRPr sz="2200" b="1" baseline="0">
                <a:solidFill>
                  <a:srgbClr val="313231"/>
                </a:solidFill>
              </a:defRPr>
            </a:lvl1pPr>
          </a:lstStyle>
          <a:p>
            <a:pPr lvl="0"/>
            <a:r>
              <a:rPr lang="en-US" dirty="0"/>
              <a:t>Click to edit main sentence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63392" y="60082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636466"/>
                </a:solidFill>
                <a:latin typeface="Museo Sans 300"/>
                <a:cs typeface="Museo Sans 300"/>
              </a:defRPr>
            </a:lvl1pPr>
          </a:lstStyle>
          <a:p>
            <a:r>
              <a:rPr lang="en-US" dirty="0" err="1">
                <a:solidFill>
                  <a:schemeClr val="tx2"/>
                </a:solidFill>
                <a:latin typeface="Arial"/>
                <a:cs typeface="Arial"/>
              </a:rPr>
              <a:t>www.lnct.global</a:t>
            </a:r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| </a:t>
            </a:r>
            <a:fld id="{2459FD92-E8AB-4F86-BA9A-090210CAFD7B}" type="slidenum">
              <a:rPr lang="en-US" smtClean="0">
                <a:latin typeface="Arial"/>
                <a:cs typeface="Arial"/>
              </a:rPr>
              <a:pPr/>
              <a:t>‹#›</a:t>
            </a:fld>
            <a:endParaRPr lang="en-US" dirty="0">
              <a:solidFill>
                <a:srgbClr val="E32726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8711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5339-E82A-441C-9B1C-FF38EBD8D4F7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64A3-4DA2-4471-8F25-58DDFDC83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7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5339-E82A-441C-9B1C-FF38EBD8D4F7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64A3-4DA2-4471-8F25-58DDFDC83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79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5339-E82A-441C-9B1C-FF38EBD8D4F7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64A3-4DA2-4471-8F25-58DDFDC83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86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5339-E82A-441C-9B1C-FF38EBD8D4F7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64A3-4DA2-4471-8F25-58DDFDC83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759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5339-E82A-441C-9B1C-FF38EBD8D4F7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64A3-4DA2-4471-8F25-58DDFDC83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487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5339-E82A-441C-9B1C-FF38EBD8D4F7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64A3-4DA2-4471-8F25-58DDFDC83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3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5339-E82A-441C-9B1C-FF38EBD8D4F7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64A3-4DA2-4471-8F25-58DDFDC83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488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5339-E82A-441C-9B1C-FF38EBD8D4F7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64A3-4DA2-4471-8F25-58DDFDC83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159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05339-E82A-441C-9B1C-FF38EBD8D4F7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F64A3-4DA2-4471-8F25-58DDFDC83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67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mmunizationevidence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86/60503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2339" y="2531011"/>
            <a:ext cx="7924800" cy="1600200"/>
          </a:xfrm>
        </p:spPr>
        <p:txBody>
          <a:bodyPr>
            <a:normAutofit/>
          </a:bodyPr>
          <a:lstStyle/>
          <a:p>
            <a:pPr algn="l" rtl="0"/>
            <a:r>
              <a:rPr lang="pt-PT" b="0" i="0" u="none" baseline="0"/>
              <a:t>Defesa do investimento na imunização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83685" y="4446528"/>
            <a:ext cx="6271440" cy="737121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pt-PT" b="0" i="0" u="none" baseline="0"/>
              <a:t>A imunização é um investimento eficaz e eficiente em termos de custos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794701" y="5623003"/>
            <a:ext cx="7615028" cy="737121"/>
          </a:xfrm>
        </p:spPr>
        <p:txBody>
          <a:bodyPr>
            <a:normAutofit/>
          </a:bodyPr>
          <a:lstStyle/>
          <a:p>
            <a:pPr algn="l" rtl="0"/>
            <a:r>
              <a:rPr lang="pt-PT" b="0" i="0" u="none" baseline="0"/>
              <a:t>Nota: esta apresentação baseia-se fortemente em materiais da Immunization Advocacy Library da OMS Euro, assim como do VoICE, The Value of Immunization Compendium of Evidence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l" rtl="0"/>
            <a:r>
              <a:rPr lang="pt-PT" b="0" i="0" u="none" baseline="0">
                <a:solidFill>
                  <a:schemeClr val="tx1"/>
                </a:solidFill>
              </a:rPr>
              <a:t>Revista a 6 de novembro de 2019</a:t>
            </a:r>
          </a:p>
          <a:p>
            <a:endParaRPr lang="pt-PT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8909BEA-ABD3-4528-907A-F5CE5B48BA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7022" y="4018667"/>
            <a:ext cx="1446663" cy="145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047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912B5-FE99-4A0D-B4F1-4AB69D7EA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91933" cy="1143000"/>
          </a:xfrm>
        </p:spPr>
        <p:txBody>
          <a:bodyPr>
            <a:normAutofit/>
          </a:bodyPr>
          <a:lstStyle/>
          <a:p>
            <a:r>
              <a:rPr lang="pt-PT" dirty="0"/>
              <a:t>Utilizar os dados para mostrar que a vacinação no seu país atinge resultados de saúde evidentes (e que ainda há mais a fazer) (</a:t>
            </a:r>
            <a:r>
              <a:rPr lang="pt-PT" b="0" i="0" u="none" baseline="0" dirty="0"/>
              <a:t>2/2)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626D1D3-5C32-46A4-BCA3-370B805395B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598398"/>
          <a:ext cx="8256218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1160">
                  <a:extLst>
                    <a:ext uri="{9D8B030D-6E8A-4147-A177-3AD203B41FA5}">
                      <a16:colId xmlns:a16="http://schemas.microsoft.com/office/drawing/2014/main" val="390586330"/>
                    </a:ext>
                  </a:extLst>
                </a:gridCol>
                <a:gridCol w="5565058">
                  <a:extLst>
                    <a:ext uri="{9D8B030D-6E8A-4147-A177-3AD203B41FA5}">
                      <a16:colId xmlns:a16="http://schemas.microsoft.com/office/drawing/2014/main" val="1200782510"/>
                    </a:ext>
                  </a:extLst>
                </a:gridCol>
              </a:tblGrid>
              <a:tr h="358878">
                <a:tc>
                  <a:txBody>
                    <a:bodyPr/>
                    <a:lstStyle/>
                    <a:p>
                      <a:pPr algn="l" rtl="0"/>
                      <a:r>
                        <a:rPr lang="pt-PT" b="1" i="0" u="none" baseline="0" dirty="0"/>
                        <a:t>Requisitos de Dados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pt-PT" b="1" i="0" u="none" baseline="0"/>
                        <a:t>Exemplo de análise hipotético: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8736081"/>
                  </a:ext>
                </a:extLst>
              </a:tr>
              <a:tr h="382523">
                <a:tc>
                  <a:txBody>
                    <a:bodyPr/>
                    <a:lstStyle/>
                    <a:p>
                      <a:pPr algn="l" rtl="0"/>
                      <a:r>
                        <a:rPr lang="pt-PT" sz="1400" b="0" i="0" u="none" baseline="0"/>
                        <a:t>Mortes causadas por uma doença evitável com vacinas ao longo do tempo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pt-PT" sz="1400" b="0" i="0" u="none" baseline="0" dirty="0"/>
                        <a:t>Com o nosso programa de vacinação, as mortes por sarampo diminuíram em 80% (mortes por 100 000 habitantes) desde 1990.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608205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l" rtl="0"/>
                      <a:r>
                        <a:rPr lang="pt-PT" sz="1400" b="0" i="0" u="none" baseline="0" dirty="0"/>
                        <a:t>Mortes causadas por uma doença evitável com vacinas que ainda não foram introduzidas, cobertura de vacinação projetada, efetividade das vacinas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pt-PT" sz="1400" b="0" i="0" u="none" baseline="0" dirty="0"/>
                        <a:t>Com a introdução da vacina contra o rotavírus, estimamos que iriamos reduzir o número de mortes devido a diarreia em XX e o número de internamentos em YY.</a:t>
                      </a:r>
                      <a:br>
                        <a:rPr lang="pt-PT" sz="1400" dirty="0"/>
                      </a:br>
                      <a:br>
                        <a:rPr lang="pt-PT" sz="1400" dirty="0"/>
                      </a:br>
                      <a:r>
                        <a:rPr lang="pt-PT" sz="1400" b="0" i="0" u="none" baseline="0" dirty="0">
                          <a:solidFill>
                            <a:schemeClr val="tx1"/>
                          </a:solidFill>
                        </a:rPr>
                        <a:t>Com a introdução da PCV, estimamos que iriamos reduzir o número de pneumonias e casos e mortes de doenças invasivas em 33% e os custos relativos a hospitalização em YY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3544202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l" rtl="0"/>
                      <a:r>
                        <a:rPr lang="pt-PT" sz="1400" b="0" i="0" u="none" baseline="0" dirty="0"/>
                        <a:t>Introduções de vacinas por seu país comparado com outros países pares</a:t>
                      </a:r>
                      <a:endParaRPr lang="pt-PT" sz="1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pt-PT" sz="1400" b="0" i="0" u="none" baseline="0" dirty="0"/>
                        <a:t>Fizemos um progresso sólido ao introduzir novas vacinas que salvam vidas, com a introdução das vacinas contra o rotavírus e a pentavalente.  Mas ainda há muito que fazer.  Os nosso países vizinhos estão a progredir mais rápido.  Também introduziram as vacinas PCV e HPV, que são as que se seguem na nossa lista prioritária.  Contudo, precisamos aumentar o nosso orçamento para oferecer estas vacinas importantes.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170030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86234E-E7B5-49ED-9ABB-B961F5835D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pt-PT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pt-PT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 algn="r" rtl="0"/>
              <a:t>10</a:t>
            </a:fld>
            <a:endParaRPr lang="pt-PT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sp>
        <p:nvSpPr>
          <p:cNvPr id="10" name="Star: 6 Points 9">
            <a:extLst>
              <a:ext uri="{FF2B5EF4-FFF2-40B4-BE49-F238E27FC236}">
                <a16:creationId xmlns:a16="http://schemas.microsoft.com/office/drawing/2014/main" id="{A375ED5A-F028-41BD-A6F6-E56DF2A6A6FD}"/>
              </a:ext>
            </a:extLst>
          </p:cNvPr>
          <p:cNvSpPr/>
          <p:nvPr/>
        </p:nvSpPr>
        <p:spPr>
          <a:xfrm>
            <a:off x="8020435" y="116052"/>
            <a:ext cx="1036467" cy="886742"/>
          </a:xfrm>
          <a:prstGeom prst="star6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300" b="1" i="0" u="none" baseline="0" dirty="0"/>
              <a:t>Dados</a:t>
            </a:r>
          </a:p>
        </p:txBody>
      </p:sp>
    </p:spTree>
    <p:extLst>
      <p:ext uri="{BB962C8B-B14F-4D97-AF65-F5344CB8AC3E}">
        <p14:creationId xmlns:p14="http://schemas.microsoft.com/office/powerpoint/2010/main" val="510957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A57B2-E5AC-4DCC-974C-2FC061B31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98996"/>
            <a:ext cx="8229600" cy="1143000"/>
          </a:xfrm>
        </p:spPr>
        <p:txBody>
          <a:bodyPr/>
          <a:lstStyle/>
          <a:p>
            <a:pPr algn="l" rtl="0"/>
            <a:r>
              <a:rPr lang="pt-PT" b="0" i="0" u="none" baseline="0"/>
              <a:t>O VoICE é uma fonte excelente de informações sobre o valor da imunização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47B2E-2AF4-4404-B545-6DB60DA22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202134"/>
          </a:xfrm>
        </p:spPr>
        <p:txBody>
          <a:bodyPr>
            <a:normAutofit/>
          </a:bodyPr>
          <a:lstStyle/>
          <a:p>
            <a:pPr algn="l" rtl="0"/>
            <a:r>
              <a:rPr lang="pt-PT" sz="2800" b="0" i="0" u="none" baseline="0" dirty="0">
                <a:hlinkClick r:id="rId3"/>
              </a:rPr>
              <a:t>https://immunizationevidence.org/</a:t>
            </a:r>
            <a:endParaRPr lang="pt-PT" sz="2800" dirty="0"/>
          </a:p>
          <a:p>
            <a:endParaRPr lang="pt-PT" sz="2800" dirty="0"/>
          </a:p>
          <a:p>
            <a:endParaRPr lang="pt-PT" sz="2800" dirty="0"/>
          </a:p>
          <a:p>
            <a:pPr algn="l" rtl="0"/>
            <a:r>
              <a:rPr lang="pt-PT" sz="2800" b="0" i="0" u="none" baseline="0" dirty="0"/>
              <a:t>Fácil de utilizar e atualizado com regularidade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EAF322-A5ED-4A3E-97A6-11E6137578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pt-PT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pt-PT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 algn="r" rtl="0"/>
              <a:t>11</a:t>
            </a:fld>
            <a:endParaRPr lang="pt-PT" dirty="0">
              <a:solidFill>
                <a:srgbClr val="E32726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1790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41E38-347E-41B2-B6B3-94035AB26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pt-PT" b="0" i="0" u="none" baseline="0"/>
              <a:t>Propósito do conjunto de diapositivos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9BDB2-9C1C-4B64-826A-10B18EAFB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39362"/>
            <a:ext cx="8323006" cy="4778350"/>
          </a:xfrm>
        </p:spPr>
        <p:txBody>
          <a:bodyPr>
            <a:normAutofit/>
          </a:bodyPr>
          <a:lstStyle/>
          <a:p>
            <a:pPr algn="l" rtl="0"/>
            <a:r>
              <a:rPr lang="pt-PT" b="1" i="0" u="none" baseline="0" dirty="0"/>
              <a:t>Propósito</a:t>
            </a:r>
            <a:r>
              <a:rPr lang="pt-PT" b="0" i="0" u="none" baseline="0" dirty="0"/>
              <a:t>: dar aos membros da LNCT um conjunto de idéias de argumentos para aumentar (ou pelo menos manter) o investimento na vacinação</a:t>
            </a:r>
          </a:p>
          <a:p>
            <a:endParaRPr lang="pt-PT" dirty="0"/>
          </a:p>
          <a:p>
            <a:pPr algn="l" rtl="0"/>
            <a:r>
              <a:rPr lang="pt-PT" b="0" i="0" u="none" baseline="0" dirty="0"/>
              <a:t>Alguns materiais repetem-se propositadamente porque podem ser usados para argumentos diferentes</a:t>
            </a:r>
          </a:p>
          <a:p>
            <a:endParaRPr lang="pt-PT" dirty="0"/>
          </a:p>
          <a:p>
            <a:pPr algn="l" rtl="0"/>
            <a:r>
              <a:rPr lang="pt-PT" b="0" i="0" u="none" baseline="0" dirty="0"/>
              <a:t>Os diapositivos foram feitos para serem usados e adaptados para diferentes públicos (por exemplo, ministros das finanças, deputados, outros) e contextos</a:t>
            </a:r>
          </a:p>
          <a:p>
            <a:endParaRPr lang="pt-PT" dirty="0"/>
          </a:p>
          <a:p>
            <a:pPr algn="l" rtl="0"/>
            <a:r>
              <a:rPr lang="pt-PT" b="1" i="0" u="none" baseline="0" dirty="0"/>
              <a:t>Precisamos da sua opinião</a:t>
            </a:r>
            <a:r>
              <a:rPr lang="pt-PT" b="0" i="0" u="none" baseline="0" dirty="0"/>
              <a:t>: isto é útil?  Podem ser melhorados para serem mais úteis para as suas necessidades e seu trabalho?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6B841F-1EB4-4B5B-9BA4-DEB87B7D1B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pt-PT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pt-PT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 algn="r" rtl="0"/>
              <a:t>2</a:t>
            </a:fld>
            <a:endParaRPr lang="pt-PT" dirty="0">
              <a:solidFill>
                <a:srgbClr val="E32726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3103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945" y="247232"/>
            <a:ext cx="8229600" cy="1143000"/>
          </a:xfrm>
        </p:spPr>
        <p:txBody>
          <a:bodyPr/>
          <a:lstStyle/>
          <a:p>
            <a:pPr algn="l" rtl="0"/>
            <a:r>
              <a:rPr lang="pt-PT" b="0" i="0" u="none" baseline="0" dirty="0"/>
              <a:t>Porque a vacinação é um investimento importante?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E478587F-672E-43EB-87CE-495103F66784}"/>
              </a:ext>
            </a:extLst>
          </p:cNvPr>
          <p:cNvSpPr txBox="1"/>
          <p:nvPr/>
        </p:nvSpPr>
        <p:spPr>
          <a:xfrm>
            <a:off x="4395270" y="6214210"/>
            <a:ext cx="4565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pt-PT" sz="900" b="0" i="0" u="none" baseline="0">
                <a:solidFill>
                  <a:prstClr val="black"/>
                </a:solidFill>
                <a:latin typeface="Calibri"/>
              </a:rPr>
              <a:t>Adaptado de Palu, T. (2016). </a:t>
            </a:r>
          </a:p>
          <a:p>
            <a:pPr algn="r" rtl="0"/>
            <a:r>
              <a:rPr lang="pt-PT" sz="900" b="0" i="0" u="none" baseline="0">
                <a:solidFill>
                  <a:prstClr val="black"/>
                </a:solidFill>
                <a:latin typeface="Calibri"/>
              </a:rPr>
              <a:t>Vacinação sustentável através da cobertura universal de saúde. Reunião do World Bank SAGE.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28559BD-B490-4161-A262-804DEE31F925}"/>
              </a:ext>
            </a:extLst>
          </p:cNvPr>
          <p:cNvGrpSpPr/>
          <p:nvPr/>
        </p:nvGrpSpPr>
        <p:grpSpPr>
          <a:xfrm>
            <a:off x="451530" y="1009861"/>
            <a:ext cx="8868035" cy="5061344"/>
            <a:chOff x="430995" y="493284"/>
            <a:chExt cx="8868035" cy="5061344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EA438E7A-C538-494D-8675-A167A44D6566}"/>
                </a:ext>
              </a:extLst>
            </p:cNvPr>
            <p:cNvSpPr txBox="1"/>
            <p:nvPr/>
          </p:nvSpPr>
          <p:spPr>
            <a:xfrm>
              <a:off x="517047" y="493284"/>
              <a:ext cx="423330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pt-PT" sz="1600" b="0" i="0" u="none" baseline="0" dirty="0">
                  <a:solidFill>
                    <a:srgbClr val="4472C4">
                      <a:lumMod val="50000"/>
                    </a:srgbClr>
                  </a:solidFill>
                  <a:latin typeface="Calibri"/>
                </a:rPr>
                <a:t>Plataforma de preparação</a:t>
              </a:r>
              <a:r>
                <a:rPr lang="pt-PT" sz="1600" b="0" i="0" u="none" dirty="0">
                  <a:solidFill>
                    <a:srgbClr val="4472C4">
                      <a:lumMod val="50000"/>
                    </a:srgbClr>
                  </a:solidFill>
                  <a:latin typeface="Calibri"/>
                </a:rPr>
                <a:t> </a:t>
              </a:r>
              <a:r>
                <a:rPr lang="pt-PT" sz="1600" b="0" i="0" u="none" baseline="0" dirty="0">
                  <a:solidFill>
                    <a:srgbClr val="4472C4">
                      <a:lumMod val="50000"/>
                    </a:srgbClr>
                  </a:solidFill>
                  <a:latin typeface="Calibri"/>
                </a:rPr>
                <a:t>para pandemias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C8AC3A3C-8039-4F53-A630-BF17C618EB44}"/>
                </a:ext>
              </a:extLst>
            </p:cNvPr>
            <p:cNvGrpSpPr/>
            <p:nvPr/>
          </p:nvGrpSpPr>
          <p:grpSpPr>
            <a:xfrm>
              <a:off x="430995" y="662560"/>
              <a:ext cx="8868035" cy="4892068"/>
              <a:chOff x="430995" y="662560"/>
              <a:chExt cx="8868035" cy="4892068"/>
            </a:xfrm>
          </p:grpSpPr>
          <p:cxnSp>
            <p:nvCxnSpPr>
              <p:cNvPr id="72" name="Connector: Elbow 71">
                <a:extLst>
                  <a:ext uri="{FF2B5EF4-FFF2-40B4-BE49-F238E27FC236}">
                    <a16:creationId xmlns:a16="http://schemas.microsoft.com/office/drawing/2014/main" id="{451427EB-09B8-4BD5-9B1F-ED5CA1215735}"/>
                  </a:ext>
                </a:extLst>
              </p:cNvPr>
              <p:cNvCxnSpPr>
                <a:cxnSpLocks/>
                <a:stCxn id="97" idx="1"/>
              </p:cNvCxnSpPr>
              <p:nvPr/>
            </p:nvCxnSpPr>
            <p:spPr>
              <a:xfrm rot="10800000" flipV="1">
                <a:off x="456541" y="662560"/>
                <a:ext cx="60507" cy="3302921"/>
              </a:xfrm>
              <a:prstGeom prst="bentConnector2">
                <a:avLst/>
              </a:prstGeom>
              <a:noFill/>
              <a:ln w="19050" cap="flat" cmpd="sng" algn="ctr">
                <a:solidFill>
                  <a:srgbClr val="4472C4">
                    <a:lumMod val="50000"/>
                  </a:srgbClr>
                </a:solidFill>
                <a:prstDash val="solid"/>
                <a:miter lim="800000"/>
              </a:ln>
              <a:effectLst/>
            </p:spPr>
          </p:cxn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F1182C4E-E619-477A-98C1-812364E5854E}"/>
                  </a:ext>
                </a:extLst>
              </p:cNvPr>
              <p:cNvSpPr/>
              <p:nvPr/>
            </p:nvSpPr>
            <p:spPr>
              <a:xfrm>
                <a:off x="430995" y="2666795"/>
                <a:ext cx="8255805" cy="2887833"/>
              </a:xfrm>
              <a:prstGeom prst="ellipse">
                <a:avLst/>
              </a:prstGeom>
              <a:solidFill>
                <a:srgbClr val="4472C4">
                  <a:lumMod val="20000"/>
                  <a:lumOff val="80000"/>
                </a:srgbClr>
              </a:solidFill>
              <a:ln w="12700" cap="flat" cmpd="sng" algn="ctr">
                <a:solidFill>
                  <a:srgbClr val="4472C4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PT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2814EF9C-82B9-4299-8F32-84CD0B247DC6}"/>
                  </a:ext>
                </a:extLst>
              </p:cNvPr>
              <p:cNvSpPr/>
              <p:nvPr/>
            </p:nvSpPr>
            <p:spPr>
              <a:xfrm>
                <a:off x="937433" y="2726072"/>
                <a:ext cx="7264375" cy="2541037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4472C4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PT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19B6D8EF-5DA2-4062-9AD3-89D649FD859B}"/>
                  </a:ext>
                </a:extLst>
              </p:cNvPr>
              <p:cNvSpPr/>
              <p:nvPr/>
            </p:nvSpPr>
            <p:spPr>
              <a:xfrm>
                <a:off x="1244611" y="2767219"/>
                <a:ext cx="6670281" cy="2333226"/>
              </a:xfrm>
              <a:prstGeom prst="ellipse">
                <a:avLst/>
              </a:prstGeom>
              <a:solidFill>
                <a:srgbClr val="4472C4">
                  <a:lumMod val="40000"/>
                  <a:lumOff val="60000"/>
                </a:srgbClr>
              </a:solidFill>
              <a:ln w="12700" cap="flat" cmpd="sng" algn="ctr">
                <a:solidFill>
                  <a:srgbClr val="4472C4">
                    <a:lumMod val="40000"/>
                    <a:lumOff val="6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PT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79EF77D5-CE36-4E1B-AA43-B898E087E97A}"/>
                  </a:ext>
                </a:extLst>
              </p:cNvPr>
              <p:cNvSpPr/>
              <p:nvPr/>
            </p:nvSpPr>
            <p:spPr>
              <a:xfrm>
                <a:off x="1623952" y="2833672"/>
                <a:ext cx="5865654" cy="2051772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4472C4">
                    <a:lumMod val="40000"/>
                    <a:lumOff val="6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PT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6901C9EE-F76F-451F-AE4C-6EAB9A0FD3C4}"/>
                  </a:ext>
                </a:extLst>
              </p:cNvPr>
              <p:cNvSpPr/>
              <p:nvPr/>
            </p:nvSpPr>
            <p:spPr>
              <a:xfrm>
                <a:off x="1942550" y="2872535"/>
                <a:ext cx="5259574" cy="1839769"/>
              </a:xfrm>
              <a:prstGeom prst="ellipse">
                <a:avLst/>
              </a:prstGeom>
              <a:solidFill>
                <a:srgbClr val="4472C4">
                  <a:lumMod val="60000"/>
                  <a:lumOff val="40000"/>
                </a:srgbClr>
              </a:solidFill>
              <a:ln w="12700" cap="flat" cmpd="sng" algn="ctr">
                <a:solidFill>
                  <a:srgbClr val="4472C4">
                    <a:lumMod val="60000"/>
                    <a:lumOff val="4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PT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AEDD2029-2F11-4480-8A51-F0922F29A263}"/>
                  </a:ext>
                </a:extLst>
              </p:cNvPr>
              <p:cNvSpPr/>
              <p:nvPr/>
            </p:nvSpPr>
            <p:spPr>
              <a:xfrm>
                <a:off x="2335930" y="2934717"/>
                <a:ext cx="4480560" cy="1567274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4472C4">
                    <a:lumMod val="60000"/>
                    <a:lumOff val="4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PT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25534C8A-9C93-4051-9B07-3CE45FFBE051}"/>
                  </a:ext>
                </a:extLst>
              </p:cNvPr>
              <p:cNvSpPr/>
              <p:nvPr/>
            </p:nvSpPr>
            <p:spPr>
              <a:xfrm>
                <a:off x="2650255" y="2996785"/>
                <a:ext cx="3813048" cy="1333782"/>
              </a:xfrm>
              <a:prstGeom prst="ellipse">
                <a:avLst/>
              </a:prstGeom>
              <a:solidFill>
                <a:srgbClr val="4472C4"/>
              </a:solidFill>
              <a:ln w="1270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PT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2C1D085B-111C-4E98-BBBA-A1376448EECC}"/>
                  </a:ext>
                </a:extLst>
              </p:cNvPr>
              <p:cNvSpPr/>
              <p:nvPr/>
            </p:nvSpPr>
            <p:spPr>
              <a:xfrm>
                <a:off x="3179464" y="3063839"/>
                <a:ext cx="2772918" cy="1064852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PT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cxnSp>
            <p:nvCxnSpPr>
              <p:cNvPr id="85" name="Connector: Elbow 84">
                <a:extLst>
                  <a:ext uri="{FF2B5EF4-FFF2-40B4-BE49-F238E27FC236}">
                    <a16:creationId xmlns:a16="http://schemas.microsoft.com/office/drawing/2014/main" id="{602FF6F4-247F-49E7-AE91-45F0BE7A2D5F}"/>
                  </a:ext>
                </a:extLst>
              </p:cNvPr>
              <p:cNvCxnSpPr>
                <a:cxnSpLocks/>
                <a:stCxn id="94" idx="1"/>
              </p:cNvCxnSpPr>
              <p:nvPr/>
            </p:nvCxnSpPr>
            <p:spPr>
              <a:xfrm rot="10800000" flipV="1">
                <a:off x="5602053" y="1627496"/>
                <a:ext cx="191476" cy="1929990"/>
              </a:xfrm>
              <a:prstGeom prst="bentConnector2">
                <a:avLst/>
              </a:prstGeom>
              <a:noFill/>
              <a:ln w="19050" cap="flat" cmpd="sng" algn="ctr">
                <a:solidFill>
                  <a:srgbClr val="4472C4">
                    <a:lumMod val="50000"/>
                  </a:srgbClr>
                </a:solidFill>
                <a:prstDash val="solid"/>
                <a:miter lim="800000"/>
              </a:ln>
              <a:effectLst/>
            </p:spPr>
          </p:cxn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B1620885-999B-48CB-AD2E-EECD51136B07}"/>
                  </a:ext>
                </a:extLst>
              </p:cNvPr>
              <p:cNvSpPr/>
              <p:nvPr/>
            </p:nvSpPr>
            <p:spPr>
              <a:xfrm>
                <a:off x="3482359" y="3106930"/>
                <a:ext cx="2148840" cy="847944"/>
              </a:xfrm>
              <a:prstGeom prst="ellipse">
                <a:avLst/>
              </a:prstGeom>
              <a:solidFill>
                <a:srgbClr val="4472C4">
                  <a:lumMod val="75000"/>
                </a:srgbClr>
              </a:solidFill>
              <a:ln w="12700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PT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BD49D715-3DAB-45E4-8A17-5AB1D1519E44}"/>
                  </a:ext>
                </a:extLst>
              </p:cNvPr>
              <p:cNvSpPr/>
              <p:nvPr/>
            </p:nvSpPr>
            <p:spPr>
              <a:xfrm>
                <a:off x="3817258" y="3153712"/>
                <a:ext cx="1479042" cy="550926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PT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88" name="Group 87">
                <a:extLst>
                  <a:ext uri="{FF2B5EF4-FFF2-40B4-BE49-F238E27FC236}">
                    <a16:creationId xmlns:a16="http://schemas.microsoft.com/office/drawing/2014/main" id="{3A8C8DBD-3A4A-462D-8CF5-C3015D3BCC75}"/>
                  </a:ext>
                </a:extLst>
              </p:cNvPr>
              <p:cNvGrpSpPr/>
              <p:nvPr/>
            </p:nvGrpSpPr>
            <p:grpSpPr>
              <a:xfrm>
                <a:off x="4080148" y="2307258"/>
                <a:ext cx="953262" cy="1223645"/>
                <a:chOff x="5550408" y="2099226"/>
                <a:chExt cx="1271016" cy="1631526"/>
              </a:xfrm>
            </p:grpSpPr>
            <p:sp>
              <p:nvSpPr>
                <p:cNvPr id="89" name="Oval 88">
                  <a:extLst>
                    <a:ext uri="{FF2B5EF4-FFF2-40B4-BE49-F238E27FC236}">
                      <a16:creationId xmlns:a16="http://schemas.microsoft.com/office/drawing/2014/main" id="{F89E0C56-83FB-430D-9A8E-1DFF16E5A98C}"/>
                    </a:ext>
                  </a:extLst>
                </p:cNvPr>
                <p:cNvSpPr/>
                <p:nvPr/>
              </p:nvSpPr>
              <p:spPr>
                <a:xfrm>
                  <a:off x="5550408" y="3300984"/>
                  <a:ext cx="1271016" cy="429768"/>
                </a:xfrm>
                <a:prstGeom prst="ellipse">
                  <a:avLst/>
                </a:prstGeom>
                <a:solidFill>
                  <a:srgbClr val="4472C4">
                    <a:lumMod val="50000"/>
                  </a:srgbClr>
                </a:solidFill>
                <a:ln w="12700" cap="flat" cmpd="sng" algn="ctr">
                  <a:solidFill>
                    <a:srgbClr val="4472C4">
                      <a:lumMod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PT" sz="135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0" name="Freeform: Shape 89">
                  <a:extLst>
                    <a:ext uri="{FF2B5EF4-FFF2-40B4-BE49-F238E27FC236}">
                      <a16:creationId xmlns:a16="http://schemas.microsoft.com/office/drawing/2014/main" id="{32916E2B-D9B9-4DB6-A2C5-F0F7E10268BE}"/>
                    </a:ext>
                  </a:extLst>
                </p:cNvPr>
                <p:cNvSpPr/>
                <p:nvPr/>
              </p:nvSpPr>
              <p:spPr>
                <a:xfrm>
                  <a:off x="5734514" y="2777693"/>
                  <a:ext cx="902801" cy="655882"/>
                </a:xfrm>
                <a:custGeom>
                  <a:avLst/>
                  <a:gdLst>
                    <a:gd name="connsiteX0" fmla="*/ 451401 w 902801"/>
                    <a:gd name="connsiteY0" fmla="*/ 0 h 655882"/>
                    <a:gd name="connsiteX1" fmla="*/ 691091 w 902801"/>
                    <a:gd name="connsiteY1" fmla="*/ 14744 h 655882"/>
                    <a:gd name="connsiteX2" fmla="*/ 808392 w 902801"/>
                    <a:gd name="connsiteY2" fmla="*/ 37687 h 655882"/>
                    <a:gd name="connsiteX3" fmla="*/ 715762 w 902801"/>
                    <a:gd name="connsiteY3" fmla="*/ 106766 h 655882"/>
                    <a:gd name="connsiteX4" fmla="*/ 674339 w 902801"/>
                    <a:gd name="connsiteY4" fmla="*/ 152161 h 655882"/>
                    <a:gd name="connsiteX5" fmla="*/ 673141 w 902801"/>
                    <a:gd name="connsiteY5" fmla="*/ 154095 h 655882"/>
                    <a:gd name="connsiteX6" fmla="*/ 611512 w 902801"/>
                    <a:gd name="connsiteY6" fmla="*/ 200292 h 655882"/>
                    <a:gd name="connsiteX7" fmla="*/ 548169 w 902801"/>
                    <a:gd name="connsiteY7" fmla="*/ 327941 h 655882"/>
                    <a:gd name="connsiteX8" fmla="*/ 784250 w 902801"/>
                    <a:gd name="connsiteY8" fmla="*/ 559831 h 655882"/>
                    <a:gd name="connsiteX9" fmla="*/ 902801 w 902801"/>
                    <a:gd name="connsiteY9" fmla="*/ 599626 h 655882"/>
                    <a:gd name="connsiteX10" fmla="*/ 902062 w 902801"/>
                    <a:gd name="connsiteY10" fmla="*/ 599875 h 655882"/>
                    <a:gd name="connsiteX11" fmla="*/ 451401 w 902801"/>
                    <a:gd name="connsiteY11" fmla="*/ 655882 h 655882"/>
                    <a:gd name="connsiteX12" fmla="*/ 741 w 902801"/>
                    <a:gd name="connsiteY12" fmla="*/ 599875 h 655882"/>
                    <a:gd name="connsiteX13" fmla="*/ 0 w 902801"/>
                    <a:gd name="connsiteY13" fmla="*/ 599626 h 655882"/>
                    <a:gd name="connsiteX14" fmla="*/ 118551 w 902801"/>
                    <a:gd name="connsiteY14" fmla="*/ 559831 h 655882"/>
                    <a:gd name="connsiteX15" fmla="*/ 354632 w 902801"/>
                    <a:gd name="connsiteY15" fmla="*/ 327941 h 655882"/>
                    <a:gd name="connsiteX16" fmla="*/ 291291 w 902801"/>
                    <a:gd name="connsiteY16" fmla="*/ 200292 h 655882"/>
                    <a:gd name="connsiteX17" fmla="*/ 264648 w 902801"/>
                    <a:gd name="connsiteY17" fmla="*/ 180321 h 655882"/>
                    <a:gd name="connsiteX18" fmla="*/ 244875 w 902801"/>
                    <a:gd name="connsiteY18" fmla="*/ 148399 h 655882"/>
                    <a:gd name="connsiteX19" fmla="*/ 203452 w 902801"/>
                    <a:gd name="connsiteY19" fmla="*/ 103003 h 655882"/>
                    <a:gd name="connsiteX20" fmla="*/ 111408 w 902801"/>
                    <a:gd name="connsiteY20" fmla="*/ 34362 h 655882"/>
                    <a:gd name="connsiteX21" fmla="*/ 211712 w 902801"/>
                    <a:gd name="connsiteY21" fmla="*/ 14744 h 655882"/>
                    <a:gd name="connsiteX22" fmla="*/ 451401 w 902801"/>
                    <a:gd name="connsiteY22" fmla="*/ 0 h 6558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902801" h="655882">
                      <a:moveTo>
                        <a:pt x="451401" y="0"/>
                      </a:moveTo>
                      <a:cubicBezTo>
                        <a:pt x="534869" y="0"/>
                        <a:pt x="615374" y="5162"/>
                        <a:pt x="691091" y="14744"/>
                      </a:cubicBezTo>
                      <a:lnTo>
                        <a:pt x="808392" y="37687"/>
                      </a:lnTo>
                      <a:lnTo>
                        <a:pt x="715762" y="106766"/>
                      </a:lnTo>
                      <a:cubicBezTo>
                        <a:pt x="699773" y="121945"/>
                        <a:pt x="685886" y="137152"/>
                        <a:pt x="674339" y="152161"/>
                      </a:cubicBezTo>
                      <a:lnTo>
                        <a:pt x="673141" y="154095"/>
                      </a:lnTo>
                      <a:lnTo>
                        <a:pt x="611512" y="200292"/>
                      </a:lnTo>
                      <a:cubicBezTo>
                        <a:pt x="570724" y="239526"/>
                        <a:pt x="548169" y="282662"/>
                        <a:pt x="548169" y="327941"/>
                      </a:cubicBezTo>
                      <a:cubicBezTo>
                        <a:pt x="548169" y="418500"/>
                        <a:pt x="638388" y="500485"/>
                        <a:pt x="784250" y="559831"/>
                      </a:cubicBezTo>
                      <a:lnTo>
                        <a:pt x="902801" y="599626"/>
                      </a:lnTo>
                      <a:lnTo>
                        <a:pt x="902062" y="599875"/>
                      </a:lnTo>
                      <a:cubicBezTo>
                        <a:pt x="773418" y="635235"/>
                        <a:pt x="618337" y="655882"/>
                        <a:pt x="451401" y="655882"/>
                      </a:cubicBezTo>
                      <a:cubicBezTo>
                        <a:pt x="284466" y="655882"/>
                        <a:pt x="129385" y="635235"/>
                        <a:pt x="741" y="599875"/>
                      </a:cubicBezTo>
                      <a:lnTo>
                        <a:pt x="0" y="599626"/>
                      </a:lnTo>
                      <a:lnTo>
                        <a:pt x="118551" y="559831"/>
                      </a:lnTo>
                      <a:cubicBezTo>
                        <a:pt x="264416" y="500485"/>
                        <a:pt x="354632" y="418500"/>
                        <a:pt x="354632" y="327941"/>
                      </a:cubicBezTo>
                      <a:cubicBezTo>
                        <a:pt x="354632" y="282662"/>
                        <a:pt x="332078" y="239526"/>
                        <a:pt x="291291" y="200292"/>
                      </a:cubicBezTo>
                      <a:lnTo>
                        <a:pt x="264648" y="180321"/>
                      </a:lnTo>
                      <a:lnTo>
                        <a:pt x="244875" y="148399"/>
                      </a:lnTo>
                      <a:cubicBezTo>
                        <a:pt x="233327" y="133389"/>
                        <a:pt x="219441" y="118182"/>
                        <a:pt x="203452" y="103003"/>
                      </a:cubicBezTo>
                      <a:lnTo>
                        <a:pt x="111408" y="34362"/>
                      </a:lnTo>
                      <a:lnTo>
                        <a:pt x="211712" y="14744"/>
                      </a:lnTo>
                      <a:cubicBezTo>
                        <a:pt x="287430" y="5162"/>
                        <a:pt x="367934" y="0"/>
                        <a:pt x="451401" y="0"/>
                      </a:cubicBezTo>
                      <a:close/>
                    </a:path>
                  </a:pathLst>
                </a:custGeom>
                <a:solidFill>
                  <a:srgbClr val="4472C4">
                    <a:lumMod val="50000"/>
                  </a:srgbClr>
                </a:solidFill>
                <a:ln w="12700" cap="flat" cmpd="sng" algn="ctr">
                  <a:solidFill>
                    <a:srgbClr val="4472C4">
                      <a:lumMod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wrap="square" rtlCol="0" anchor="ctr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PT" sz="13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1" name="Oval 90">
                  <a:extLst>
                    <a:ext uri="{FF2B5EF4-FFF2-40B4-BE49-F238E27FC236}">
                      <a16:creationId xmlns:a16="http://schemas.microsoft.com/office/drawing/2014/main" id="{6F454860-CF97-4E0B-8166-126C849EB2FD}"/>
                    </a:ext>
                  </a:extLst>
                </p:cNvPr>
                <p:cNvSpPr/>
                <p:nvPr/>
              </p:nvSpPr>
              <p:spPr>
                <a:xfrm>
                  <a:off x="5734515" y="2099226"/>
                  <a:ext cx="902801" cy="892956"/>
                </a:xfrm>
                <a:prstGeom prst="ellipse">
                  <a:avLst/>
                </a:prstGeom>
                <a:solidFill>
                  <a:srgbClr val="4472C4">
                    <a:lumMod val="50000"/>
                  </a:srgbClr>
                </a:solidFill>
                <a:ln w="12700" cap="flat" cmpd="sng" algn="ctr">
                  <a:solidFill>
                    <a:srgbClr val="4472C4">
                      <a:lumMod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PT" sz="135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pic>
            <p:nvPicPr>
              <p:cNvPr id="92" name="Graphic 91">
                <a:extLst>
                  <a:ext uri="{FF2B5EF4-FFF2-40B4-BE49-F238E27FC236}">
                    <a16:creationId xmlns:a16="http://schemas.microsoft.com/office/drawing/2014/main" id="{0C007537-8714-4A62-88BA-DD3A836C78A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4381498" y="2398068"/>
                <a:ext cx="368853" cy="432054"/>
              </a:xfrm>
              <a:prstGeom prst="rect">
                <a:avLst/>
              </a:prstGeom>
            </p:spPr>
          </p:pic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DB6E651C-A616-42E8-AF68-7D0496F98F6B}"/>
                  </a:ext>
                </a:extLst>
              </p:cNvPr>
              <p:cNvSpPr txBox="1"/>
              <p:nvPr/>
            </p:nvSpPr>
            <p:spPr>
              <a:xfrm>
                <a:off x="5182336" y="904197"/>
                <a:ext cx="350012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rtl="0"/>
                <a:r>
                  <a:rPr lang="pt-PT" sz="1600" b="0" i="0" u="none" baseline="0" dirty="0">
                    <a:solidFill>
                      <a:srgbClr val="4472C4">
                        <a:lumMod val="50000"/>
                      </a:srgbClr>
                    </a:solidFill>
                    <a:latin typeface="Calibri"/>
                  </a:rPr>
                  <a:t>Ponto de entrada para a oferecer serviços de saúde à população</a:t>
                </a:r>
              </a:p>
            </p:txBody>
          </p:sp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2E22D186-4369-45C1-9507-7BFBE4D1C401}"/>
                  </a:ext>
                </a:extLst>
              </p:cNvPr>
              <p:cNvSpPr txBox="1"/>
              <p:nvPr/>
            </p:nvSpPr>
            <p:spPr>
              <a:xfrm>
                <a:off x="5793529" y="1458219"/>
                <a:ext cx="350550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rtl="0"/>
                <a:r>
                  <a:rPr lang="pt-PT" sz="1600" b="0" i="0" u="none" baseline="0">
                    <a:solidFill>
                      <a:srgbClr val="4472C4">
                        <a:lumMod val="50000"/>
                      </a:srgbClr>
                    </a:solidFill>
                    <a:latin typeface="Calibri"/>
                  </a:rPr>
                  <a:t>Melhor saúde, mortalidade reduzida</a:t>
                </a:r>
              </a:p>
            </p:txBody>
          </p:sp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082E6C5D-9B1A-400E-AB65-DAA048DC5378}"/>
                  </a:ext>
                </a:extLst>
              </p:cNvPr>
              <p:cNvSpPr txBox="1"/>
              <p:nvPr/>
            </p:nvSpPr>
            <p:spPr>
              <a:xfrm>
                <a:off x="6511169" y="2047039"/>
                <a:ext cx="196192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rtl="0"/>
                <a:r>
                  <a:rPr lang="pt-PT" sz="1600" b="0" i="0" u="none" baseline="0">
                    <a:solidFill>
                      <a:srgbClr val="4472C4">
                        <a:lumMod val="50000"/>
                      </a:srgbClr>
                    </a:solidFill>
                    <a:latin typeface="Calibri"/>
                  </a:rPr>
                  <a:t>Melhor aposta de investimento em saúde</a:t>
                </a:r>
              </a:p>
            </p:txBody>
          </p:sp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F4A657D5-F019-488B-B138-B9156ECF6E58}"/>
                  </a:ext>
                </a:extLst>
              </p:cNvPr>
              <p:cNvSpPr txBox="1"/>
              <p:nvPr/>
            </p:nvSpPr>
            <p:spPr>
              <a:xfrm>
                <a:off x="7346653" y="2623802"/>
                <a:ext cx="140430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rtl="0"/>
                <a:r>
                  <a:rPr lang="pt-PT" sz="1600" b="0" i="0" u="none" baseline="0">
                    <a:solidFill>
                      <a:srgbClr val="4472C4">
                        <a:lumMod val="50000"/>
                      </a:srgbClr>
                    </a:solidFill>
                    <a:latin typeface="Calibri"/>
                  </a:rPr>
                  <a:t>Intervenção a favor dos pobres</a:t>
                </a:r>
              </a:p>
            </p:txBody>
          </p: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C917DEE8-2613-431D-A6F3-5AEDC15A5E56}"/>
                  </a:ext>
                </a:extLst>
              </p:cNvPr>
              <p:cNvSpPr txBox="1"/>
              <p:nvPr/>
            </p:nvSpPr>
            <p:spPr>
              <a:xfrm>
                <a:off x="1099737" y="980719"/>
                <a:ext cx="365061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rtl="0"/>
                <a:r>
                  <a:rPr lang="pt-PT" sz="1600" b="0" i="0" u="none" baseline="0" dirty="0">
                    <a:solidFill>
                      <a:srgbClr val="4472C4">
                        <a:lumMod val="50000"/>
                      </a:srgbClr>
                    </a:solidFill>
                    <a:latin typeface="Calibri"/>
                  </a:rPr>
                  <a:t>Reduzir carga de doença no futuros</a:t>
                </a:r>
              </a:p>
            </p:txBody>
          </p:sp>
          <p:cxnSp>
            <p:nvCxnSpPr>
              <p:cNvPr id="99" name="Connector: Elbow 98">
                <a:extLst>
                  <a:ext uri="{FF2B5EF4-FFF2-40B4-BE49-F238E27FC236}">
                    <a16:creationId xmlns:a16="http://schemas.microsoft.com/office/drawing/2014/main" id="{CC3A303C-6451-435F-84E0-87FEEAC725B5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V="1">
                <a:off x="5071752" y="1100382"/>
                <a:ext cx="152611" cy="1577340"/>
              </a:xfrm>
              <a:prstGeom prst="bentConnector2">
                <a:avLst/>
              </a:prstGeom>
              <a:noFill/>
              <a:ln w="19050" cap="flat" cmpd="sng" algn="ctr">
                <a:solidFill>
                  <a:srgbClr val="4472C4">
                    <a:lumMod val="50000"/>
                  </a:srgbClr>
                </a:solidFill>
                <a:prstDash val="solid"/>
                <a:miter lim="800000"/>
              </a:ln>
              <a:effectLst/>
            </p:spPr>
          </p:cxnSp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64B22CA2-4526-45B1-BC95-1CAE98017E2D}"/>
                  </a:ext>
                </a:extLst>
              </p:cNvPr>
              <p:cNvSpPr txBox="1"/>
              <p:nvPr/>
            </p:nvSpPr>
            <p:spPr>
              <a:xfrm>
                <a:off x="1772431" y="1385057"/>
                <a:ext cx="252270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rtl="0"/>
                <a:r>
                  <a:rPr lang="pt-PT" sz="1600" b="0" i="0" u="none" baseline="0">
                    <a:solidFill>
                      <a:srgbClr val="4472C4">
                        <a:lumMod val="50000"/>
                      </a:srgbClr>
                    </a:solidFill>
                    <a:latin typeface="Calibri"/>
                  </a:rPr>
                  <a:t>Ganhos em produtividade</a:t>
                </a:r>
              </a:p>
            </p:txBody>
          </p:sp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0D31F766-5686-4B83-9DFF-E4AA623B22EC}"/>
                  </a:ext>
                </a:extLst>
              </p:cNvPr>
              <p:cNvSpPr txBox="1"/>
              <p:nvPr/>
            </p:nvSpPr>
            <p:spPr>
              <a:xfrm>
                <a:off x="2363578" y="1792832"/>
                <a:ext cx="316530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rtl="0"/>
                <a:r>
                  <a:rPr lang="pt-PT" sz="1600" b="0" i="0" u="none" baseline="0" dirty="0">
                    <a:solidFill>
                      <a:srgbClr val="4472C4">
                        <a:lumMod val="50000"/>
                      </a:srgbClr>
                    </a:solidFill>
                    <a:latin typeface="Calibri"/>
                  </a:rPr>
                  <a:t>Melhor cognição, formação educacional, nutrição</a:t>
                </a:r>
              </a:p>
            </p:txBody>
          </p:sp>
        </p:grpSp>
      </p:grp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2E8DCC66-E8A7-46B7-8580-32E324FDBA7B}"/>
              </a:ext>
            </a:extLst>
          </p:cNvPr>
          <p:cNvCxnSpPr>
            <a:cxnSpLocks/>
          </p:cNvCxnSpPr>
          <p:nvPr/>
        </p:nvCxnSpPr>
        <p:spPr>
          <a:xfrm rot="10800000" flipV="1">
            <a:off x="1776407" y="2110199"/>
            <a:ext cx="38457" cy="1712566"/>
          </a:xfrm>
          <a:prstGeom prst="bentConnector2">
            <a:avLst/>
          </a:prstGeom>
          <a:noFill/>
          <a:ln w="19050" cap="flat" cmpd="sng" algn="ctr">
            <a:solidFill>
              <a:srgbClr val="4472C4">
                <a:lumMod val="50000"/>
              </a:srgbClr>
            </a:solidFill>
            <a:prstDash val="solid"/>
            <a:miter lim="800000"/>
          </a:ln>
          <a:effectLst/>
        </p:spPr>
      </p:cxn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CC693F5A-F7BF-44F2-B47B-FE7845B0B601}"/>
              </a:ext>
            </a:extLst>
          </p:cNvPr>
          <p:cNvCxnSpPr>
            <a:cxnSpLocks/>
          </p:cNvCxnSpPr>
          <p:nvPr/>
        </p:nvCxnSpPr>
        <p:spPr>
          <a:xfrm rot="10800000" flipV="1">
            <a:off x="1112419" y="1666573"/>
            <a:ext cx="59892" cy="2171020"/>
          </a:xfrm>
          <a:prstGeom prst="bentConnector2">
            <a:avLst/>
          </a:prstGeom>
          <a:noFill/>
          <a:ln w="19050" cap="flat" cmpd="sng" algn="ctr">
            <a:solidFill>
              <a:srgbClr val="4472C4">
                <a:lumMod val="50000"/>
              </a:srgbClr>
            </a:solidFill>
            <a:prstDash val="solid"/>
            <a:miter lim="800000"/>
          </a:ln>
          <a:effectLst/>
        </p:spPr>
      </p:cxn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D58EC386-1C51-4469-AED3-6684CA062F32}"/>
              </a:ext>
            </a:extLst>
          </p:cNvPr>
          <p:cNvCxnSpPr>
            <a:cxnSpLocks/>
          </p:cNvCxnSpPr>
          <p:nvPr/>
        </p:nvCxnSpPr>
        <p:spPr>
          <a:xfrm rot="5400000">
            <a:off x="1835814" y="2987801"/>
            <a:ext cx="1101026" cy="96641"/>
          </a:xfrm>
          <a:prstGeom prst="bentConnector3">
            <a:avLst>
              <a:gd name="adj1" fmla="val 835"/>
            </a:avLst>
          </a:prstGeom>
          <a:noFill/>
          <a:ln w="19050" cap="flat" cmpd="sng" algn="ctr">
            <a:solidFill>
              <a:srgbClr val="4472C4">
                <a:lumMod val="50000"/>
              </a:srgbClr>
            </a:solidFill>
            <a:prstDash val="solid"/>
            <a:miter lim="800000"/>
          </a:ln>
          <a:effectLst/>
        </p:spPr>
      </p:cxnSp>
      <p:cxnSp>
        <p:nvCxnSpPr>
          <p:cNvPr id="63" name="Connector: Elbow 62">
            <a:extLst>
              <a:ext uri="{FF2B5EF4-FFF2-40B4-BE49-F238E27FC236}">
                <a16:creationId xmlns:a16="http://schemas.microsoft.com/office/drawing/2014/main" id="{8B707848-FF38-4C02-8417-77EE25EBCCA8}"/>
              </a:ext>
            </a:extLst>
          </p:cNvPr>
          <p:cNvCxnSpPr>
            <a:cxnSpLocks/>
          </p:cNvCxnSpPr>
          <p:nvPr/>
        </p:nvCxnSpPr>
        <p:spPr>
          <a:xfrm rot="5400000">
            <a:off x="5981191" y="3223931"/>
            <a:ext cx="1101026" cy="96641"/>
          </a:xfrm>
          <a:prstGeom prst="bentConnector3">
            <a:avLst>
              <a:gd name="adj1" fmla="val 835"/>
            </a:avLst>
          </a:prstGeom>
          <a:noFill/>
          <a:ln w="19050" cap="flat" cmpd="sng" algn="ctr">
            <a:solidFill>
              <a:srgbClr val="4472C4">
                <a:lumMod val="50000"/>
              </a:srgbClr>
            </a:solidFill>
            <a:prstDash val="solid"/>
            <a:miter lim="800000"/>
          </a:ln>
          <a:effectLst/>
        </p:spPr>
      </p:cxnSp>
      <p:cxnSp>
        <p:nvCxnSpPr>
          <p:cNvPr id="64" name="Connector: Elbow 63">
            <a:extLst>
              <a:ext uri="{FF2B5EF4-FFF2-40B4-BE49-F238E27FC236}">
                <a16:creationId xmlns:a16="http://schemas.microsoft.com/office/drawing/2014/main" id="{691FA243-0573-4F0F-896F-3507E3A11FBC}"/>
              </a:ext>
            </a:extLst>
          </p:cNvPr>
          <p:cNvCxnSpPr>
            <a:cxnSpLocks/>
          </p:cNvCxnSpPr>
          <p:nvPr/>
        </p:nvCxnSpPr>
        <p:spPr>
          <a:xfrm rot="5400000">
            <a:off x="7058713" y="3625106"/>
            <a:ext cx="564032" cy="125101"/>
          </a:xfrm>
          <a:prstGeom prst="bentConnector3">
            <a:avLst>
              <a:gd name="adj1" fmla="val 716"/>
            </a:avLst>
          </a:prstGeom>
          <a:noFill/>
          <a:ln w="19050" cap="flat" cmpd="sng" algn="ctr">
            <a:solidFill>
              <a:srgbClr val="4472C4">
                <a:lumMod val="50000"/>
              </a:srgbClr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2424433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9D187-EB66-4715-A5F0-0A5CC5261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11466" cy="1143000"/>
          </a:xfrm>
        </p:spPr>
        <p:txBody>
          <a:bodyPr>
            <a:normAutofit/>
          </a:bodyPr>
          <a:lstStyle/>
          <a:p>
            <a:pPr algn="l" rtl="0"/>
            <a:r>
              <a:rPr lang="pt-PT" b="0" i="0" u="none" baseline="0" dirty="0"/>
              <a:t>A vacinação é o melhor investimento para a saúde e alcança resultados </a:t>
            </a:r>
            <a:r>
              <a:rPr lang="pt-PT" dirty="0"/>
              <a:t>evidentes</a:t>
            </a:r>
            <a:r>
              <a:rPr lang="pt-PT" b="0" i="0" u="none" baseline="0" dirty="0"/>
              <a:t>, mas ainda há</a:t>
            </a:r>
            <a:r>
              <a:rPr lang="pt-PT" b="0" i="0" u="none" dirty="0"/>
              <a:t> mais a </a:t>
            </a:r>
            <a:r>
              <a:rPr lang="pt-PT" b="0" i="0" u="none" baseline="0" dirty="0"/>
              <a:t>fazer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37ECD-5327-46EF-A63B-1297DD15A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202523"/>
          </a:xfrm>
        </p:spPr>
        <p:txBody>
          <a:bodyPr>
            <a:normAutofit/>
          </a:bodyPr>
          <a:lstStyle/>
          <a:p>
            <a:pPr algn="l" rtl="0"/>
            <a:r>
              <a:rPr lang="pt-PT" sz="1900" b="0" i="0" u="none" baseline="0" dirty="0"/>
              <a:t>A vacinação é uma das intervenções de saúde mais custo-efetivas. </a:t>
            </a:r>
          </a:p>
          <a:p>
            <a:endParaRPr lang="pt-PT" sz="1900" dirty="0"/>
          </a:p>
          <a:p>
            <a:pPr algn="l" rtl="0"/>
            <a:r>
              <a:rPr lang="pt-PT" sz="1900" b="0" i="0" u="none" baseline="0" dirty="0"/>
              <a:t>Em outras palavras, os recursos gastos </a:t>
            </a:r>
            <a:r>
              <a:rPr lang="pt-PT" sz="1900" dirty="0"/>
              <a:t>em</a:t>
            </a:r>
            <a:r>
              <a:rPr lang="pt-PT" sz="1900" b="0" i="0" u="none" baseline="0" dirty="0"/>
              <a:t> vacinação resultam em mais benefícios do que os mesmos recursos gastos na maioria das outras intervenções.</a:t>
            </a:r>
          </a:p>
          <a:p>
            <a:endParaRPr lang="pt-PT" dirty="0"/>
          </a:p>
          <a:p>
            <a:pPr algn="l" rtl="0"/>
            <a:r>
              <a:rPr lang="pt-PT" b="0" i="0" u="none" baseline="0" dirty="0"/>
              <a:t>Por exemplo, um estudo de modelagem realizado em 2009 avaliou</a:t>
            </a:r>
            <a:r>
              <a:rPr lang="pt-PT" b="0" i="0" u="none" dirty="0"/>
              <a:t> o custo-efetividade </a:t>
            </a:r>
            <a:r>
              <a:rPr lang="pt-PT" b="0" i="0" u="none" baseline="0" dirty="0"/>
              <a:t>da introdução da vacina contra o rotavírus nos países Gavi e demonstrou que o custo por ano de vida ajustado por incapacitação (DALY) seria de $43 ao longo do período de 2008 até 2025, sendo muito custo-efetiva.*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C4AF49-61C6-494F-A70A-2D57AEE393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pt-PT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pt-PT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 algn="r" rtl="0"/>
              <a:t>4</a:t>
            </a:fld>
            <a:endParaRPr lang="pt-PT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333982-2CD0-44FF-B96D-E760D7E081FE}"/>
              </a:ext>
            </a:extLst>
          </p:cNvPr>
          <p:cNvSpPr txBox="1"/>
          <p:nvPr/>
        </p:nvSpPr>
        <p:spPr>
          <a:xfrm>
            <a:off x="457200" y="5056888"/>
            <a:ext cx="8229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pt-PT" sz="1400" b="0" i="0" u="none" baseline="0"/>
              <a:t>*</a:t>
            </a:r>
            <a:r>
              <a:rPr lang="pt-PT" sz="1200" b="0" i="0" u="none" baseline="0"/>
              <a:t>Atherly et al. Rotavirus Vaccination: Cost-Effectiveness and Impact on Child Mortality in Developing Countries, </a:t>
            </a:r>
            <a:r>
              <a:rPr lang="pt-PT" sz="1200" b="0" i="1" u="none" baseline="0"/>
              <a:t>The Journal of Infectious Diseases</a:t>
            </a:r>
            <a:r>
              <a:rPr lang="pt-PT" sz="1200" b="0" i="0" u="none" baseline="0"/>
              <a:t>, Volume 200, Issue Supplement_1, 1 novembro 2009, Páginas S28–S38, </a:t>
            </a:r>
            <a:r>
              <a:rPr lang="pt-PT" sz="1200" b="0" i="0" u="none" baseline="0">
                <a:hlinkClick r:id="rId3"/>
              </a:rPr>
              <a:t>https://doi.org/10.1086/605033</a:t>
            </a:r>
            <a:r>
              <a:rPr lang="pt-PT" sz="1200" b="0" i="0" u="none" baseline="0"/>
              <a:t> </a:t>
            </a:r>
          </a:p>
        </p:txBody>
      </p:sp>
      <p:sp>
        <p:nvSpPr>
          <p:cNvPr id="6" name="Star: 6 Points 5">
            <a:extLst>
              <a:ext uri="{FF2B5EF4-FFF2-40B4-BE49-F238E27FC236}">
                <a16:creationId xmlns:a16="http://schemas.microsoft.com/office/drawing/2014/main" id="{3A256296-3293-4D70-B009-E8FA05B1A2F4}"/>
              </a:ext>
            </a:extLst>
          </p:cNvPr>
          <p:cNvSpPr/>
          <p:nvPr/>
        </p:nvSpPr>
        <p:spPr>
          <a:xfrm>
            <a:off x="7760525" y="176100"/>
            <a:ext cx="1036467" cy="886742"/>
          </a:xfrm>
          <a:prstGeom prst="star6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800" b="1" i="0" u="none" baseline="0" dirty="0"/>
              <a:t>Mensagem essencial</a:t>
            </a:r>
          </a:p>
        </p:txBody>
      </p:sp>
    </p:spTree>
    <p:extLst>
      <p:ext uri="{BB962C8B-B14F-4D97-AF65-F5344CB8AC3E}">
        <p14:creationId xmlns:p14="http://schemas.microsoft.com/office/powerpoint/2010/main" val="1658239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9D187-EB66-4715-A5F0-0A5CC5261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11466" cy="1143000"/>
          </a:xfrm>
        </p:spPr>
        <p:txBody>
          <a:bodyPr>
            <a:normAutofit/>
          </a:bodyPr>
          <a:lstStyle/>
          <a:p>
            <a:r>
              <a:rPr lang="pt-PT" b="0" i="0" u="none" baseline="0" dirty="0"/>
              <a:t>A vacinação é o melhor investimento para a saúde e alcança resultados </a:t>
            </a:r>
            <a:r>
              <a:rPr lang="pt-PT" dirty="0"/>
              <a:t>evidentes, mas ainda há mais a fazer (</a:t>
            </a:r>
            <a:r>
              <a:rPr lang="pt-PT" b="0" i="0" u="none" baseline="0" dirty="0"/>
              <a:t>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37ECD-5327-46EF-A63B-1297DD15A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202523"/>
          </a:xfrm>
        </p:spPr>
        <p:txBody>
          <a:bodyPr>
            <a:normAutofit lnSpcReduction="10000"/>
          </a:bodyPr>
          <a:lstStyle/>
          <a:p>
            <a:pPr algn="l" rtl="0"/>
            <a:r>
              <a:rPr lang="pt-PT" sz="1900" b="0" i="0" u="none" baseline="0" dirty="0"/>
              <a:t>Com a introdução de novos fornecedores e esforços internacionais para modelar os mercados, os preços de muitas vacinas caíram, tornando-as ainda mais custo-efetivas.</a:t>
            </a:r>
          </a:p>
          <a:p>
            <a:pPr marL="0" indent="0" algn="l" rtl="0">
              <a:buNone/>
            </a:pPr>
            <a:endParaRPr lang="pt-PT" sz="1900" dirty="0"/>
          </a:p>
          <a:p>
            <a:pPr algn="l" rtl="0"/>
            <a:r>
              <a:rPr lang="pt-PT" sz="1900" b="0" i="0" u="none" baseline="0" dirty="0"/>
              <a:t>Por exemplo, a vacina "pentavalente“, que protege contra 5 doenças,</a:t>
            </a:r>
            <a:r>
              <a:rPr lang="pt-PT" sz="1900" b="0" i="0" u="none" dirty="0"/>
              <a:t> </a:t>
            </a:r>
            <a:r>
              <a:rPr lang="pt-PT" sz="1900" b="0" i="0" u="none" baseline="0" dirty="0"/>
              <a:t> custava USD $3,60 por dose através da UNICEF em 2005. Em 2017, está disponível por $0,85 por dose.</a:t>
            </a:r>
          </a:p>
          <a:p>
            <a:pPr marL="0" indent="0" algn="l" rtl="0">
              <a:buNone/>
            </a:pPr>
            <a:endParaRPr lang="pt-PT" sz="1900" dirty="0"/>
          </a:p>
          <a:p>
            <a:pPr algn="l" rtl="0"/>
            <a:r>
              <a:rPr lang="pt-PT" sz="1900" b="0" i="0" u="none" baseline="0" dirty="0"/>
              <a:t>Mais competição e escolhas de fornecedores são esperadas para os anos vindouros.</a:t>
            </a:r>
          </a:p>
          <a:p>
            <a:endParaRPr lang="pt-PT" sz="1900" dirty="0"/>
          </a:p>
          <a:p>
            <a:pPr algn="l" rtl="0"/>
            <a:r>
              <a:rPr lang="pt-PT" sz="1900" b="0" i="0" u="none" baseline="0" dirty="0"/>
              <a:t>Os fabricantes fizeram acordos de preço para continuar com preços acessíveis depois da transição Gavi.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C4AF49-61C6-494F-A70A-2D57AEE393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pt-PT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pt-PT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 algn="r" rtl="0"/>
              <a:t>5</a:t>
            </a:fld>
            <a:endParaRPr lang="pt-PT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sp>
        <p:nvSpPr>
          <p:cNvPr id="6" name="Star: 6 Points 5">
            <a:extLst>
              <a:ext uri="{FF2B5EF4-FFF2-40B4-BE49-F238E27FC236}">
                <a16:creationId xmlns:a16="http://schemas.microsoft.com/office/drawing/2014/main" id="{3A256296-3293-4D70-B009-E8FA05B1A2F4}"/>
              </a:ext>
            </a:extLst>
          </p:cNvPr>
          <p:cNvSpPr/>
          <p:nvPr/>
        </p:nvSpPr>
        <p:spPr>
          <a:xfrm>
            <a:off x="7760525" y="176100"/>
            <a:ext cx="1036467" cy="886742"/>
          </a:xfrm>
          <a:prstGeom prst="star6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800" b="1" i="0" u="none" baseline="0" dirty="0"/>
              <a:t>Mensagem essencial</a:t>
            </a:r>
          </a:p>
        </p:txBody>
      </p:sp>
    </p:spTree>
    <p:extLst>
      <p:ext uri="{BB962C8B-B14F-4D97-AF65-F5344CB8AC3E}">
        <p14:creationId xmlns:p14="http://schemas.microsoft.com/office/powerpoint/2010/main" val="115102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9758A-559A-4713-8213-7162F3188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57846" cy="1143000"/>
          </a:xfrm>
        </p:spPr>
        <p:txBody>
          <a:bodyPr/>
          <a:lstStyle/>
          <a:p>
            <a:pPr algn="l" rtl="0"/>
            <a:r>
              <a:rPr lang="pt-PT" b="0" i="0" u="none" baseline="0" dirty="0"/>
              <a:t>A vacinação leva a uma redução na carga futura</a:t>
            </a:r>
            <a:r>
              <a:rPr lang="pt-PT" b="0" i="0" u="none" dirty="0"/>
              <a:t> da doença a</a:t>
            </a:r>
            <a:r>
              <a:rPr lang="pt-PT" b="0" i="0" u="none" baseline="0" dirty="0"/>
              <a:t>o sistema de saúde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C0213-F697-4963-8E25-043BD5401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251161"/>
          </a:xfrm>
        </p:spPr>
        <p:txBody>
          <a:bodyPr/>
          <a:lstStyle/>
          <a:p>
            <a:pPr algn="l" rtl="0"/>
            <a:r>
              <a:rPr lang="pt-PT" b="0" i="0" u="none" baseline="0" dirty="0"/>
              <a:t>Ao prevenir doenças infeciosas, a vacinação pode liberar recursos escassos de saúde para endereçar outras prioridades, inclusive as doenças não transmissíveis.</a:t>
            </a:r>
          </a:p>
          <a:p>
            <a:pPr lvl="1" algn="l" rtl="0"/>
            <a:endParaRPr lang="pt-PT" dirty="0"/>
          </a:p>
          <a:p>
            <a:pPr marL="0" indent="0" algn="l" rtl="0">
              <a:buNone/>
            </a:pPr>
            <a:endParaRPr lang="pt-P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F91557-4042-4D25-A1EE-03563ED14A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pt-PT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pt-PT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 algn="r" rtl="0"/>
              <a:t>6</a:t>
            </a:fld>
            <a:endParaRPr lang="pt-PT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sp>
        <p:nvSpPr>
          <p:cNvPr id="6" name="Star: 6 Points 5">
            <a:extLst>
              <a:ext uri="{FF2B5EF4-FFF2-40B4-BE49-F238E27FC236}">
                <a16:creationId xmlns:a16="http://schemas.microsoft.com/office/drawing/2014/main" id="{D67A25E7-C6FC-4BBB-A283-A5EE8BC98534}"/>
              </a:ext>
            </a:extLst>
          </p:cNvPr>
          <p:cNvSpPr/>
          <p:nvPr/>
        </p:nvSpPr>
        <p:spPr>
          <a:xfrm>
            <a:off x="7760525" y="176100"/>
            <a:ext cx="1036467" cy="886742"/>
          </a:xfrm>
          <a:prstGeom prst="star6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800" b="1" i="0" u="none" baseline="0" dirty="0"/>
              <a:t>Mensagem essencial</a:t>
            </a:r>
          </a:p>
        </p:txBody>
      </p:sp>
    </p:spTree>
    <p:extLst>
      <p:ext uri="{BB962C8B-B14F-4D97-AF65-F5344CB8AC3E}">
        <p14:creationId xmlns:p14="http://schemas.microsoft.com/office/powerpoint/2010/main" val="1687845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9758A-559A-4713-8213-7162F3188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903" y="176100"/>
            <a:ext cx="7845288" cy="1348753"/>
          </a:xfrm>
        </p:spPr>
        <p:txBody>
          <a:bodyPr>
            <a:normAutofit/>
          </a:bodyPr>
          <a:lstStyle/>
          <a:p>
            <a:pPr algn="l" rtl="0"/>
            <a:r>
              <a:rPr lang="pt-PT" sz="2000" b="0" i="0" u="none" baseline="0" dirty="0"/>
              <a:t>Os programas de vacinação são mais do que financiar vacinas: precisamos financiar de maneira adequada os custos operacionais do programas e estratégias de distribuição das</a:t>
            </a:r>
            <a:r>
              <a:rPr lang="pt-PT" sz="2000" b="0" i="0" u="none" dirty="0"/>
              <a:t> vacinas</a:t>
            </a:r>
            <a:endParaRPr lang="pt-PT" sz="2000" b="0" i="0" u="none" baseline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C0213-F697-4963-8E25-043BD5401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251161"/>
          </a:xfrm>
        </p:spPr>
        <p:txBody>
          <a:bodyPr/>
          <a:lstStyle/>
          <a:p>
            <a:pPr algn="l" rtl="0"/>
            <a:r>
              <a:rPr lang="pt-PT" b="0" i="0" u="none" baseline="0" dirty="0"/>
              <a:t>Os programas não dependem apenas das vacinas, mas sim de todos os elementos do programa para distribuí-las e administrá-las de forma efetiva e monitorar o progresso do programa:  </a:t>
            </a:r>
          </a:p>
          <a:p>
            <a:pPr lvl="1" algn="l" rtl="0"/>
            <a:r>
              <a:rPr lang="pt-PT" b="0" i="0" u="none" baseline="0" dirty="0"/>
              <a:t>sistemas de cadeia de frio e distribuição</a:t>
            </a:r>
          </a:p>
          <a:p>
            <a:pPr lvl="1" algn="l" rtl="0"/>
            <a:r>
              <a:rPr lang="pt-PT" b="0" i="0" u="none" baseline="0" dirty="0"/>
              <a:t>monitoramento e vigilância</a:t>
            </a:r>
          </a:p>
          <a:p>
            <a:pPr lvl="1" algn="l" rtl="0"/>
            <a:r>
              <a:rPr lang="pt-PT" b="0" i="0" u="none" baseline="0" dirty="0"/>
              <a:t>planejamento e supervisão de apoio</a:t>
            </a:r>
          </a:p>
          <a:p>
            <a:pPr lvl="1" algn="l" rtl="0"/>
            <a:r>
              <a:rPr lang="pt-PT" dirty="0"/>
              <a:t>t</a:t>
            </a:r>
            <a:r>
              <a:rPr lang="pt-PT" b="0" i="0" u="none" baseline="0" dirty="0"/>
              <a:t>reinamento e capacitação de pessoal</a:t>
            </a:r>
          </a:p>
          <a:p>
            <a:pPr lvl="1" algn="l" rtl="0"/>
            <a:r>
              <a:rPr lang="pt-PT" dirty="0"/>
              <a:t>atividades volantes</a:t>
            </a:r>
            <a:endParaRPr lang="pt-PT" b="0" i="0" u="none" baseline="0" dirty="0"/>
          </a:p>
          <a:p>
            <a:pPr lvl="1" algn="l" rtl="0"/>
            <a:endParaRPr lang="pt-PT" dirty="0"/>
          </a:p>
          <a:p>
            <a:pPr algn="l" rtl="0"/>
            <a:r>
              <a:rPr lang="pt-PT" b="0" i="0" u="none" baseline="0" dirty="0"/>
              <a:t>Os programas de vacinação dependem da existência de sistemas de atenção primária à saúde fortes</a:t>
            </a:r>
          </a:p>
          <a:p>
            <a:pPr marL="0" indent="0" algn="l" rtl="0">
              <a:buNone/>
            </a:pPr>
            <a:endParaRPr lang="pt-P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F91557-4042-4D25-A1EE-03563ED14A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pt-PT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pt-PT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 algn="r" rtl="0"/>
              <a:t>7</a:t>
            </a:fld>
            <a:endParaRPr lang="pt-PT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sp>
        <p:nvSpPr>
          <p:cNvPr id="6" name="Star: 6 Points 5">
            <a:extLst>
              <a:ext uri="{FF2B5EF4-FFF2-40B4-BE49-F238E27FC236}">
                <a16:creationId xmlns:a16="http://schemas.microsoft.com/office/drawing/2014/main" id="{D67A25E7-C6FC-4BBB-A283-A5EE8BC98534}"/>
              </a:ext>
            </a:extLst>
          </p:cNvPr>
          <p:cNvSpPr/>
          <p:nvPr/>
        </p:nvSpPr>
        <p:spPr>
          <a:xfrm>
            <a:off x="7760525" y="176100"/>
            <a:ext cx="1036467" cy="886742"/>
          </a:xfrm>
          <a:prstGeom prst="star6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800" b="1" i="0" u="none" baseline="0" dirty="0"/>
              <a:t>Mensagem essencial</a:t>
            </a:r>
          </a:p>
        </p:txBody>
      </p:sp>
    </p:spTree>
    <p:extLst>
      <p:ext uri="{BB962C8B-B14F-4D97-AF65-F5344CB8AC3E}">
        <p14:creationId xmlns:p14="http://schemas.microsoft.com/office/powerpoint/2010/main" val="4100424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912B5-FE99-4A0D-B4F1-4AB69D7EA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706563" cy="1143000"/>
          </a:xfrm>
        </p:spPr>
        <p:txBody>
          <a:bodyPr>
            <a:normAutofit/>
          </a:bodyPr>
          <a:lstStyle/>
          <a:p>
            <a:pPr algn="l" rtl="0"/>
            <a:r>
              <a:rPr lang="pt-PT" sz="2200" b="0" i="0" u="none" baseline="0"/>
              <a:t>Utilizar os dados para mostrar que a vacinação no seu país atinge resultados eficazes (e ainda falta que fazer)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626D1D3-5C32-46A4-BCA3-370B805395B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417638"/>
          <a:ext cx="8229600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542">
                  <a:extLst>
                    <a:ext uri="{9D8B030D-6E8A-4147-A177-3AD203B41FA5}">
                      <a16:colId xmlns:a16="http://schemas.microsoft.com/office/drawing/2014/main" val="390586330"/>
                    </a:ext>
                  </a:extLst>
                </a:gridCol>
                <a:gridCol w="5565058">
                  <a:extLst>
                    <a:ext uri="{9D8B030D-6E8A-4147-A177-3AD203B41FA5}">
                      <a16:colId xmlns:a16="http://schemas.microsoft.com/office/drawing/2014/main" val="1200782510"/>
                    </a:ext>
                  </a:extLst>
                </a:gridCol>
              </a:tblGrid>
              <a:tr h="358878">
                <a:tc>
                  <a:txBody>
                    <a:bodyPr/>
                    <a:lstStyle/>
                    <a:p>
                      <a:pPr algn="l" rtl="0"/>
                      <a:r>
                        <a:rPr lang="pt-PT" b="0" i="0" u="none" baseline="0"/>
                        <a:t>Requisitos de dados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pt-PT" b="0" i="0" u="none" baseline="0"/>
                        <a:t>Exemplo de análise hipotético: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8736081"/>
                  </a:ext>
                </a:extLst>
              </a:tr>
              <a:tr h="382523">
                <a:tc>
                  <a:txBody>
                    <a:bodyPr/>
                    <a:lstStyle/>
                    <a:p>
                      <a:pPr algn="l" rtl="0"/>
                      <a:r>
                        <a:rPr lang="pt-PT" sz="1400" b="0" i="0" u="none" baseline="0"/>
                        <a:t>Gastos no PAV, população 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pt-PT" sz="1400" b="0" i="0" u="none" baseline="0"/>
                        <a:t>As vacinas são um investimento poderoso e são baratas.  O nosso país gasta $0,76 per capita em vacinas do PAV.  Isto permitiu-nos atingir ganhos consideráveis na saúde.  Aumentos moderados nos custos irão permitir ainda mais ganhos.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6373849"/>
                  </a:ext>
                </a:extLst>
              </a:tr>
              <a:tr h="382523">
                <a:tc>
                  <a:txBody>
                    <a:bodyPr/>
                    <a:lstStyle/>
                    <a:p>
                      <a:endParaRPr lang="pt-PT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rtl="0"/>
                      <a:r>
                        <a:rPr lang="pt-PT" sz="14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Poupança nos custos de internamento e outros exemplos de poupança no sistema de saúde</a:t>
                      </a:r>
                      <a:endParaRPr lang="pt-P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pt-PT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pt-PT" sz="14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PCV evita custos de internamento no tratamento da pneumonia e doenças invasivas</a:t>
                      </a:r>
                    </a:p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pt-PT" sz="14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vacinação HepB evita custos de tratamento de casos de cirrose e cancro do fígado</a:t>
                      </a:r>
                    </a:p>
                    <a:p>
                      <a:endParaRPr lang="pt-P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18426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86234E-E7B5-49ED-9ABB-B961F5835D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pt-PT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pt-PT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 algn="r" rtl="0"/>
              <a:t>8</a:t>
            </a:fld>
            <a:endParaRPr lang="pt-PT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sp>
        <p:nvSpPr>
          <p:cNvPr id="7" name="Star: 6 Points 6">
            <a:extLst>
              <a:ext uri="{FF2B5EF4-FFF2-40B4-BE49-F238E27FC236}">
                <a16:creationId xmlns:a16="http://schemas.microsoft.com/office/drawing/2014/main" id="{E4A38701-78D7-4AAC-90C9-DAB7C68F6C7D}"/>
              </a:ext>
            </a:extLst>
          </p:cNvPr>
          <p:cNvSpPr/>
          <p:nvPr/>
        </p:nvSpPr>
        <p:spPr>
          <a:xfrm>
            <a:off x="7948246" y="59056"/>
            <a:ext cx="1101341" cy="880083"/>
          </a:xfrm>
          <a:prstGeom prst="star6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 b="1" i="0" u="none" baseline="0" dirty="0"/>
              <a:t>Dados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32836C-114D-431B-B61B-7FE33DA5C427}"/>
              </a:ext>
            </a:extLst>
          </p:cNvPr>
          <p:cNvSpPr txBox="1"/>
          <p:nvPr/>
        </p:nvSpPr>
        <p:spPr>
          <a:xfrm>
            <a:off x="506361" y="4606413"/>
            <a:ext cx="8057536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pt-PT" b="0" i="0" u="none" baseline="0"/>
              <a:t>Poderão querer considerar realizar estudos de custos dos programas nacionais para compreender melhor a variação de custos e o custo de distribuição de vacinas através de estratégias diferentes</a:t>
            </a:r>
          </a:p>
        </p:txBody>
      </p:sp>
    </p:spTree>
    <p:extLst>
      <p:ext uri="{BB962C8B-B14F-4D97-AF65-F5344CB8AC3E}">
        <p14:creationId xmlns:p14="http://schemas.microsoft.com/office/powerpoint/2010/main" val="877393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912B5-FE99-4A0D-B4F1-4AB69D7EA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22" y="314394"/>
            <a:ext cx="7808976" cy="1143000"/>
          </a:xfrm>
        </p:spPr>
        <p:txBody>
          <a:bodyPr>
            <a:normAutofit/>
          </a:bodyPr>
          <a:lstStyle/>
          <a:p>
            <a:pPr algn="l" rtl="0"/>
            <a:r>
              <a:rPr lang="pt-PT" b="0" i="0" u="none" baseline="0" dirty="0"/>
              <a:t>Utilizar os dados para mostrar que a vacinação no seu país atinge resultados de saúde evidentes (e que ainda há</a:t>
            </a:r>
            <a:r>
              <a:rPr lang="pt-PT" b="0" i="0" u="none" dirty="0"/>
              <a:t> mais a </a:t>
            </a:r>
            <a:r>
              <a:rPr lang="pt-PT" b="0" i="0" u="none" baseline="0" dirty="0"/>
              <a:t>fazer) (1/2)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626D1D3-5C32-46A4-BCA3-370B805395B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417638"/>
          <a:ext cx="8229600" cy="3650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542">
                  <a:extLst>
                    <a:ext uri="{9D8B030D-6E8A-4147-A177-3AD203B41FA5}">
                      <a16:colId xmlns:a16="http://schemas.microsoft.com/office/drawing/2014/main" val="390586330"/>
                    </a:ext>
                  </a:extLst>
                </a:gridCol>
                <a:gridCol w="5565058">
                  <a:extLst>
                    <a:ext uri="{9D8B030D-6E8A-4147-A177-3AD203B41FA5}">
                      <a16:colId xmlns:a16="http://schemas.microsoft.com/office/drawing/2014/main" val="1200782510"/>
                    </a:ext>
                  </a:extLst>
                </a:gridCol>
              </a:tblGrid>
              <a:tr h="358878">
                <a:tc>
                  <a:txBody>
                    <a:bodyPr/>
                    <a:lstStyle/>
                    <a:p>
                      <a:pPr algn="l" rtl="0"/>
                      <a:r>
                        <a:rPr lang="pt-PT" sz="1600" b="1" i="0" u="none" baseline="0" dirty="0"/>
                        <a:t>Requisitos de Dados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pt-PT" sz="1600" b="1" i="0" u="none" baseline="0" dirty="0"/>
                        <a:t>Exemplo hipotético de análise: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8736081"/>
                  </a:ext>
                </a:extLst>
              </a:tr>
              <a:tr h="828860">
                <a:tc>
                  <a:txBody>
                    <a:bodyPr/>
                    <a:lstStyle/>
                    <a:p>
                      <a:pPr algn="l" rtl="0"/>
                      <a:r>
                        <a:rPr lang="pt-PT" sz="1200" b="0" i="0" u="none" baseline="0"/>
                        <a:t>Cobertura da vacinação, número de sobreviventes com um ano de idade, cobertura por distritos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pt-PT" sz="1200" b="0" i="0" u="none" baseline="0" dirty="0"/>
                        <a:t>O nosso país alcançou ganhos significativos na vacinação, chegando aos 87% de cobertura.  Isto traduz-se em 1 035 000 crianças totalmente vacinadas*.  Mas ainda há mais o que fazer...existem 155 000 crianças não vacinadas.  Também existe uma desigualdade na cobertura, com apenas 45% de crianças no distrito XX a estarem completamente vacinadas.  *medido por cobertura DTP3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701639"/>
                  </a:ext>
                </a:extLst>
              </a:tr>
              <a:tr h="382523">
                <a:tc>
                  <a:txBody>
                    <a:bodyPr/>
                    <a:lstStyle/>
                    <a:p>
                      <a:pPr algn="l" rtl="0"/>
                      <a:r>
                        <a:rPr lang="pt-PT" sz="1200" b="0" i="0" u="none" baseline="0" dirty="0"/>
                        <a:t>As consultas ambulatórias e internamentos para uma doença evitável com vacinas ao longo do tempo, os custos médios para uma consulta em ambulatório e um internamento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pt-PT" sz="1200" b="0" i="0" u="none" baseline="0" dirty="0"/>
                        <a:t>A vacinação não só melhora a saúde como também pode gerar grandes economias em despesas com a saúde. Por exemplo, estima-se que a introdução da vacina contra o rotavírus no nosso país tenha: </a:t>
                      </a:r>
                    </a:p>
                    <a:p>
                      <a:endParaRPr lang="pt-PT" sz="1200" dirty="0"/>
                    </a:p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pt-PT" sz="1200" b="0" i="0" u="none" baseline="0" dirty="0"/>
                        <a:t>Diminuído consultas em ambulatório para a diarreia de 605 000 para 190 000 por ano. A um custo estimado de $27 por consulta ambulatriais, isto representa uma grande economia.  </a:t>
                      </a:r>
                    </a:p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pt-PT" sz="1200" b="0" i="0" u="none" baseline="0" dirty="0"/>
                        <a:t>Diminuído internamentos de 16 090 para 2250 por ano. A um custo estimado de $211 por internamento, isto representa uma economia adicional. </a:t>
                      </a:r>
                    </a:p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pt-PT" sz="1200" b="0" i="0" u="none" baseline="0" dirty="0"/>
                        <a:t>Total de economia em internamento e consultas ambulatoriais: $15 milhões de dólares anualmente.</a:t>
                      </a:r>
                    </a:p>
                    <a:p>
                      <a:endParaRPr lang="pt-PT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2840242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86234E-E7B5-49ED-9ABB-B961F5835D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pt-PT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pt-PT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 algn="r" rtl="0"/>
              <a:t>9</a:t>
            </a:fld>
            <a:endParaRPr lang="pt-PT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sp>
        <p:nvSpPr>
          <p:cNvPr id="9" name="Star: 6 Points 8">
            <a:extLst>
              <a:ext uri="{FF2B5EF4-FFF2-40B4-BE49-F238E27FC236}">
                <a16:creationId xmlns:a16="http://schemas.microsoft.com/office/drawing/2014/main" id="{F9158093-634E-4B9A-AD58-83E8F7FE4451}"/>
              </a:ext>
            </a:extLst>
          </p:cNvPr>
          <p:cNvSpPr/>
          <p:nvPr/>
        </p:nvSpPr>
        <p:spPr>
          <a:xfrm>
            <a:off x="8020435" y="116052"/>
            <a:ext cx="1036467" cy="886742"/>
          </a:xfrm>
          <a:prstGeom prst="star6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300" b="1" i="0" u="none" baseline="0" dirty="0"/>
              <a:t>Dados</a:t>
            </a:r>
          </a:p>
        </p:txBody>
      </p:sp>
    </p:spTree>
    <p:extLst>
      <p:ext uri="{BB962C8B-B14F-4D97-AF65-F5344CB8AC3E}">
        <p14:creationId xmlns:p14="http://schemas.microsoft.com/office/powerpoint/2010/main" val="1540109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OW-Document" ma:contentTypeID="0x010100C4C8B401AAE50B4896808F1C5415D9AD007C27743072DFDD458C10732A45EA6922" ma:contentTypeVersion="18" ma:contentTypeDescription="Create a new document." ma:contentTypeScope="" ma:versionID="c6561534dfdc9b7886528db40cafc27d">
  <xsd:schema xmlns:xsd="http://www.w3.org/2001/XMLSchema" xmlns:xs="http://www.w3.org/2001/XMLSchema" xmlns:p="http://schemas.microsoft.com/office/2006/metadata/properties" xmlns:ns1="http://schemas.microsoft.com/sharepoint/v3" xmlns:ns2="2af4539b-39f3-4771-ac1a-16de5a20c394" xmlns:ns3="768c69c3-fa35-427a-bd39-62ed8a1a923f" targetNamespace="http://schemas.microsoft.com/office/2006/metadata/properties" ma:root="true" ma:fieldsID="79f9ffad7407983900b851270c6c0e65" ns1:_="" ns2:_="" ns3:_="">
    <xsd:import namespace="http://schemas.microsoft.com/sharepoint/v3"/>
    <xsd:import namespace="2af4539b-39f3-4771-ac1a-16de5a20c394"/>
    <xsd:import namespace="768c69c3-fa35-427a-bd39-62ed8a1a923f"/>
    <xsd:element name="properties">
      <xsd:complexType>
        <xsd:sequence>
          <xsd:element name="documentManagement">
            <xsd:complexType>
              <xsd:all>
                <xsd:element ref="ns2:kd16009dc51444af92aa78db77815af5" minOccurs="0"/>
                <xsd:element ref="ns2:TaxCatchAll" minOccurs="0"/>
                <xsd:element ref="ns2:TaxCatchAllLabel" minOccurs="0"/>
                <xsd:element ref="ns2:OW-Author" minOccurs="0"/>
                <xsd:element ref="ns2:OW-BriefDescription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2:SharedWithUsers" minOccurs="0"/>
                <xsd:element ref="ns2:SharedWithDetails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f4539b-39f3-4771-ac1a-16de5a20c394" elementFormDefault="qualified">
    <xsd:import namespace="http://schemas.microsoft.com/office/2006/documentManagement/types"/>
    <xsd:import namespace="http://schemas.microsoft.com/office/infopath/2007/PartnerControls"/>
    <xsd:element name="kd16009dc51444af92aa78db77815af5" ma:index="8" nillable="true" ma:taxonomy="true" ma:internalName="kd16009dc51444af92aa78db77815af5" ma:taxonomyFieldName="OW_x002d_Topics" ma:displayName="OW-Topics" ma:default="" ma:fieldId="{4d16009d-c514-44af-92aa-78db77815af5}" ma:taxonomyMulti="true" ma:sspId="99a65aa6-ac8d-46e4-9aa8-b40f8e8101fc" ma:termSetId="15945777-b729-482b-84e6-b6df0cc2b1a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32858f98-1365-490f-9ce0-cc7840cd00c3}" ma:internalName="TaxCatchAll" ma:showField="CatchAllData" ma:web="2af4539b-39f3-4771-ac1a-16de5a20c3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32858f98-1365-490f-9ce0-cc7840cd00c3}" ma:internalName="TaxCatchAllLabel" ma:readOnly="true" ma:showField="CatchAllDataLabel" ma:web="2af4539b-39f3-4771-ac1a-16de5a20c3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W-Author" ma:index="12" nillable="true" ma:displayName="OW-Author" ma:list="UserInfo" ma:SharePointGroup="0" ma:internalName="OW_x002d_Auth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W-BriefDescription" ma:index="13" nillable="true" ma:displayName="OW-Brief Description" ma:internalName="OW_x002d_BriefDescription">
      <xsd:simpleType>
        <xsd:restriction base="dms:Note">
          <xsd:maxLength value="255"/>
        </xsd:restriction>
      </xsd:simple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8c69c3-fa35-427a-bd39-62ed8a1a92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OW-Author xmlns="2af4539b-39f3-4771-ac1a-16de5a20c394">
      <UserInfo>
        <DisplayName/>
        <AccountId xsi:nil="true"/>
        <AccountType/>
      </UserInfo>
    </OW-Author>
    <OW-BriefDescription xmlns="2af4539b-39f3-4771-ac1a-16de5a20c394" xsi:nil="true"/>
    <_ip_UnifiedCompliancePolicyProperties xmlns="http://schemas.microsoft.com/sharepoint/v3" xsi:nil="true"/>
    <kd16009dc51444af92aa78db77815af5 xmlns="2af4539b-39f3-4771-ac1a-16de5a20c394">
      <Terms xmlns="http://schemas.microsoft.com/office/infopath/2007/PartnerControls"/>
    </kd16009dc51444af92aa78db77815af5>
    <TaxCatchAll xmlns="2af4539b-39f3-4771-ac1a-16de5a20c394"/>
  </documentManagement>
</p:properties>
</file>

<file path=customXml/itemProps1.xml><?xml version="1.0" encoding="utf-8"?>
<ds:datastoreItem xmlns:ds="http://schemas.openxmlformats.org/officeDocument/2006/customXml" ds:itemID="{9BD4599B-CC7D-45EC-A0AD-487B60AA9E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af4539b-39f3-4771-ac1a-16de5a20c394"/>
    <ds:schemaRef ds:uri="768c69c3-fa35-427a-bd39-62ed8a1a92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435B12F-27E0-444A-B612-7238756DC24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7C9206-F54D-4FC3-83BB-80E5D9D7DFD7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2af4539b-39f3-4771-ac1a-16de5a20c39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1384</Words>
  <Application>Microsoft Office PowerPoint</Application>
  <PresentationFormat>On-screen Show (4:3)</PresentationFormat>
  <Paragraphs>106</Paragraphs>
  <Slides>11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Museo Sans 300</vt:lpstr>
      <vt:lpstr>Wingdings</vt:lpstr>
      <vt:lpstr>Office Theme</vt:lpstr>
      <vt:lpstr>think-cell Slide</vt:lpstr>
      <vt:lpstr>Defesa do investimento na imunização</vt:lpstr>
      <vt:lpstr>Propósito do conjunto de diapositivos</vt:lpstr>
      <vt:lpstr>Porque a vacinação é um investimento importante?</vt:lpstr>
      <vt:lpstr>A vacinação é o melhor investimento para a saúde e alcança resultados evidentes, mas ainda há mais a fazer (1/2)</vt:lpstr>
      <vt:lpstr>A vacinação é o melhor investimento para a saúde e alcança resultados evidentes, mas ainda há mais a fazer (2/2)</vt:lpstr>
      <vt:lpstr>A vacinação leva a uma redução na carga futura da doença ao sistema de saúde</vt:lpstr>
      <vt:lpstr>Os programas de vacinação são mais do que financiar vacinas: precisamos financiar de maneira adequada os custos operacionais do programas e estratégias de distribuição das vacinas</vt:lpstr>
      <vt:lpstr>Utilizar os dados para mostrar que a vacinação no seu país atinge resultados eficazes (e ainda falta que fazer)</vt:lpstr>
      <vt:lpstr>Utilizar os dados para mostrar que a vacinação no seu país atinge resultados de saúde evidentes (e que ainda há mais a fazer) (1/2)</vt:lpstr>
      <vt:lpstr>Utilizar os dados para mostrar que a vacinação no seu país atinge resultados de saúde evidentes (e que ainda há mais a fazer) (2/2)</vt:lpstr>
      <vt:lpstr>O VoICE é uma fonte excelente de informações sobre o valor da imunização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the Case for Investing in Immunization</dc:title>
  <dc:creator>Christina Shaw</dc:creator>
  <cp:lastModifiedBy>Christina Shaw</cp:lastModifiedBy>
  <cp:revision>2</cp:revision>
  <dcterms:created xsi:type="dcterms:W3CDTF">2020-03-09T14:58:10Z</dcterms:created>
  <dcterms:modified xsi:type="dcterms:W3CDTF">2020-03-27T17:56:13Z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0x010100C4C8B401AAE50B4896808F1C5415D9AD007C27743072DFDD458C10732A45EA6922</vt:lpwstr>
  </property>
  <property fmtid="{D5CDD505-2E9C-101B-9397-08002B2CF9AE}" pid="3" name="OW-Topics">
    <vt:lpwstr/>
  </property>
</Properties>
</file>