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sldIdLst>
    <p:sldId id="354" r:id="rId5"/>
    <p:sldId id="305" r:id="rId6"/>
    <p:sldId id="281" r:id="rId7"/>
    <p:sldId id="348" r:id="rId8"/>
    <p:sldId id="349" r:id="rId9"/>
    <p:sldId id="350" r:id="rId10"/>
    <p:sldId id="351" r:id="rId11"/>
    <p:sldId id="355" r:id="rId12"/>
    <p:sldId id="352" r:id="rId13"/>
    <p:sldId id="353" r:id="rId14"/>
    <p:sldId id="356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A869E4-EF28-425D-AD8A-79E6F4903391}" v="6" dt="2020-03-27T16:11:16.5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57" autoAdjust="0"/>
    <p:restoredTop sz="83673" autoAdjust="0"/>
  </p:normalViewPr>
  <p:slideViewPr>
    <p:cSldViewPr snapToGrid="0">
      <p:cViewPr varScale="1">
        <p:scale>
          <a:sx n="60" d="100"/>
          <a:sy n="60" d="100"/>
        </p:scale>
        <p:origin x="15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a Shaw" userId="14dc42a2-bfa6-4b75-b011-e3e8d16be8df" providerId="ADAL" clId="{B156A58A-49B1-4162-97B7-BEA1A37899F2}"/>
    <pc:docChg chg="modSld">
      <pc:chgData name="Christina Shaw" userId="14dc42a2-bfa6-4b75-b011-e3e8d16be8df" providerId="ADAL" clId="{B156A58A-49B1-4162-97B7-BEA1A37899F2}" dt="2020-03-11T15:24:57.315" v="1" actId="20577"/>
      <pc:docMkLst>
        <pc:docMk/>
      </pc:docMkLst>
      <pc:sldChg chg="modSp">
        <pc:chgData name="Christina Shaw" userId="14dc42a2-bfa6-4b75-b011-e3e8d16be8df" providerId="ADAL" clId="{B156A58A-49B1-4162-97B7-BEA1A37899F2}" dt="2020-03-11T15:24:57.315" v="1" actId="20577"/>
        <pc:sldMkLst>
          <pc:docMk/>
          <pc:sldMk cId="877393826" sldId="303"/>
        </pc:sldMkLst>
        <pc:spChg chg="mod">
          <ac:chgData name="Christina Shaw" userId="14dc42a2-bfa6-4b75-b011-e3e8d16be8df" providerId="ADAL" clId="{B156A58A-49B1-4162-97B7-BEA1A37899F2}" dt="2020-03-11T15:24:57.315" v="1" actId="20577"/>
          <ac:spMkLst>
            <pc:docMk/>
            <pc:sldMk cId="877393826" sldId="303"/>
            <ac:spMk id="2" creationId="{A60912B5-FE99-4A0D-B4F1-4AB69D7EA0FE}"/>
          </ac:spMkLst>
        </pc:spChg>
      </pc:sldChg>
    </pc:docChg>
  </pc:docChgLst>
  <pc:docChgLst>
    <pc:chgData name="Christina Shaw" userId="14dc42a2-bfa6-4b75-b011-e3e8d16be8df" providerId="ADAL" clId="{09A869E4-EF28-425D-AD8A-79E6F4903391}"/>
    <pc:docChg chg="undo custSel addSld delSld modSld">
      <pc:chgData name="Christina Shaw" userId="14dc42a2-bfa6-4b75-b011-e3e8d16be8df" providerId="ADAL" clId="{09A869E4-EF28-425D-AD8A-79E6F4903391}" dt="2020-03-27T18:33:57.042" v="15" actId="1076"/>
      <pc:docMkLst>
        <pc:docMk/>
      </pc:docMkLst>
      <pc:sldChg chg="del">
        <pc:chgData name="Christina Shaw" userId="14dc42a2-bfa6-4b75-b011-e3e8d16be8df" providerId="ADAL" clId="{09A869E4-EF28-425D-AD8A-79E6F4903391}" dt="2020-03-27T16:11:06.433" v="9" actId="2696"/>
        <pc:sldMkLst>
          <pc:docMk/>
          <pc:sldMk cId="877393826" sldId="303"/>
        </pc:sldMkLst>
      </pc:sldChg>
      <pc:sldChg chg="modSp del">
        <pc:chgData name="Christina Shaw" userId="14dc42a2-bfa6-4b75-b011-e3e8d16be8df" providerId="ADAL" clId="{09A869E4-EF28-425D-AD8A-79E6F4903391}" dt="2020-03-27T16:10:54.912" v="7" actId="2696"/>
        <pc:sldMkLst>
          <pc:docMk/>
          <pc:sldMk cId="3147047705" sldId="331"/>
        </pc:sldMkLst>
        <pc:spChg chg="mod">
          <ac:chgData name="Christina Shaw" userId="14dc42a2-bfa6-4b75-b011-e3e8d16be8df" providerId="ADAL" clId="{09A869E4-EF28-425D-AD8A-79E6F4903391}" dt="2020-03-27T16:10:43.375" v="5" actId="27636"/>
          <ac:spMkLst>
            <pc:docMk/>
            <pc:sldMk cId="3147047705" sldId="331"/>
            <ac:spMk id="4" creationId="{00000000-0000-0000-0000-000000000000}"/>
          </ac:spMkLst>
        </pc:spChg>
      </pc:sldChg>
      <pc:sldChg chg="del">
        <pc:chgData name="Christina Shaw" userId="14dc42a2-bfa6-4b75-b011-e3e8d16be8df" providerId="ADAL" clId="{09A869E4-EF28-425D-AD8A-79E6F4903391}" dt="2020-03-27T18:09:08.047" v="13" actId="2696"/>
        <pc:sldMkLst>
          <pc:docMk/>
          <pc:sldMk cId="3265185041" sldId="343"/>
        </pc:sldMkLst>
      </pc:sldChg>
      <pc:sldChg chg="del">
        <pc:chgData name="Christina Shaw" userId="14dc42a2-bfa6-4b75-b011-e3e8d16be8df" providerId="ADAL" clId="{09A869E4-EF28-425D-AD8A-79E6F4903391}" dt="2020-03-27T16:11:19.409" v="11" actId="2696"/>
        <pc:sldMkLst>
          <pc:docMk/>
          <pc:sldMk cId="3331790994" sldId="347"/>
        </pc:sldMkLst>
      </pc:sldChg>
      <pc:sldChg chg="modSp">
        <pc:chgData name="Christina Shaw" userId="14dc42a2-bfa6-4b75-b011-e3e8d16be8df" providerId="ADAL" clId="{09A869E4-EF28-425D-AD8A-79E6F4903391}" dt="2020-03-27T18:33:57.042" v="15" actId="1076"/>
        <pc:sldMkLst>
          <pc:docMk/>
          <pc:sldMk cId="1744895302" sldId="351"/>
        </pc:sldMkLst>
        <pc:spChg chg="mod">
          <ac:chgData name="Christina Shaw" userId="14dc42a2-bfa6-4b75-b011-e3e8d16be8df" providerId="ADAL" clId="{09A869E4-EF28-425D-AD8A-79E6F4903391}" dt="2020-03-27T18:33:57.042" v="15" actId="1076"/>
          <ac:spMkLst>
            <pc:docMk/>
            <pc:sldMk cId="1744895302" sldId="351"/>
            <ac:spMk id="2" creationId="{6C59758A-559A-4713-8213-7162F3188602}"/>
          </ac:spMkLst>
        </pc:spChg>
      </pc:sldChg>
      <pc:sldChg chg="add">
        <pc:chgData name="Christina Shaw" userId="14dc42a2-bfa6-4b75-b011-e3e8d16be8df" providerId="ADAL" clId="{09A869E4-EF28-425D-AD8A-79E6F4903391}" dt="2020-03-27T16:10:52.449" v="6"/>
        <pc:sldMkLst>
          <pc:docMk/>
          <pc:sldMk cId="712205584" sldId="354"/>
        </pc:sldMkLst>
      </pc:sldChg>
      <pc:sldChg chg="add">
        <pc:chgData name="Christina Shaw" userId="14dc42a2-bfa6-4b75-b011-e3e8d16be8df" providerId="ADAL" clId="{09A869E4-EF28-425D-AD8A-79E6F4903391}" dt="2020-03-27T16:11:03.941" v="8"/>
        <pc:sldMkLst>
          <pc:docMk/>
          <pc:sldMk cId="1744441865" sldId="355"/>
        </pc:sldMkLst>
      </pc:sldChg>
      <pc:sldChg chg="modSp add">
        <pc:chgData name="Christina Shaw" userId="14dc42a2-bfa6-4b75-b011-e3e8d16be8df" providerId="ADAL" clId="{09A869E4-EF28-425D-AD8A-79E6F4903391}" dt="2020-03-27T16:11:24.390" v="12" actId="13926"/>
        <pc:sldMkLst>
          <pc:docMk/>
          <pc:sldMk cId="3195604297" sldId="356"/>
        </pc:sldMkLst>
        <pc:spChg chg="mod">
          <ac:chgData name="Christina Shaw" userId="14dc42a2-bfa6-4b75-b011-e3e8d16be8df" providerId="ADAL" clId="{09A869E4-EF28-425D-AD8A-79E6F4903391}" dt="2020-03-27T16:11:24.390" v="12" actId="13926"/>
          <ac:spMkLst>
            <pc:docMk/>
            <pc:sldMk cId="3195604297" sldId="356"/>
            <ac:spMk id="3" creationId="{21247B2E-2AF4-4404-B545-6DB60DA225E7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573FE6-1AF7-4602-BD73-C95B59500402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FBA0C-2976-4512-8993-0A1F26D63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122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fld id="{01B44793-9554-4379-906D-F78EEC415CF8}" type="slidenum">
              <a:rPr/>
              <a:pPr algn="l" rtl="0"/>
              <a:t>1</a:t>
            </a:fld>
            <a:endParaRPr lang="fr"/>
          </a:p>
        </p:txBody>
      </p:sp>
    </p:spTree>
    <p:extLst>
      <p:ext uri="{BB962C8B-B14F-4D97-AF65-F5344CB8AC3E}">
        <p14:creationId xmlns:p14="http://schemas.microsoft.com/office/powerpoint/2010/main" val="1701321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fld id="{01B44793-9554-4379-906D-F78EEC415CF8}" type="slidenum">
              <a:rPr/>
              <a:pPr algn="l" rtl="0"/>
              <a:t>4</a:t>
            </a:fld>
            <a:endParaRPr lang="fr" dirty="0"/>
          </a:p>
        </p:txBody>
      </p:sp>
    </p:spTree>
    <p:extLst>
      <p:ext uri="{BB962C8B-B14F-4D97-AF65-F5344CB8AC3E}">
        <p14:creationId xmlns:p14="http://schemas.microsoft.com/office/powerpoint/2010/main" val="16604333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fld id="{01B44793-9554-4379-906D-F78EEC415CF8}" type="slidenum">
              <a:rPr/>
              <a:pPr algn="l" rtl="0"/>
              <a:t>5</a:t>
            </a:fld>
            <a:endParaRPr lang="fr" dirty="0"/>
          </a:p>
        </p:txBody>
      </p:sp>
    </p:spTree>
    <p:extLst>
      <p:ext uri="{BB962C8B-B14F-4D97-AF65-F5344CB8AC3E}">
        <p14:creationId xmlns:p14="http://schemas.microsoft.com/office/powerpoint/2010/main" val="229722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fld id="{01B44793-9554-4379-906D-F78EEC415CF8}" type="slidenum">
              <a:rPr/>
              <a:pPr algn="l" rtl="0"/>
              <a:t>8</a:t>
            </a:fld>
            <a:endParaRPr lang="fr"/>
          </a:p>
        </p:txBody>
      </p:sp>
    </p:spTree>
    <p:extLst>
      <p:ext uri="{BB962C8B-B14F-4D97-AF65-F5344CB8AC3E}">
        <p14:creationId xmlns:p14="http://schemas.microsoft.com/office/powerpoint/2010/main" val="23450972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fld id="{01B44793-9554-4379-906D-F78EEC415CF8}" type="slidenum">
              <a:rPr/>
              <a:pPr algn="l" rtl="0"/>
              <a:t>11</a:t>
            </a:fld>
            <a:endParaRPr lang="fr"/>
          </a:p>
        </p:txBody>
      </p:sp>
    </p:spTree>
    <p:extLst>
      <p:ext uri="{BB962C8B-B14F-4D97-AF65-F5344CB8AC3E}">
        <p14:creationId xmlns:p14="http://schemas.microsoft.com/office/powerpoint/2010/main" val="1605656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05339-E82A-441C-9B1C-FF38EBD8D4F7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64A3-4DA2-4471-8F25-58DDFDC83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031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05339-E82A-441C-9B1C-FF38EBD8D4F7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64A3-4DA2-4471-8F25-58DDFDC83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777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05339-E82A-441C-9B1C-FF38EBD8D4F7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64A3-4DA2-4471-8F25-58DDFDC83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261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bg>
      <p:bgPr>
        <a:solidFill>
          <a:srgbClr val="F7F7F7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94682" y="2566214"/>
            <a:ext cx="7924800" cy="1600200"/>
          </a:xfrm>
        </p:spPr>
        <p:txBody>
          <a:bodyPr anchor="b" anchorCtr="0"/>
          <a:lstStyle>
            <a:lvl1pPr algn="l">
              <a:lnSpc>
                <a:spcPts val="4000"/>
              </a:lnSpc>
              <a:defRPr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4681" y="4136032"/>
            <a:ext cx="6248400" cy="609600"/>
          </a:xfrm>
        </p:spPr>
        <p:txBody>
          <a:bodyPr/>
          <a:lstStyle>
            <a:lvl1pPr marL="0" indent="0" algn="l">
              <a:buNone/>
              <a:defRPr sz="2800" b="0" i="0">
                <a:solidFill>
                  <a:schemeClr val="accent2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794701" y="5723986"/>
            <a:ext cx="4343400" cy="652709"/>
          </a:xfrm>
          <a:noFill/>
        </p:spPr>
        <p:txBody>
          <a:bodyPr/>
          <a:lstStyle>
            <a:lvl1pPr marL="0" marR="0" indent="-342900" algn="l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b="0" i="0" baseline="0">
                <a:solidFill>
                  <a:schemeClr val="accent3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Click to edit Presentation Location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Click to edit Presentation Date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 hasCustomPrompt="1"/>
          </p:nvPr>
        </p:nvSpPr>
        <p:spPr>
          <a:xfrm>
            <a:off x="794701" y="6360124"/>
            <a:ext cx="3665639" cy="304800"/>
          </a:xfrm>
        </p:spPr>
        <p:txBody>
          <a:bodyPr>
            <a:normAutofit/>
          </a:bodyPr>
          <a:lstStyle>
            <a:lvl1pPr marL="0">
              <a:spcBef>
                <a:spcPts val="0"/>
              </a:spcBef>
              <a:buNone/>
              <a:defRPr sz="1100" b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/>
              <a:t>Click to edit presenter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911513" y="4162348"/>
            <a:ext cx="7486564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LNCT-logo_ƒ-100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757" y="650478"/>
            <a:ext cx="3179046" cy="1144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2729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with content"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3AD3A415-422C-478D-AA41-E452CDDA710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78666842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5" imgW="530" imgH="531" progId="TCLayout.ActiveDocument.1">
                  <p:embed/>
                </p:oleObj>
              </mc:Choice>
              <mc:Fallback>
                <p:oleObj name="think-cell Slide" r:id="rId5" imgW="530" imgH="531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3AD3A415-422C-478D-AA41-E452CDDA710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 algn="l">
              <a:buFont typeface="Arial" pitchFamily="34" charset="0"/>
              <a:buNone/>
              <a:defRPr sz="24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053038"/>
          </a:xfrm>
        </p:spPr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 sz="2000" b="0" i="0">
                <a:solidFill>
                  <a:srgbClr val="313231"/>
                </a:solidFill>
                <a:latin typeface="Arial"/>
                <a:cs typeface="Arial"/>
              </a:defRPr>
            </a:lvl1pPr>
            <a:lvl2pPr>
              <a:buClr>
                <a:schemeClr val="accent1"/>
              </a:buClr>
              <a:buFont typeface="Wingdings" pitchFamily="2" charset="2"/>
              <a:buChar char="§"/>
              <a:defRPr sz="1800" b="0" i="0">
                <a:solidFill>
                  <a:srgbClr val="313231"/>
                </a:solidFill>
                <a:latin typeface="Arial"/>
                <a:cs typeface="Arial"/>
              </a:defRPr>
            </a:lvl2pPr>
            <a:lvl3pPr>
              <a:buClr>
                <a:schemeClr val="accent1"/>
              </a:buClr>
              <a:buFont typeface="Wingdings" pitchFamily="2" charset="2"/>
              <a:buChar char="§"/>
              <a:defRPr sz="1600" b="0" i="0">
                <a:solidFill>
                  <a:srgbClr val="313231"/>
                </a:solidFill>
                <a:latin typeface="Arial"/>
                <a:cs typeface="Arial"/>
              </a:defRPr>
            </a:lvl3pPr>
            <a:lvl4pPr>
              <a:buClr>
                <a:schemeClr val="accent1"/>
              </a:buClr>
              <a:buFont typeface="Wingdings" pitchFamily="2" charset="2"/>
              <a:buChar char="§"/>
              <a:defRPr sz="1400" b="0" i="0">
                <a:solidFill>
                  <a:srgbClr val="313231"/>
                </a:solidFill>
                <a:latin typeface="Arial"/>
                <a:cs typeface="Arial"/>
              </a:defRPr>
            </a:lvl4pPr>
            <a:lvl5pPr>
              <a:buClr>
                <a:schemeClr val="accent1"/>
              </a:buClr>
              <a:buFont typeface="Wingdings" pitchFamily="2" charset="2"/>
              <a:buChar char="§"/>
              <a:defRPr sz="1200" b="0" i="0">
                <a:solidFill>
                  <a:srgbClr val="31323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1524000"/>
            <a:ext cx="8229600" cy="609600"/>
          </a:xfrm>
        </p:spPr>
        <p:txBody>
          <a:bodyPr/>
          <a:lstStyle>
            <a:lvl1pPr>
              <a:buNone/>
              <a:defRPr sz="2200" b="1" baseline="0">
                <a:solidFill>
                  <a:srgbClr val="313231"/>
                </a:solidFill>
              </a:defRPr>
            </a:lvl1pPr>
          </a:lstStyle>
          <a:p>
            <a:pPr lvl="0"/>
            <a:r>
              <a:rPr lang="en-US" dirty="0"/>
              <a:t>Click to edit main sentence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63392" y="60082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636466"/>
                </a:solidFill>
                <a:latin typeface="Museo Sans 300"/>
                <a:cs typeface="Museo Sans 300"/>
              </a:defRPr>
            </a:lvl1pPr>
          </a:lstStyle>
          <a:p>
            <a:r>
              <a:rPr lang="en-US" dirty="0" err="1">
                <a:solidFill>
                  <a:schemeClr val="tx2"/>
                </a:solidFill>
                <a:latin typeface="Arial"/>
                <a:cs typeface="Arial"/>
              </a:rPr>
              <a:t>www.lnct.global</a:t>
            </a:r>
            <a:r>
              <a:rPr lang="en-US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‹#›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38711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05339-E82A-441C-9B1C-FF38EBD8D4F7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64A3-4DA2-4471-8F25-58DDFDC83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07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05339-E82A-441C-9B1C-FF38EBD8D4F7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64A3-4DA2-4471-8F25-58DDFDC83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798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05339-E82A-441C-9B1C-FF38EBD8D4F7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64A3-4DA2-4471-8F25-58DDFDC83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862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05339-E82A-441C-9B1C-FF38EBD8D4F7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64A3-4DA2-4471-8F25-58DDFDC83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759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05339-E82A-441C-9B1C-FF38EBD8D4F7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64A3-4DA2-4471-8F25-58DDFDC83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487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05339-E82A-441C-9B1C-FF38EBD8D4F7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64A3-4DA2-4471-8F25-58DDFDC83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34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05339-E82A-441C-9B1C-FF38EBD8D4F7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64A3-4DA2-4471-8F25-58DDFDC83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488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05339-E82A-441C-9B1C-FF38EBD8D4F7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64A3-4DA2-4471-8F25-58DDFDC83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159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05339-E82A-441C-9B1C-FF38EBD8D4F7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F64A3-4DA2-4471-8F25-58DDFDC83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667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immunizationevidence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86/605033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2339" y="2531011"/>
            <a:ext cx="7924800" cy="1600200"/>
          </a:xfrm>
        </p:spPr>
        <p:txBody>
          <a:bodyPr>
            <a:normAutofit fontScale="90000"/>
          </a:bodyPr>
          <a:lstStyle/>
          <a:p>
            <a:pPr algn="l" rtl="0"/>
            <a:r>
              <a:rPr lang="fr" b="0" i="0" u="none" baseline="0"/>
              <a:t>Plaidoyer en faveur de l’investissement dans la vaccination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83685" y="4446528"/>
            <a:ext cx="6271440" cy="737121"/>
          </a:xfrm>
        </p:spPr>
        <p:txBody>
          <a:bodyPr>
            <a:normAutofit fontScale="92500" lnSpcReduction="10000"/>
          </a:bodyPr>
          <a:lstStyle/>
          <a:p>
            <a:pPr algn="l" rtl="0"/>
            <a:r>
              <a:rPr lang="fr" b="0" i="0" u="none" baseline="0"/>
              <a:t>La vaccination est un investissement efficace et rentable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794701" y="5498966"/>
            <a:ext cx="7615028" cy="737121"/>
          </a:xfrm>
        </p:spPr>
        <p:txBody>
          <a:bodyPr>
            <a:normAutofit fontScale="85000" lnSpcReduction="10000"/>
          </a:bodyPr>
          <a:lstStyle/>
          <a:p>
            <a:pPr algn="l" rtl="0"/>
            <a:r>
              <a:rPr lang="fr" b="0" i="0" u="none" baseline="0" dirty="0"/>
              <a:t>Remarque : cette présentation s’appuie en grande partie sur des outils de plaidoyer en faveur de la vaccination de l’OMS/Europe ainsi que d’autres outils, notamment la base de données Value of Immunization Compendium of Evidence (compendium de données sur l’importance de la vaccination) (VoICE)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l" rtl="0"/>
            <a:r>
              <a:rPr lang="fr" b="0" i="0" u="none" baseline="0">
                <a:solidFill>
                  <a:schemeClr val="tx1"/>
                </a:solidFill>
              </a:rPr>
              <a:t>Révisé le 6 novembre 2019</a:t>
            </a:r>
          </a:p>
          <a:p>
            <a:endParaRPr lang="fr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8909BEA-ABD3-4528-907A-F5CE5B48BA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7022" y="4018667"/>
            <a:ext cx="1446663" cy="1452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205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912B5-FE99-4A0D-B4F1-4AB69D7EA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691933" cy="1143000"/>
          </a:xfrm>
        </p:spPr>
        <p:txBody>
          <a:bodyPr>
            <a:normAutofit/>
          </a:bodyPr>
          <a:lstStyle/>
          <a:p>
            <a:pPr algn="l" rtl="0"/>
            <a:r>
              <a:rPr lang="fr" sz="2100" b="0" i="0" u="none" baseline="0" dirty="0"/>
              <a:t>Utiliser les données afin de montrer que la couverture vaccinale de votre pays permet d'atteindre de bons résultats en matière de santé (et il reste encore beaucoup à faire) (2/2)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626D1D3-5C32-46A4-BCA3-370B805395B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598398"/>
          <a:ext cx="8256218" cy="38031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90586330"/>
                    </a:ext>
                  </a:extLst>
                </a:gridCol>
                <a:gridCol w="5208218">
                  <a:extLst>
                    <a:ext uri="{9D8B030D-6E8A-4147-A177-3AD203B41FA5}">
                      <a16:colId xmlns:a16="http://schemas.microsoft.com/office/drawing/2014/main" val="1200782510"/>
                    </a:ext>
                  </a:extLst>
                </a:gridCol>
              </a:tblGrid>
              <a:tr h="358878">
                <a:tc>
                  <a:txBody>
                    <a:bodyPr/>
                    <a:lstStyle/>
                    <a:p>
                      <a:pPr algn="l" rtl="0"/>
                      <a:r>
                        <a:rPr lang="fr" sz="1600" b="1" i="0" u="none" baseline="0" dirty="0"/>
                        <a:t>Données nationales requises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fr" sz="1600" b="1" i="0" u="none" baseline="0" dirty="0"/>
                        <a:t>Exemple d'analyse hypothétique: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8736081"/>
                  </a:ext>
                </a:extLst>
              </a:tr>
              <a:tr h="382523">
                <a:tc>
                  <a:txBody>
                    <a:bodyPr/>
                    <a:lstStyle/>
                    <a:p>
                      <a:pPr algn="l" rtl="0"/>
                      <a:r>
                        <a:rPr lang="fr" sz="1300" b="0" i="0" u="none" baseline="0" dirty="0"/>
                        <a:t>Évolution du nombre de décès des suites d'une maladie à prévention vaccinale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fr" sz="1300" b="0" i="0" u="none" baseline="0"/>
                        <a:t>Avec notre programme de vaccination, les décès dus à la rougeole ont baissé de 80 % (nombre de décès pour 100 000 habitants) depuis 1990.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2608205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algn="l" rtl="0"/>
                      <a:r>
                        <a:rPr lang="fr" sz="1300" b="0" i="0" u="none" baseline="0" dirty="0"/>
                        <a:t>Nombre de décès dus à une maladie à prévention vaccinale dont le vaccin n'a pas encore été introduit, couverture vaccinale envisagée, efficacité du vaccin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fr" sz="1300" b="0" i="0" u="none" baseline="0" dirty="0"/>
                        <a:t>Avec l'introduction du vaccin antirotavirus, on estime pouvoir réduire le nombre de décès dus à des maladies diarrhéiques de XX, et le nombre d'hospitalisations de YY.</a:t>
                      </a:r>
                      <a:br>
                        <a:rPr lang="fr" sz="1300" dirty="0"/>
                      </a:br>
                      <a:br>
                        <a:rPr lang="fr" sz="1300" dirty="0"/>
                      </a:br>
                      <a:r>
                        <a:rPr lang="fr" sz="1300" b="0" i="0" u="none" baseline="0" dirty="0">
                          <a:solidFill>
                            <a:schemeClr val="tx1"/>
                          </a:solidFill>
                        </a:rPr>
                        <a:t>Avec l'introduction du VCP, on estime pouvoir réduire le nombre de cas de pneumonie et d'infection invasive et de décès associés de 33 % et les frais d'hospitalisation y afférents de YY.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3544202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algn="l" rtl="0"/>
                      <a:r>
                        <a:rPr lang="fr" sz="1300" b="0" i="0" u="none" baseline="0"/>
                        <a:t>Introductions dans votre pays par rapport aux pays pairs</a:t>
                      </a:r>
                      <a:endParaRPr lang="fr" sz="13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fr" sz="1300" b="0" i="0" u="none" baseline="0" dirty="0"/>
                        <a:t>Nous avons réalisé de réels progrès grâce à l'introduction de nouveaux vaccins d'importance vitale, tels que le vaccin pentavalent et le vaccin antirotavirus.  Mais il reste encore beaucoup à faire.  Nos pays voisins progressent plus vite.  Ils ont également introduit les vaccins antipneumococciques et anti-HPV, prochains vaccins sur notre liste de priorités.  Mais nous devons augmenter notre budget afin de pouvoir administrer ces importants vaccins.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7170030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86234E-E7B5-49ED-9ABB-B961F5835D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fr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fr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 algn="r" rtl="0"/>
              <a:t>10</a:t>
            </a:fld>
            <a:endParaRPr lang="fr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10" name="Star: 6 Points 9">
            <a:extLst>
              <a:ext uri="{FF2B5EF4-FFF2-40B4-BE49-F238E27FC236}">
                <a16:creationId xmlns:a16="http://schemas.microsoft.com/office/drawing/2014/main" id="{A375ED5A-F028-41BD-A6F6-E56DF2A6A6FD}"/>
              </a:ext>
            </a:extLst>
          </p:cNvPr>
          <p:cNvSpPr/>
          <p:nvPr/>
        </p:nvSpPr>
        <p:spPr>
          <a:xfrm>
            <a:off x="8020435" y="116052"/>
            <a:ext cx="1036467" cy="886742"/>
          </a:xfrm>
          <a:prstGeom prst="star6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fr" sz="1600" b="1" i="0" u="none" baseline="0"/>
              <a:t>Données</a:t>
            </a:r>
          </a:p>
        </p:txBody>
      </p:sp>
    </p:spTree>
    <p:extLst>
      <p:ext uri="{BB962C8B-B14F-4D97-AF65-F5344CB8AC3E}">
        <p14:creationId xmlns:p14="http://schemas.microsoft.com/office/powerpoint/2010/main" val="3580848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A57B2-E5AC-4DCC-974C-2FC061B31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98996"/>
            <a:ext cx="8229600" cy="1143000"/>
          </a:xfrm>
        </p:spPr>
        <p:txBody>
          <a:bodyPr/>
          <a:lstStyle/>
          <a:p>
            <a:pPr algn="l" rtl="0"/>
            <a:r>
              <a:rPr lang="fr" b="0" i="0" u="none" baseline="0"/>
              <a:t>La base de données VoICE est une excellente source d’information sur la valeur de la vaccination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247B2E-2AF4-4404-B545-6DB60DA22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202134"/>
          </a:xfrm>
        </p:spPr>
        <p:txBody>
          <a:bodyPr>
            <a:normAutofit/>
          </a:bodyPr>
          <a:lstStyle/>
          <a:p>
            <a:pPr algn="l" rtl="0"/>
            <a:r>
              <a:rPr lang="fr" sz="2800" b="0" i="0" u="none" baseline="0" dirty="0">
                <a:hlinkClick r:id="rId3"/>
              </a:rPr>
              <a:t>https://immunizationevidence.org/</a:t>
            </a:r>
            <a:endParaRPr lang="fr" sz="2800" dirty="0"/>
          </a:p>
          <a:p>
            <a:endParaRPr lang="fr" sz="2800" dirty="0"/>
          </a:p>
          <a:p>
            <a:endParaRPr lang="fr" sz="2800" dirty="0"/>
          </a:p>
          <a:p>
            <a:pPr algn="l" rtl="0"/>
            <a:r>
              <a:rPr lang="fr" sz="2800" b="0" i="0" u="none" baseline="0" dirty="0"/>
              <a:t>Facile à utiliser et régulièrement mis à jour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EAF322-A5ED-4A3E-97A6-11E6137578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fr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fr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 algn="r" rtl="0"/>
              <a:t>11</a:t>
            </a:fld>
            <a:endParaRPr lang="fr" dirty="0">
              <a:solidFill>
                <a:srgbClr val="E32726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95604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41E38-347E-41B2-B6B3-94035AB26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fr" b="0" i="0" u="none" baseline="0"/>
              <a:t>Objectif de cette présentation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9BDB2-9C1C-4B64-826A-10B18EAFB1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39362"/>
            <a:ext cx="8323006" cy="4778350"/>
          </a:xfrm>
        </p:spPr>
        <p:txBody>
          <a:bodyPr>
            <a:normAutofit/>
          </a:bodyPr>
          <a:lstStyle/>
          <a:p>
            <a:pPr algn="l" rtl="0"/>
            <a:r>
              <a:rPr lang="fr" b="1" i="0" u="none" baseline="0" dirty="0"/>
              <a:t>Objectif </a:t>
            </a:r>
            <a:r>
              <a:rPr lang="fr" b="0" i="0" u="none" baseline="0" dirty="0"/>
              <a:t>: fournir aux membres du LNCT des arguments en faveur d'une hausse (ou au moins du maintien) de l'investissement dans la vaccination</a:t>
            </a:r>
          </a:p>
          <a:p>
            <a:endParaRPr lang="fr" dirty="0"/>
          </a:p>
          <a:p>
            <a:pPr algn="l" rtl="0"/>
            <a:r>
              <a:rPr lang="fr" b="0" i="0" u="none" baseline="0" dirty="0"/>
              <a:t>Certains supports sont délibérément repris plusieurs fois car ils peuvent être utilisés pour différents arguments</a:t>
            </a:r>
          </a:p>
          <a:p>
            <a:endParaRPr lang="fr" dirty="0"/>
          </a:p>
          <a:p>
            <a:pPr algn="l" rtl="0"/>
            <a:r>
              <a:rPr lang="fr" b="0" i="0" u="none" baseline="0" dirty="0"/>
              <a:t>Les diapos ont vocation à être sélectionnées et adaptées à différents publics (par exemple le M</a:t>
            </a:r>
            <a:r>
              <a:rPr lang="fr-FR" b="0" i="0" u="none" baseline="0" dirty="0" err="1"/>
              <a:t>inistère</a:t>
            </a:r>
            <a:r>
              <a:rPr lang="fr-FR" b="0" i="0" u="none" baseline="0" dirty="0"/>
              <a:t> des Finances</a:t>
            </a:r>
            <a:r>
              <a:rPr lang="fr" b="0" i="0" u="none" baseline="0" dirty="0"/>
              <a:t>, les parlementaires, etc.) et contextes</a:t>
            </a:r>
          </a:p>
          <a:p>
            <a:endParaRPr lang="fr" dirty="0"/>
          </a:p>
          <a:p>
            <a:pPr algn="l" rtl="0"/>
            <a:r>
              <a:rPr lang="fr" b="1" i="0" u="none" baseline="0" dirty="0"/>
              <a:t>Nous voulons votre avis </a:t>
            </a:r>
            <a:r>
              <a:rPr lang="fr" b="0" i="0" u="none" baseline="0" dirty="0"/>
              <a:t>: Est-ce utile ?  Qu'est-ce qui pourrait être amélioré afin de mieux s'adapter à vos besoins et vos travaux 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6B841F-1EB4-4B5B-9BA4-DEB87B7D1B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fr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fr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 algn="r" rtl="0"/>
              <a:t>2</a:t>
            </a:fld>
            <a:endParaRPr lang="fr" dirty="0">
              <a:solidFill>
                <a:srgbClr val="E32726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95954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945" y="247232"/>
            <a:ext cx="8229600" cy="1143000"/>
          </a:xfrm>
        </p:spPr>
        <p:txBody>
          <a:bodyPr/>
          <a:lstStyle/>
          <a:p>
            <a:pPr algn="l" rtl="0"/>
            <a:r>
              <a:rPr lang="fr" b="0" i="0" u="none" baseline="0"/>
              <a:t>Pourquoi est-il important d'investir dans la vaccination ?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E478587F-672E-43EB-87CE-495103F66784}"/>
              </a:ext>
            </a:extLst>
          </p:cNvPr>
          <p:cNvSpPr txBox="1"/>
          <p:nvPr/>
        </p:nvSpPr>
        <p:spPr>
          <a:xfrm>
            <a:off x="4395270" y="6214210"/>
            <a:ext cx="4565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" sz="900" b="0" i="0" u="none" baseline="0">
                <a:solidFill>
                  <a:prstClr val="black"/>
                </a:solidFill>
                <a:latin typeface="Calibri"/>
              </a:rPr>
              <a:t>Adapté de Palu, T. (2016). </a:t>
            </a:r>
          </a:p>
          <a:p>
            <a:pPr algn="r" rtl="0"/>
            <a:r>
              <a:rPr lang="fr" sz="900" b="0" i="0" u="none" baseline="0">
                <a:solidFill>
                  <a:prstClr val="black"/>
                </a:solidFill>
                <a:latin typeface="Calibri"/>
              </a:rPr>
              <a:t>Sustainable Immunization Through Universal Health Coverage. Réunion SAGE/Banque mondiale.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28559BD-B490-4161-A262-804DEE31F925}"/>
              </a:ext>
            </a:extLst>
          </p:cNvPr>
          <p:cNvGrpSpPr/>
          <p:nvPr/>
        </p:nvGrpSpPr>
        <p:grpSpPr>
          <a:xfrm>
            <a:off x="451530" y="1009861"/>
            <a:ext cx="8868035" cy="5061344"/>
            <a:chOff x="430995" y="493284"/>
            <a:chExt cx="8868035" cy="5061344"/>
          </a:xfrm>
        </p:grpSpPr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EA438E7A-C538-494D-8675-A167A44D6566}"/>
                </a:ext>
              </a:extLst>
            </p:cNvPr>
            <p:cNvSpPr txBox="1"/>
            <p:nvPr/>
          </p:nvSpPr>
          <p:spPr>
            <a:xfrm>
              <a:off x="517047" y="493284"/>
              <a:ext cx="423330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rtl="0"/>
              <a:r>
                <a:rPr lang="fr" sz="1600" b="0" i="0" u="none" baseline="0">
                  <a:solidFill>
                    <a:srgbClr val="4472C4">
                      <a:lumMod val="50000"/>
                    </a:srgbClr>
                  </a:solidFill>
                  <a:latin typeface="Calibri"/>
                </a:rPr>
                <a:t>Plate-forme de préparation à une pandémie</a:t>
              </a: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C8AC3A3C-8039-4F53-A630-BF17C618EB44}"/>
                </a:ext>
              </a:extLst>
            </p:cNvPr>
            <p:cNvGrpSpPr/>
            <p:nvPr/>
          </p:nvGrpSpPr>
          <p:grpSpPr>
            <a:xfrm>
              <a:off x="430995" y="662561"/>
              <a:ext cx="8868035" cy="4892067"/>
              <a:chOff x="430995" y="662561"/>
              <a:chExt cx="8868035" cy="4892067"/>
            </a:xfrm>
          </p:grpSpPr>
          <p:cxnSp>
            <p:nvCxnSpPr>
              <p:cNvPr id="72" name="Connector: Elbow 71">
                <a:extLst>
                  <a:ext uri="{FF2B5EF4-FFF2-40B4-BE49-F238E27FC236}">
                    <a16:creationId xmlns:a16="http://schemas.microsoft.com/office/drawing/2014/main" id="{451427EB-09B8-4BD5-9B1F-ED5CA1215735}"/>
                  </a:ext>
                </a:extLst>
              </p:cNvPr>
              <p:cNvCxnSpPr>
                <a:cxnSpLocks/>
                <a:stCxn id="97" idx="1"/>
              </p:cNvCxnSpPr>
              <p:nvPr/>
            </p:nvCxnSpPr>
            <p:spPr>
              <a:xfrm rot="10800000" flipV="1">
                <a:off x="456537" y="662561"/>
                <a:ext cx="60511" cy="3302922"/>
              </a:xfrm>
              <a:prstGeom prst="bentConnector2">
                <a:avLst/>
              </a:prstGeom>
              <a:noFill/>
              <a:ln w="19050" cap="flat" cmpd="sng" algn="ctr">
                <a:solidFill>
                  <a:srgbClr val="4472C4">
                    <a:lumMod val="50000"/>
                  </a:srgbClr>
                </a:solidFill>
                <a:prstDash val="solid"/>
                <a:miter lim="800000"/>
              </a:ln>
              <a:effectLst/>
            </p:spPr>
          </p:cxnSp>
          <p:sp>
            <p:nvSpPr>
              <p:cNvPr id="73" name="Oval 72">
                <a:extLst>
                  <a:ext uri="{FF2B5EF4-FFF2-40B4-BE49-F238E27FC236}">
                    <a16:creationId xmlns:a16="http://schemas.microsoft.com/office/drawing/2014/main" id="{F1182C4E-E619-477A-98C1-812364E5854E}"/>
                  </a:ext>
                </a:extLst>
              </p:cNvPr>
              <p:cNvSpPr/>
              <p:nvPr/>
            </p:nvSpPr>
            <p:spPr>
              <a:xfrm>
                <a:off x="430995" y="2666795"/>
                <a:ext cx="8255805" cy="2887833"/>
              </a:xfrm>
              <a:prstGeom prst="ellipse">
                <a:avLst/>
              </a:prstGeom>
              <a:solidFill>
                <a:srgbClr val="4472C4">
                  <a:lumMod val="20000"/>
                  <a:lumOff val="80000"/>
                </a:srgbClr>
              </a:solidFill>
              <a:ln w="12700" cap="flat" cmpd="sng" algn="ctr">
                <a:solidFill>
                  <a:srgbClr val="4472C4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2814EF9C-82B9-4299-8F32-84CD0B247DC6}"/>
                  </a:ext>
                </a:extLst>
              </p:cNvPr>
              <p:cNvSpPr/>
              <p:nvPr/>
            </p:nvSpPr>
            <p:spPr>
              <a:xfrm>
                <a:off x="937433" y="2726072"/>
                <a:ext cx="7264375" cy="2541037"/>
              </a:xfrm>
              <a:prstGeom prst="ellipse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4472C4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6" name="Oval 75">
                <a:extLst>
                  <a:ext uri="{FF2B5EF4-FFF2-40B4-BE49-F238E27FC236}">
                    <a16:creationId xmlns:a16="http://schemas.microsoft.com/office/drawing/2014/main" id="{19B6D8EF-5DA2-4062-9AD3-89D649FD859B}"/>
                  </a:ext>
                </a:extLst>
              </p:cNvPr>
              <p:cNvSpPr/>
              <p:nvPr/>
            </p:nvSpPr>
            <p:spPr>
              <a:xfrm>
                <a:off x="1244611" y="2767219"/>
                <a:ext cx="6670281" cy="2333226"/>
              </a:xfrm>
              <a:prstGeom prst="ellipse">
                <a:avLst/>
              </a:prstGeom>
              <a:solidFill>
                <a:srgbClr val="4472C4">
                  <a:lumMod val="40000"/>
                  <a:lumOff val="60000"/>
                </a:srgbClr>
              </a:solidFill>
              <a:ln w="12700" cap="flat" cmpd="sng" algn="ctr">
                <a:solidFill>
                  <a:srgbClr val="4472C4">
                    <a:lumMod val="40000"/>
                    <a:lumOff val="6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79EF77D5-CE36-4E1B-AA43-B898E087E97A}"/>
                  </a:ext>
                </a:extLst>
              </p:cNvPr>
              <p:cNvSpPr/>
              <p:nvPr/>
            </p:nvSpPr>
            <p:spPr>
              <a:xfrm>
                <a:off x="1623952" y="2833672"/>
                <a:ext cx="5865654" cy="2051772"/>
              </a:xfrm>
              <a:prstGeom prst="ellipse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4472C4">
                    <a:lumMod val="40000"/>
                    <a:lumOff val="6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0" name="Oval 79">
                <a:extLst>
                  <a:ext uri="{FF2B5EF4-FFF2-40B4-BE49-F238E27FC236}">
                    <a16:creationId xmlns:a16="http://schemas.microsoft.com/office/drawing/2014/main" id="{6901C9EE-F76F-451F-AE4C-6EAB9A0FD3C4}"/>
                  </a:ext>
                </a:extLst>
              </p:cNvPr>
              <p:cNvSpPr/>
              <p:nvPr/>
            </p:nvSpPr>
            <p:spPr>
              <a:xfrm>
                <a:off x="1942550" y="2872535"/>
                <a:ext cx="5259574" cy="1839769"/>
              </a:xfrm>
              <a:prstGeom prst="ellipse">
                <a:avLst/>
              </a:prstGeom>
              <a:solidFill>
                <a:srgbClr val="4472C4">
                  <a:lumMod val="60000"/>
                  <a:lumOff val="40000"/>
                </a:srgbClr>
              </a:solidFill>
              <a:ln w="12700" cap="flat" cmpd="sng" algn="ctr">
                <a:solidFill>
                  <a:srgbClr val="4472C4">
                    <a:lumMod val="60000"/>
                    <a:lumOff val="4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AEDD2029-2F11-4480-8A51-F0922F29A263}"/>
                  </a:ext>
                </a:extLst>
              </p:cNvPr>
              <p:cNvSpPr/>
              <p:nvPr/>
            </p:nvSpPr>
            <p:spPr>
              <a:xfrm>
                <a:off x="2335930" y="2934717"/>
                <a:ext cx="4480560" cy="1567274"/>
              </a:xfrm>
              <a:prstGeom prst="ellipse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4472C4">
                    <a:lumMod val="60000"/>
                    <a:lumOff val="4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3" name="Oval 82">
                <a:extLst>
                  <a:ext uri="{FF2B5EF4-FFF2-40B4-BE49-F238E27FC236}">
                    <a16:creationId xmlns:a16="http://schemas.microsoft.com/office/drawing/2014/main" id="{25534C8A-9C93-4051-9B07-3CE45FFBE051}"/>
                  </a:ext>
                </a:extLst>
              </p:cNvPr>
              <p:cNvSpPr/>
              <p:nvPr/>
            </p:nvSpPr>
            <p:spPr>
              <a:xfrm>
                <a:off x="2650255" y="2996785"/>
                <a:ext cx="3813048" cy="1333782"/>
              </a:xfrm>
              <a:prstGeom prst="ellipse">
                <a:avLst/>
              </a:prstGeom>
              <a:solidFill>
                <a:srgbClr val="4472C4"/>
              </a:solidFill>
              <a:ln w="12700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2C1D085B-111C-4E98-BBBA-A1376448EECC}"/>
                  </a:ext>
                </a:extLst>
              </p:cNvPr>
              <p:cNvSpPr/>
              <p:nvPr/>
            </p:nvSpPr>
            <p:spPr>
              <a:xfrm>
                <a:off x="3179464" y="3063839"/>
                <a:ext cx="2772918" cy="1064852"/>
              </a:xfrm>
              <a:prstGeom prst="ellipse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cxnSp>
            <p:nvCxnSpPr>
              <p:cNvPr id="85" name="Connector: Elbow 84">
                <a:extLst>
                  <a:ext uri="{FF2B5EF4-FFF2-40B4-BE49-F238E27FC236}">
                    <a16:creationId xmlns:a16="http://schemas.microsoft.com/office/drawing/2014/main" id="{602FF6F4-247F-49E7-AE91-45F0BE7A2D5F}"/>
                  </a:ext>
                </a:extLst>
              </p:cNvPr>
              <p:cNvCxnSpPr>
                <a:cxnSpLocks/>
                <a:stCxn id="94" idx="1"/>
              </p:cNvCxnSpPr>
              <p:nvPr/>
            </p:nvCxnSpPr>
            <p:spPr>
              <a:xfrm rot="10800000" flipV="1">
                <a:off x="5602053" y="1627496"/>
                <a:ext cx="191476" cy="1929990"/>
              </a:xfrm>
              <a:prstGeom prst="bentConnector2">
                <a:avLst/>
              </a:prstGeom>
              <a:noFill/>
              <a:ln w="19050" cap="flat" cmpd="sng" algn="ctr">
                <a:solidFill>
                  <a:srgbClr val="4472C4">
                    <a:lumMod val="50000"/>
                  </a:srgbClr>
                </a:solidFill>
                <a:prstDash val="solid"/>
                <a:miter lim="800000"/>
              </a:ln>
              <a:effectLst/>
            </p:spPr>
          </p:cxnSp>
          <p:sp>
            <p:nvSpPr>
              <p:cNvPr id="86" name="Oval 85">
                <a:extLst>
                  <a:ext uri="{FF2B5EF4-FFF2-40B4-BE49-F238E27FC236}">
                    <a16:creationId xmlns:a16="http://schemas.microsoft.com/office/drawing/2014/main" id="{B1620885-999B-48CB-AD2E-EECD51136B07}"/>
                  </a:ext>
                </a:extLst>
              </p:cNvPr>
              <p:cNvSpPr/>
              <p:nvPr/>
            </p:nvSpPr>
            <p:spPr>
              <a:xfrm>
                <a:off x="3482359" y="3106930"/>
                <a:ext cx="2148840" cy="847944"/>
              </a:xfrm>
              <a:prstGeom prst="ellipse">
                <a:avLst/>
              </a:prstGeom>
              <a:solidFill>
                <a:srgbClr val="4472C4">
                  <a:lumMod val="75000"/>
                </a:srgbClr>
              </a:solidFill>
              <a:ln w="12700" cap="flat" cmpd="sng" algn="ctr">
                <a:solidFill>
                  <a:srgbClr val="4472C4">
                    <a:lumMod val="75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BD49D715-3DAB-45E4-8A17-5AB1D1519E44}"/>
                  </a:ext>
                </a:extLst>
              </p:cNvPr>
              <p:cNvSpPr/>
              <p:nvPr/>
            </p:nvSpPr>
            <p:spPr>
              <a:xfrm>
                <a:off x="3817258" y="3153712"/>
                <a:ext cx="1479042" cy="550926"/>
              </a:xfrm>
              <a:prstGeom prst="ellipse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4472C4">
                    <a:lumMod val="75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88" name="Group 87">
                <a:extLst>
                  <a:ext uri="{FF2B5EF4-FFF2-40B4-BE49-F238E27FC236}">
                    <a16:creationId xmlns:a16="http://schemas.microsoft.com/office/drawing/2014/main" id="{3A8C8DBD-3A4A-462D-8CF5-C3015D3BCC75}"/>
                  </a:ext>
                </a:extLst>
              </p:cNvPr>
              <p:cNvGrpSpPr/>
              <p:nvPr/>
            </p:nvGrpSpPr>
            <p:grpSpPr>
              <a:xfrm>
                <a:off x="4080148" y="2307258"/>
                <a:ext cx="953262" cy="1223645"/>
                <a:chOff x="5550408" y="2099226"/>
                <a:chExt cx="1271016" cy="1631526"/>
              </a:xfrm>
            </p:grpSpPr>
            <p:sp>
              <p:nvSpPr>
                <p:cNvPr id="89" name="Oval 88">
                  <a:extLst>
                    <a:ext uri="{FF2B5EF4-FFF2-40B4-BE49-F238E27FC236}">
                      <a16:creationId xmlns:a16="http://schemas.microsoft.com/office/drawing/2014/main" id="{F89E0C56-83FB-430D-9A8E-1DFF16E5A98C}"/>
                    </a:ext>
                  </a:extLst>
                </p:cNvPr>
                <p:cNvSpPr/>
                <p:nvPr/>
              </p:nvSpPr>
              <p:spPr>
                <a:xfrm>
                  <a:off x="5550408" y="3300984"/>
                  <a:ext cx="1271016" cy="429768"/>
                </a:xfrm>
                <a:prstGeom prst="ellipse">
                  <a:avLst/>
                </a:prstGeom>
                <a:solidFill>
                  <a:srgbClr val="4472C4">
                    <a:lumMod val="50000"/>
                  </a:srgbClr>
                </a:solidFill>
                <a:ln w="12700" cap="flat" cmpd="sng" algn="ctr">
                  <a:solidFill>
                    <a:srgbClr val="4472C4">
                      <a:lumMod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" sz="135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90" name="Freeform: Shape 89">
                  <a:extLst>
                    <a:ext uri="{FF2B5EF4-FFF2-40B4-BE49-F238E27FC236}">
                      <a16:creationId xmlns:a16="http://schemas.microsoft.com/office/drawing/2014/main" id="{32916E2B-D9B9-4DB6-A2C5-F0F7E10268BE}"/>
                    </a:ext>
                  </a:extLst>
                </p:cNvPr>
                <p:cNvSpPr/>
                <p:nvPr/>
              </p:nvSpPr>
              <p:spPr>
                <a:xfrm>
                  <a:off x="5734514" y="2777693"/>
                  <a:ext cx="902801" cy="655882"/>
                </a:xfrm>
                <a:custGeom>
                  <a:avLst/>
                  <a:gdLst>
                    <a:gd name="connsiteX0" fmla="*/ 451401 w 902801"/>
                    <a:gd name="connsiteY0" fmla="*/ 0 h 655882"/>
                    <a:gd name="connsiteX1" fmla="*/ 691091 w 902801"/>
                    <a:gd name="connsiteY1" fmla="*/ 14744 h 655882"/>
                    <a:gd name="connsiteX2" fmla="*/ 808392 w 902801"/>
                    <a:gd name="connsiteY2" fmla="*/ 37687 h 655882"/>
                    <a:gd name="connsiteX3" fmla="*/ 715762 w 902801"/>
                    <a:gd name="connsiteY3" fmla="*/ 106766 h 655882"/>
                    <a:gd name="connsiteX4" fmla="*/ 674339 w 902801"/>
                    <a:gd name="connsiteY4" fmla="*/ 152161 h 655882"/>
                    <a:gd name="connsiteX5" fmla="*/ 673141 w 902801"/>
                    <a:gd name="connsiteY5" fmla="*/ 154095 h 655882"/>
                    <a:gd name="connsiteX6" fmla="*/ 611512 w 902801"/>
                    <a:gd name="connsiteY6" fmla="*/ 200292 h 655882"/>
                    <a:gd name="connsiteX7" fmla="*/ 548169 w 902801"/>
                    <a:gd name="connsiteY7" fmla="*/ 327941 h 655882"/>
                    <a:gd name="connsiteX8" fmla="*/ 784250 w 902801"/>
                    <a:gd name="connsiteY8" fmla="*/ 559831 h 655882"/>
                    <a:gd name="connsiteX9" fmla="*/ 902801 w 902801"/>
                    <a:gd name="connsiteY9" fmla="*/ 599626 h 655882"/>
                    <a:gd name="connsiteX10" fmla="*/ 902062 w 902801"/>
                    <a:gd name="connsiteY10" fmla="*/ 599875 h 655882"/>
                    <a:gd name="connsiteX11" fmla="*/ 451401 w 902801"/>
                    <a:gd name="connsiteY11" fmla="*/ 655882 h 655882"/>
                    <a:gd name="connsiteX12" fmla="*/ 741 w 902801"/>
                    <a:gd name="connsiteY12" fmla="*/ 599875 h 655882"/>
                    <a:gd name="connsiteX13" fmla="*/ 0 w 902801"/>
                    <a:gd name="connsiteY13" fmla="*/ 599626 h 655882"/>
                    <a:gd name="connsiteX14" fmla="*/ 118551 w 902801"/>
                    <a:gd name="connsiteY14" fmla="*/ 559831 h 655882"/>
                    <a:gd name="connsiteX15" fmla="*/ 354632 w 902801"/>
                    <a:gd name="connsiteY15" fmla="*/ 327941 h 655882"/>
                    <a:gd name="connsiteX16" fmla="*/ 291291 w 902801"/>
                    <a:gd name="connsiteY16" fmla="*/ 200292 h 655882"/>
                    <a:gd name="connsiteX17" fmla="*/ 264648 w 902801"/>
                    <a:gd name="connsiteY17" fmla="*/ 180321 h 655882"/>
                    <a:gd name="connsiteX18" fmla="*/ 244875 w 902801"/>
                    <a:gd name="connsiteY18" fmla="*/ 148399 h 655882"/>
                    <a:gd name="connsiteX19" fmla="*/ 203452 w 902801"/>
                    <a:gd name="connsiteY19" fmla="*/ 103003 h 655882"/>
                    <a:gd name="connsiteX20" fmla="*/ 111408 w 902801"/>
                    <a:gd name="connsiteY20" fmla="*/ 34362 h 655882"/>
                    <a:gd name="connsiteX21" fmla="*/ 211712 w 902801"/>
                    <a:gd name="connsiteY21" fmla="*/ 14744 h 655882"/>
                    <a:gd name="connsiteX22" fmla="*/ 451401 w 902801"/>
                    <a:gd name="connsiteY22" fmla="*/ 0 h 6558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902801" h="655882">
                      <a:moveTo>
                        <a:pt x="451401" y="0"/>
                      </a:moveTo>
                      <a:cubicBezTo>
                        <a:pt x="534869" y="0"/>
                        <a:pt x="615374" y="5162"/>
                        <a:pt x="691091" y="14744"/>
                      </a:cubicBezTo>
                      <a:lnTo>
                        <a:pt x="808392" y="37687"/>
                      </a:lnTo>
                      <a:lnTo>
                        <a:pt x="715762" y="106766"/>
                      </a:lnTo>
                      <a:cubicBezTo>
                        <a:pt x="699773" y="121945"/>
                        <a:pt x="685886" y="137152"/>
                        <a:pt x="674339" y="152161"/>
                      </a:cubicBezTo>
                      <a:lnTo>
                        <a:pt x="673141" y="154095"/>
                      </a:lnTo>
                      <a:lnTo>
                        <a:pt x="611512" y="200292"/>
                      </a:lnTo>
                      <a:cubicBezTo>
                        <a:pt x="570724" y="239526"/>
                        <a:pt x="548169" y="282662"/>
                        <a:pt x="548169" y="327941"/>
                      </a:cubicBezTo>
                      <a:cubicBezTo>
                        <a:pt x="548169" y="418500"/>
                        <a:pt x="638388" y="500485"/>
                        <a:pt x="784250" y="559831"/>
                      </a:cubicBezTo>
                      <a:lnTo>
                        <a:pt x="902801" y="599626"/>
                      </a:lnTo>
                      <a:lnTo>
                        <a:pt x="902062" y="599875"/>
                      </a:lnTo>
                      <a:cubicBezTo>
                        <a:pt x="773418" y="635235"/>
                        <a:pt x="618337" y="655882"/>
                        <a:pt x="451401" y="655882"/>
                      </a:cubicBezTo>
                      <a:cubicBezTo>
                        <a:pt x="284466" y="655882"/>
                        <a:pt x="129385" y="635235"/>
                        <a:pt x="741" y="599875"/>
                      </a:cubicBezTo>
                      <a:lnTo>
                        <a:pt x="0" y="599626"/>
                      </a:lnTo>
                      <a:lnTo>
                        <a:pt x="118551" y="559831"/>
                      </a:lnTo>
                      <a:cubicBezTo>
                        <a:pt x="264416" y="500485"/>
                        <a:pt x="354632" y="418500"/>
                        <a:pt x="354632" y="327941"/>
                      </a:cubicBezTo>
                      <a:cubicBezTo>
                        <a:pt x="354632" y="282662"/>
                        <a:pt x="332078" y="239526"/>
                        <a:pt x="291291" y="200292"/>
                      </a:cubicBezTo>
                      <a:lnTo>
                        <a:pt x="264648" y="180321"/>
                      </a:lnTo>
                      <a:lnTo>
                        <a:pt x="244875" y="148399"/>
                      </a:lnTo>
                      <a:cubicBezTo>
                        <a:pt x="233327" y="133389"/>
                        <a:pt x="219441" y="118182"/>
                        <a:pt x="203452" y="103003"/>
                      </a:cubicBezTo>
                      <a:lnTo>
                        <a:pt x="111408" y="34362"/>
                      </a:lnTo>
                      <a:lnTo>
                        <a:pt x="211712" y="14744"/>
                      </a:lnTo>
                      <a:cubicBezTo>
                        <a:pt x="287430" y="5162"/>
                        <a:pt x="367934" y="0"/>
                        <a:pt x="451401" y="0"/>
                      </a:cubicBezTo>
                      <a:close/>
                    </a:path>
                  </a:pathLst>
                </a:custGeom>
                <a:solidFill>
                  <a:srgbClr val="4472C4">
                    <a:lumMod val="50000"/>
                  </a:srgbClr>
                </a:solidFill>
                <a:ln w="12700" cap="flat" cmpd="sng" algn="ctr">
                  <a:solidFill>
                    <a:srgbClr val="4472C4">
                      <a:lumMod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wrap="square" rtlCol="0" anchor="ctr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" sz="13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91" name="Oval 90">
                  <a:extLst>
                    <a:ext uri="{FF2B5EF4-FFF2-40B4-BE49-F238E27FC236}">
                      <a16:creationId xmlns:a16="http://schemas.microsoft.com/office/drawing/2014/main" id="{6F454860-CF97-4E0B-8166-126C849EB2FD}"/>
                    </a:ext>
                  </a:extLst>
                </p:cNvPr>
                <p:cNvSpPr/>
                <p:nvPr/>
              </p:nvSpPr>
              <p:spPr>
                <a:xfrm>
                  <a:off x="5734515" y="2099226"/>
                  <a:ext cx="902801" cy="892956"/>
                </a:xfrm>
                <a:prstGeom prst="ellipse">
                  <a:avLst/>
                </a:prstGeom>
                <a:solidFill>
                  <a:srgbClr val="4472C4">
                    <a:lumMod val="50000"/>
                  </a:srgbClr>
                </a:solidFill>
                <a:ln w="12700" cap="flat" cmpd="sng" algn="ctr">
                  <a:solidFill>
                    <a:srgbClr val="4472C4">
                      <a:lumMod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" sz="135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pic>
            <p:nvPicPr>
              <p:cNvPr id="92" name="Graphic 91">
                <a:extLst>
                  <a:ext uri="{FF2B5EF4-FFF2-40B4-BE49-F238E27FC236}">
                    <a16:creationId xmlns:a16="http://schemas.microsoft.com/office/drawing/2014/main" id="{0C007537-8714-4A62-88BA-DD3A836C78A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4381498" y="2398068"/>
                <a:ext cx="368853" cy="432054"/>
              </a:xfrm>
              <a:prstGeom prst="rect">
                <a:avLst/>
              </a:prstGeom>
            </p:spPr>
          </p:pic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DB6E651C-A616-42E8-AF68-7D0496F98F6B}"/>
                  </a:ext>
                </a:extLst>
              </p:cNvPr>
              <p:cNvSpPr txBox="1"/>
              <p:nvPr/>
            </p:nvSpPr>
            <p:spPr>
              <a:xfrm>
                <a:off x="5182336" y="904197"/>
                <a:ext cx="350012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 rtl="0"/>
                <a:r>
                  <a:rPr lang="fr" sz="1600" b="0" i="0" u="none" baseline="0">
                    <a:solidFill>
                      <a:srgbClr val="4472C4">
                        <a:lumMod val="50000"/>
                      </a:srgbClr>
                    </a:solidFill>
                    <a:latin typeface="Calibri"/>
                  </a:rPr>
                  <a:t>Point d'entrée pour les prestations de services de santé</a:t>
                </a:r>
              </a:p>
            </p:txBody>
          </p:sp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2E22D186-4369-45C1-9507-7BFBE4D1C401}"/>
                  </a:ext>
                </a:extLst>
              </p:cNvPr>
              <p:cNvSpPr txBox="1"/>
              <p:nvPr/>
            </p:nvSpPr>
            <p:spPr>
              <a:xfrm>
                <a:off x="5793529" y="1458219"/>
                <a:ext cx="350550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 rtl="0"/>
                <a:r>
                  <a:rPr lang="fr" sz="1600" b="0" i="0" u="none" baseline="0">
                    <a:solidFill>
                      <a:srgbClr val="4472C4">
                        <a:lumMod val="50000"/>
                      </a:srgbClr>
                    </a:solidFill>
                    <a:latin typeface="Calibri"/>
                  </a:rPr>
                  <a:t>Amélioration de la santé, réduction de la mortalité</a:t>
                </a:r>
              </a:p>
            </p:txBody>
          </p:sp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082E6C5D-9B1A-400E-AB65-DAA048DC5378}"/>
                  </a:ext>
                </a:extLst>
              </p:cNvPr>
              <p:cNvSpPr txBox="1"/>
              <p:nvPr/>
            </p:nvSpPr>
            <p:spPr>
              <a:xfrm>
                <a:off x="6511169" y="2047039"/>
                <a:ext cx="196192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 rtl="0"/>
                <a:r>
                  <a:rPr lang="fr" sz="1600" b="0" i="0" u="none" baseline="0">
                    <a:solidFill>
                      <a:srgbClr val="4472C4">
                        <a:lumMod val="50000"/>
                      </a:srgbClr>
                    </a:solidFill>
                    <a:latin typeface="Calibri"/>
                  </a:rPr>
                  <a:t>Pratique optimale en matière de santé</a:t>
                </a:r>
              </a:p>
            </p:txBody>
          </p:sp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F4A657D5-F019-488B-B138-B9156ECF6E58}"/>
                  </a:ext>
                </a:extLst>
              </p:cNvPr>
              <p:cNvSpPr txBox="1"/>
              <p:nvPr/>
            </p:nvSpPr>
            <p:spPr>
              <a:xfrm>
                <a:off x="7346653" y="2623802"/>
                <a:ext cx="140430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 rtl="0"/>
                <a:r>
                  <a:rPr lang="fr" sz="1600" b="0" i="0" u="none" baseline="0">
                    <a:solidFill>
                      <a:srgbClr val="4472C4">
                        <a:lumMod val="50000"/>
                      </a:srgbClr>
                    </a:solidFill>
                    <a:latin typeface="Calibri"/>
                  </a:rPr>
                  <a:t>Intervention favorable aux pauvres</a:t>
                </a:r>
              </a:p>
            </p:txBody>
          </p:sp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C917DEE8-2613-431D-A6F3-5AEDC15A5E56}"/>
                  </a:ext>
                </a:extLst>
              </p:cNvPr>
              <p:cNvSpPr txBox="1"/>
              <p:nvPr/>
            </p:nvSpPr>
            <p:spPr>
              <a:xfrm>
                <a:off x="1099737" y="980719"/>
                <a:ext cx="365061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 rtl="0"/>
                <a:r>
                  <a:rPr lang="fr" sz="1600" b="0" i="0" u="none" baseline="0">
                    <a:solidFill>
                      <a:srgbClr val="4472C4">
                        <a:lumMod val="50000"/>
                      </a:srgbClr>
                    </a:solidFill>
                    <a:latin typeface="Calibri"/>
                  </a:rPr>
                  <a:t>Réduction du poids pesant sur le système de santé</a:t>
                </a:r>
              </a:p>
            </p:txBody>
          </p:sp>
          <p:cxnSp>
            <p:nvCxnSpPr>
              <p:cNvPr id="99" name="Connector: Elbow 98">
                <a:extLst>
                  <a:ext uri="{FF2B5EF4-FFF2-40B4-BE49-F238E27FC236}">
                    <a16:creationId xmlns:a16="http://schemas.microsoft.com/office/drawing/2014/main" id="{CC3A303C-6451-435F-84E0-87FEEAC725B5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V="1">
                <a:off x="5071752" y="1100382"/>
                <a:ext cx="152611" cy="1577340"/>
              </a:xfrm>
              <a:prstGeom prst="bentConnector2">
                <a:avLst/>
              </a:prstGeom>
              <a:noFill/>
              <a:ln w="19050" cap="flat" cmpd="sng" algn="ctr">
                <a:solidFill>
                  <a:srgbClr val="4472C4">
                    <a:lumMod val="50000"/>
                  </a:srgbClr>
                </a:solidFill>
                <a:prstDash val="solid"/>
                <a:miter lim="800000"/>
              </a:ln>
              <a:effectLst/>
            </p:spPr>
          </p:cxnSp>
          <p:sp>
            <p:nvSpPr>
              <p:cNvPr id="102" name="TextBox 101">
                <a:extLst>
                  <a:ext uri="{FF2B5EF4-FFF2-40B4-BE49-F238E27FC236}">
                    <a16:creationId xmlns:a16="http://schemas.microsoft.com/office/drawing/2014/main" id="{64B22CA2-4526-45B1-BC95-1CAE98017E2D}"/>
                  </a:ext>
                </a:extLst>
              </p:cNvPr>
              <p:cNvSpPr txBox="1"/>
              <p:nvPr/>
            </p:nvSpPr>
            <p:spPr>
              <a:xfrm>
                <a:off x="1772431" y="1385057"/>
                <a:ext cx="252270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 rtl="0"/>
                <a:r>
                  <a:rPr lang="fr" sz="1600" b="0" i="0" u="none" baseline="0">
                    <a:solidFill>
                      <a:srgbClr val="4472C4">
                        <a:lumMod val="50000"/>
                      </a:srgbClr>
                    </a:solidFill>
                    <a:latin typeface="Calibri"/>
                  </a:rPr>
                  <a:t>Gains de productivité</a:t>
                </a:r>
              </a:p>
            </p:txBody>
          </p:sp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0D31F766-5686-4B83-9DFF-E4AA623B22EC}"/>
                  </a:ext>
                </a:extLst>
              </p:cNvPr>
              <p:cNvSpPr txBox="1"/>
              <p:nvPr/>
            </p:nvSpPr>
            <p:spPr>
              <a:xfrm>
                <a:off x="2363578" y="1792832"/>
                <a:ext cx="316530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 rtl="0"/>
                <a:r>
                  <a:rPr lang="fr" sz="1600" b="0" i="0" u="none" baseline="0">
                    <a:solidFill>
                      <a:srgbClr val="4472C4">
                        <a:lumMod val="50000"/>
                      </a:srgbClr>
                    </a:solidFill>
                    <a:latin typeface="Calibri"/>
                  </a:rPr>
                  <a:t>Meilleure cognition, hausse du niveau de formation, meilleure alimentation</a:t>
                </a:r>
              </a:p>
            </p:txBody>
          </p:sp>
        </p:grpSp>
      </p:grpSp>
      <p:cxnSp>
        <p:nvCxnSpPr>
          <p:cNvPr id="42" name="Connector: Elbow 41">
            <a:extLst>
              <a:ext uri="{FF2B5EF4-FFF2-40B4-BE49-F238E27FC236}">
                <a16:creationId xmlns:a16="http://schemas.microsoft.com/office/drawing/2014/main" id="{2E8DCC66-E8A7-46B7-8580-32E324FDBA7B}"/>
              </a:ext>
            </a:extLst>
          </p:cNvPr>
          <p:cNvCxnSpPr>
            <a:cxnSpLocks/>
          </p:cNvCxnSpPr>
          <p:nvPr/>
        </p:nvCxnSpPr>
        <p:spPr>
          <a:xfrm rot="10800000" flipV="1">
            <a:off x="1776407" y="2110199"/>
            <a:ext cx="38457" cy="1712566"/>
          </a:xfrm>
          <a:prstGeom prst="bentConnector2">
            <a:avLst/>
          </a:prstGeom>
          <a:noFill/>
          <a:ln w="19050" cap="flat" cmpd="sng" algn="ctr">
            <a:solidFill>
              <a:srgbClr val="4472C4">
                <a:lumMod val="50000"/>
              </a:srgbClr>
            </a:solidFill>
            <a:prstDash val="solid"/>
            <a:miter lim="800000"/>
          </a:ln>
          <a:effectLst/>
        </p:spPr>
      </p:cxnSp>
      <p:cxnSp>
        <p:nvCxnSpPr>
          <p:cNvPr id="53" name="Connector: Elbow 52">
            <a:extLst>
              <a:ext uri="{FF2B5EF4-FFF2-40B4-BE49-F238E27FC236}">
                <a16:creationId xmlns:a16="http://schemas.microsoft.com/office/drawing/2014/main" id="{CC693F5A-F7BF-44F2-B47B-FE7845B0B601}"/>
              </a:ext>
            </a:extLst>
          </p:cNvPr>
          <p:cNvCxnSpPr>
            <a:cxnSpLocks/>
          </p:cNvCxnSpPr>
          <p:nvPr/>
        </p:nvCxnSpPr>
        <p:spPr>
          <a:xfrm rot="10800000" flipV="1">
            <a:off x="1112419" y="1666573"/>
            <a:ext cx="59892" cy="2171020"/>
          </a:xfrm>
          <a:prstGeom prst="bentConnector2">
            <a:avLst/>
          </a:prstGeom>
          <a:noFill/>
          <a:ln w="19050" cap="flat" cmpd="sng" algn="ctr">
            <a:solidFill>
              <a:srgbClr val="4472C4">
                <a:lumMod val="50000"/>
              </a:srgbClr>
            </a:solidFill>
            <a:prstDash val="solid"/>
            <a:miter lim="800000"/>
          </a:ln>
          <a:effectLst/>
        </p:spPr>
      </p:cxnSp>
      <p:cxnSp>
        <p:nvCxnSpPr>
          <p:cNvPr id="55" name="Connector: Elbow 54">
            <a:extLst>
              <a:ext uri="{FF2B5EF4-FFF2-40B4-BE49-F238E27FC236}">
                <a16:creationId xmlns:a16="http://schemas.microsoft.com/office/drawing/2014/main" id="{D58EC386-1C51-4469-AED3-6684CA062F32}"/>
              </a:ext>
            </a:extLst>
          </p:cNvPr>
          <p:cNvCxnSpPr>
            <a:cxnSpLocks/>
          </p:cNvCxnSpPr>
          <p:nvPr/>
        </p:nvCxnSpPr>
        <p:spPr>
          <a:xfrm rot="5400000">
            <a:off x="1835814" y="2987801"/>
            <a:ext cx="1101026" cy="96641"/>
          </a:xfrm>
          <a:prstGeom prst="bentConnector3">
            <a:avLst>
              <a:gd name="adj1" fmla="val 835"/>
            </a:avLst>
          </a:prstGeom>
          <a:noFill/>
          <a:ln w="19050" cap="flat" cmpd="sng" algn="ctr">
            <a:solidFill>
              <a:srgbClr val="4472C4">
                <a:lumMod val="50000"/>
              </a:srgbClr>
            </a:solidFill>
            <a:prstDash val="solid"/>
            <a:miter lim="800000"/>
          </a:ln>
          <a:effectLst/>
        </p:spPr>
      </p:cxnSp>
      <p:cxnSp>
        <p:nvCxnSpPr>
          <p:cNvPr id="63" name="Connector: Elbow 62">
            <a:extLst>
              <a:ext uri="{FF2B5EF4-FFF2-40B4-BE49-F238E27FC236}">
                <a16:creationId xmlns:a16="http://schemas.microsoft.com/office/drawing/2014/main" id="{8B707848-FF38-4C02-8417-77EE25EBCCA8}"/>
              </a:ext>
            </a:extLst>
          </p:cNvPr>
          <p:cNvCxnSpPr>
            <a:cxnSpLocks/>
          </p:cNvCxnSpPr>
          <p:nvPr/>
        </p:nvCxnSpPr>
        <p:spPr>
          <a:xfrm rot="5400000">
            <a:off x="5981191" y="3223931"/>
            <a:ext cx="1101026" cy="96641"/>
          </a:xfrm>
          <a:prstGeom prst="bentConnector3">
            <a:avLst>
              <a:gd name="adj1" fmla="val 835"/>
            </a:avLst>
          </a:prstGeom>
          <a:noFill/>
          <a:ln w="19050" cap="flat" cmpd="sng" algn="ctr">
            <a:solidFill>
              <a:srgbClr val="4472C4">
                <a:lumMod val="50000"/>
              </a:srgbClr>
            </a:solidFill>
            <a:prstDash val="solid"/>
            <a:miter lim="800000"/>
          </a:ln>
          <a:effectLst/>
        </p:spPr>
      </p:cxnSp>
      <p:cxnSp>
        <p:nvCxnSpPr>
          <p:cNvPr id="64" name="Connector: Elbow 63">
            <a:extLst>
              <a:ext uri="{FF2B5EF4-FFF2-40B4-BE49-F238E27FC236}">
                <a16:creationId xmlns:a16="http://schemas.microsoft.com/office/drawing/2014/main" id="{691FA243-0573-4F0F-896F-3507E3A11FBC}"/>
              </a:ext>
            </a:extLst>
          </p:cNvPr>
          <p:cNvCxnSpPr>
            <a:cxnSpLocks/>
          </p:cNvCxnSpPr>
          <p:nvPr/>
        </p:nvCxnSpPr>
        <p:spPr>
          <a:xfrm rot="5400000">
            <a:off x="7058713" y="3625106"/>
            <a:ext cx="564032" cy="125101"/>
          </a:xfrm>
          <a:prstGeom prst="bentConnector3">
            <a:avLst>
              <a:gd name="adj1" fmla="val 716"/>
            </a:avLst>
          </a:prstGeom>
          <a:noFill/>
          <a:ln w="19050" cap="flat" cmpd="sng" algn="ctr">
            <a:solidFill>
              <a:srgbClr val="4472C4">
                <a:lumMod val="50000"/>
              </a:srgbClr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4161316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9D187-EB66-4715-A5F0-0A5CC5261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611466" cy="1143000"/>
          </a:xfrm>
        </p:spPr>
        <p:txBody>
          <a:bodyPr>
            <a:normAutofit/>
          </a:bodyPr>
          <a:lstStyle/>
          <a:p>
            <a:pPr algn="l" rtl="0"/>
            <a:r>
              <a:rPr lang="fr" b="0" i="0" u="none" baseline="0"/>
              <a:t>La vaccination est une pratique optimale en matière de santé et permet d'atteindre de bons résultats, même s'il reste encore beaucoup à faire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937ECD-5327-46EF-A63B-1297DD15A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202523"/>
          </a:xfrm>
        </p:spPr>
        <p:txBody>
          <a:bodyPr>
            <a:normAutofit/>
          </a:bodyPr>
          <a:lstStyle/>
          <a:p>
            <a:pPr algn="l" rtl="0"/>
            <a:r>
              <a:rPr lang="fr" sz="1800" b="0" i="0" u="none" baseline="0" dirty="0"/>
              <a:t>La vaccination est l'une des mesures sanitaires les plus rentables. </a:t>
            </a:r>
          </a:p>
          <a:p>
            <a:endParaRPr lang="fr" sz="1800" dirty="0"/>
          </a:p>
          <a:p>
            <a:pPr algn="l" rtl="0"/>
            <a:r>
              <a:rPr lang="fr" sz="1800" b="0" i="0" u="none" baseline="0" dirty="0"/>
              <a:t>En d'autres termes, les dépenses engagées en matière de vaccination entraînent des bénéfices plus importants que si ces mêmes ressources étaient engagées pour la mise en place d'autres interventions.</a:t>
            </a:r>
          </a:p>
          <a:p>
            <a:endParaRPr lang="fr" sz="1800" dirty="0"/>
          </a:p>
          <a:p>
            <a:pPr algn="l" rtl="0"/>
            <a:r>
              <a:rPr lang="fr" sz="1800" b="0" i="0" u="none" baseline="0" dirty="0"/>
              <a:t>Par exemple, une étude menée en 2009 sur la rentabilité de l'introduction du vaccin antirotavirus dans des pays mettant en œuvre des programmes soutenus par Gavi a révélé que le coût par année de vie ajustée sur l'incapacité (DALY) serait de 43 $ entre 2008 et 2025, cette introduction étant donc particulièrement rentable.*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C4AF49-61C6-494F-A70A-2D57AEE393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fr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fr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 algn="r" rtl="0"/>
              <a:t>4</a:t>
            </a:fld>
            <a:endParaRPr lang="fr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1333982-2CD0-44FF-B96D-E760D7E081FE}"/>
              </a:ext>
            </a:extLst>
          </p:cNvPr>
          <p:cNvSpPr txBox="1"/>
          <p:nvPr/>
        </p:nvSpPr>
        <p:spPr>
          <a:xfrm>
            <a:off x="457200" y="505688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</a:t>
            </a:r>
            <a:r>
              <a:rPr lang="en-US" sz="1200" dirty="0" err="1"/>
              <a:t>Atherly</a:t>
            </a:r>
            <a:r>
              <a:rPr lang="en-US" sz="1200" dirty="0"/>
              <a:t> et al. Rotavirus Vaccination: Cost-Effectiveness and Impact on Child Mortality  in Developing Countries, </a:t>
            </a:r>
            <a:r>
              <a:rPr lang="en-US" sz="1200" i="1" dirty="0"/>
              <a:t>The Journal of Infectious Diseases</a:t>
            </a:r>
            <a:r>
              <a:rPr lang="en-US" sz="1200" dirty="0"/>
              <a:t>, Volume 200, Issue Supplement_1, </a:t>
            </a:r>
            <a:r>
              <a:rPr lang="pt-BR" sz="1200" dirty="0"/>
              <a:t>1er novembre 2009, pages S28–S38</a:t>
            </a:r>
            <a:r>
              <a:rPr lang="en-US" sz="1200" dirty="0"/>
              <a:t>, </a:t>
            </a:r>
            <a:r>
              <a:rPr lang="en-US" sz="1200" dirty="0">
                <a:hlinkClick r:id="rId3"/>
              </a:rPr>
              <a:t>https://doi.org/10.1086/605033</a:t>
            </a:r>
            <a:r>
              <a:rPr lang="en-US" sz="1200" dirty="0"/>
              <a:t> </a:t>
            </a:r>
          </a:p>
        </p:txBody>
      </p:sp>
      <p:sp>
        <p:nvSpPr>
          <p:cNvPr id="6" name="Star: 6 Points 5">
            <a:extLst>
              <a:ext uri="{FF2B5EF4-FFF2-40B4-BE49-F238E27FC236}">
                <a16:creationId xmlns:a16="http://schemas.microsoft.com/office/drawing/2014/main" id="{3A256296-3293-4D70-B009-E8FA05B1A2F4}"/>
              </a:ext>
            </a:extLst>
          </p:cNvPr>
          <p:cNvSpPr/>
          <p:nvPr/>
        </p:nvSpPr>
        <p:spPr>
          <a:xfrm>
            <a:off x="7760525" y="176100"/>
            <a:ext cx="1036467" cy="886742"/>
          </a:xfrm>
          <a:prstGeom prst="star6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fr" sz="900" b="1" i="0" u="none" baseline="0"/>
              <a:t>Message clé</a:t>
            </a:r>
          </a:p>
        </p:txBody>
      </p:sp>
    </p:spTree>
    <p:extLst>
      <p:ext uri="{BB962C8B-B14F-4D97-AF65-F5344CB8AC3E}">
        <p14:creationId xmlns:p14="http://schemas.microsoft.com/office/powerpoint/2010/main" val="393285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9D187-EB66-4715-A5F0-0A5CC5261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611466" cy="1143000"/>
          </a:xfrm>
        </p:spPr>
        <p:txBody>
          <a:bodyPr>
            <a:normAutofit/>
          </a:bodyPr>
          <a:lstStyle/>
          <a:p>
            <a:pPr algn="l" rtl="0"/>
            <a:r>
              <a:rPr lang="fr" b="0" i="0" u="none" baseline="0"/>
              <a:t>La vaccination est une pratique optimale en matière de santé et permet d'atteindre de bons résultats, même s'il reste encore beaucoup à faire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937ECD-5327-46EF-A63B-1297DD15A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41894"/>
            <a:ext cx="8229600" cy="4202523"/>
          </a:xfrm>
        </p:spPr>
        <p:txBody>
          <a:bodyPr>
            <a:normAutofit lnSpcReduction="10000"/>
          </a:bodyPr>
          <a:lstStyle/>
          <a:p>
            <a:pPr algn="l" rtl="0"/>
            <a:r>
              <a:rPr lang="fr" sz="1900" b="0" i="0" u="none" baseline="0" dirty="0"/>
              <a:t>Avec l'arrivée de nouveaux fournisseurs et le lancement d'initiatives au niveau international visant à moduler les marchés, le prix d'un grand nombre de vaccins a chuté, les rendant encore plus efficaces.</a:t>
            </a:r>
          </a:p>
          <a:p>
            <a:pPr marL="0" indent="0" algn="l" rtl="0">
              <a:buNone/>
            </a:pPr>
            <a:endParaRPr lang="fr" sz="1900" dirty="0"/>
          </a:p>
          <a:p>
            <a:r>
              <a:rPr lang="fr" sz="1900" b="0" i="0" u="none" baseline="0" dirty="0"/>
              <a:t>Par exemple, une dose du vaccin 5 en 1 pentavalent coûtait </a:t>
            </a:r>
            <a:r>
              <a:rPr lang="fr" sz="1900" dirty="0"/>
              <a:t>3,60 dollars americains </a:t>
            </a:r>
            <a:r>
              <a:rPr lang="fr" sz="1900" b="0" i="0" u="none" baseline="0" dirty="0"/>
              <a:t>en 2005 via le service des achats de l'UNICEF. En 2017, le prix d'une dose s'élève à 0,85 $.</a:t>
            </a:r>
          </a:p>
          <a:p>
            <a:pPr marL="0" indent="0" algn="l" rtl="0">
              <a:buNone/>
            </a:pPr>
            <a:endParaRPr lang="fr" sz="1900" dirty="0"/>
          </a:p>
          <a:p>
            <a:pPr algn="l" rtl="0"/>
            <a:r>
              <a:rPr lang="fr" sz="1900" b="0" i="0" u="none" baseline="0" dirty="0"/>
              <a:t>On s'attend à une concurrence accrue et à un plus grand choix offert aux consommateurs au cours des années à venir.</a:t>
            </a:r>
          </a:p>
          <a:p>
            <a:endParaRPr lang="fr" sz="1900" dirty="0"/>
          </a:p>
          <a:p>
            <a:pPr algn="l" rtl="0"/>
            <a:r>
              <a:rPr lang="fr" sz="1900" b="0" i="0" u="none" baseline="0" dirty="0"/>
              <a:t>Les fabricants ont conclu des accords sur les prix afin de continuer à proposer des prix abordables après la transition hors du soutien de Gavi.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C4AF49-61C6-494F-A70A-2D57AEE393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fr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fr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 algn="r" rtl="0"/>
              <a:t>5</a:t>
            </a:fld>
            <a:endParaRPr lang="fr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6" name="Star: 6 Points 5">
            <a:extLst>
              <a:ext uri="{FF2B5EF4-FFF2-40B4-BE49-F238E27FC236}">
                <a16:creationId xmlns:a16="http://schemas.microsoft.com/office/drawing/2014/main" id="{3A256296-3293-4D70-B009-E8FA05B1A2F4}"/>
              </a:ext>
            </a:extLst>
          </p:cNvPr>
          <p:cNvSpPr/>
          <p:nvPr/>
        </p:nvSpPr>
        <p:spPr>
          <a:xfrm>
            <a:off x="7760525" y="176100"/>
            <a:ext cx="1036467" cy="886742"/>
          </a:xfrm>
          <a:prstGeom prst="star6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fr" sz="900" b="1" i="0" u="none" baseline="0"/>
              <a:t>Message clé</a:t>
            </a:r>
          </a:p>
        </p:txBody>
      </p:sp>
    </p:spTree>
    <p:extLst>
      <p:ext uri="{BB962C8B-B14F-4D97-AF65-F5344CB8AC3E}">
        <p14:creationId xmlns:p14="http://schemas.microsoft.com/office/powerpoint/2010/main" val="1105300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9758A-559A-4713-8213-7162F3188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57846" cy="1143000"/>
          </a:xfrm>
        </p:spPr>
        <p:txBody>
          <a:bodyPr/>
          <a:lstStyle/>
          <a:p>
            <a:pPr algn="l" rtl="0"/>
            <a:r>
              <a:rPr lang="fr" b="0" i="0" u="none" baseline="0"/>
              <a:t>La vaccination entraîne une réduction du poids pesant sur le système de santé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3C0213-F697-4963-8E25-043BD5401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06320"/>
            <a:ext cx="8229600" cy="1920241"/>
          </a:xfrm>
        </p:spPr>
        <p:txBody>
          <a:bodyPr/>
          <a:lstStyle/>
          <a:p>
            <a:pPr algn="l" rtl="0"/>
            <a:r>
              <a:rPr lang="fr" b="0" i="0" u="none" baseline="0" dirty="0"/>
              <a:t>Via la prévention des maladies infectieuses, la vaccination permet de libérer quelques ressources précieuses afin de s'attaquer à d'autres priorités, notamment les maladies non transmissibles.</a:t>
            </a:r>
          </a:p>
          <a:p>
            <a:pPr lvl="1" algn="l" rtl="0"/>
            <a:endParaRPr lang="fr" dirty="0"/>
          </a:p>
          <a:p>
            <a:pPr marL="0" indent="0" algn="l" rtl="0">
              <a:buNone/>
            </a:pPr>
            <a:endParaRPr lang="f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F91557-4042-4D25-A1EE-03563ED14A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fr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fr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 algn="r" rtl="0"/>
              <a:t>6</a:t>
            </a:fld>
            <a:endParaRPr lang="fr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6" name="Star: 6 Points 5">
            <a:extLst>
              <a:ext uri="{FF2B5EF4-FFF2-40B4-BE49-F238E27FC236}">
                <a16:creationId xmlns:a16="http://schemas.microsoft.com/office/drawing/2014/main" id="{D67A25E7-C6FC-4BBB-A283-A5EE8BC98534}"/>
              </a:ext>
            </a:extLst>
          </p:cNvPr>
          <p:cNvSpPr/>
          <p:nvPr/>
        </p:nvSpPr>
        <p:spPr>
          <a:xfrm>
            <a:off x="7760525" y="176100"/>
            <a:ext cx="1036467" cy="886742"/>
          </a:xfrm>
          <a:prstGeom prst="star6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fr" sz="900" b="1" i="0" u="none" baseline="0"/>
              <a:t>Message clé</a:t>
            </a:r>
          </a:p>
        </p:txBody>
      </p:sp>
    </p:spTree>
    <p:extLst>
      <p:ext uri="{BB962C8B-B14F-4D97-AF65-F5344CB8AC3E}">
        <p14:creationId xmlns:p14="http://schemas.microsoft.com/office/powerpoint/2010/main" val="2098570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9758A-559A-4713-8213-7162F3188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6962"/>
            <a:ext cx="7457846" cy="1143000"/>
          </a:xfrm>
        </p:spPr>
        <p:txBody>
          <a:bodyPr>
            <a:noAutofit/>
          </a:bodyPr>
          <a:lstStyle/>
          <a:p>
            <a:pPr algn="l" rtl="0"/>
            <a:r>
              <a:rPr lang="fr" sz="2000" b="0" i="0" u="none" baseline="0" dirty="0"/>
              <a:t>Les programmes de vaccination sont bien plus que des programmes de financement de vaccins. Nous devons financer intégralement les frais d'exploitation des programmes et les stratégies d'intervention.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3C0213-F697-4963-8E25-043BD5401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7081"/>
            <a:ext cx="8229600" cy="4251161"/>
          </a:xfrm>
        </p:spPr>
        <p:txBody>
          <a:bodyPr/>
          <a:lstStyle/>
          <a:p>
            <a:pPr algn="l" rtl="0"/>
            <a:r>
              <a:rPr lang="fr" b="0" i="0" u="none" baseline="0" dirty="0"/>
              <a:t>Afin d'assurer une administration efficace des vaccins et le suivi des progrès réalisés, les programmes dépendent non seulement des vaccins mais également de tous les </a:t>
            </a:r>
            <a:r>
              <a:rPr lang="fr-FR" b="0" i="0" u="none" baseline="0" dirty="0"/>
              <a:t>autres dimensions et composantes telles que </a:t>
            </a:r>
            <a:r>
              <a:rPr lang="fr" b="0" i="0" u="none" baseline="0" dirty="0"/>
              <a:t>:  </a:t>
            </a:r>
          </a:p>
          <a:p>
            <a:pPr lvl="1" algn="l" rtl="0"/>
            <a:r>
              <a:rPr lang="fr" b="0" i="0" u="none" baseline="0" dirty="0"/>
              <a:t>systèmes de chaîne d'approvisionnement</a:t>
            </a:r>
          </a:p>
          <a:p>
            <a:pPr lvl="1" algn="l" rtl="0"/>
            <a:r>
              <a:rPr lang="fr" b="0" i="0" u="none" baseline="0" dirty="0"/>
              <a:t>suivi et surveillance</a:t>
            </a:r>
          </a:p>
          <a:p>
            <a:pPr lvl="1" algn="l" rtl="0"/>
            <a:r>
              <a:rPr lang="fr" b="0" i="0" u="none" baseline="0" dirty="0"/>
              <a:t>planification et supervision constructive</a:t>
            </a:r>
          </a:p>
          <a:p>
            <a:pPr lvl="1" algn="l" rtl="0"/>
            <a:r>
              <a:rPr lang="fr" b="0" i="0" u="none" baseline="0" dirty="0"/>
              <a:t>formation du personnel</a:t>
            </a:r>
          </a:p>
          <a:p>
            <a:pPr lvl="1" algn="l" rtl="0"/>
            <a:r>
              <a:rPr lang="fr" b="0" i="0" u="none" baseline="0" dirty="0"/>
              <a:t>sensibilisation</a:t>
            </a:r>
          </a:p>
          <a:p>
            <a:pPr lvl="1" algn="l" rtl="0"/>
            <a:endParaRPr lang="fr" dirty="0"/>
          </a:p>
          <a:p>
            <a:pPr algn="l" rtl="0"/>
            <a:r>
              <a:rPr lang="fr" b="0" i="0" u="none" baseline="0" dirty="0"/>
              <a:t>Les programmes de vaccination reposent sur de solides systèmes de soins de santé primaires.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F91557-4042-4D25-A1EE-03563ED14A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fr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fr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 algn="r" rtl="0"/>
              <a:t>7</a:t>
            </a:fld>
            <a:endParaRPr lang="fr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6" name="Star: 6 Points 5">
            <a:extLst>
              <a:ext uri="{FF2B5EF4-FFF2-40B4-BE49-F238E27FC236}">
                <a16:creationId xmlns:a16="http://schemas.microsoft.com/office/drawing/2014/main" id="{D67A25E7-C6FC-4BBB-A283-A5EE8BC98534}"/>
              </a:ext>
            </a:extLst>
          </p:cNvPr>
          <p:cNvSpPr/>
          <p:nvPr/>
        </p:nvSpPr>
        <p:spPr>
          <a:xfrm>
            <a:off x="7760525" y="176100"/>
            <a:ext cx="1036467" cy="886742"/>
          </a:xfrm>
          <a:prstGeom prst="star6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fr" sz="900" b="1" i="0" u="none" baseline="0"/>
              <a:t>Message clé</a:t>
            </a:r>
          </a:p>
        </p:txBody>
      </p:sp>
    </p:spTree>
    <p:extLst>
      <p:ext uri="{BB962C8B-B14F-4D97-AF65-F5344CB8AC3E}">
        <p14:creationId xmlns:p14="http://schemas.microsoft.com/office/powerpoint/2010/main" val="1744895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912B5-FE99-4A0D-B4F1-4AB69D7EA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706563" cy="1143000"/>
          </a:xfrm>
        </p:spPr>
        <p:txBody>
          <a:bodyPr>
            <a:normAutofit/>
          </a:bodyPr>
          <a:lstStyle/>
          <a:p>
            <a:pPr algn="l" rtl="0"/>
            <a:r>
              <a:rPr lang="fr" sz="2200" b="0" i="0" u="none" baseline="0"/>
              <a:t>Utiliser les données pour montrer que la couverture vaccinale de son pays permet d’atteindre de bons résultats (et qu’il reste encore beaucoup à faire)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626D1D3-5C32-46A4-BCA3-370B805395B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417638"/>
          <a:ext cx="8229600" cy="295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542">
                  <a:extLst>
                    <a:ext uri="{9D8B030D-6E8A-4147-A177-3AD203B41FA5}">
                      <a16:colId xmlns:a16="http://schemas.microsoft.com/office/drawing/2014/main" val="390586330"/>
                    </a:ext>
                  </a:extLst>
                </a:gridCol>
                <a:gridCol w="5565058">
                  <a:extLst>
                    <a:ext uri="{9D8B030D-6E8A-4147-A177-3AD203B41FA5}">
                      <a16:colId xmlns:a16="http://schemas.microsoft.com/office/drawing/2014/main" val="1200782510"/>
                    </a:ext>
                  </a:extLst>
                </a:gridCol>
              </a:tblGrid>
              <a:tr h="358878">
                <a:tc>
                  <a:txBody>
                    <a:bodyPr/>
                    <a:lstStyle/>
                    <a:p>
                      <a:pPr algn="l" rtl="0"/>
                      <a:r>
                        <a:rPr lang="fr" b="0" i="0" u="none" baseline="0" dirty="0"/>
                        <a:t>Exigences en matière de données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fr" b="0" i="0" u="none" baseline="0"/>
                        <a:t>Exemple d’analyse hypothétique 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8736081"/>
                  </a:ext>
                </a:extLst>
              </a:tr>
              <a:tr h="382523">
                <a:tc>
                  <a:txBody>
                    <a:bodyPr/>
                    <a:lstStyle/>
                    <a:p>
                      <a:pPr algn="l" rtl="0"/>
                      <a:r>
                        <a:rPr lang="fr" sz="1400" b="0" i="0" u="none" baseline="0"/>
                        <a:t>Dépenses liées aux PEV, population totale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fr" sz="1400" b="0" i="0" u="none" baseline="0" dirty="0"/>
                        <a:t>Les vaccins constituent un investissement judicieux et sont bon marché.  Notre pays dépense 0,76 $ par habitant dans le cadre des PEV.  Cela nous a permis de réaliser de grands progrès en matière de santé. Une légère augmentation des coûts permettrait de réaliser encore plus de progrès.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6373849"/>
                  </a:ext>
                </a:extLst>
              </a:tr>
              <a:tr h="382523">
                <a:tc>
                  <a:txBody>
                    <a:bodyPr/>
                    <a:lstStyle/>
                    <a:p>
                      <a:endParaRPr lang="fr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rtl="0"/>
                      <a:r>
                        <a:rPr lang="fr" sz="14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Économies sur les frais d’hospitalisation et autres exemples d’économies du système de santé</a:t>
                      </a:r>
                      <a:endParaRPr lang="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rtl="0">
                        <a:buFont typeface="Arial" panose="020B0604020202020204" pitchFamily="34" charset="0"/>
                        <a:buChar char="•"/>
                      </a:pPr>
                      <a:r>
                        <a:rPr lang="fr" sz="14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 VCP permet d’éviter les frais d’hospitalisation liés au traitement de la pneumonie et des infections invasives.</a:t>
                      </a:r>
                    </a:p>
                    <a:p>
                      <a:pPr marL="285750" indent="-285750" algn="l" rtl="0">
                        <a:buFont typeface="Arial" panose="020B0604020202020204" pitchFamily="34" charset="0"/>
                        <a:buChar char="•"/>
                      </a:pPr>
                      <a:r>
                        <a:rPr lang="fr" sz="1400" b="0" i="0" u="non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 vaccin contre l’hépatite B permet d’éviter les coûts liés au traitement de la cirrhose et du cancer du foie.</a:t>
                      </a:r>
                    </a:p>
                    <a:p>
                      <a:endParaRPr lang="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18426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86234E-E7B5-49ED-9ABB-B961F5835D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fr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fr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 algn="r" rtl="0"/>
              <a:t>8</a:t>
            </a:fld>
            <a:endParaRPr lang="fr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7" name="Star: 6 Points 6">
            <a:extLst>
              <a:ext uri="{FF2B5EF4-FFF2-40B4-BE49-F238E27FC236}">
                <a16:creationId xmlns:a16="http://schemas.microsoft.com/office/drawing/2014/main" id="{E4A38701-78D7-4AAC-90C9-DAB7C68F6C7D}"/>
              </a:ext>
            </a:extLst>
          </p:cNvPr>
          <p:cNvSpPr/>
          <p:nvPr/>
        </p:nvSpPr>
        <p:spPr>
          <a:xfrm>
            <a:off x="7830355" y="59055"/>
            <a:ext cx="1171977" cy="984133"/>
          </a:xfrm>
          <a:prstGeom prst="star6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fr" sz="1200" b="1" i="0" u="none" baseline="0" dirty="0"/>
              <a:t>Données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032836C-114D-431B-B61B-7FE33DA5C427}"/>
              </a:ext>
            </a:extLst>
          </p:cNvPr>
          <p:cNvSpPr txBox="1"/>
          <p:nvPr/>
        </p:nvSpPr>
        <p:spPr>
          <a:xfrm>
            <a:off x="506361" y="4606413"/>
            <a:ext cx="8057536" cy="9233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 rtl="0"/>
            <a:r>
              <a:rPr lang="fr" b="0" i="0" u="none" baseline="0"/>
              <a:t>Vous pourriez songer à mener des études sur les coûts des programmes nationaux afin de mieux comprendre la variabilité des coûts et les coûts d’administration des vaccins via différentes stratégies.</a:t>
            </a:r>
          </a:p>
        </p:txBody>
      </p:sp>
    </p:spTree>
    <p:extLst>
      <p:ext uri="{BB962C8B-B14F-4D97-AF65-F5344CB8AC3E}">
        <p14:creationId xmlns:p14="http://schemas.microsoft.com/office/powerpoint/2010/main" val="1744441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912B5-FE99-4A0D-B4F1-4AB69D7EA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808976" cy="1143000"/>
          </a:xfrm>
        </p:spPr>
        <p:txBody>
          <a:bodyPr>
            <a:normAutofit fontScale="90000"/>
          </a:bodyPr>
          <a:lstStyle/>
          <a:p>
            <a:pPr algn="l" rtl="0"/>
            <a:r>
              <a:rPr lang="fr" b="0" i="0" u="none" baseline="0"/>
              <a:t>Utiliser les données afin de montrer que la couverture vaccinale de votre pays permet d'atteindre de bons résultats en matière de santé (et il reste encore beaucoup à faire) (1/2)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626D1D3-5C32-46A4-BCA3-370B805395B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417638"/>
          <a:ext cx="8229600" cy="43901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5300">
                  <a:extLst>
                    <a:ext uri="{9D8B030D-6E8A-4147-A177-3AD203B41FA5}">
                      <a16:colId xmlns:a16="http://schemas.microsoft.com/office/drawing/2014/main" val="390586330"/>
                    </a:ext>
                  </a:extLst>
                </a:gridCol>
                <a:gridCol w="5194300">
                  <a:extLst>
                    <a:ext uri="{9D8B030D-6E8A-4147-A177-3AD203B41FA5}">
                      <a16:colId xmlns:a16="http://schemas.microsoft.com/office/drawing/2014/main" val="1200782510"/>
                    </a:ext>
                  </a:extLst>
                </a:gridCol>
              </a:tblGrid>
              <a:tr h="338988">
                <a:tc>
                  <a:txBody>
                    <a:bodyPr/>
                    <a:lstStyle/>
                    <a:p>
                      <a:pPr algn="l" rtl="0"/>
                      <a:r>
                        <a:rPr lang="fr" sz="1600" b="1" i="0" u="none" baseline="0" dirty="0"/>
                        <a:t>Données nationales requises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fr" sz="1600" b="1" i="0" u="none" baseline="0" dirty="0"/>
                        <a:t>Exemple d'analyse hypothétique: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8736081"/>
                  </a:ext>
                </a:extLst>
              </a:tr>
              <a:tr h="1238127">
                <a:tc>
                  <a:txBody>
                    <a:bodyPr/>
                    <a:lstStyle/>
                    <a:p>
                      <a:pPr algn="l" rtl="0"/>
                      <a:r>
                        <a:rPr lang="fr" sz="1300" b="0" i="0" u="none" baseline="0" dirty="0"/>
                        <a:t>Couverture vaccinale, nombre de survivants parmi les enfants d'un an, couverture par district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fr" sz="1300" b="0" i="0" u="none" baseline="0" dirty="0"/>
                        <a:t>Notre pays a réalisé de grands progrès en matière de vaccination, le taux de couverture vaccinale s'élevant à 87 %,  soit 1 035 000 enfants entièrement vaccinés*.  Mais il reste encore beaucoup à faire… 155 000 enfants ne sont pas vaccinés.  La couverture est également inégale, seuls 45 % des enfants du district XX sont entièrement vaccinés.  *calcul fondé sur la couverture DTC3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4701639"/>
                  </a:ext>
                </a:extLst>
              </a:tr>
              <a:tr h="2771047">
                <a:tc>
                  <a:txBody>
                    <a:bodyPr/>
                    <a:lstStyle/>
                    <a:p>
                      <a:pPr algn="l" rtl="0"/>
                      <a:r>
                        <a:rPr lang="fr" sz="1300" b="0" i="0" u="none" baseline="0"/>
                        <a:t>Évolution du nombre de consultations externes et d'hospitalisations pour une maladie à prévention vaccinale, coûts moyens d'une consultation externe et d'une hospitalisation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fr" sz="1300" b="0" i="0" u="none" baseline="0" dirty="0"/>
                        <a:t>La vaccination n'améliore pas seulement la santé mais peut générer des économies considérables en termes de dépenses de santé. Par exemple, on estime que l'introduction du vaccin antirotavirus : </a:t>
                      </a:r>
                    </a:p>
                    <a:p>
                      <a:endParaRPr lang="fr" sz="1300" dirty="0"/>
                    </a:p>
                    <a:p>
                      <a:pPr marL="285750" indent="-285750" algn="l" rtl="0">
                        <a:buFont typeface="Arial" panose="020B0604020202020204" pitchFamily="34" charset="0"/>
                        <a:buChar char="•"/>
                      </a:pPr>
                      <a:r>
                        <a:rPr lang="fr" sz="1300" b="0" i="0" u="none" baseline="0" dirty="0"/>
                        <a:t>A réduit le nombre de consultations externes pour maladies diarrhéiques de 605 000 à 190 000 par an. Pour un coût estimé à 27 $ par consultation externe, cela représente une économie colossale.  </a:t>
                      </a:r>
                    </a:p>
                    <a:p>
                      <a:pPr marL="285750" indent="-285750" algn="l" rtl="0">
                        <a:buFont typeface="Arial" panose="020B0604020202020204" pitchFamily="34" charset="0"/>
                        <a:buChar char="•"/>
                      </a:pPr>
                      <a:r>
                        <a:rPr lang="fr" sz="1300" b="0" i="0" u="none" baseline="0" dirty="0"/>
                        <a:t>A réduit le nombre d'hospitalisations de 16 090 à 2 250 par an. Pour un coût estimé à 211 $ par hospitalisation, cela entraîne des économies supplémentaires. </a:t>
                      </a:r>
                    </a:p>
                    <a:p>
                      <a:pPr marL="285750" indent="-285750" algn="l" rtl="0">
                        <a:buFont typeface="Arial" panose="020B0604020202020204" pitchFamily="34" charset="0"/>
                        <a:buChar char="•"/>
                      </a:pPr>
                      <a:r>
                        <a:rPr lang="fr" sz="1300" b="0" i="0" u="none" baseline="0" dirty="0"/>
                        <a:t>Économies globales réalisées sur les hospitalisations et les consultations externes : 15 millions dollars americains par an.</a:t>
                      </a:r>
                    </a:p>
                    <a:p>
                      <a:endParaRPr lang="fr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2840242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86234E-E7B5-49ED-9ABB-B961F5835D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fr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fr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 algn="r" rtl="0"/>
              <a:t>9</a:t>
            </a:fld>
            <a:endParaRPr lang="fr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9" name="Star: 6 Points 8">
            <a:extLst>
              <a:ext uri="{FF2B5EF4-FFF2-40B4-BE49-F238E27FC236}">
                <a16:creationId xmlns:a16="http://schemas.microsoft.com/office/drawing/2014/main" id="{F9158093-634E-4B9A-AD58-83E8F7FE4451}"/>
              </a:ext>
            </a:extLst>
          </p:cNvPr>
          <p:cNvSpPr/>
          <p:nvPr/>
        </p:nvSpPr>
        <p:spPr>
          <a:xfrm>
            <a:off x="8020435" y="116052"/>
            <a:ext cx="1036467" cy="886742"/>
          </a:xfrm>
          <a:prstGeom prst="star6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fr" sz="1600" b="1" i="0" u="none" baseline="0"/>
              <a:t>Données</a:t>
            </a:r>
          </a:p>
        </p:txBody>
      </p:sp>
    </p:spTree>
    <p:extLst>
      <p:ext uri="{BB962C8B-B14F-4D97-AF65-F5344CB8AC3E}">
        <p14:creationId xmlns:p14="http://schemas.microsoft.com/office/powerpoint/2010/main" val="409045701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OW-Author xmlns="2af4539b-39f3-4771-ac1a-16de5a20c394">
      <UserInfo>
        <DisplayName/>
        <AccountId xsi:nil="true"/>
        <AccountType/>
      </UserInfo>
    </OW-Author>
    <OW-BriefDescription xmlns="2af4539b-39f3-4771-ac1a-16de5a20c394" xsi:nil="true"/>
    <_ip_UnifiedCompliancePolicyProperties xmlns="http://schemas.microsoft.com/sharepoint/v3" xsi:nil="true"/>
    <kd16009dc51444af92aa78db77815af5 xmlns="2af4539b-39f3-4771-ac1a-16de5a20c394">
      <Terms xmlns="http://schemas.microsoft.com/office/infopath/2007/PartnerControls"/>
    </kd16009dc51444af92aa78db77815af5>
    <TaxCatchAll xmlns="2af4539b-39f3-4771-ac1a-16de5a20c394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OW-Document" ma:contentTypeID="0x010100C4C8B401AAE50B4896808F1C5415D9AD007C27743072DFDD458C10732A45EA6922" ma:contentTypeVersion="18" ma:contentTypeDescription="Create a new document." ma:contentTypeScope="" ma:versionID="c6561534dfdc9b7886528db40cafc27d">
  <xsd:schema xmlns:xsd="http://www.w3.org/2001/XMLSchema" xmlns:xs="http://www.w3.org/2001/XMLSchema" xmlns:p="http://schemas.microsoft.com/office/2006/metadata/properties" xmlns:ns1="http://schemas.microsoft.com/sharepoint/v3" xmlns:ns2="2af4539b-39f3-4771-ac1a-16de5a20c394" xmlns:ns3="768c69c3-fa35-427a-bd39-62ed8a1a923f" targetNamespace="http://schemas.microsoft.com/office/2006/metadata/properties" ma:root="true" ma:fieldsID="79f9ffad7407983900b851270c6c0e65" ns1:_="" ns2:_="" ns3:_="">
    <xsd:import namespace="http://schemas.microsoft.com/sharepoint/v3"/>
    <xsd:import namespace="2af4539b-39f3-4771-ac1a-16de5a20c394"/>
    <xsd:import namespace="768c69c3-fa35-427a-bd39-62ed8a1a923f"/>
    <xsd:element name="properties">
      <xsd:complexType>
        <xsd:sequence>
          <xsd:element name="documentManagement">
            <xsd:complexType>
              <xsd:all>
                <xsd:element ref="ns2:kd16009dc51444af92aa78db77815af5" minOccurs="0"/>
                <xsd:element ref="ns2:TaxCatchAll" minOccurs="0"/>
                <xsd:element ref="ns2:TaxCatchAllLabel" minOccurs="0"/>
                <xsd:element ref="ns2:OW-Author" minOccurs="0"/>
                <xsd:element ref="ns2:OW-BriefDescription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EventHashCode" minOccurs="0"/>
                <xsd:element ref="ns3:MediaServiceGenerationTime" minOccurs="0"/>
                <xsd:element ref="ns2:SharedWithUsers" minOccurs="0"/>
                <xsd:element ref="ns2:SharedWithDetails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f4539b-39f3-4771-ac1a-16de5a20c394" elementFormDefault="qualified">
    <xsd:import namespace="http://schemas.microsoft.com/office/2006/documentManagement/types"/>
    <xsd:import namespace="http://schemas.microsoft.com/office/infopath/2007/PartnerControls"/>
    <xsd:element name="kd16009dc51444af92aa78db77815af5" ma:index="8" nillable="true" ma:taxonomy="true" ma:internalName="kd16009dc51444af92aa78db77815af5" ma:taxonomyFieldName="OW_x002d_Topics" ma:displayName="OW-Topics" ma:default="" ma:fieldId="{4d16009d-c514-44af-92aa-78db77815af5}" ma:taxonomyMulti="true" ma:sspId="99a65aa6-ac8d-46e4-9aa8-b40f8e8101fc" ma:termSetId="15945777-b729-482b-84e6-b6df0cc2b1a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32858f98-1365-490f-9ce0-cc7840cd00c3}" ma:internalName="TaxCatchAll" ma:showField="CatchAllData" ma:web="2af4539b-39f3-4771-ac1a-16de5a20c3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32858f98-1365-490f-9ce0-cc7840cd00c3}" ma:internalName="TaxCatchAllLabel" ma:readOnly="true" ma:showField="CatchAllDataLabel" ma:web="2af4539b-39f3-4771-ac1a-16de5a20c3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W-Author" ma:index="12" nillable="true" ma:displayName="OW-Author" ma:list="UserInfo" ma:SharePointGroup="0" ma:internalName="OW_x002d_Autho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W-BriefDescription" ma:index="13" nillable="true" ma:displayName="OW-Brief Description" ma:internalName="OW_x002d_BriefDescription">
      <xsd:simpleType>
        <xsd:restriction base="dms:Note">
          <xsd:maxLength value="255"/>
        </xsd:restriction>
      </xsd:simple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8c69c3-fa35-427a-bd39-62ed8a1a923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6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435B12F-27E0-444A-B612-7238756DC24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47C9206-F54D-4FC3-83BB-80E5D9D7DFD7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2af4539b-39f3-4771-ac1a-16de5a20c394"/>
  </ds:schemaRefs>
</ds:datastoreItem>
</file>

<file path=customXml/itemProps3.xml><?xml version="1.0" encoding="utf-8"?>
<ds:datastoreItem xmlns:ds="http://schemas.openxmlformats.org/officeDocument/2006/customXml" ds:itemID="{9BD4599B-CC7D-45EC-A0AD-487B60AA9E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2af4539b-39f3-4771-ac1a-16de5a20c394"/>
    <ds:schemaRef ds:uri="768c69c3-fa35-427a-bd39-62ed8a1a923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1511</Words>
  <Application>Microsoft Office PowerPoint</Application>
  <PresentationFormat>On-screen Show (4:3)</PresentationFormat>
  <Paragraphs>106</Paragraphs>
  <Slides>11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Museo Sans 300</vt:lpstr>
      <vt:lpstr>Wingdings</vt:lpstr>
      <vt:lpstr>Office Theme</vt:lpstr>
      <vt:lpstr>think-cell Slide</vt:lpstr>
      <vt:lpstr>Plaidoyer en faveur de l’investissement dans la vaccination</vt:lpstr>
      <vt:lpstr>Objectif de cette présentation</vt:lpstr>
      <vt:lpstr>Pourquoi est-il important d'investir dans la vaccination ?</vt:lpstr>
      <vt:lpstr>La vaccination est une pratique optimale en matière de santé et permet d'atteindre de bons résultats, même s'il reste encore beaucoup à faire (1/2)</vt:lpstr>
      <vt:lpstr>La vaccination est une pratique optimale en matière de santé et permet d'atteindre de bons résultats, même s'il reste encore beaucoup à faire (2/2)</vt:lpstr>
      <vt:lpstr>La vaccination entraîne une réduction du poids pesant sur le système de santé</vt:lpstr>
      <vt:lpstr>Les programmes de vaccination sont bien plus que des programmes de financement de vaccins. Nous devons financer intégralement les frais d'exploitation des programmes et les stratégies d'intervention.</vt:lpstr>
      <vt:lpstr>Utiliser les données pour montrer que la couverture vaccinale de son pays permet d’atteindre de bons résultats (et qu’il reste encore beaucoup à faire)</vt:lpstr>
      <vt:lpstr>Utiliser les données afin de montrer que la couverture vaccinale de votre pays permet d'atteindre de bons résultats en matière de santé (et il reste encore beaucoup à faire) (1/2)</vt:lpstr>
      <vt:lpstr>Utiliser les données afin de montrer que la couverture vaccinale de votre pays permet d'atteindre de bons résultats en matière de santé (et il reste encore beaucoup à faire) (2/2)</vt:lpstr>
      <vt:lpstr>La base de données VoICE est une excellente source d’information sur la valeur de la vaccination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the Case for Investing in Immunization</dc:title>
  <dc:creator>Christina Shaw</dc:creator>
  <cp:lastModifiedBy>Christina Shaw</cp:lastModifiedBy>
  <cp:revision>2</cp:revision>
  <dcterms:created xsi:type="dcterms:W3CDTF">2020-03-09T14:58:10Z</dcterms:created>
  <dcterms:modified xsi:type="dcterms:W3CDTF">2020-03-27T18:33:59Z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0x010100C4C8B401AAE50B4896808F1C5415D9AD007C27743072DFDD458C10732A45EA6922</vt:lpwstr>
  </property>
  <property fmtid="{D5CDD505-2E9C-101B-9397-08002B2CF9AE}" pid="3" name="OW-Topics">
    <vt:lpwstr/>
  </property>
</Properties>
</file>