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44" r:id="rId5"/>
    <p:sldId id="331" r:id="rId6"/>
    <p:sldId id="343" r:id="rId7"/>
    <p:sldId id="332" r:id="rId8"/>
    <p:sldId id="34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A5890D-A46F-4BD5-A788-6E2DB56365EB}" v="1" dt="2020-03-27T16:09:46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5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haw" userId="14dc42a2-bfa6-4b75-b011-e3e8d16be8df" providerId="ADAL" clId="{0EA5890D-A46F-4BD5-A788-6E2DB56365EB}"/>
    <pc:docChg chg="custSel addSld delSld modSld">
      <pc:chgData name="Christina Shaw" userId="14dc42a2-bfa6-4b75-b011-e3e8d16be8df" providerId="ADAL" clId="{0EA5890D-A46F-4BD5-A788-6E2DB56365EB}" dt="2020-03-27T18:32:53.725" v="5" actId="1076"/>
      <pc:docMkLst>
        <pc:docMk/>
      </pc:docMkLst>
      <pc:sldChg chg="del">
        <pc:chgData name="Christina Shaw" userId="14dc42a2-bfa6-4b75-b011-e3e8d16be8df" providerId="ADAL" clId="{0EA5890D-A46F-4BD5-A788-6E2DB56365EB}" dt="2020-03-27T16:09:49.495" v="1" actId="2696"/>
        <pc:sldMkLst>
          <pc:docMk/>
          <pc:sldMk cId="404555399" sldId="279"/>
        </pc:sldMkLst>
      </pc:sldChg>
      <pc:sldChg chg="delSp modSp delAnim">
        <pc:chgData name="Christina Shaw" userId="14dc42a2-bfa6-4b75-b011-e3e8d16be8df" providerId="ADAL" clId="{0EA5890D-A46F-4BD5-A788-6E2DB56365EB}" dt="2020-03-27T18:32:53.725" v="5" actId="1076"/>
        <pc:sldMkLst>
          <pc:docMk/>
          <pc:sldMk cId="2843300189" sldId="332"/>
        </pc:sldMkLst>
        <pc:spChg chg="mod">
          <ac:chgData name="Christina Shaw" userId="14dc42a2-bfa6-4b75-b011-e3e8d16be8df" providerId="ADAL" clId="{0EA5890D-A46F-4BD5-A788-6E2DB56365EB}" dt="2020-03-27T18:32:49.208" v="4" actId="1076"/>
          <ac:spMkLst>
            <pc:docMk/>
            <pc:sldMk cId="2843300189" sldId="332"/>
            <ac:spMk id="10" creationId="{E7494ACB-C3F9-4508-9A2E-F29DBD406952}"/>
          </ac:spMkLst>
        </pc:spChg>
        <pc:spChg chg="mod">
          <ac:chgData name="Christina Shaw" userId="14dc42a2-bfa6-4b75-b011-e3e8d16be8df" providerId="ADAL" clId="{0EA5890D-A46F-4BD5-A788-6E2DB56365EB}" dt="2020-03-27T18:32:53.725" v="5" actId="1076"/>
          <ac:spMkLst>
            <pc:docMk/>
            <pc:sldMk cId="2843300189" sldId="332"/>
            <ac:spMk id="12" creationId="{BCD59833-1426-4B03-9C8D-7C3A81C09399}"/>
          </ac:spMkLst>
        </pc:spChg>
        <pc:spChg chg="del">
          <ac:chgData name="Christina Shaw" userId="14dc42a2-bfa6-4b75-b011-e3e8d16be8df" providerId="ADAL" clId="{0EA5890D-A46F-4BD5-A788-6E2DB56365EB}" dt="2020-03-27T16:09:53.147" v="2" actId="478"/>
          <ac:spMkLst>
            <pc:docMk/>
            <pc:sldMk cId="2843300189" sldId="332"/>
            <ac:spMk id="15" creationId="{00CFDEF6-5371-4BD8-A215-A773CC129C25}"/>
          </ac:spMkLst>
        </pc:spChg>
      </pc:sldChg>
      <pc:sldChg chg="modSp">
        <pc:chgData name="Christina Shaw" userId="14dc42a2-bfa6-4b75-b011-e3e8d16be8df" providerId="ADAL" clId="{0EA5890D-A46F-4BD5-A788-6E2DB56365EB}" dt="2020-03-27T18:32:43.490" v="3" actId="14100"/>
        <pc:sldMkLst>
          <pc:docMk/>
          <pc:sldMk cId="3157043263" sldId="343"/>
        </pc:sldMkLst>
        <pc:spChg chg="mod">
          <ac:chgData name="Christina Shaw" userId="14dc42a2-bfa6-4b75-b011-e3e8d16be8df" providerId="ADAL" clId="{0EA5890D-A46F-4BD5-A788-6E2DB56365EB}" dt="2020-03-27T18:32:43.490" v="3" actId="14100"/>
          <ac:spMkLst>
            <pc:docMk/>
            <pc:sldMk cId="3157043263" sldId="343"/>
            <ac:spMk id="5" creationId="{6129E943-26B6-40E4-8344-5C70071E17A8}"/>
          </ac:spMkLst>
        </pc:spChg>
      </pc:sldChg>
      <pc:sldChg chg="add">
        <pc:chgData name="Christina Shaw" userId="14dc42a2-bfa6-4b75-b011-e3e8d16be8df" providerId="ADAL" clId="{0EA5890D-A46F-4BD5-A788-6E2DB56365EB}" dt="2020-03-27T16:09:46.705" v="0"/>
        <pc:sldMkLst>
          <pc:docMk/>
          <pc:sldMk cId="1779207173" sldId="344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AA0969-AF0E-2240-9CF1-F5D710850637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"/>
        </a:p>
      </dgm:t>
    </dgm:pt>
    <dgm:pt modelId="{8D2D792C-D791-D942-B4C5-98EA5E9EFF68}">
      <dgm:prSet custT="1"/>
      <dgm:spPr>
        <a:solidFill>
          <a:srgbClr val="00558F"/>
        </a:solidFill>
      </dgm:spPr>
      <dgm:t>
        <a:bodyPr/>
        <a:lstStyle/>
        <a:p>
          <a:pPr algn="l" rtl="0"/>
          <a:r>
            <a:rPr lang="fr" sz="2500" b="0" i="0" u="none" baseline="0">
              <a:latin typeface="Arial"/>
              <a:cs typeface="Arial"/>
            </a:rPr>
            <a:t>Décideurs</a:t>
          </a:r>
        </a:p>
      </dgm:t>
    </dgm:pt>
    <dgm:pt modelId="{EDF2767D-F34E-2E42-AF7C-579EDECD81EC}" type="parTrans" cxnId="{726A986A-137C-A447-9DF1-766FAE06FE62}">
      <dgm:prSet/>
      <dgm:spPr/>
      <dgm:t>
        <a:bodyPr/>
        <a:lstStyle/>
        <a:p>
          <a:endParaRPr lang="fr" sz="2000">
            <a:latin typeface="Arial"/>
            <a:cs typeface="Arial"/>
          </a:endParaRPr>
        </a:p>
      </dgm:t>
    </dgm:pt>
    <dgm:pt modelId="{26DA48FC-820B-EB47-A002-A8E50493C2A4}" type="sibTrans" cxnId="{726A986A-137C-A447-9DF1-766FAE06FE62}">
      <dgm:prSet/>
      <dgm:spPr>
        <a:solidFill>
          <a:srgbClr val="93D3FF"/>
        </a:solidFill>
      </dgm:spPr>
      <dgm:t>
        <a:bodyPr/>
        <a:lstStyle/>
        <a:p>
          <a:endParaRPr lang="fr" sz="2000">
            <a:latin typeface="Arial"/>
            <a:cs typeface="Arial"/>
          </a:endParaRPr>
        </a:p>
      </dgm:t>
    </dgm:pt>
    <dgm:pt modelId="{D8EADE21-91E5-F743-AAE1-AEE160834522}">
      <dgm:prSet custT="1"/>
      <dgm:spPr>
        <a:solidFill>
          <a:srgbClr val="0055BD"/>
        </a:solidFill>
        <a:ln>
          <a:solidFill>
            <a:srgbClr val="0055BD"/>
          </a:solidFill>
        </a:ln>
      </dgm:spPr>
      <dgm:t>
        <a:bodyPr/>
        <a:lstStyle/>
        <a:p>
          <a:pPr algn="l" rtl="0"/>
          <a:r>
            <a:rPr lang="fr" sz="1700" b="0" i="0" u="none" baseline="0" dirty="0">
              <a:latin typeface="Arial"/>
              <a:cs typeface="Arial"/>
            </a:rPr>
            <a:t>Ceux qui influencent les décideurs</a:t>
          </a:r>
        </a:p>
      </dgm:t>
    </dgm:pt>
    <dgm:pt modelId="{8A2E0E19-6C0C-EA4D-B599-F6D83B9A92DF}" type="parTrans" cxnId="{094EABC6-BF34-B147-B3F4-5E020FC80E27}">
      <dgm:prSet/>
      <dgm:spPr/>
      <dgm:t>
        <a:bodyPr/>
        <a:lstStyle/>
        <a:p>
          <a:endParaRPr lang="fr" sz="2000">
            <a:latin typeface="Arial"/>
            <a:cs typeface="Arial"/>
          </a:endParaRPr>
        </a:p>
      </dgm:t>
    </dgm:pt>
    <dgm:pt modelId="{675DA7ED-C351-EC48-AEB1-415C2203C96D}" type="sibTrans" cxnId="{094EABC6-BF34-B147-B3F4-5E020FC80E27}">
      <dgm:prSet/>
      <dgm:spPr>
        <a:solidFill>
          <a:srgbClr val="C00000"/>
        </a:solidFill>
      </dgm:spPr>
      <dgm:t>
        <a:bodyPr/>
        <a:lstStyle/>
        <a:p>
          <a:endParaRPr lang="fr" sz="2000">
            <a:latin typeface="Arial"/>
            <a:cs typeface="Arial"/>
          </a:endParaRPr>
        </a:p>
      </dgm:t>
    </dgm:pt>
    <dgm:pt modelId="{930E31B1-72A6-3A45-8BD4-7AD57B6024FA}">
      <dgm:prSet custT="1"/>
      <dgm:spPr>
        <a:solidFill>
          <a:srgbClr val="5E8299"/>
        </a:solidFill>
        <a:ln>
          <a:solidFill>
            <a:srgbClr val="5E8299"/>
          </a:solidFill>
        </a:ln>
      </dgm:spPr>
      <dgm:t>
        <a:bodyPr/>
        <a:lstStyle/>
        <a:p>
          <a:pPr algn="ctr" rtl="0"/>
          <a:r>
            <a:rPr lang="fr" sz="1700" b="0" i="0" u="none" baseline="0" dirty="0">
              <a:latin typeface="Arial"/>
              <a:cs typeface="Arial"/>
            </a:rPr>
            <a:t>Vos potentiels partenaires</a:t>
          </a:r>
        </a:p>
      </dgm:t>
    </dgm:pt>
    <dgm:pt modelId="{F1B995DC-712F-2340-A136-E39E836754A4}" type="parTrans" cxnId="{ED5C04CD-C2B9-8247-93AD-D912DB45DF8B}">
      <dgm:prSet/>
      <dgm:spPr/>
      <dgm:t>
        <a:bodyPr/>
        <a:lstStyle/>
        <a:p>
          <a:endParaRPr lang="fr" sz="2000">
            <a:latin typeface="Arial"/>
            <a:cs typeface="Arial"/>
          </a:endParaRPr>
        </a:p>
      </dgm:t>
    </dgm:pt>
    <dgm:pt modelId="{FA59ACEA-C6A8-564B-A3B7-634FE15EC24B}" type="sibTrans" cxnId="{ED5C04CD-C2B9-8247-93AD-D912DB45DF8B}">
      <dgm:prSet/>
      <dgm:spPr>
        <a:solidFill>
          <a:srgbClr val="41A2AA"/>
        </a:solidFill>
        <a:ln>
          <a:solidFill>
            <a:srgbClr val="41A2AA"/>
          </a:solidFill>
        </a:ln>
      </dgm:spPr>
      <dgm:t>
        <a:bodyPr/>
        <a:lstStyle/>
        <a:p>
          <a:endParaRPr lang="fr" sz="2000">
            <a:latin typeface="Arial"/>
            <a:cs typeface="Arial"/>
          </a:endParaRPr>
        </a:p>
      </dgm:t>
    </dgm:pt>
    <dgm:pt modelId="{DB177C8F-DE1A-DC4A-9D0B-73C480A2B02F}" type="pres">
      <dgm:prSet presAssocID="{13AA0969-AF0E-2240-9CF1-F5D71085063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97E18A6-1B5E-3A42-B7C0-F8BC2F0C6E95}" type="pres">
      <dgm:prSet presAssocID="{8D2D792C-D791-D942-B4C5-98EA5E9EFF68}" presName="gear1" presStyleLbl="node1" presStyleIdx="0" presStyleCnt="3">
        <dgm:presLayoutVars>
          <dgm:chMax val="1"/>
          <dgm:bulletEnabled val="1"/>
        </dgm:presLayoutVars>
      </dgm:prSet>
      <dgm:spPr/>
    </dgm:pt>
    <dgm:pt modelId="{A3064603-5D87-264E-AF13-7B9CA81F69C5}" type="pres">
      <dgm:prSet presAssocID="{8D2D792C-D791-D942-B4C5-98EA5E9EFF68}" presName="gear1srcNode" presStyleLbl="node1" presStyleIdx="0" presStyleCnt="3"/>
      <dgm:spPr/>
    </dgm:pt>
    <dgm:pt modelId="{43AAE048-45DF-B841-BBF6-121FCAA97480}" type="pres">
      <dgm:prSet presAssocID="{8D2D792C-D791-D942-B4C5-98EA5E9EFF68}" presName="gear1dstNode" presStyleLbl="node1" presStyleIdx="0" presStyleCnt="3"/>
      <dgm:spPr/>
    </dgm:pt>
    <dgm:pt modelId="{9155E736-C838-2C4A-B5A7-1AB881A6881B}" type="pres">
      <dgm:prSet presAssocID="{D8EADE21-91E5-F743-AAE1-AEE160834522}" presName="gear2" presStyleLbl="node1" presStyleIdx="1" presStyleCnt="3" custScaleX="104715">
        <dgm:presLayoutVars>
          <dgm:chMax val="1"/>
          <dgm:bulletEnabled val="1"/>
        </dgm:presLayoutVars>
      </dgm:prSet>
      <dgm:spPr/>
    </dgm:pt>
    <dgm:pt modelId="{50504F73-68AE-A44B-A141-1A6D731E6B06}" type="pres">
      <dgm:prSet presAssocID="{D8EADE21-91E5-F743-AAE1-AEE160834522}" presName="gear2srcNode" presStyleLbl="node1" presStyleIdx="1" presStyleCnt="3"/>
      <dgm:spPr/>
    </dgm:pt>
    <dgm:pt modelId="{FB5CEAFD-7028-4247-BCA7-8413252B6869}" type="pres">
      <dgm:prSet presAssocID="{D8EADE21-91E5-F743-AAE1-AEE160834522}" presName="gear2dstNode" presStyleLbl="node1" presStyleIdx="1" presStyleCnt="3"/>
      <dgm:spPr/>
    </dgm:pt>
    <dgm:pt modelId="{89BF9DA7-C778-0445-9F4C-9B68FCB4FA45}" type="pres">
      <dgm:prSet presAssocID="{930E31B1-72A6-3A45-8BD4-7AD57B6024FA}" presName="gear3" presStyleLbl="node1" presStyleIdx="2" presStyleCnt="3"/>
      <dgm:spPr/>
    </dgm:pt>
    <dgm:pt modelId="{D21E23AE-BA2E-C248-BA01-1F31E394C24D}" type="pres">
      <dgm:prSet presAssocID="{930E31B1-72A6-3A45-8BD4-7AD57B6024FA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EDC8420-3E53-CE49-B16F-F47434B5F9E5}" type="pres">
      <dgm:prSet presAssocID="{930E31B1-72A6-3A45-8BD4-7AD57B6024FA}" presName="gear3srcNode" presStyleLbl="node1" presStyleIdx="2" presStyleCnt="3"/>
      <dgm:spPr/>
    </dgm:pt>
    <dgm:pt modelId="{F4268DA5-DB9A-7D47-B27A-BFFEBA375058}" type="pres">
      <dgm:prSet presAssocID="{930E31B1-72A6-3A45-8BD4-7AD57B6024FA}" presName="gear3dstNode" presStyleLbl="node1" presStyleIdx="2" presStyleCnt="3"/>
      <dgm:spPr/>
    </dgm:pt>
    <dgm:pt modelId="{2B7714BA-075C-D541-BD02-55C2AFD42A2F}" type="pres">
      <dgm:prSet presAssocID="{26DA48FC-820B-EB47-A002-A8E50493C2A4}" presName="connector1" presStyleLbl="sibTrans2D1" presStyleIdx="0" presStyleCnt="3"/>
      <dgm:spPr/>
    </dgm:pt>
    <dgm:pt modelId="{F5A6B9AF-A9B3-604E-AD19-F9B186926519}" type="pres">
      <dgm:prSet presAssocID="{675DA7ED-C351-EC48-AEB1-415C2203C96D}" presName="connector2" presStyleLbl="sibTrans2D1" presStyleIdx="1" presStyleCnt="3"/>
      <dgm:spPr/>
    </dgm:pt>
    <dgm:pt modelId="{9554E13A-13F7-694A-8205-6455217EAD4D}" type="pres">
      <dgm:prSet presAssocID="{FA59ACEA-C6A8-564B-A3B7-634FE15EC24B}" presName="connector3" presStyleLbl="sibTrans2D1" presStyleIdx="2" presStyleCnt="3"/>
      <dgm:spPr/>
    </dgm:pt>
  </dgm:ptLst>
  <dgm:cxnLst>
    <dgm:cxn modelId="{B692810B-6ED5-442C-B898-95437A1A1D0D}" type="presOf" srcId="{8D2D792C-D791-D942-B4C5-98EA5E9EFF68}" destId="{43AAE048-45DF-B841-BBF6-121FCAA97480}" srcOrd="2" destOrd="0" presId="urn:microsoft.com/office/officeart/2005/8/layout/gear1"/>
    <dgm:cxn modelId="{85FC3E0D-35F6-4D0C-9F6C-E893DF8FAD8C}" type="presOf" srcId="{930E31B1-72A6-3A45-8BD4-7AD57B6024FA}" destId="{89BF9DA7-C778-0445-9F4C-9B68FCB4FA45}" srcOrd="0" destOrd="0" presId="urn:microsoft.com/office/officeart/2005/8/layout/gear1"/>
    <dgm:cxn modelId="{726A986A-137C-A447-9DF1-766FAE06FE62}" srcId="{13AA0969-AF0E-2240-9CF1-F5D710850637}" destId="{8D2D792C-D791-D942-B4C5-98EA5E9EFF68}" srcOrd="0" destOrd="0" parTransId="{EDF2767D-F34E-2E42-AF7C-579EDECD81EC}" sibTransId="{26DA48FC-820B-EB47-A002-A8E50493C2A4}"/>
    <dgm:cxn modelId="{79E72657-255B-4CEE-927C-7C572440409E}" type="presOf" srcId="{D8EADE21-91E5-F743-AAE1-AEE160834522}" destId="{50504F73-68AE-A44B-A141-1A6D731E6B06}" srcOrd="1" destOrd="0" presId="urn:microsoft.com/office/officeart/2005/8/layout/gear1"/>
    <dgm:cxn modelId="{B47C8785-2A6C-46A8-B91A-049761F9D2F2}" type="presOf" srcId="{8D2D792C-D791-D942-B4C5-98EA5E9EFF68}" destId="{A3064603-5D87-264E-AF13-7B9CA81F69C5}" srcOrd="1" destOrd="0" presId="urn:microsoft.com/office/officeart/2005/8/layout/gear1"/>
    <dgm:cxn modelId="{C6AA368A-809B-49DE-B9E0-0AE2499B4F36}" type="presOf" srcId="{D8EADE21-91E5-F743-AAE1-AEE160834522}" destId="{FB5CEAFD-7028-4247-BCA7-8413252B6869}" srcOrd="2" destOrd="0" presId="urn:microsoft.com/office/officeart/2005/8/layout/gear1"/>
    <dgm:cxn modelId="{24B5D88D-5D75-4BF8-83BB-F4D8E5A3BE99}" type="presOf" srcId="{930E31B1-72A6-3A45-8BD4-7AD57B6024FA}" destId="{D21E23AE-BA2E-C248-BA01-1F31E394C24D}" srcOrd="1" destOrd="0" presId="urn:microsoft.com/office/officeart/2005/8/layout/gear1"/>
    <dgm:cxn modelId="{3567B095-255A-4A7F-8E7E-20CCF696197C}" type="presOf" srcId="{FA59ACEA-C6A8-564B-A3B7-634FE15EC24B}" destId="{9554E13A-13F7-694A-8205-6455217EAD4D}" srcOrd="0" destOrd="0" presId="urn:microsoft.com/office/officeart/2005/8/layout/gear1"/>
    <dgm:cxn modelId="{5E527499-5DE4-4785-BE91-864777CB97D2}" type="presOf" srcId="{675DA7ED-C351-EC48-AEB1-415C2203C96D}" destId="{F5A6B9AF-A9B3-604E-AD19-F9B186926519}" srcOrd="0" destOrd="0" presId="urn:microsoft.com/office/officeart/2005/8/layout/gear1"/>
    <dgm:cxn modelId="{D547DFA2-9A9C-49D5-88DC-90B1EA59637D}" type="presOf" srcId="{D8EADE21-91E5-F743-AAE1-AEE160834522}" destId="{9155E736-C838-2C4A-B5A7-1AB881A6881B}" srcOrd="0" destOrd="0" presId="urn:microsoft.com/office/officeart/2005/8/layout/gear1"/>
    <dgm:cxn modelId="{E242F5B2-DE09-4B8B-AA88-EFEFDCCC7EE9}" type="presOf" srcId="{26DA48FC-820B-EB47-A002-A8E50493C2A4}" destId="{2B7714BA-075C-D541-BD02-55C2AFD42A2F}" srcOrd="0" destOrd="0" presId="urn:microsoft.com/office/officeart/2005/8/layout/gear1"/>
    <dgm:cxn modelId="{13580CC2-2570-4F16-8E96-7B745C00DCD4}" type="presOf" srcId="{8D2D792C-D791-D942-B4C5-98EA5E9EFF68}" destId="{B97E18A6-1B5E-3A42-B7C0-F8BC2F0C6E95}" srcOrd="0" destOrd="0" presId="urn:microsoft.com/office/officeart/2005/8/layout/gear1"/>
    <dgm:cxn modelId="{094EABC6-BF34-B147-B3F4-5E020FC80E27}" srcId="{13AA0969-AF0E-2240-9CF1-F5D710850637}" destId="{D8EADE21-91E5-F743-AAE1-AEE160834522}" srcOrd="1" destOrd="0" parTransId="{8A2E0E19-6C0C-EA4D-B599-F6D83B9A92DF}" sibTransId="{675DA7ED-C351-EC48-AEB1-415C2203C96D}"/>
    <dgm:cxn modelId="{ED5C04CD-C2B9-8247-93AD-D912DB45DF8B}" srcId="{13AA0969-AF0E-2240-9CF1-F5D710850637}" destId="{930E31B1-72A6-3A45-8BD4-7AD57B6024FA}" srcOrd="2" destOrd="0" parTransId="{F1B995DC-712F-2340-A136-E39E836754A4}" sibTransId="{FA59ACEA-C6A8-564B-A3B7-634FE15EC24B}"/>
    <dgm:cxn modelId="{E10863F6-575D-47AE-92C7-ED426505E301}" type="presOf" srcId="{930E31B1-72A6-3A45-8BD4-7AD57B6024FA}" destId="{5EDC8420-3E53-CE49-B16F-F47434B5F9E5}" srcOrd="2" destOrd="0" presId="urn:microsoft.com/office/officeart/2005/8/layout/gear1"/>
    <dgm:cxn modelId="{0F0DD5F6-05B3-4BED-85BE-323193F299EE}" type="presOf" srcId="{13AA0969-AF0E-2240-9CF1-F5D710850637}" destId="{DB177C8F-DE1A-DC4A-9D0B-73C480A2B02F}" srcOrd="0" destOrd="0" presId="urn:microsoft.com/office/officeart/2005/8/layout/gear1"/>
    <dgm:cxn modelId="{63A6E2FC-A6BE-408A-9EE3-4C146CCD02D3}" type="presOf" srcId="{930E31B1-72A6-3A45-8BD4-7AD57B6024FA}" destId="{F4268DA5-DB9A-7D47-B27A-BFFEBA375058}" srcOrd="3" destOrd="0" presId="urn:microsoft.com/office/officeart/2005/8/layout/gear1"/>
    <dgm:cxn modelId="{B57EBA76-F465-4ACB-A0EF-BDDB769FB597}" type="presParOf" srcId="{DB177C8F-DE1A-DC4A-9D0B-73C480A2B02F}" destId="{B97E18A6-1B5E-3A42-B7C0-F8BC2F0C6E95}" srcOrd="0" destOrd="0" presId="urn:microsoft.com/office/officeart/2005/8/layout/gear1"/>
    <dgm:cxn modelId="{E299BB8D-E95B-49EE-825B-CBCA374CB4EF}" type="presParOf" srcId="{DB177C8F-DE1A-DC4A-9D0B-73C480A2B02F}" destId="{A3064603-5D87-264E-AF13-7B9CA81F69C5}" srcOrd="1" destOrd="0" presId="urn:microsoft.com/office/officeart/2005/8/layout/gear1"/>
    <dgm:cxn modelId="{87B19B30-0814-4E6D-A2EE-52973DEB6254}" type="presParOf" srcId="{DB177C8F-DE1A-DC4A-9D0B-73C480A2B02F}" destId="{43AAE048-45DF-B841-BBF6-121FCAA97480}" srcOrd="2" destOrd="0" presId="urn:microsoft.com/office/officeart/2005/8/layout/gear1"/>
    <dgm:cxn modelId="{E1ADD7C6-3295-4096-9EAC-2F004DD72296}" type="presParOf" srcId="{DB177C8F-DE1A-DC4A-9D0B-73C480A2B02F}" destId="{9155E736-C838-2C4A-B5A7-1AB881A6881B}" srcOrd="3" destOrd="0" presId="urn:microsoft.com/office/officeart/2005/8/layout/gear1"/>
    <dgm:cxn modelId="{913804DD-C2F9-4BB1-BDA0-5B6D4AEAF615}" type="presParOf" srcId="{DB177C8F-DE1A-DC4A-9D0B-73C480A2B02F}" destId="{50504F73-68AE-A44B-A141-1A6D731E6B06}" srcOrd="4" destOrd="0" presId="urn:microsoft.com/office/officeart/2005/8/layout/gear1"/>
    <dgm:cxn modelId="{B72E6672-4872-4A63-87B7-80098F49F246}" type="presParOf" srcId="{DB177C8F-DE1A-DC4A-9D0B-73C480A2B02F}" destId="{FB5CEAFD-7028-4247-BCA7-8413252B6869}" srcOrd="5" destOrd="0" presId="urn:microsoft.com/office/officeart/2005/8/layout/gear1"/>
    <dgm:cxn modelId="{19B831EF-8F20-4D12-A523-98DE9288811A}" type="presParOf" srcId="{DB177C8F-DE1A-DC4A-9D0B-73C480A2B02F}" destId="{89BF9DA7-C778-0445-9F4C-9B68FCB4FA45}" srcOrd="6" destOrd="0" presId="urn:microsoft.com/office/officeart/2005/8/layout/gear1"/>
    <dgm:cxn modelId="{09E72543-5110-4BF7-AACA-E8B5584C1A14}" type="presParOf" srcId="{DB177C8F-DE1A-DC4A-9D0B-73C480A2B02F}" destId="{D21E23AE-BA2E-C248-BA01-1F31E394C24D}" srcOrd="7" destOrd="0" presId="urn:microsoft.com/office/officeart/2005/8/layout/gear1"/>
    <dgm:cxn modelId="{B64294B2-EF77-4667-8444-C78CAB87987B}" type="presParOf" srcId="{DB177C8F-DE1A-DC4A-9D0B-73C480A2B02F}" destId="{5EDC8420-3E53-CE49-B16F-F47434B5F9E5}" srcOrd="8" destOrd="0" presId="urn:microsoft.com/office/officeart/2005/8/layout/gear1"/>
    <dgm:cxn modelId="{13E0838D-A2ED-46D7-8072-DE44D26C8C3D}" type="presParOf" srcId="{DB177C8F-DE1A-DC4A-9D0B-73C480A2B02F}" destId="{F4268DA5-DB9A-7D47-B27A-BFFEBA375058}" srcOrd="9" destOrd="0" presId="urn:microsoft.com/office/officeart/2005/8/layout/gear1"/>
    <dgm:cxn modelId="{C608A3F6-EB64-49A6-AF35-EFE01E6B50BE}" type="presParOf" srcId="{DB177C8F-DE1A-DC4A-9D0B-73C480A2B02F}" destId="{2B7714BA-075C-D541-BD02-55C2AFD42A2F}" srcOrd="10" destOrd="0" presId="urn:microsoft.com/office/officeart/2005/8/layout/gear1"/>
    <dgm:cxn modelId="{1D577151-F859-40DB-8E4F-9694A32BD1CC}" type="presParOf" srcId="{DB177C8F-DE1A-DC4A-9D0B-73C480A2B02F}" destId="{F5A6B9AF-A9B3-604E-AD19-F9B186926519}" srcOrd="11" destOrd="0" presId="urn:microsoft.com/office/officeart/2005/8/layout/gear1"/>
    <dgm:cxn modelId="{9F666141-CCE7-4E6F-8E5F-FB16D6CB86CE}" type="presParOf" srcId="{DB177C8F-DE1A-DC4A-9D0B-73C480A2B02F}" destId="{9554E13A-13F7-694A-8205-6455217EAD4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67FB31-EED4-426A-BB35-6572AC71EE3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"/>
        </a:p>
      </dgm:t>
    </dgm:pt>
    <dgm:pt modelId="{E1A18391-575E-4CDC-8F6A-4599F4BF8CB2}">
      <dgm:prSet phldrT="[Text]"/>
      <dgm:spPr>
        <a:solidFill>
          <a:srgbClr val="00558F"/>
        </a:solidFill>
      </dgm:spPr>
      <dgm:t>
        <a:bodyPr/>
        <a:lstStyle/>
        <a:p>
          <a:pPr algn="l" rtl="0"/>
          <a:r>
            <a:rPr lang="fr" b="0" i="0" u="none" baseline="0">
              <a:solidFill>
                <a:schemeClr val="bg1"/>
              </a:solidFill>
            </a:rPr>
            <a:t>Ressources limitées</a:t>
          </a:r>
          <a:endParaRPr lang="fr" dirty="0">
            <a:solidFill>
              <a:schemeClr val="bg1"/>
            </a:solidFill>
          </a:endParaRPr>
        </a:p>
      </dgm:t>
    </dgm:pt>
    <dgm:pt modelId="{4B7106B1-5C14-45AB-A197-CB916AFB1E09}" type="parTrans" cxnId="{A5F13153-6FB1-49B2-BDE8-F6F17B7C16CB}">
      <dgm:prSet/>
      <dgm:spPr/>
      <dgm:t>
        <a:bodyPr/>
        <a:lstStyle/>
        <a:p>
          <a:endParaRPr lang="fr"/>
        </a:p>
      </dgm:t>
    </dgm:pt>
    <dgm:pt modelId="{75D6BAFD-FD09-4A21-8FB4-68D6405CEF4A}" type="sibTrans" cxnId="{A5F13153-6FB1-49B2-BDE8-F6F17B7C16CB}">
      <dgm:prSet/>
      <dgm:spPr/>
      <dgm:t>
        <a:bodyPr/>
        <a:lstStyle/>
        <a:p>
          <a:endParaRPr lang="fr"/>
        </a:p>
      </dgm:t>
    </dgm:pt>
    <dgm:pt modelId="{24F6E1F5-3C10-4451-AF21-A97345F12524}">
      <dgm:prSet/>
      <dgm:spPr>
        <a:solidFill>
          <a:srgbClr val="00558F"/>
        </a:solidFill>
      </dgm:spPr>
      <dgm:t>
        <a:bodyPr/>
        <a:lstStyle/>
        <a:p>
          <a:pPr algn="l" rtl="0"/>
          <a:r>
            <a:rPr lang="fr" b="0" i="0" u="none" baseline="0">
              <a:solidFill>
                <a:schemeClr val="bg1"/>
              </a:solidFill>
            </a:rPr>
            <a:t>Beaucoup de demandes similaires</a:t>
          </a:r>
          <a:endParaRPr lang="fr" dirty="0">
            <a:solidFill>
              <a:schemeClr val="bg1"/>
            </a:solidFill>
          </a:endParaRPr>
        </a:p>
      </dgm:t>
    </dgm:pt>
    <dgm:pt modelId="{9E3E71EC-112A-4B2D-9307-1C531CF08026}" type="parTrans" cxnId="{456D9AD5-870A-4BD8-8DF1-990D08D7E2F9}">
      <dgm:prSet/>
      <dgm:spPr/>
      <dgm:t>
        <a:bodyPr/>
        <a:lstStyle/>
        <a:p>
          <a:endParaRPr lang="fr"/>
        </a:p>
      </dgm:t>
    </dgm:pt>
    <dgm:pt modelId="{48A67071-024C-4BB5-ABD8-00DA82617085}" type="sibTrans" cxnId="{456D9AD5-870A-4BD8-8DF1-990D08D7E2F9}">
      <dgm:prSet/>
      <dgm:spPr/>
      <dgm:t>
        <a:bodyPr/>
        <a:lstStyle/>
        <a:p>
          <a:endParaRPr lang="fr"/>
        </a:p>
      </dgm:t>
    </dgm:pt>
    <dgm:pt modelId="{F01C2D30-DFE0-41F2-B64A-93E27581C64A}">
      <dgm:prSet/>
      <dgm:spPr>
        <a:solidFill>
          <a:srgbClr val="00558F"/>
        </a:solidFill>
      </dgm:spPr>
      <dgm:t>
        <a:bodyPr/>
        <a:lstStyle/>
        <a:p>
          <a:pPr algn="l" rtl="0"/>
          <a:r>
            <a:rPr lang="fr" b="0" i="0" u="none" baseline="0">
              <a:solidFill>
                <a:schemeClr val="bg1"/>
              </a:solidFill>
            </a:rPr>
            <a:t>Autres problèmes plus actuels</a:t>
          </a:r>
          <a:endParaRPr lang="fr" dirty="0">
            <a:solidFill>
              <a:schemeClr val="bg1"/>
            </a:solidFill>
          </a:endParaRPr>
        </a:p>
      </dgm:t>
    </dgm:pt>
    <dgm:pt modelId="{F41AF52E-5F49-4D52-A8B4-F61A0818EAE0}" type="parTrans" cxnId="{1D27D9F9-45CB-4AD7-A625-DEA6E219957F}">
      <dgm:prSet/>
      <dgm:spPr/>
      <dgm:t>
        <a:bodyPr/>
        <a:lstStyle/>
        <a:p>
          <a:endParaRPr lang="fr"/>
        </a:p>
      </dgm:t>
    </dgm:pt>
    <dgm:pt modelId="{24C210CF-2EAF-494B-9542-CE44F63D415E}" type="sibTrans" cxnId="{1D27D9F9-45CB-4AD7-A625-DEA6E219957F}">
      <dgm:prSet/>
      <dgm:spPr/>
      <dgm:t>
        <a:bodyPr/>
        <a:lstStyle/>
        <a:p>
          <a:endParaRPr lang="fr"/>
        </a:p>
      </dgm:t>
    </dgm:pt>
    <dgm:pt modelId="{FAA5E94E-F4BC-4748-BBBA-D92A91EEA0E2}">
      <dgm:prSet/>
      <dgm:spPr>
        <a:solidFill>
          <a:srgbClr val="00558F"/>
        </a:solidFill>
      </dgm:spPr>
      <dgm:t>
        <a:bodyPr/>
        <a:lstStyle/>
        <a:p>
          <a:pPr algn="l" rtl="0"/>
          <a:r>
            <a:rPr lang="fr" b="0" i="0" u="none" baseline="0">
              <a:solidFill>
                <a:schemeClr val="bg1"/>
              </a:solidFill>
            </a:rPr>
            <a:t>Souvent une vision à court terme</a:t>
          </a:r>
          <a:endParaRPr lang="fr" dirty="0">
            <a:solidFill>
              <a:schemeClr val="bg1"/>
            </a:solidFill>
          </a:endParaRPr>
        </a:p>
      </dgm:t>
    </dgm:pt>
    <dgm:pt modelId="{63B31D19-CDE9-419A-8921-FA75DE11F6A3}" type="parTrans" cxnId="{CB46CB21-37DD-4ECD-BB5A-9D054659074F}">
      <dgm:prSet/>
      <dgm:spPr/>
      <dgm:t>
        <a:bodyPr/>
        <a:lstStyle/>
        <a:p>
          <a:endParaRPr lang="fr"/>
        </a:p>
      </dgm:t>
    </dgm:pt>
    <dgm:pt modelId="{8FABB19C-8E07-413B-89B4-A1FB8A1A70A0}" type="sibTrans" cxnId="{CB46CB21-37DD-4ECD-BB5A-9D054659074F}">
      <dgm:prSet/>
      <dgm:spPr/>
      <dgm:t>
        <a:bodyPr/>
        <a:lstStyle/>
        <a:p>
          <a:endParaRPr lang="fr"/>
        </a:p>
      </dgm:t>
    </dgm:pt>
    <dgm:pt modelId="{5B8D5834-402E-426E-8CA2-80F742BA7080}" type="pres">
      <dgm:prSet presAssocID="{2D67FB31-EED4-426A-BB35-6572AC71EE3C}" presName="linear" presStyleCnt="0">
        <dgm:presLayoutVars>
          <dgm:dir/>
          <dgm:resizeHandles val="exact"/>
        </dgm:presLayoutVars>
      </dgm:prSet>
      <dgm:spPr/>
    </dgm:pt>
    <dgm:pt modelId="{5B8EB404-32A4-4719-B53D-13DFD9DC469F}" type="pres">
      <dgm:prSet presAssocID="{E1A18391-575E-4CDC-8F6A-4599F4BF8CB2}" presName="comp" presStyleCnt="0"/>
      <dgm:spPr/>
    </dgm:pt>
    <dgm:pt modelId="{05908D05-2899-4609-B723-5A03052FA911}" type="pres">
      <dgm:prSet presAssocID="{E1A18391-575E-4CDC-8F6A-4599F4BF8CB2}" presName="box" presStyleLbl="node1" presStyleIdx="0" presStyleCnt="4"/>
      <dgm:spPr/>
    </dgm:pt>
    <dgm:pt modelId="{18C0AF7B-BDDF-4FCD-AAD3-8B11853929EC}" type="pres">
      <dgm:prSet presAssocID="{E1A18391-575E-4CDC-8F6A-4599F4BF8CB2}" presName="img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3261B399-AEFE-42F7-9481-0A9781843A33}" type="pres">
      <dgm:prSet presAssocID="{E1A18391-575E-4CDC-8F6A-4599F4BF8CB2}" presName="text" presStyleLbl="node1" presStyleIdx="0" presStyleCnt="4">
        <dgm:presLayoutVars>
          <dgm:bulletEnabled val="1"/>
        </dgm:presLayoutVars>
      </dgm:prSet>
      <dgm:spPr/>
    </dgm:pt>
    <dgm:pt modelId="{BC85279F-7630-48F0-BE4F-5381D7766DE8}" type="pres">
      <dgm:prSet presAssocID="{75D6BAFD-FD09-4A21-8FB4-68D6405CEF4A}" presName="spacer" presStyleCnt="0"/>
      <dgm:spPr/>
    </dgm:pt>
    <dgm:pt modelId="{BDEF75FA-28AB-4C84-B2BD-D3E32753B938}" type="pres">
      <dgm:prSet presAssocID="{24F6E1F5-3C10-4451-AF21-A97345F12524}" presName="comp" presStyleCnt="0"/>
      <dgm:spPr/>
    </dgm:pt>
    <dgm:pt modelId="{D104199D-E50E-499D-95D1-DE0E30E59962}" type="pres">
      <dgm:prSet presAssocID="{24F6E1F5-3C10-4451-AF21-A97345F12524}" presName="box" presStyleLbl="node1" presStyleIdx="1" presStyleCnt="4"/>
      <dgm:spPr/>
    </dgm:pt>
    <dgm:pt modelId="{8A9BEA6E-B15A-4B23-99A3-A2EE5EAABE5A}" type="pres">
      <dgm:prSet presAssocID="{24F6E1F5-3C10-4451-AF21-A97345F12524}" presName="img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E567D9DE-EA6A-47F8-A2EE-21E672F55BAE}" type="pres">
      <dgm:prSet presAssocID="{24F6E1F5-3C10-4451-AF21-A97345F12524}" presName="text" presStyleLbl="node1" presStyleIdx="1" presStyleCnt="4">
        <dgm:presLayoutVars>
          <dgm:bulletEnabled val="1"/>
        </dgm:presLayoutVars>
      </dgm:prSet>
      <dgm:spPr/>
    </dgm:pt>
    <dgm:pt modelId="{24206F59-E90C-4C73-94BE-3DA482FBF8AA}" type="pres">
      <dgm:prSet presAssocID="{48A67071-024C-4BB5-ABD8-00DA82617085}" presName="spacer" presStyleCnt="0"/>
      <dgm:spPr/>
    </dgm:pt>
    <dgm:pt modelId="{2F6E80B2-F320-4868-AF07-09412EA3F04F}" type="pres">
      <dgm:prSet presAssocID="{F01C2D30-DFE0-41F2-B64A-93E27581C64A}" presName="comp" presStyleCnt="0"/>
      <dgm:spPr/>
    </dgm:pt>
    <dgm:pt modelId="{31CF2F29-D825-476C-910B-749E339B5FFF}" type="pres">
      <dgm:prSet presAssocID="{F01C2D30-DFE0-41F2-B64A-93E27581C64A}" presName="box" presStyleLbl="node1" presStyleIdx="2" presStyleCnt="4"/>
      <dgm:spPr/>
    </dgm:pt>
    <dgm:pt modelId="{D23D948F-2F36-4EB7-AB63-A7C74A2ACDF2}" type="pres">
      <dgm:prSet presAssocID="{F01C2D30-DFE0-41F2-B64A-93E27581C64A}" presName="img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EF6F1C8A-947C-4106-A30D-8AB93C1671D2}" type="pres">
      <dgm:prSet presAssocID="{F01C2D30-DFE0-41F2-B64A-93E27581C64A}" presName="text" presStyleLbl="node1" presStyleIdx="2" presStyleCnt="4">
        <dgm:presLayoutVars>
          <dgm:bulletEnabled val="1"/>
        </dgm:presLayoutVars>
      </dgm:prSet>
      <dgm:spPr/>
    </dgm:pt>
    <dgm:pt modelId="{9DD7004A-4263-4CBB-ADC4-240ADB7422B9}" type="pres">
      <dgm:prSet presAssocID="{24C210CF-2EAF-494B-9542-CE44F63D415E}" presName="spacer" presStyleCnt="0"/>
      <dgm:spPr/>
    </dgm:pt>
    <dgm:pt modelId="{1FC877EF-F2D0-4454-8606-27282D505078}" type="pres">
      <dgm:prSet presAssocID="{FAA5E94E-F4BC-4748-BBBA-D92A91EEA0E2}" presName="comp" presStyleCnt="0"/>
      <dgm:spPr/>
    </dgm:pt>
    <dgm:pt modelId="{C8DC6C0E-C276-45A5-8F35-7AF536574BC8}" type="pres">
      <dgm:prSet presAssocID="{FAA5E94E-F4BC-4748-BBBA-D92A91EEA0E2}" presName="box" presStyleLbl="node1" presStyleIdx="3" presStyleCnt="4"/>
      <dgm:spPr/>
    </dgm:pt>
    <dgm:pt modelId="{B2836E6E-C799-44CE-9183-06228DFA2883}" type="pres">
      <dgm:prSet presAssocID="{FAA5E94E-F4BC-4748-BBBA-D92A91EEA0E2}" presName="img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6E0F83AF-EB88-4288-B621-0BE60B67358E}" type="pres">
      <dgm:prSet presAssocID="{FAA5E94E-F4BC-4748-BBBA-D92A91EEA0E2}" presName="text" presStyleLbl="node1" presStyleIdx="3" presStyleCnt="4">
        <dgm:presLayoutVars>
          <dgm:bulletEnabled val="1"/>
        </dgm:presLayoutVars>
      </dgm:prSet>
      <dgm:spPr/>
    </dgm:pt>
  </dgm:ptLst>
  <dgm:cxnLst>
    <dgm:cxn modelId="{2DADEB1A-3DF1-47CC-900C-49869CD533F2}" type="presOf" srcId="{E1A18391-575E-4CDC-8F6A-4599F4BF8CB2}" destId="{3261B399-AEFE-42F7-9481-0A9781843A33}" srcOrd="1" destOrd="0" presId="urn:microsoft.com/office/officeart/2005/8/layout/vList4"/>
    <dgm:cxn modelId="{CB46CB21-37DD-4ECD-BB5A-9D054659074F}" srcId="{2D67FB31-EED4-426A-BB35-6572AC71EE3C}" destId="{FAA5E94E-F4BC-4748-BBBA-D92A91EEA0E2}" srcOrd="3" destOrd="0" parTransId="{63B31D19-CDE9-419A-8921-FA75DE11F6A3}" sibTransId="{8FABB19C-8E07-413B-89B4-A1FB8A1A70A0}"/>
    <dgm:cxn modelId="{20029239-89B2-4654-B327-87DA2C7C4365}" type="presOf" srcId="{FAA5E94E-F4BC-4748-BBBA-D92A91EEA0E2}" destId="{C8DC6C0E-C276-45A5-8F35-7AF536574BC8}" srcOrd="0" destOrd="0" presId="urn:microsoft.com/office/officeart/2005/8/layout/vList4"/>
    <dgm:cxn modelId="{A924474B-4E4B-4543-B31F-3A8807D426F5}" type="presOf" srcId="{E1A18391-575E-4CDC-8F6A-4599F4BF8CB2}" destId="{05908D05-2899-4609-B723-5A03052FA911}" srcOrd="0" destOrd="0" presId="urn:microsoft.com/office/officeart/2005/8/layout/vList4"/>
    <dgm:cxn modelId="{A5F13153-6FB1-49B2-BDE8-F6F17B7C16CB}" srcId="{2D67FB31-EED4-426A-BB35-6572AC71EE3C}" destId="{E1A18391-575E-4CDC-8F6A-4599F4BF8CB2}" srcOrd="0" destOrd="0" parTransId="{4B7106B1-5C14-45AB-A197-CB916AFB1E09}" sibTransId="{75D6BAFD-FD09-4A21-8FB4-68D6405CEF4A}"/>
    <dgm:cxn modelId="{9D75738E-8473-45FE-AF38-B515B5094927}" type="presOf" srcId="{2D67FB31-EED4-426A-BB35-6572AC71EE3C}" destId="{5B8D5834-402E-426E-8CA2-80F742BA7080}" srcOrd="0" destOrd="0" presId="urn:microsoft.com/office/officeart/2005/8/layout/vList4"/>
    <dgm:cxn modelId="{06722F9E-0AED-4343-8041-CA03B3242FE8}" type="presOf" srcId="{F01C2D30-DFE0-41F2-B64A-93E27581C64A}" destId="{31CF2F29-D825-476C-910B-749E339B5FFF}" srcOrd="0" destOrd="0" presId="urn:microsoft.com/office/officeart/2005/8/layout/vList4"/>
    <dgm:cxn modelId="{73403AA2-D1C0-4092-99B8-5AD9C0761AF5}" type="presOf" srcId="{FAA5E94E-F4BC-4748-BBBA-D92A91EEA0E2}" destId="{6E0F83AF-EB88-4288-B621-0BE60B67358E}" srcOrd="1" destOrd="0" presId="urn:microsoft.com/office/officeart/2005/8/layout/vList4"/>
    <dgm:cxn modelId="{5CEBDFB3-83F1-496E-A806-2ADB480C2305}" type="presOf" srcId="{F01C2D30-DFE0-41F2-B64A-93E27581C64A}" destId="{EF6F1C8A-947C-4106-A30D-8AB93C1671D2}" srcOrd="1" destOrd="0" presId="urn:microsoft.com/office/officeart/2005/8/layout/vList4"/>
    <dgm:cxn modelId="{D612AFC6-0AD6-45AC-911D-0F6D45F5CD82}" type="presOf" srcId="{24F6E1F5-3C10-4451-AF21-A97345F12524}" destId="{E567D9DE-EA6A-47F8-A2EE-21E672F55BAE}" srcOrd="1" destOrd="0" presId="urn:microsoft.com/office/officeart/2005/8/layout/vList4"/>
    <dgm:cxn modelId="{456D9AD5-870A-4BD8-8DF1-990D08D7E2F9}" srcId="{2D67FB31-EED4-426A-BB35-6572AC71EE3C}" destId="{24F6E1F5-3C10-4451-AF21-A97345F12524}" srcOrd="1" destOrd="0" parTransId="{9E3E71EC-112A-4B2D-9307-1C531CF08026}" sibTransId="{48A67071-024C-4BB5-ABD8-00DA82617085}"/>
    <dgm:cxn modelId="{35C5F2D6-CDEC-44AD-9840-CCF4F44A867C}" type="presOf" srcId="{24F6E1F5-3C10-4451-AF21-A97345F12524}" destId="{D104199D-E50E-499D-95D1-DE0E30E59962}" srcOrd="0" destOrd="0" presId="urn:microsoft.com/office/officeart/2005/8/layout/vList4"/>
    <dgm:cxn modelId="{1D27D9F9-45CB-4AD7-A625-DEA6E219957F}" srcId="{2D67FB31-EED4-426A-BB35-6572AC71EE3C}" destId="{F01C2D30-DFE0-41F2-B64A-93E27581C64A}" srcOrd="2" destOrd="0" parTransId="{F41AF52E-5F49-4D52-A8B4-F61A0818EAE0}" sibTransId="{24C210CF-2EAF-494B-9542-CE44F63D415E}"/>
    <dgm:cxn modelId="{55DAE4E1-33D6-4B04-8F2F-20D3E50F55FD}" type="presParOf" srcId="{5B8D5834-402E-426E-8CA2-80F742BA7080}" destId="{5B8EB404-32A4-4719-B53D-13DFD9DC469F}" srcOrd="0" destOrd="0" presId="urn:microsoft.com/office/officeart/2005/8/layout/vList4"/>
    <dgm:cxn modelId="{84DCB822-BDF7-438E-B1D3-C16F4CBD9518}" type="presParOf" srcId="{5B8EB404-32A4-4719-B53D-13DFD9DC469F}" destId="{05908D05-2899-4609-B723-5A03052FA911}" srcOrd="0" destOrd="0" presId="urn:microsoft.com/office/officeart/2005/8/layout/vList4"/>
    <dgm:cxn modelId="{EE462255-9BD0-4920-B615-C05DFA1F7DE4}" type="presParOf" srcId="{5B8EB404-32A4-4719-B53D-13DFD9DC469F}" destId="{18C0AF7B-BDDF-4FCD-AAD3-8B11853929EC}" srcOrd="1" destOrd="0" presId="urn:microsoft.com/office/officeart/2005/8/layout/vList4"/>
    <dgm:cxn modelId="{25215D5B-4571-4A79-AF43-CE545AB67EBF}" type="presParOf" srcId="{5B8EB404-32A4-4719-B53D-13DFD9DC469F}" destId="{3261B399-AEFE-42F7-9481-0A9781843A33}" srcOrd="2" destOrd="0" presId="urn:microsoft.com/office/officeart/2005/8/layout/vList4"/>
    <dgm:cxn modelId="{15BED53D-2FA7-4E9E-B0B1-C15C4521FED4}" type="presParOf" srcId="{5B8D5834-402E-426E-8CA2-80F742BA7080}" destId="{BC85279F-7630-48F0-BE4F-5381D7766DE8}" srcOrd="1" destOrd="0" presId="urn:microsoft.com/office/officeart/2005/8/layout/vList4"/>
    <dgm:cxn modelId="{DE0C38C0-79DA-416D-9333-8B97CE3E8DD0}" type="presParOf" srcId="{5B8D5834-402E-426E-8CA2-80F742BA7080}" destId="{BDEF75FA-28AB-4C84-B2BD-D3E32753B938}" srcOrd="2" destOrd="0" presId="urn:microsoft.com/office/officeart/2005/8/layout/vList4"/>
    <dgm:cxn modelId="{938CEDB0-31AB-4AFF-AE48-3FE14A26DAE0}" type="presParOf" srcId="{BDEF75FA-28AB-4C84-B2BD-D3E32753B938}" destId="{D104199D-E50E-499D-95D1-DE0E30E59962}" srcOrd="0" destOrd="0" presId="urn:microsoft.com/office/officeart/2005/8/layout/vList4"/>
    <dgm:cxn modelId="{55411DEE-2B3B-4E4F-A98A-ACC156F6C495}" type="presParOf" srcId="{BDEF75FA-28AB-4C84-B2BD-D3E32753B938}" destId="{8A9BEA6E-B15A-4B23-99A3-A2EE5EAABE5A}" srcOrd="1" destOrd="0" presId="urn:microsoft.com/office/officeart/2005/8/layout/vList4"/>
    <dgm:cxn modelId="{F77683CB-3D84-46F0-9518-DFA8234BD7F8}" type="presParOf" srcId="{BDEF75FA-28AB-4C84-B2BD-D3E32753B938}" destId="{E567D9DE-EA6A-47F8-A2EE-21E672F55BAE}" srcOrd="2" destOrd="0" presId="urn:microsoft.com/office/officeart/2005/8/layout/vList4"/>
    <dgm:cxn modelId="{187EE99D-3B21-4029-8DF4-C5D179F93898}" type="presParOf" srcId="{5B8D5834-402E-426E-8CA2-80F742BA7080}" destId="{24206F59-E90C-4C73-94BE-3DA482FBF8AA}" srcOrd="3" destOrd="0" presId="urn:microsoft.com/office/officeart/2005/8/layout/vList4"/>
    <dgm:cxn modelId="{2D513678-C020-4210-A950-2F1FF7C46856}" type="presParOf" srcId="{5B8D5834-402E-426E-8CA2-80F742BA7080}" destId="{2F6E80B2-F320-4868-AF07-09412EA3F04F}" srcOrd="4" destOrd="0" presId="urn:microsoft.com/office/officeart/2005/8/layout/vList4"/>
    <dgm:cxn modelId="{5CF0B2DD-2DC8-4024-954F-8CB779E96B0F}" type="presParOf" srcId="{2F6E80B2-F320-4868-AF07-09412EA3F04F}" destId="{31CF2F29-D825-476C-910B-749E339B5FFF}" srcOrd="0" destOrd="0" presId="urn:microsoft.com/office/officeart/2005/8/layout/vList4"/>
    <dgm:cxn modelId="{CA46BF44-4D7B-4839-93A2-3029F6539144}" type="presParOf" srcId="{2F6E80B2-F320-4868-AF07-09412EA3F04F}" destId="{D23D948F-2F36-4EB7-AB63-A7C74A2ACDF2}" srcOrd="1" destOrd="0" presId="urn:microsoft.com/office/officeart/2005/8/layout/vList4"/>
    <dgm:cxn modelId="{76C399D5-9D45-4D1A-8431-8E3134A3CEBE}" type="presParOf" srcId="{2F6E80B2-F320-4868-AF07-09412EA3F04F}" destId="{EF6F1C8A-947C-4106-A30D-8AB93C1671D2}" srcOrd="2" destOrd="0" presId="urn:microsoft.com/office/officeart/2005/8/layout/vList4"/>
    <dgm:cxn modelId="{242802B7-F34D-41C0-85BB-BCF1DD049950}" type="presParOf" srcId="{5B8D5834-402E-426E-8CA2-80F742BA7080}" destId="{9DD7004A-4263-4CBB-ADC4-240ADB7422B9}" srcOrd="5" destOrd="0" presId="urn:microsoft.com/office/officeart/2005/8/layout/vList4"/>
    <dgm:cxn modelId="{028292A0-A93B-41B4-92DB-17527FEC62FB}" type="presParOf" srcId="{5B8D5834-402E-426E-8CA2-80F742BA7080}" destId="{1FC877EF-F2D0-4454-8606-27282D505078}" srcOrd="6" destOrd="0" presId="urn:microsoft.com/office/officeart/2005/8/layout/vList4"/>
    <dgm:cxn modelId="{D25D1CED-E08A-45DE-B5C4-972615CDB585}" type="presParOf" srcId="{1FC877EF-F2D0-4454-8606-27282D505078}" destId="{C8DC6C0E-C276-45A5-8F35-7AF536574BC8}" srcOrd="0" destOrd="0" presId="urn:microsoft.com/office/officeart/2005/8/layout/vList4"/>
    <dgm:cxn modelId="{8F69784A-1BAE-48EA-9AE2-CF1E9DC10D20}" type="presParOf" srcId="{1FC877EF-F2D0-4454-8606-27282D505078}" destId="{B2836E6E-C799-44CE-9183-06228DFA2883}" srcOrd="1" destOrd="0" presId="urn:microsoft.com/office/officeart/2005/8/layout/vList4"/>
    <dgm:cxn modelId="{4E5CD525-5E8F-4D20-BA5C-5C00F18CCC92}" type="presParOf" srcId="{1FC877EF-F2D0-4454-8606-27282D505078}" destId="{6E0F83AF-EB88-4288-B621-0BE60B67358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D97A38-B301-494E-825D-3863E5E4F0F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6938EAE-70BC-415C-9B85-8894FA7929A2}">
      <dgm:prSet phldrT="[Text]" custT="1"/>
      <dgm:spPr>
        <a:solidFill>
          <a:srgbClr val="41A2AA"/>
        </a:solidFill>
      </dgm:spPr>
      <dgm:t>
        <a:bodyPr/>
        <a:lstStyle/>
        <a:p>
          <a:pPr algn="l" rtl="0"/>
          <a:r>
            <a:rPr lang="fr" sz="1400" b="1" i="0" u="none" baseline="0" dirty="0"/>
            <a:t>Janvier : </a:t>
          </a:r>
          <a:r>
            <a:rPr lang="fr" sz="1400" b="0" i="0" u="none" baseline="0" dirty="0"/>
            <a:t>Début des travaux au sein du ministère des Finances</a:t>
          </a:r>
          <a:endParaRPr lang="fr" sz="1400" dirty="0"/>
        </a:p>
      </dgm:t>
    </dgm:pt>
    <dgm:pt modelId="{EF8A03D2-4D05-4712-A269-3349475AF6D4}" type="parTrans" cxnId="{B97E51F8-0BB6-4C32-942A-EAD3B0F09D74}">
      <dgm:prSet/>
      <dgm:spPr/>
      <dgm:t>
        <a:bodyPr/>
        <a:lstStyle/>
        <a:p>
          <a:endParaRPr lang="fr"/>
        </a:p>
      </dgm:t>
    </dgm:pt>
    <dgm:pt modelId="{4D420401-6067-4A83-8A4E-111528D8FE36}" type="sibTrans" cxnId="{B97E51F8-0BB6-4C32-942A-EAD3B0F09D74}">
      <dgm:prSet/>
      <dgm:spPr/>
      <dgm:t>
        <a:bodyPr/>
        <a:lstStyle/>
        <a:p>
          <a:endParaRPr lang="fr"/>
        </a:p>
      </dgm:t>
    </dgm:pt>
    <dgm:pt modelId="{12DB52B0-9CDA-444F-9D6C-B42CCC2D351A}">
      <dgm:prSet custT="1"/>
      <dgm:spPr>
        <a:solidFill>
          <a:srgbClr val="00558F"/>
        </a:solidFill>
      </dgm:spPr>
      <dgm:t>
        <a:bodyPr/>
        <a:lstStyle/>
        <a:p>
          <a:pPr algn="l" rtl="0"/>
          <a:r>
            <a:rPr lang="fr" sz="1400" b="1" i="0" u="none" baseline="0" dirty="0"/>
            <a:t>Avril : </a:t>
          </a:r>
          <a:r>
            <a:rPr lang="fr" sz="1400" b="0" i="0" u="none" baseline="0" dirty="0"/>
            <a:t>Participation d'autres ministères concernés</a:t>
          </a:r>
        </a:p>
      </dgm:t>
    </dgm:pt>
    <dgm:pt modelId="{AF75FAF1-7D2C-4C64-B905-C71542AF20B6}" type="parTrans" cxnId="{CB8B56A8-F645-4032-A3F3-31D848C53493}">
      <dgm:prSet/>
      <dgm:spPr/>
      <dgm:t>
        <a:bodyPr/>
        <a:lstStyle/>
        <a:p>
          <a:endParaRPr lang="fr"/>
        </a:p>
      </dgm:t>
    </dgm:pt>
    <dgm:pt modelId="{196D538D-01E1-454C-B78B-F9F75C5B3F52}" type="sibTrans" cxnId="{CB8B56A8-F645-4032-A3F3-31D848C53493}">
      <dgm:prSet/>
      <dgm:spPr/>
      <dgm:t>
        <a:bodyPr/>
        <a:lstStyle/>
        <a:p>
          <a:endParaRPr lang="fr"/>
        </a:p>
      </dgm:t>
    </dgm:pt>
    <dgm:pt modelId="{6ED27E43-A3BF-45C4-B909-C42EA8549BE9}">
      <dgm:prSet custT="1"/>
      <dgm:spPr>
        <a:solidFill>
          <a:srgbClr val="0055BD"/>
        </a:solidFill>
      </dgm:spPr>
      <dgm:t>
        <a:bodyPr/>
        <a:lstStyle/>
        <a:p>
          <a:pPr algn="l" rtl="0"/>
          <a:r>
            <a:rPr lang="fr" sz="1400" b="1" i="0" u="none" baseline="0" dirty="0"/>
            <a:t>Juin : </a:t>
          </a:r>
          <a:r>
            <a:rPr lang="fr" sz="1400" b="0" i="0" u="none" baseline="0" dirty="0"/>
            <a:t>Décisions gouvernementales</a:t>
          </a:r>
        </a:p>
      </dgm:t>
    </dgm:pt>
    <dgm:pt modelId="{019A5C0B-CB21-471E-85A8-4C67F17DADA0}" type="parTrans" cxnId="{4C2A835C-7170-41C4-8A63-E3F4A9CDAF55}">
      <dgm:prSet/>
      <dgm:spPr/>
      <dgm:t>
        <a:bodyPr/>
        <a:lstStyle/>
        <a:p>
          <a:endParaRPr lang="fr"/>
        </a:p>
      </dgm:t>
    </dgm:pt>
    <dgm:pt modelId="{4C67984E-CE3B-4D36-805D-E65999F83C58}" type="sibTrans" cxnId="{4C2A835C-7170-41C4-8A63-E3F4A9CDAF55}">
      <dgm:prSet/>
      <dgm:spPr/>
      <dgm:t>
        <a:bodyPr/>
        <a:lstStyle/>
        <a:p>
          <a:endParaRPr lang="fr"/>
        </a:p>
      </dgm:t>
    </dgm:pt>
    <dgm:pt modelId="{C0435405-93F5-4177-AE9B-375CB646C1DF}">
      <dgm:prSet custT="1"/>
      <dgm:spPr>
        <a:solidFill>
          <a:srgbClr val="5E8299"/>
        </a:solidFill>
      </dgm:spPr>
      <dgm:t>
        <a:bodyPr/>
        <a:lstStyle/>
        <a:p>
          <a:pPr algn="l" rtl="0"/>
          <a:r>
            <a:rPr lang="fr" sz="1400" b="1" i="0" u="none" baseline="0" dirty="0"/>
            <a:t>Septembre : </a:t>
          </a:r>
          <a:r>
            <a:rPr lang="fr" sz="1400" b="0" i="0" u="none" baseline="0" dirty="0"/>
            <a:t>Présentation au Parlement</a:t>
          </a:r>
        </a:p>
      </dgm:t>
    </dgm:pt>
    <dgm:pt modelId="{B632E99B-A646-4101-AB71-544206B0F7BF}" type="parTrans" cxnId="{B2F7FEB3-C28E-4441-9D37-E1CB44460469}">
      <dgm:prSet/>
      <dgm:spPr/>
      <dgm:t>
        <a:bodyPr/>
        <a:lstStyle/>
        <a:p>
          <a:endParaRPr lang="fr"/>
        </a:p>
      </dgm:t>
    </dgm:pt>
    <dgm:pt modelId="{B1D24EC1-9CD0-4748-8006-955A35FB2E58}" type="sibTrans" cxnId="{B2F7FEB3-C28E-4441-9D37-E1CB44460469}">
      <dgm:prSet/>
      <dgm:spPr/>
      <dgm:t>
        <a:bodyPr/>
        <a:lstStyle/>
        <a:p>
          <a:endParaRPr lang="fr"/>
        </a:p>
      </dgm:t>
    </dgm:pt>
    <dgm:pt modelId="{6E24A15D-F63C-4531-860B-14290C56BB0E}">
      <dgm:prSet custT="1"/>
      <dgm:spPr>
        <a:solidFill>
          <a:srgbClr val="C00000"/>
        </a:solidFill>
      </dgm:spPr>
      <dgm:t>
        <a:bodyPr/>
        <a:lstStyle/>
        <a:p>
          <a:pPr algn="l" rtl="0"/>
          <a:r>
            <a:rPr lang="fr" sz="1400" b="1" i="0" u="none" baseline="0" dirty="0"/>
            <a:t>Octobre : </a:t>
          </a:r>
          <a:r>
            <a:rPr lang="fr" sz="1400" b="0" i="0" u="none" baseline="0" dirty="0"/>
            <a:t>Négociations politiques</a:t>
          </a:r>
        </a:p>
      </dgm:t>
    </dgm:pt>
    <dgm:pt modelId="{743D9A0A-8683-450D-88C6-B22A51E9BFBA}" type="parTrans" cxnId="{92BD0752-8F13-4364-AA1E-7BA0F94B5DD7}">
      <dgm:prSet/>
      <dgm:spPr/>
      <dgm:t>
        <a:bodyPr/>
        <a:lstStyle/>
        <a:p>
          <a:endParaRPr lang="fr"/>
        </a:p>
      </dgm:t>
    </dgm:pt>
    <dgm:pt modelId="{CF146798-FD94-4CFB-A30E-1774AD8CA427}" type="sibTrans" cxnId="{92BD0752-8F13-4364-AA1E-7BA0F94B5DD7}">
      <dgm:prSet/>
      <dgm:spPr/>
      <dgm:t>
        <a:bodyPr/>
        <a:lstStyle/>
        <a:p>
          <a:endParaRPr lang="fr"/>
        </a:p>
      </dgm:t>
    </dgm:pt>
    <dgm:pt modelId="{58E30A14-CAC7-4180-A85D-C117EE63D850}">
      <dgm:prSet custT="1"/>
      <dgm:spPr>
        <a:solidFill>
          <a:srgbClr val="93D3FF"/>
        </a:solidFill>
        <a:ln>
          <a:solidFill>
            <a:schemeClr val="bg1"/>
          </a:solidFill>
        </a:ln>
      </dgm:spPr>
      <dgm:t>
        <a:bodyPr/>
        <a:lstStyle/>
        <a:p>
          <a:pPr algn="l" rtl="0"/>
          <a:r>
            <a:rPr lang="fr" sz="1400" b="1" i="0" u="none" baseline="0" dirty="0">
              <a:solidFill>
                <a:srgbClr val="00558F"/>
              </a:solidFill>
            </a:rPr>
            <a:t>Décembre : </a:t>
          </a:r>
          <a:r>
            <a:rPr lang="fr" sz="1400" b="0" i="0" u="none" baseline="0" dirty="0">
              <a:solidFill>
                <a:srgbClr val="00558F"/>
              </a:solidFill>
            </a:rPr>
            <a:t>Adoption du budget</a:t>
          </a:r>
          <a:endParaRPr lang="fr" sz="1400" dirty="0">
            <a:solidFill>
              <a:srgbClr val="00558F"/>
            </a:solidFill>
          </a:endParaRPr>
        </a:p>
      </dgm:t>
    </dgm:pt>
    <dgm:pt modelId="{B6013D66-4E4D-4472-AFD7-25C3B9966AF0}" type="parTrans" cxnId="{229D4D13-CCB2-48A3-A2F0-862D8DCE63F3}">
      <dgm:prSet/>
      <dgm:spPr/>
      <dgm:t>
        <a:bodyPr/>
        <a:lstStyle/>
        <a:p>
          <a:endParaRPr lang="fr"/>
        </a:p>
      </dgm:t>
    </dgm:pt>
    <dgm:pt modelId="{11322F01-C7C6-477E-A633-BA9F8F657BD5}" type="sibTrans" cxnId="{229D4D13-CCB2-48A3-A2F0-862D8DCE63F3}">
      <dgm:prSet/>
      <dgm:spPr/>
      <dgm:t>
        <a:bodyPr/>
        <a:lstStyle/>
        <a:p>
          <a:endParaRPr lang="fr"/>
        </a:p>
      </dgm:t>
    </dgm:pt>
    <dgm:pt modelId="{F17FF75B-5A8F-486B-82F6-BE87341F59DD}" type="pres">
      <dgm:prSet presAssocID="{EFD97A38-B301-494E-825D-3863E5E4F0F3}" presName="CompostProcess" presStyleCnt="0">
        <dgm:presLayoutVars>
          <dgm:dir/>
          <dgm:resizeHandles val="exact"/>
        </dgm:presLayoutVars>
      </dgm:prSet>
      <dgm:spPr/>
    </dgm:pt>
    <dgm:pt modelId="{645DCC33-C190-4AE9-8F8B-6AA5A8EBB1D1}" type="pres">
      <dgm:prSet presAssocID="{EFD97A38-B301-494E-825D-3863E5E4F0F3}" presName="arrow" presStyleLbl="bgShp" presStyleIdx="0" presStyleCnt="1"/>
      <dgm:spPr>
        <a:solidFill>
          <a:srgbClr val="93D3FF"/>
        </a:solidFill>
        <a:ln>
          <a:solidFill>
            <a:srgbClr val="93D3FF"/>
          </a:solidFill>
        </a:ln>
      </dgm:spPr>
    </dgm:pt>
    <dgm:pt modelId="{1CC710CE-8CA2-4B92-830D-63D3E769D9B4}" type="pres">
      <dgm:prSet presAssocID="{EFD97A38-B301-494E-825D-3863E5E4F0F3}" presName="linearProcess" presStyleCnt="0"/>
      <dgm:spPr/>
    </dgm:pt>
    <dgm:pt modelId="{E3E06929-6B8F-452F-B953-E260BC25651C}" type="pres">
      <dgm:prSet presAssocID="{26938EAE-70BC-415C-9B85-8894FA7929A2}" presName="textNode" presStyleLbl="node1" presStyleIdx="0" presStyleCnt="6">
        <dgm:presLayoutVars>
          <dgm:bulletEnabled val="1"/>
        </dgm:presLayoutVars>
      </dgm:prSet>
      <dgm:spPr/>
    </dgm:pt>
    <dgm:pt modelId="{FD025FB5-04CC-44DB-9DB0-6FEAF2006245}" type="pres">
      <dgm:prSet presAssocID="{4D420401-6067-4A83-8A4E-111528D8FE36}" presName="sibTrans" presStyleCnt="0"/>
      <dgm:spPr/>
    </dgm:pt>
    <dgm:pt modelId="{388F4348-1542-41AA-9663-2F1B2FA1EA2E}" type="pres">
      <dgm:prSet presAssocID="{12DB52B0-9CDA-444F-9D6C-B42CCC2D351A}" presName="textNode" presStyleLbl="node1" presStyleIdx="1" presStyleCnt="6">
        <dgm:presLayoutVars>
          <dgm:bulletEnabled val="1"/>
        </dgm:presLayoutVars>
      </dgm:prSet>
      <dgm:spPr/>
    </dgm:pt>
    <dgm:pt modelId="{0B8937A3-0802-4BFC-9836-D0C924BF55EC}" type="pres">
      <dgm:prSet presAssocID="{196D538D-01E1-454C-B78B-F9F75C5B3F52}" presName="sibTrans" presStyleCnt="0"/>
      <dgm:spPr/>
    </dgm:pt>
    <dgm:pt modelId="{03418BA3-81CD-4AE0-8874-07D2A876725B}" type="pres">
      <dgm:prSet presAssocID="{6ED27E43-A3BF-45C4-B909-C42EA8549BE9}" presName="textNode" presStyleLbl="node1" presStyleIdx="2" presStyleCnt="6">
        <dgm:presLayoutVars>
          <dgm:bulletEnabled val="1"/>
        </dgm:presLayoutVars>
      </dgm:prSet>
      <dgm:spPr/>
    </dgm:pt>
    <dgm:pt modelId="{A385376D-F8E5-46B7-BFFF-91AAC1011150}" type="pres">
      <dgm:prSet presAssocID="{4C67984E-CE3B-4D36-805D-E65999F83C58}" presName="sibTrans" presStyleCnt="0"/>
      <dgm:spPr/>
    </dgm:pt>
    <dgm:pt modelId="{28A8A43B-552A-4D63-9B7F-25EB004A645C}" type="pres">
      <dgm:prSet presAssocID="{C0435405-93F5-4177-AE9B-375CB646C1DF}" presName="textNode" presStyleLbl="node1" presStyleIdx="3" presStyleCnt="6" custLinFactNeighborX="-59" custLinFactNeighborY="304">
        <dgm:presLayoutVars>
          <dgm:bulletEnabled val="1"/>
        </dgm:presLayoutVars>
      </dgm:prSet>
      <dgm:spPr/>
    </dgm:pt>
    <dgm:pt modelId="{6A5CF220-BA75-4FE8-AD02-B7E93C30DD7E}" type="pres">
      <dgm:prSet presAssocID="{B1D24EC1-9CD0-4748-8006-955A35FB2E58}" presName="sibTrans" presStyleCnt="0"/>
      <dgm:spPr/>
    </dgm:pt>
    <dgm:pt modelId="{BDA558FA-BB1B-48DC-AED4-52965E889A4F}" type="pres">
      <dgm:prSet presAssocID="{6E24A15D-F63C-4531-860B-14290C56BB0E}" presName="textNode" presStyleLbl="node1" presStyleIdx="4" presStyleCnt="6">
        <dgm:presLayoutVars>
          <dgm:bulletEnabled val="1"/>
        </dgm:presLayoutVars>
      </dgm:prSet>
      <dgm:spPr/>
    </dgm:pt>
    <dgm:pt modelId="{C6F36C53-313D-4CEB-92C5-9DE35C1151E9}" type="pres">
      <dgm:prSet presAssocID="{CF146798-FD94-4CFB-A30E-1774AD8CA427}" presName="sibTrans" presStyleCnt="0"/>
      <dgm:spPr/>
    </dgm:pt>
    <dgm:pt modelId="{B19CE146-13CB-4AC8-9254-1D85981A41FD}" type="pres">
      <dgm:prSet presAssocID="{58E30A14-CAC7-4180-A85D-C117EE63D850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D506A10B-6FF0-4A40-8E1D-7912B0169CA7}" type="presOf" srcId="{26938EAE-70BC-415C-9B85-8894FA7929A2}" destId="{E3E06929-6B8F-452F-B953-E260BC25651C}" srcOrd="0" destOrd="0" presId="urn:microsoft.com/office/officeart/2005/8/layout/hProcess9"/>
    <dgm:cxn modelId="{229D4D13-CCB2-48A3-A2F0-862D8DCE63F3}" srcId="{EFD97A38-B301-494E-825D-3863E5E4F0F3}" destId="{58E30A14-CAC7-4180-A85D-C117EE63D850}" srcOrd="5" destOrd="0" parTransId="{B6013D66-4E4D-4472-AFD7-25C3B9966AF0}" sibTransId="{11322F01-C7C6-477E-A633-BA9F8F657BD5}"/>
    <dgm:cxn modelId="{4C2A835C-7170-41C4-8A63-E3F4A9CDAF55}" srcId="{EFD97A38-B301-494E-825D-3863E5E4F0F3}" destId="{6ED27E43-A3BF-45C4-B909-C42EA8549BE9}" srcOrd="2" destOrd="0" parTransId="{019A5C0B-CB21-471E-85A8-4C67F17DADA0}" sibTransId="{4C67984E-CE3B-4D36-805D-E65999F83C58}"/>
    <dgm:cxn modelId="{92BD0752-8F13-4364-AA1E-7BA0F94B5DD7}" srcId="{EFD97A38-B301-494E-825D-3863E5E4F0F3}" destId="{6E24A15D-F63C-4531-860B-14290C56BB0E}" srcOrd="4" destOrd="0" parTransId="{743D9A0A-8683-450D-88C6-B22A51E9BFBA}" sibTransId="{CF146798-FD94-4CFB-A30E-1774AD8CA427}"/>
    <dgm:cxn modelId="{DC171073-ED3B-4BAB-B614-2B6CCF613F03}" type="presOf" srcId="{12DB52B0-9CDA-444F-9D6C-B42CCC2D351A}" destId="{388F4348-1542-41AA-9663-2F1B2FA1EA2E}" srcOrd="0" destOrd="0" presId="urn:microsoft.com/office/officeart/2005/8/layout/hProcess9"/>
    <dgm:cxn modelId="{26E61A79-35F4-4886-83E0-4898AB8613D6}" type="presOf" srcId="{58E30A14-CAC7-4180-A85D-C117EE63D850}" destId="{B19CE146-13CB-4AC8-9254-1D85981A41FD}" srcOrd="0" destOrd="0" presId="urn:microsoft.com/office/officeart/2005/8/layout/hProcess9"/>
    <dgm:cxn modelId="{44C6D27D-01B8-42C3-8B9D-39E19956C4CD}" type="presOf" srcId="{C0435405-93F5-4177-AE9B-375CB646C1DF}" destId="{28A8A43B-552A-4D63-9B7F-25EB004A645C}" srcOrd="0" destOrd="0" presId="urn:microsoft.com/office/officeart/2005/8/layout/hProcess9"/>
    <dgm:cxn modelId="{66ED8A9B-7065-40E7-9DAE-6C1C7D835C8D}" type="presOf" srcId="{EFD97A38-B301-494E-825D-3863E5E4F0F3}" destId="{F17FF75B-5A8F-486B-82F6-BE87341F59DD}" srcOrd="0" destOrd="0" presId="urn:microsoft.com/office/officeart/2005/8/layout/hProcess9"/>
    <dgm:cxn modelId="{CB8B56A8-F645-4032-A3F3-31D848C53493}" srcId="{EFD97A38-B301-494E-825D-3863E5E4F0F3}" destId="{12DB52B0-9CDA-444F-9D6C-B42CCC2D351A}" srcOrd="1" destOrd="0" parTransId="{AF75FAF1-7D2C-4C64-B905-C71542AF20B6}" sibTransId="{196D538D-01E1-454C-B78B-F9F75C5B3F52}"/>
    <dgm:cxn modelId="{B2F7FEB3-C28E-4441-9D37-E1CB44460469}" srcId="{EFD97A38-B301-494E-825D-3863E5E4F0F3}" destId="{C0435405-93F5-4177-AE9B-375CB646C1DF}" srcOrd="3" destOrd="0" parTransId="{B632E99B-A646-4101-AB71-544206B0F7BF}" sibTransId="{B1D24EC1-9CD0-4748-8006-955A35FB2E58}"/>
    <dgm:cxn modelId="{1A1C4EE8-1C5D-4B55-BF9D-B071751BBEAA}" type="presOf" srcId="{6ED27E43-A3BF-45C4-B909-C42EA8549BE9}" destId="{03418BA3-81CD-4AE0-8874-07D2A876725B}" srcOrd="0" destOrd="0" presId="urn:microsoft.com/office/officeart/2005/8/layout/hProcess9"/>
    <dgm:cxn modelId="{CB9468F7-512E-4706-82EA-54922457E318}" type="presOf" srcId="{6E24A15D-F63C-4531-860B-14290C56BB0E}" destId="{BDA558FA-BB1B-48DC-AED4-52965E889A4F}" srcOrd="0" destOrd="0" presId="urn:microsoft.com/office/officeart/2005/8/layout/hProcess9"/>
    <dgm:cxn modelId="{B97E51F8-0BB6-4C32-942A-EAD3B0F09D74}" srcId="{EFD97A38-B301-494E-825D-3863E5E4F0F3}" destId="{26938EAE-70BC-415C-9B85-8894FA7929A2}" srcOrd="0" destOrd="0" parTransId="{EF8A03D2-4D05-4712-A269-3349475AF6D4}" sibTransId="{4D420401-6067-4A83-8A4E-111528D8FE36}"/>
    <dgm:cxn modelId="{F6341D5B-8399-4F51-990E-8F3CD51B4ECF}" type="presParOf" srcId="{F17FF75B-5A8F-486B-82F6-BE87341F59DD}" destId="{645DCC33-C190-4AE9-8F8B-6AA5A8EBB1D1}" srcOrd="0" destOrd="0" presId="urn:microsoft.com/office/officeart/2005/8/layout/hProcess9"/>
    <dgm:cxn modelId="{5F97BD3B-4EEB-4FDB-9F32-4A2ABA772177}" type="presParOf" srcId="{F17FF75B-5A8F-486B-82F6-BE87341F59DD}" destId="{1CC710CE-8CA2-4B92-830D-63D3E769D9B4}" srcOrd="1" destOrd="0" presId="urn:microsoft.com/office/officeart/2005/8/layout/hProcess9"/>
    <dgm:cxn modelId="{47F71DF4-81F1-4EAA-8F27-9E6F10EFA19B}" type="presParOf" srcId="{1CC710CE-8CA2-4B92-830D-63D3E769D9B4}" destId="{E3E06929-6B8F-452F-B953-E260BC25651C}" srcOrd="0" destOrd="0" presId="urn:microsoft.com/office/officeart/2005/8/layout/hProcess9"/>
    <dgm:cxn modelId="{A8AEFF02-ADD2-42D8-87EF-D33DA630BD49}" type="presParOf" srcId="{1CC710CE-8CA2-4B92-830D-63D3E769D9B4}" destId="{FD025FB5-04CC-44DB-9DB0-6FEAF2006245}" srcOrd="1" destOrd="0" presId="urn:microsoft.com/office/officeart/2005/8/layout/hProcess9"/>
    <dgm:cxn modelId="{416E3DB9-8C09-4404-8A69-0B45B323D0E8}" type="presParOf" srcId="{1CC710CE-8CA2-4B92-830D-63D3E769D9B4}" destId="{388F4348-1542-41AA-9663-2F1B2FA1EA2E}" srcOrd="2" destOrd="0" presId="urn:microsoft.com/office/officeart/2005/8/layout/hProcess9"/>
    <dgm:cxn modelId="{43BC5535-63AD-4FBA-A928-B8ACD480DA3D}" type="presParOf" srcId="{1CC710CE-8CA2-4B92-830D-63D3E769D9B4}" destId="{0B8937A3-0802-4BFC-9836-D0C924BF55EC}" srcOrd="3" destOrd="0" presId="urn:microsoft.com/office/officeart/2005/8/layout/hProcess9"/>
    <dgm:cxn modelId="{37DAE5CF-DF5F-45CE-A6E8-A53ABDF265A2}" type="presParOf" srcId="{1CC710CE-8CA2-4B92-830D-63D3E769D9B4}" destId="{03418BA3-81CD-4AE0-8874-07D2A876725B}" srcOrd="4" destOrd="0" presId="urn:microsoft.com/office/officeart/2005/8/layout/hProcess9"/>
    <dgm:cxn modelId="{A80A3B69-BCAB-4785-9E63-A6068A1284D4}" type="presParOf" srcId="{1CC710CE-8CA2-4B92-830D-63D3E769D9B4}" destId="{A385376D-F8E5-46B7-BFFF-91AAC1011150}" srcOrd="5" destOrd="0" presId="urn:microsoft.com/office/officeart/2005/8/layout/hProcess9"/>
    <dgm:cxn modelId="{F43B4C9B-7ADF-4777-AEE8-B1A725DAA659}" type="presParOf" srcId="{1CC710CE-8CA2-4B92-830D-63D3E769D9B4}" destId="{28A8A43B-552A-4D63-9B7F-25EB004A645C}" srcOrd="6" destOrd="0" presId="urn:microsoft.com/office/officeart/2005/8/layout/hProcess9"/>
    <dgm:cxn modelId="{F8ED195B-B4EA-46BF-B29E-088D492D9116}" type="presParOf" srcId="{1CC710CE-8CA2-4B92-830D-63D3E769D9B4}" destId="{6A5CF220-BA75-4FE8-AD02-B7E93C30DD7E}" srcOrd="7" destOrd="0" presId="urn:microsoft.com/office/officeart/2005/8/layout/hProcess9"/>
    <dgm:cxn modelId="{E7A75DB2-ECA9-4558-90E1-165AA7BCAFCE}" type="presParOf" srcId="{1CC710CE-8CA2-4B92-830D-63D3E769D9B4}" destId="{BDA558FA-BB1B-48DC-AED4-52965E889A4F}" srcOrd="8" destOrd="0" presId="urn:microsoft.com/office/officeart/2005/8/layout/hProcess9"/>
    <dgm:cxn modelId="{3FEBA539-73B4-4999-9E40-314F932321D5}" type="presParOf" srcId="{1CC710CE-8CA2-4B92-830D-63D3E769D9B4}" destId="{C6F36C53-313D-4CEB-92C5-9DE35C1151E9}" srcOrd="9" destOrd="0" presId="urn:microsoft.com/office/officeart/2005/8/layout/hProcess9"/>
    <dgm:cxn modelId="{0E234205-9041-44E2-BFAE-0912794CF34C}" type="presParOf" srcId="{1CC710CE-8CA2-4B92-830D-63D3E769D9B4}" destId="{B19CE146-13CB-4AC8-9254-1D85981A41F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E18A6-1B5E-3A42-B7C0-F8BC2F0C6E95}">
      <dsp:nvSpPr>
        <dsp:cNvPr id="0" name=""/>
        <dsp:cNvSpPr/>
      </dsp:nvSpPr>
      <dsp:spPr>
        <a:xfrm>
          <a:off x="5602222" y="2397866"/>
          <a:ext cx="2930725" cy="2930725"/>
        </a:xfrm>
        <a:prstGeom prst="gear9">
          <a:avLst/>
        </a:prstGeom>
        <a:solidFill>
          <a:srgbClr val="00558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2500" b="0" i="0" u="none" kern="1200" baseline="0">
              <a:latin typeface="Arial"/>
              <a:cs typeface="Arial"/>
            </a:rPr>
            <a:t>Décideurs</a:t>
          </a:r>
        </a:p>
      </dsp:txBody>
      <dsp:txXfrm>
        <a:off x="6191428" y="3084374"/>
        <a:ext cx="1752313" cy="1506454"/>
      </dsp:txXfrm>
    </dsp:sp>
    <dsp:sp modelId="{9155E736-C838-2C4A-B5A7-1AB881A6881B}">
      <dsp:nvSpPr>
        <dsp:cNvPr id="0" name=""/>
        <dsp:cNvSpPr/>
      </dsp:nvSpPr>
      <dsp:spPr>
        <a:xfrm>
          <a:off x="3846824" y="1705149"/>
          <a:ext cx="2231934" cy="2131436"/>
        </a:xfrm>
        <a:prstGeom prst="gear6">
          <a:avLst/>
        </a:prstGeom>
        <a:solidFill>
          <a:srgbClr val="0055BD"/>
        </a:solidFill>
        <a:ln>
          <a:solidFill>
            <a:srgbClr val="0055BD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700" b="0" i="0" u="none" kern="1200" baseline="0" dirty="0">
              <a:latin typeface="Arial"/>
              <a:cs typeface="Arial"/>
            </a:rPr>
            <a:t>Ceux qui influencent les décideurs</a:t>
          </a:r>
        </a:p>
      </dsp:txBody>
      <dsp:txXfrm>
        <a:off x="4398028" y="2244988"/>
        <a:ext cx="1129526" cy="1051758"/>
      </dsp:txXfrm>
    </dsp:sp>
    <dsp:sp modelId="{89BF9DA7-C778-0445-9F4C-9B68FCB4FA45}">
      <dsp:nvSpPr>
        <dsp:cNvPr id="0" name=""/>
        <dsp:cNvSpPr/>
      </dsp:nvSpPr>
      <dsp:spPr>
        <a:xfrm rot="20700000">
          <a:off x="5090895" y="234675"/>
          <a:ext cx="2088373" cy="2088373"/>
        </a:xfrm>
        <a:prstGeom prst="gear6">
          <a:avLst/>
        </a:prstGeom>
        <a:solidFill>
          <a:srgbClr val="5E8299"/>
        </a:solidFill>
        <a:ln>
          <a:solidFill>
            <a:srgbClr val="5E8299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700" b="0" i="0" u="none" kern="1200" baseline="0" dirty="0">
              <a:latin typeface="Arial"/>
              <a:cs typeface="Arial"/>
            </a:rPr>
            <a:t>Vos potentiels partenaires</a:t>
          </a:r>
        </a:p>
      </dsp:txBody>
      <dsp:txXfrm rot="-20700000">
        <a:off x="5548936" y="692716"/>
        <a:ext cx="1172290" cy="1172290"/>
      </dsp:txXfrm>
    </dsp:sp>
    <dsp:sp modelId="{2B7714BA-075C-D541-BD02-55C2AFD42A2F}">
      <dsp:nvSpPr>
        <dsp:cNvPr id="0" name=""/>
        <dsp:cNvSpPr/>
      </dsp:nvSpPr>
      <dsp:spPr>
        <a:xfrm>
          <a:off x="5389521" y="1948392"/>
          <a:ext cx="3751328" cy="3751328"/>
        </a:xfrm>
        <a:prstGeom prst="circularArrow">
          <a:avLst>
            <a:gd name="adj1" fmla="val 4687"/>
            <a:gd name="adj2" fmla="val 299029"/>
            <a:gd name="adj3" fmla="val 2537923"/>
            <a:gd name="adj4" fmla="val 15815179"/>
            <a:gd name="adj5" fmla="val 5469"/>
          </a:avLst>
        </a:prstGeom>
        <a:solidFill>
          <a:srgbClr val="93D3F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A6B9AF-A9B3-604E-AD19-F9B186926519}">
      <dsp:nvSpPr>
        <dsp:cNvPr id="0" name=""/>
        <dsp:cNvSpPr/>
      </dsp:nvSpPr>
      <dsp:spPr>
        <a:xfrm>
          <a:off x="3519599" y="1228675"/>
          <a:ext cx="2725574" cy="272557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54E13A-13F7-694A-8205-6455217EAD4D}">
      <dsp:nvSpPr>
        <dsp:cNvPr id="0" name=""/>
        <dsp:cNvSpPr/>
      </dsp:nvSpPr>
      <dsp:spPr>
        <a:xfrm>
          <a:off x="4607832" y="-227624"/>
          <a:ext cx="2938718" cy="293871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41A2AA"/>
        </a:solidFill>
        <a:ln>
          <a:solidFill>
            <a:srgbClr val="41A2AA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08D05-2899-4609-B723-5A03052FA911}">
      <dsp:nvSpPr>
        <dsp:cNvPr id="0" name=""/>
        <dsp:cNvSpPr/>
      </dsp:nvSpPr>
      <dsp:spPr>
        <a:xfrm>
          <a:off x="0" y="0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500" b="0" i="0" u="none" kern="1200" baseline="0">
              <a:solidFill>
                <a:schemeClr val="bg1"/>
              </a:solidFill>
            </a:rPr>
            <a:t>Ressources limitées</a:t>
          </a:r>
          <a:endParaRPr lang="fr" sz="3500" kern="1200" dirty="0">
            <a:solidFill>
              <a:schemeClr val="bg1"/>
            </a:solidFill>
          </a:endParaRPr>
        </a:p>
      </dsp:txBody>
      <dsp:txXfrm>
        <a:off x="1744374" y="0"/>
        <a:ext cx="6485225" cy="984546"/>
      </dsp:txXfrm>
    </dsp:sp>
    <dsp:sp modelId="{18C0AF7B-BDDF-4FCD-AAD3-8B11853929EC}">
      <dsp:nvSpPr>
        <dsp:cNvPr id="0" name=""/>
        <dsp:cNvSpPr/>
      </dsp:nvSpPr>
      <dsp:spPr>
        <a:xfrm>
          <a:off x="98454" y="98454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4199D-E50E-499D-95D1-DE0E30E59962}">
      <dsp:nvSpPr>
        <dsp:cNvPr id="0" name=""/>
        <dsp:cNvSpPr/>
      </dsp:nvSpPr>
      <dsp:spPr>
        <a:xfrm>
          <a:off x="0" y="1083000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500" b="0" i="0" u="none" kern="1200" baseline="0">
              <a:solidFill>
                <a:schemeClr val="bg1"/>
              </a:solidFill>
            </a:rPr>
            <a:t>Beaucoup de demandes similaires</a:t>
          </a:r>
          <a:endParaRPr lang="fr" sz="3500" kern="1200" dirty="0">
            <a:solidFill>
              <a:schemeClr val="bg1"/>
            </a:solidFill>
          </a:endParaRPr>
        </a:p>
      </dsp:txBody>
      <dsp:txXfrm>
        <a:off x="1744374" y="1083000"/>
        <a:ext cx="6485225" cy="984546"/>
      </dsp:txXfrm>
    </dsp:sp>
    <dsp:sp modelId="{8A9BEA6E-B15A-4B23-99A3-A2EE5EAABE5A}">
      <dsp:nvSpPr>
        <dsp:cNvPr id="0" name=""/>
        <dsp:cNvSpPr/>
      </dsp:nvSpPr>
      <dsp:spPr>
        <a:xfrm>
          <a:off x="98454" y="1181455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F2F29-D825-476C-910B-749E339B5FFF}">
      <dsp:nvSpPr>
        <dsp:cNvPr id="0" name=""/>
        <dsp:cNvSpPr/>
      </dsp:nvSpPr>
      <dsp:spPr>
        <a:xfrm>
          <a:off x="0" y="2166001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500" b="0" i="0" u="none" kern="1200" baseline="0">
              <a:solidFill>
                <a:schemeClr val="bg1"/>
              </a:solidFill>
            </a:rPr>
            <a:t>Autres problèmes plus actuels</a:t>
          </a:r>
          <a:endParaRPr lang="fr" sz="3500" kern="1200" dirty="0">
            <a:solidFill>
              <a:schemeClr val="bg1"/>
            </a:solidFill>
          </a:endParaRPr>
        </a:p>
      </dsp:txBody>
      <dsp:txXfrm>
        <a:off x="1744374" y="2166001"/>
        <a:ext cx="6485225" cy="984546"/>
      </dsp:txXfrm>
    </dsp:sp>
    <dsp:sp modelId="{D23D948F-2F36-4EB7-AB63-A7C74A2ACDF2}">
      <dsp:nvSpPr>
        <dsp:cNvPr id="0" name=""/>
        <dsp:cNvSpPr/>
      </dsp:nvSpPr>
      <dsp:spPr>
        <a:xfrm>
          <a:off x="98454" y="2264455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DC6C0E-C276-45A5-8F35-7AF536574BC8}">
      <dsp:nvSpPr>
        <dsp:cNvPr id="0" name=""/>
        <dsp:cNvSpPr/>
      </dsp:nvSpPr>
      <dsp:spPr>
        <a:xfrm>
          <a:off x="0" y="3249001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3500" b="0" i="0" u="none" kern="1200" baseline="0">
              <a:solidFill>
                <a:schemeClr val="bg1"/>
              </a:solidFill>
            </a:rPr>
            <a:t>Souvent une vision à court terme</a:t>
          </a:r>
          <a:endParaRPr lang="fr" sz="3500" kern="1200" dirty="0">
            <a:solidFill>
              <a:schemeClr val="bg1"/>
            </a:solidFill>
          </a:endParaRPr>
        </a:p>
      </dsp:txBody>
      <dsp:txXfrm>
        <a:off x="1744374" y="3249001"/>
        <a:ext cx="6485225" cy="984546"/>
      </dsp:txXfrm>
    </dsp:sp>
    <dsp:sp modelId="{B2836E6E-C799-44CE-9183-06228DFA2883}">
      <dsp:nvSpPr>
        <dsp:cNvPr id="0" name=""/>
        <dsp:cNvSpPr/>
      </dsp:nvSpPr>
      <dsp:spPr>
        <a:xfrm>
          <a:off x="98454" y="3347456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DCC33-C190-4AE9-8F8B-6AA5A8EBB1D1}">
      <dsp:nvSpPr>
        <dsp:cNvPr id="0" name=""/>
        <dsp:cNvSpPr/>
      </dsp:nvSpPr>
      <dsp:spPr>
        <a:xfrm>
          <a:off x="685799" y="0"/>
          <a:ext cx="7772400" cy="4064000"/>
        </a:xfrm>
        <a:prstGeom prst="rightArrow">
          <a:avLst/>
        </a:prstGeom>
        <a:solidFill>
          <a:srgbClr val="93D3FF"/>
        </a:solidFill>
        <a:ln>
          <a:solidFill>
            <a:srgbClr val="93D3F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06929-6B8F-452F-B953-E260BC25651C}">
      <dsp:nvSpPr>
        <dsp:cNvPr id="0" name=""/>
        <dsp:cNvSpPr/>
      </dsp:nvSpPr>
      <dsp:spPr>
        <a:xfrm>
          <a:off x="111" y="1219199"/>
          <a:ext cx="1338113" cy="1625600"/>
        </a:xfrm>
        <a:prstGeom prst="roundRect">
          <a:avLst/>
        </a:prstGeom>
        <a:solidFill>
          <a:srgbClr val="41A2A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400" b="1" i="0" u="none" kern="1200" baseline="0" dirty="0"/>
            <a:t>Janvier : </a:t>
          </a:r>
          <a:r>
            <a:rPr lang="fr" sz="1400" b="0" i="0" u="none" kern="1200" baseline="0" dirty="0"/>
            <a:t>Début des travaux au sein du ministère des Finances</a:t>
          </a:r>
          <a:endParaRPr lang="fr" sz="1400" kern="1200" dirty="0"/>
        </a:p>
      </dsp:txBody>
      <dsp:txXfrm>
        <a:off x="65432" y="1284520"/>
        <a:ext cx="1207471" cy="1494958"/>
      </dsp:txXfrm>
    </dsp:sp>
    <dsp:sp modelId="{388F4348-1542-41AA-9663-2F1B2FA1EA2E}">
      <dsp:nvSpPr>
        <dsp:cNvPr id="0" name=""/>
        <dsp:cNvSpPr/>
      </dsp:nvSpPr>
      <dsp:spPr>
        <a:xfrm>
          <a:off x="1561244" y="1219199"/>
          <a:ext cx="1338113" cy="1625600"/>
        </a:xfrm>
        <a:prstGeom prst="roundRect">
          <a:avLst/>
        </a:prstGeom>
        <a:solidFill>
          <a:srgbClr val="0055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400" b="1" i="0" u="none" kern="1200" baseline="0" dirty="0"/>
            <a:t>Avril : </a:t>
          </a:r>
          <a:r>
            <a:rPr lang="fr" sz="1400" b="0" i="0" u="none" kern="1200" baseline="0" dirty="0"/>
            <a:t>Participation d'autres ministères concernés</a:t>
          </a:r>
        </a:p>
      </dsp:txBody>
      <dsp:txXfrm>
        <a:off x="1626565" y="1284520"/>
        <a:ext cx="1207471" cy="1494958"/>
      </dsp:txXfrm>
    </dsp:sp>
    <dsp:sp modelId="{03418BA3-81CD-4AE0-8874-07D2A876725B}">
      <dsp:nvSpPr>
        <dsp:cNvPr id="0" name=""/>
        <dsp:cNvSpPr/>
      </dsp:nvSpPr>
      <dsp:spPr>
        <a:xfrm>
          <a:off x="3122376" y="1219199"/>
          <a:ext cx="1338113" cy="1625600"/>
        </a:xfrm>
        <a:prstGeom prst="roundRect">
          <a:avLst/>
        </a:prstGeom>
        <a:solidFill>
          <a:srgbClr val="0055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400" b="1" i="0" u="none" kern="1200" baseline="0" dirty="0"/>
            <a:t>Juin : </a:t>
          </a:r>
          <a:r>
            <a:rPr lang="fr" sz="1400" b="0" i="0" u="none" kern="1200" baseline="0" dirty="0"/>
            <a:t>Décisions gouvernementales</a:t>
          </a:r>
        </a:p>
      </dsp:txBody>
      <dsp:txXfrm>
        <a:off x="3187697" y="1284520"/>
        <a:ext cx="1207471" cy="1494958"/>
      </dsp:txXfrm>
    </dsp:sp>
    <dsp:sp modelId="{28A8A43B-552A-4D63-9B7F-25EB004A645C}">
      <dsp:nvSpPr>
        <dsp:cNvPr id="0" name=""/>
        <dsp:cNvSpPr/>
      </dsp:nvSpPr>
      <dsp:spPr>
        <a:xfrm>
          <a:off x="4683377" y="1224141"/>
          <a:ext cx="1338113" cy="1625600"/>
        </a:xfrm>
        <a:prstGeom prst="roundRect">
          <a:avLst/>
        </a:prstGeom>
        <a:solidFill>
          <a:srgbClr val="5E82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400" b="1" i="0" u="none" kern="1200" baseline="0" dirty="0"/>
            <a:t>Septembre : </a:t>
          </a:r>
          <a:r>
            <a:rPr lang="fr" sz="1400" b="0" i="0" u="none" kern="1200" baseline="0" dirty="0"/>
            <a:t>Présentation au Parlement</a:t>
          </a:r>
        </a:p>
      </dsp:txBody>
      <dsp:txXfrm>
        <a:off x="4748698" y="1289462"/>
        <a:ext cx="1207471" cy="1494958"/>
      </dsp:txXfrm>
    </dsp:sp>
    <dsp:sp modelId="{BDA558FA-BB1B-48DC-AED4-52965E889A4F}">
      <dsp:nvSpPr>
        <dsp:cNvPr id="0" name=""/>
        <dsp:cNvSpPr/>
      </dsp:nvSpPr>
      <dsp:spPr>
        <a:xfrm>
          <a:off x="6244642" y="1219199"/>
          <a:ext cx="1338113" cy="1625600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400" b="1" i="0" u="none" kern="1200" baseline="0" dirty="0"/>
            <a:t>Octobre : </a:t>
          </a:r>
          <a:r>
            <a:rPr lang="fr" sz="1400" b="0" i="0" u="none" kern="1200" baseline="0" dirty="0"/>
            <a:t>Négociations politiques</a:t>
          </a:r>
        </a:p>
      </dsp:txBody>
      <dsp:txXfrm>
        <a:off x="6309963" y="1284520"/>
        <a:ext cx="1207471" cy="1494958"/>
      </dsp:txXfrm>
    </dsp:sp>
    <dsp:sp modelId="{B19CE146-13CB-4AC8-9254-1D85981A41FD}">
      <dsp:nvSpPr>
        <dsp:cNvPr id="0" name=""/>
        <dsp:cNvSpPr/>
      </dsp:nvSpPr>
      <dsp:spPr>
        <a:xfrm>
          <a:off x="7805774" y="1219199"/>
          <a:ext cx="1338113" cy="1625600"/>
        </a:xfrm>
        <a:prstGeom prst="roundRect">
          <a:avLst/>
        </a:prstGeom>
        <a:solidFill>
          <a:srgbClr val="93D3FF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" sz="1400" b="1" i="0" u="none" kern="1200" baseline="0" dirty="0">
              <a:solidFill>
                <a:srgbClr val="00558F"/>
              </a:solidFill>
            </a:rPr>
            <a:t>Décembre : </a:t>
          </a:r>
          <a:r>
            <a:rPr lang="fr" sz="1400" b="0" i="0" u="none" kern="1200" baseline="0" dirty="0">
              <a:solidFill>
                <a:srgbClr val="00558F"/>
              </a:solidFill>
            </a:rPr>
            <a:t>Adoption du budget</a:t>
          </a:r>
          <a:endParaRPr lang="fr" sz="1400" kern="1200" dirty="0">
            <a:solidFill>
              <a:srgbClr val="00558F"/>
            </a:solidFill>
          </a:endParaRPr>
        </a:p>
      </dsp:txBody>
      <dsp:txXfrm>
        <a:off x="7871095" y="1284520"/>
        <a:ext cx="1207471" cy="1494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3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4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54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4682" y="2566214"/>
            <a:ext cx="7924800" cy="1600200"/>
          </a:xfrm>
        </p:spPr>
        <p:txBody>
          <a:bodyPr anchor="b" anchorCtr="0"/>
          <a:lstStyle>
            <a:lvl1pPr algn="l">
              <a:lnSpc>
                <a:spcPts val="4000"/>
              </a:lnSpc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136032"/>
            <a:ext cx="6248400" cy="609600"/>
          </a:xfrm>
        </p:spPr>
        <p:txBody>
          <a:bodyPr/>
          <a:lstStyle>
            <a:lvl1pPr marL="0" indent="0" algn="l">
              <a:buNone/>
              <a:defRPr sz="2800" b="0" i="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94701" y="5723986"/>
            <a:ext cx="4343400" cy="652709"/>
          </a:xfrm>
          <a:noFill/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Presentation Location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Presentation Date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794701" y="6360124"/>
            <a:ext cx="3665639" cy="304800"/>
          </a:xfrm>
        </p:spPr>
        <p:txBody>
          <a:bodyPr>
            <a:normAutofit/>
          </a:bodyPr>
          <a:lstStyle>
            <a:lvl1pPr marL="0">
              <a:spcBef>
                <a:spcPts val="0"/>
              </a:spcBef>
              <a:buNone/>
              <a:defRPr sz="11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presenter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11513" y="4162348"/>
            <a:ext cx="7486564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NCT-logo_ƒ-1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" y="650478"/>
            <a:ext cx="3179046" cy="114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762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with content"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AD3A415-422C-478D-AA41-E452CDDA71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4049583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AD3A415-422C-478D-AA41-E452CDDA71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840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665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9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4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2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8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5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6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9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97990-3F6B-43BD-B271-128C0F255F39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7B49-26C9-4794-A719-5D09329DF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8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4681" y="2316489"/>
            <a:ext cx="7924800" cy="1600200"/>
          </a:xfrm>
        </p:spPr>
        <p:txBody>
          <a:bodyPr>
            <a:normAutofit fontScale="90000"/>
          </a:bodyPr>
          <a:lstStyle/>
          <a:p>
            <a:pPr algn="l" rtl="0"/>
            <a:r>
              <a:rPr lang="fr" b="0" i="0" u="none" baseline="0"/>
              <a:t>Plaidoyer en faveur de l’investissement dans la vaccination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3685" y="4439948"/>
            <a:ext cx="6539386" cy="609600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fr" b="0" i="0" u="none" baseline="0"/>
              <a:t>Identification des décideurs et organisation des messages clés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94681" y="5443207"/>
            <a:ext cx="7615048" cy="737121"/>
          </a:xfrm>
        </p:spPr>
        <p:txBody>
          <a:bodyPr>
            <a:normAutofit fontScale="92500"/>
          </a:bodyPr>
          <a:lstStyle/>
          <a:p>
            <a:r>
              <a:rPr lang="fr-FR" dirty="0"/>
              <a:t>Remarque : cette présentation s'appuie en grande partie sur des travaux réalisés par l'OMS/Europe sur la mobilisation de ressources pour la vaccination, travaux dirigés par </a:t>
            </a:r>
            <a:r>
              <a:rPr lang="fr-FR" dirty="0" err="1"/>
              <a:t>Niyazi</a:t>
            </a:r>
            <a:r>
              <a:rPr lang="fr-FR" dirty="0"/>
              <a:t> </a:t>
            </a:r>
            <a:r>
              <a:rPr lang="fr-FR" dirty="0" err="1"/>
              <a:t>Cakmak</a:t>
            </a:r>
            <a:r>
              <a:rPr lang="fr-FR" dirty="0"/>
              <a:t>. Certaines des diapos suivantes sont tirées d'un atelier organisé en novembre 2017 à Copenhague.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 rtl="0"/>
            <a:r>
              <a:rPr lang="fr" b="0" i="0" u="none" baseline="0">
                <a:solidFill>
                  <a:srgbClr val="000000"/>
                </a:solidFill>
              </a:rPr>
              <a:t>30 novembre 2019</a:t>
            </a:r>
          </a:p>
          <a:p>
            <a:endParaRPr lang="f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E5A30C-937F-4F63-82F7-90CE192CA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7022" y="4031919"/>
            <a:ext cx="1446663" cy="145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207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EBF54-6258-4476-9FBC-205744E0B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SOYEZ PRÊT À PRÉCISER…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49804-936E-4AD9-B1B8-7C87CF05D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10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9A1E4-D1BA-459A-A529-E5C053DA840A}"/>
              </a:ext>
            </a:extLst>
          </p:cNvPr>
          <p:cNvGrpSpPr/>
          <p:nvPr/>
        </p:nvGrpSpPr>
        <p:grpSpPr>
          <a:xfrm>
            <a:off x="611561" y="1913190"/>
            <a:ext cx="7920878" cy="3525871"/>
            <a:chOff x="611561" y="1666064"/>
            <a:chExt cx="7920878" cy="352587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9A35000-CF96-461B-B0FD-BBF41EFED9EB}"/>
                </a:ext>
              </a:extLst>
            </p:cNvPr>
            <p:cNvGrpSpPr/>
            <p:nvPr/>
          </p:nvGrpSpPr>
          <p:grpSpPr>
            <a:xfrm>
              <a:off x="611561" y="1666064"/>
              <a:ext cx="915348" cy="1307641"/>
              <a:chOff x="1" y="1259"/>
              <a:chExt cx="915348" cy="1307641"/>
            </a:xfrm>
          </p:grpSpPr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F560E0E1-BFF3-45E9-A476-5528371D28BB}"/>
                  </a:ext>
                </a:extLst>
              </p:cNvPr>
              <p:cNvSpPr/>
              <p:nvPr/>
            </p:nvSpPr>
            <p:spPr>
              <a:xfrm rot="5400000">
                <a:off x="-196146" y="197406"/>
                <a:ext cx="1307641" cy="915348"/>
              </a:xfrm>
              <a:prstGeom prst="chevron">
                <a:avLst/>
              </a:prstGeom>
              <a:solidFill>
                <a:srgbClr val="00558F"/>
              </a:solidFill>
              <a:ln>
                <a:solidFill>
                  <a:srgbClr val="00558F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Arrow: Chevron 4">
                <a:extLst>
                  <a:ext uri="{FF2B5EF4-FFF2-40B4-BE49-F238E27FC236}">
                    <a16:creationId xmlns:a16="http://schemas.microsoft.com/office/drawing/2014/main" id="{82F64770-D88C-4253-9E90-61D29D69C944}"/>
                  </a:ext>
                </a:extLst>
              </p:cNvPr>
              <p:cNvSpPr txBox="1"/>
              <p:nvPr/>
            </p:nvSpPr>
            <p:spPr>
              <a:xfrm>
                <a:off x="1" y="458933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" sz="2200" kern="1200">
                  <a:latin typeface="Arial"/>
                  <a:cs typeface="Arial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E4805DB-80A9-4F98-9B40-78906CC34F44}"/>
                </a:ext>
              </a:extLst>
            </p:cNvPr>
            <p:cNvGrpSpPr/>
            <p:nvPr/>
          </p:nvGrpSpPr>
          <p:grpSpPr>
            <a:xfrm>
              <a:off x="1526908" y="1666066"/>
              <a:ext cx="7005531" cy="849966"/>
              <a:chOff x="915348" y="1261"/>
              <a:chExt cx="7005531" cy="849966"/>
            </a:xfrm>
          </p:grpSpPr>
          <p:sp>
            <p:nvSpPr>
              <p:cNvPr id="20" name="Rectangle: Top Corners Rounded 19">
                <a:extLst>
                  <a:ext uri="{FF2B5EF4-FFF2-40B4-BE49-F238E27FC236}">
                    <a16:creationId xmlns:a16="http://schemas.microsoft.com/office/drawing/2014/main" id="{74DC08B1-6AB6-4E5C-8726-B691A9EF990E}"/>
                  </a:ext>
                </a:extLst>
              </p:cNvPr>
              <p:cNvSpPr/>
              <p:nvPr/>
            </p:nvSpPr>
            <p:spPr>
              <a:xfrm rot="5400000">
                <a:off x="3993131" y="-3076522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00558F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ectangle: Top Corners Rounded 6">
                <a:extLst>
                  <a:ext uri="{FF2B5EF4-FFF2-40B4-BE49-F238E27FC236}">
                    <a16:creationId xmlns:a16="http://schemas.microsoft.com/office/drawing/2014/main" id="{8619B052-5319-410D-AAEB-15EF159A858E}"/>
                  </a:ext>
                </a:extLst>
              </p:cNvPr>
              <p:cNvSpPr txBox="1"/>
              <p:nvPr/>
            </p:nvSpPr>
            <p:spPr>
              <a:xfrm>
                <a:off x="915349" y="42752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algn="l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" sz="2200" b="1" i="0" u="none" kern="1200" baseline="0">
                    <a:solidFill>
                      <a:srgbClr val="00558F"/>
                    </a:solidFill>
                    <a:latin typeface="Arial"/>
                    <a:cs typeface="Arial"/>
                  </a:rPr>
                  <a:t>L'investissement </a:t>
                </a:r>
                <a:r>
                  <a:rPr lang="fr" sz="2200" b="0" i="0" u="none" kern="1200" baseline="0">
                    <a:latin typeface="Arial"/>
                    <a:cs typeface="Arial"/>
                  </a:rPr>
                  <a:t>– en des termes concrets 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314B05B-8BBB-4666-9C66-67AE46D33AD8}"/>
                </a:ext>
              </a:extLst>
            </p:cNvPr>
            <p:cNvGrpSpPr/>
            <p:nvPr/>
          </p:nvGrpSpPr>
          <p:grpSpPr>
            <a:xfrm>
              <a:off x="611561" y="2775179"/>
              <a:ext cx="915348" cy="1307641"/>
              <a:chOff x="1" y="1110374"/>
              <a:chExt cx="915348" cy="1307641"/>
            </a:xfrm>
          </p:grpSpPr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22C7CC55-3753-41EE-9796-68A94BDA68B2}"/>
                  </a:ext>
                </a:extLst>
              </p:cNvPr>
              <p:cNvSpPr/>
              <p:nvPr/>
            </p:nvSpPr>
            <p:spPr>
              <a:xfrm rot="5400000">
                <a:off x="-196146" y="1306521"/>
                <a:ext cx="1307641" cy="915348"/>
              </a:xfrm>
              <a:prstGeom prst="chevron">
                <a:avLst/>
              </a:prstGeom>
              <a:solidFill>
                <a:srgbClr val="41A2AA"/>
              </a:solidFill>
              <a:ln>
                <a:solidFill>
                  <a:srgbClr val="41A2AA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Arrow: Chevron 8">
                <a:extLst>
                  <a:ext uri="{FF2B5EF4-FFF2-40B4-BE49-F238E27FC236}">
                    <a16:creationId xmlns:a16="http://schemas.microsoft.com/office/drawing/2014/main" id="{82ADD9A5-C2C7-4760-89B0-2173C9CA2909}"/>
                  </a:ext>
                </a:extLst>
              </p:cNvPr>
              <p:cNvSpPr txBox="1"/>
              <p:nvPr/>
            </p:nvSpPr>
            <p:spPr>
              <a:xfrm>
                <a:off x="1" y="1568048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" sz="2200" kern="1200">
                  <a:latin typeface="Arial"/>
                  <a:cs typeface="Arial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99E3064-26DE-477D-B63B-8BC0DFBA18CC}"/>
                </a:ext>
              </a:extLst>
            </p:cNvPr>
            <p:cNvGrpSpPr/>
            <p:nvPr/>
          </p:nvGrpSpPr>
          <p:grpSpPr>
            <a:xfrm>
              <a:off x="1526908" y="2775182"/>
              <a:ext cx="7005531" cy="849966"/>
              <a:chOff x="915348" y="1110377"/>
              <a:chExt cx="7005531" cy="849966"/>
            </a:xfrm>
          </p:grpSpPr>
          <p:sp>
            <p:nvSpPr>
              <p:cNvPr id="16" name="Rectangle: Top Corners Rounded 15">
                <a:extLst>
                  <a:ext uri="{FF2B5EF4-FFF2-40B4-BE49-F238E27FC236}">
                    <a16:creationId xmlns:a16="http://schemas.microsoft.com/office/drawing/2014/main" id="{BC522748-6199-4A5C-8E0F-7D6FFABD60B7}"/>
                  </a:ext>
                </a:extLst>
              </p:cNvPr>
              <p:cNvSpPr/>
              <p:nvPr/>
            </p:nvSpPr>
            <p:spPr>
              <a:xfrm rot="5400000">
                <a:off x="3993131" y="-1967406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41A2AA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ectangle: Top Corners Rounded 10">
                <a:extLst>
                  <a:ext uri="{FF2B5EF4-FFF2-40B4-BE49-F238E27FC236}">
                    <a16:creationId xmlns:a16="http://schemas.microsoft.com/office/drawing/2014/main" id="{64D41765-F3BD-41BE-9EA9-BBAAC61D18B2}"/>
                  </a:ext>
                </a:extLst>
              </p:cNvPr>
              <p:cNvSpPr txBox="1"/>
              <p:nvPr/>
            </p:nvSpPr>
            <p:spPr>
              <a:xfrm>
                <a:off x="915349" y="1151868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algn="l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" sz="2200" b="1" i="0" u="none" kern="1200" baseline="0">
                    <a:solidFill>
                      <a:srgbClr val="41A2AA"/>
                    </a:solidFill>
                    <a:latin typeface="Arial"/>
                    <a:cs typeface="Arial"/>
                  </a:rPr>
                  <a:t>Les bénéfices </a:t>
                </a:r>
                <a:r>
                  <a:rPr lang="fr" sz="2200" b="0" i="0" u="none" kern="1200" baseline="0">
                    <a:latin typeface="Arial"/>
                    <a:cs typeface="Arial"/>
                  </a:rPr>
                  <a:t>– avec, dans la mesure du possible, des estimations quantitatives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70025F5-FD94-40C3-852B-4C7427E170FE}"/>
                </a:ext>
              </a:extLst>
            </p:cNvPr>
            <p:cNvGrpSpPr/>
            <p:nvPr/>
          </p:nvGrpSpPr>
          <p:grpSpPr>
            <a:xfrm>
              <a:off x="611561" y="3884294"/>
              <a:ext cx="915348" cy="1307641"/>
              <a:chOff x="1" y="2219489"/>
              <a:chExt cx="915348" cy="1307641"/>
            </a:xfrm>
          </p:grpSpPr>
          <p:sp>
            <p:nvSpPr>
              <p:cNvPr id="14" name="Arrow: Chevron 13">
                <a:extLst>
                  <a:ext uri="{FF2B5EF4-FFF2-40B4-BE49-F238E27FC236}">
                    <a16:creationId xmlns:a16="http://schemas.microsoft.com/office/drawing/2014/main" id="{AD6552BD-30C4-4737-8C21-75B84435853B}"/>
                  </a:ext>
                </a:extLst>
              </p:cNvPr>
              <p:cNvSpPr/>
              <p:nvPr/>
            </p:nvSpPr>
            <p:spPr>
              <a:xfrm rot="5400000">
                <a:off x="-196146" y="2415636"/>
                <a:ext cx="1307641" cy="915348"/>
              </a:xfrm>
              <a:prstGeom prst="chevron">
                <a:avLst/>
              </a:prstGeom>
              <a:solidFill>
                <a:srgbClr val="5E8299"/>
              </a:solidFill>
              <a:ln>
                <a:solidFill>
                  <a:srgbClr val="5E8299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Arrow: Chevron 12">
                <a:extLst>
                  <a:ext uri="{FF2B5EF4-FFF2-40B4-BE49-F238E27FC236}">
                    <a16:creationId xmlns:a16="http://schemas.microsoft.com/office/drawing/2014/main" id="{16BF1F78-4721-4D8D-BCD8-05FB51BEEEC9}"/>
                  </a:ext>
                </a:extLst>
              </p:cNvPr>
              <p:cNvSpPr txBox="1"/>
              <p:nvPr/>
            </p:nvSpPr>
            <p:spPr>
              <a:xfrm>
                <a:off x="1" y="2677163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" sz="2200" kern="12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996DE0E-E1BA-4033-9816-4CFAEEA48C8C}"/>
                </a:ext>
              </a:extLst>
            </p:cNvPr>
            <p:cNvGrpSpPr/>
            <p:nvPr/>
          </p:nvGrpSpPr>
          <p:grpSpPr>
            <a:xfrm>
              <a:off x="1526908" y="3884297"/>
              <a:ext cx="7005531" cy="849966"/>
              <a:chOff x="915348" y="2219492"/>
              <a:chExt cx="7005531" cy="849966"/>
            </a:xfrm>
          </p:grpSpPr>
          <p:sp>
            <p:nvSpPr>
              <p:cNvPr id="12" name="Rectangle: Top Corners Rounded 11">
                <a:extLst>
                  <a:ext uri="{FF2B5EF4-FFF2-40B4-BE49-F238E27FC236}">
                    <a16:creationId xmlns:a16="http://schemas.microsoft.com/office/drawing/2014/main" id="{523C59D4-ACFE-4CF8-A10F-D1D0D53D4E29}"/>
                  </a:ext>
                </a:extLst>
              </p:cNvPr>
              <p:cNvSpPr/>
              <p:nvPr/>
            </p:nvSpPr>
            <p:spPr>
              <a:xfrm rot="5400000">
                <a:off x="3993131" y="-858291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5E8299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3" name="Rectangle: Top Corners Rounded 14">
                <a:extLst>
                  <a:ext uri="{FF2B5EF4-FFF2-40B4-BE49-F238E27FC236}">
                    <a16:creationId xmlns:a16="http://schemas.microsoft.com/office/drawing/2014/main" id="{C35F37FF-5185-469F-896A-D985EC7699B2}"/>
                  </a:ext>
                </a:extLst>
              </p:cNvPr>
              <p:cNvSpPr txBox="1"/>
              <p:nvPr/>
            </p:nvSpPr>
            <p:spPr>
              <a:xfrm>
                <a:off x="915349" y="2260983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algn="l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fr" sz="2200" b="1" i="0" u="none" kern="1200" baseline="0">
                    <a:solidFill>
                      <a:srgbClr val="5E8299"/>
                    </a:solidFill>
                    <a:latin typeface="Arial"/>
                    <a:cs typeface="Arial"/>
                  </a:rPr>
                  <a:t>Les étapes </a:t>
                </a:r>
                <a:r>
                  <a:rPr lang="fr" sz="2200" b="0" i="0" u="none" kern="1200" baseline="0">
                    <a:latin typeface="Arial"/>
                    <a:cs typeface="Arial"/>
                  </a:rPr>
                  <a:t>– comment, quand et où seront-elles mises en œuvre ?</a:t>
                </a:r>
              </a:p>
            </p:txBody>
          </p:sp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9FEE5D39-37C2-426F-A609-AD7DD0158885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fr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71928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DB704-00B9-4D32-A0EE-26BAB73F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88" y="380256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MAÎTRISEZ LES PROCÉDURES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FCDFC-6D0A-4C2B-AA4E-0A2DB12003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marL="0" indent="0" algn="l" rtl="0"/>
            <a:r>
              <a:rPr lang="fr" sz="1500" b="1" i="0" u="none" baseline="0" dirty="0"/>
              <a:t>Soyez au fait des procédures de prise de décision. </a:t>
            </a:r>
          </a:p>
          <a:p>
            <a:pPr marL="0" indent="0" algn="l" rtl="0"/>
            <a:r>
              <a:rPr lang="fr" sz="1500" b="1" i="0" u="none" baseline="0" dirty="0"/>
              <a:t>Sachez quand des décisions importantes doivent être prises...</a:t>
            </a:r>
          </a:p>
          <a:p>
            <a:endParaRPr lang="fr" sz="15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A4819E-2BCD-4966-8249-6AC98EDEA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11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5C79A2F-7105-463F-8E59-95C0898DDECD}"/>
              </a:ext>
            </a:extLst>
          </p:cNvPr>
          <p:cNvGraphicFramePr/>
          <p:nvPr/>
        </p:nvGraphicFramePr>
        <p:xfrm>
          <a:off x="0" y="1647947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8F4740-1008-4DEE-9D01-AC31E2024CA0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fr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6742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0CBEA1-F394-44CE-AB34-F7EAE460C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12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19" name="Diamond 18">
            <a:extLst>
              <a:ext uri="{FF2B5EF4-FFF2-40B4-BE49-F238E27FC236}">
                <a16:creationId xmlns:a16="http://schemas.microsoft.com/office/drawing/2014/main" id="{DFE1FFDC-6584-40DB-AA1E-EF06EAA2010F}"/>
              </a:ext>
            </a:extLst>
          </p:cNvPr>
          <p:cNvSpPr/>
          <p:nvPr/>
        </p:nvSpPr>
        <p:spPr>
          <a:xfrm>
            <a:off x="2123728" y="980728"/>
            <a:ext cx="4896544" cy="4896544"/>
          </a:xfrm>
          <a:prstGeom prst="diamond">
            <a:avLst/>
          </a:prstGeom>
          <a:solidFill>
            <a:srgbClr val="5E8299"/>
          </a:solidFill>
          <a:ln>
            <a:solidFill>
              <a:srgbClr val="5E8299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A2E19FE-EC2A-4D11-95EA-ADF7897AE9DB}"/>
              </a:ext>
            </a:extLst>
          </p:cNvPr>
          <p:cNvGrpSpPr/>
          <p:nvPr/>
        </p:nvGrpSpPr>
        <p:grpSpPr>
          <a:xfrm>
            <a:off x="2568046" y="1419648"/>
            <a:ext cx="2098251" cy="2009351"/>
            <a:chOff x="2234539" y="465171"/>
            <a:chExt cx="1909652" cy="1909652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099E7B76-1067-45C3-9822-18050B676B8C}"/>
                </a:ext>
              </a:extLst>
            </p:cNvPr>
            <p:cNvSpPr/>
            <p:nvPr/>
          </p:nvSpPr>
          <p:spPr>
            <a:xfrm>
              <a:off x="2234539" y="465171"/>
              <a:ext cx="1909652" cy="1909652"/>
            </a:xfrm>
            <a:prstGeom prst="roundRect">
              <a:avLst/>
            </a:prstGeom>
            <a:solidFill>
              <a:srgbClr val="00558F"/>
            </a:solidFill>
            <a:ln>
              <a:solidFill>
                <a:srgbClr val="00558F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ectangle: Rounded Corners 5">
              <a:extLst>
                <a:ext uri="{FF2B5EF4-FFF2-40B4-BE49-F238E27FC236}">
                  <a16:creationId xmlns:a16="http://schemas.microsoft.com/office/drawing/2014/main" id="{1656C870-BA3C-4CE8-84AE-94B8100224C7}"/>
                </a:ext>
              </a:extLst>
            </p:cNvPr>
            <p:cNvSpPr txBox="1"/>
            <p:nvPr/>
          </p:nvSpPr>
          <p:spPr>
            <a:xfrm>
              <a:off x="2327761" y="558393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" sz="2000" b="0" i="0" u="none" kern="1200" baseline="0" dirty="0"/>
                <a:t>Vous aider à être précis sur un sujet complexe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C5B4068-4787-464C-B37D-CBFD590DFA6B}"/>
              </a:ext>
            </a:extLst>
          </p:cNvPr>
          <p:cNvGrpSpPr/>
          <p:nvPr/>
        </p:nvGrpSpPr>
        <p:grpSpPr>
          <a:xfrm>
            <a:off x="4645447" y="1389389"/>
            <a:ext cx="2077401" cy="2066448"/>
            <a:chOff x="4291088" y="465171"/>
            <a:chExt cx="1909652" cy="1909652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14DFC977-745D-470F-961C-0C5DB1D16E80}"/>
                </a:ext>
              </a:extLst>
            </p:cNvPr>
            <p:cNvSpPr/>
            <p:nvPr/>
          </p:nvSpPr>
          <p:spPr>
            <a:xfrm>
              <a:off x="4291088" y="465171"/>
              <a:ext cx="1909652" cy="1909652"/>
            </a:xfrm>
            <a:prstGeom prst="roundRect">
              <a:avLst/>
            </a:prstGeom>
            <a:solidFill>
              <a:srgbClr val="41A2AA"/>
            </a:solidFill>
            <a:ln>
              <a:solidFill>
                <a:srgbClr val="41A2AA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ctangle: Rounded Corners 7">
              <a:extLst>
                <a:ext uri="{FF2B5EF4-FFF2-40B4-BE49-F238E27FC236}">
                  <a16:creationId xmlns:a16="http://schemas.microsoft.com/office/drawing/2014/main" id="{6858E580-5632-45F8-AB96-E922F268E742}"/>
                </a:ext>
              </a:extLst>
            </p:cNvPr>
            <p:cNvSpPr txBox="1"/>
            <p:nvPr/>
          </p:nvSpPr>
          <p:spPr>
            <a:xfrm>
              <a:off x="4384310" y="558393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" sz="2000" b="0" i="0" u="none" kern="1200" baseline="0" dirty="0"/>
                <a:t>Vous aider à être cohérent et à répéter les informations clés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EF1C89E-BE37-4420-96EC-BAE1E7980B0E}"/>
              </a:ext>
            </a:extLst>
          </p:cNvPr>
          <p:cNvGrpSpPr/>
          <p:nvPr/>
        </p:nvGrpSpPr>
        <p:grpSpPr>
          <a:xfrm>
            <a:off x="2588898" y="3502448"/>
            <a:ext cx="2056549" cy="1983952"/>
            <a:chOff x="2234539" y="2521720"/>
            <a:chExt cx="1909652" cy="190965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87234D63-FC2F-471E-B967-65842A24E905}"/>
                </a:ext>
              </a:extLst>
            </p:cNvPr>
            <p:cNvSpPr/>
            <p:nvPr/>
          </p:nvSpPr>
          <p:spPr>
            <a:xfrm>
              <a:off x="2234539" y="2521720"/>
              <a:ext cx="1909652" cy="1909652"/>
            </a:xfrm>
            <a:prstGeom prst="roundRect">
              <a:avLst/>
            </a:prstGeom>
            <a:solidFill>
              <a:srgbClr val="93D3FF"/>
            </a:solidFill>
            <a:ln>
              <a:solidFill>
                <a:srgbClr val="93D3FF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ctangle: Rounded Corners 9">
              <a:extLst>
                <a:ext uri="{FF2B5EF4-FFF2-40B4-BE49-F238E27FC236}">
                  <a16:creationId xmlns:a16="http://schemas.microsoft.com/office/drawing/2014/main" id="{4EFEE898-EC1A-4E54-9A2A-773DA9A8D460}"/>
                </a:ext>
              </a:extLst>
            </p:cNvPr>
            <p:cNvSpPr txBox="1"/>
            <p:nvPr/>
          </p:nvSpPr>
          <p:spPr>
            <a:xfrm>
              <a:off x="2327761" y="2614942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" sz="2000" b="0" i="0" u="none" kern="1200" baseline="0" dirty="0">
                  <a:solidFill>
                    <a:srgbClr val="00558F"/>
                  </a:solidFill>
                </a:rPr>
                <a:t>Aider à renforcer et consolider les connaissances 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8F74D3-1E7D-4BFB-B98C-2FD571C6B74F}"/>
              </a:ext>
            </a:extLst>
          </p:cNvPr>
          <p:cNvGrpSpPr/>
          <p:nvPr/>
        </p:nvGrpSpPr>
        <p:grpSpPr>
          <a:xfrm>
            <a:off x="4645447" y="3502448"/>
            <a:ext cx="2077401" cy="2010528"/>
            <a:chOff x="4291088" y="2521720"/>
            <a:chExt cx="1909652" cy="1909652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EA92C9C2-D3D9-42F7-9201-6E555A5655FC}"/>
                </a:ext>
              </a:extLst>
            </p:cNvPr>
            <p:cNvSpPr/>
            <p:nvPr/>
          </p:nvSpPr>
          <p:spPr>
            <a:xfrm>
              <a:off x="4291088" y="2521720"/>
              <a:ext cx="1909652" cy="1909652"/>
            </a:xfrm>
            <a:prstGeom prst="roundRect">
              <a:avLst/>
            </a:prstGeom>
            <a:solidFill>
              <a:srgbClr val="0055BD"/>
            </a:solidFill>
            <a:ln>
              <a:solidFill>
                <a:srgbClr val="0055BD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: Rounded Corners 11">
              <a:extLst>
                <a:ext uri="{FF2B5EF4-FFF2-40B4-BE49-F238E27FC236}">
                  <a16:creationId xmlns:a16="http://schemas.microsoft.com/office/drawing/2014/main" id="{309EFE27-9771-4761-9AC0-0FC962CCA5F9}"/>
                </a:ext>
              </a:extLst>
            </p:cNvPr>
            <p:cNvSpPr txBox="1"/>
            <p:nvPr/>
          </p:nvSpPr>
          <p:spPr>
            <a:xfrm>
              <a:off x="4384310" y="2614942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" sz="2000" dirty="0"/>
                <a:t>Vous aider</a:t>
              </a:r>
              <a:r>
                <a:rPr lang="fr" sz="2000" b="0" i="0" u="none" kern="1200" baseline="0" dirty="0"/>
                <a:t> à gérer les questions complexes et les défis qui se posent</a:t>
              </a:r>
              <a:endParaRPr lang="fr" sz="2000" kern="1200" dirty="0"/>
            </a:p>
          </p:txBody>
        </p:sp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5023B068-160E-4C96-B625-96F38755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 dirty="0"/>
              <a:t>ÉLABOREZ DES MESSAGES SIMPLES ET CLAIRS POUVANT…</a:t>
            </a:r>
            <a:endParaRPr lang="fr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12AFA6-39CA-46EB-BC08-EF348FA7AE39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fr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08675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848EA-85CB-41BC-863E-301B156F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13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90BEAF-C7DB-4011-AD0F-FE794D6E23EC}"/>
              </a:ext>
            </a:extLst>
          </p:cNvPr>
          <p:cNvSpPr/>
          <p:nvPr/>
        </p:nvSpPr>
        <p:spPr>
          <a:xfrm>
            <a:off x="5880779" y="2417925"/>
            <a:ext cx="1983060" cy="20520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8B9F91-709D-404B-87D2-73C3507A2D52}"/>
              </a:ext>
            </a:extLst>
          </p:cNvPr>
          <p:cNvSpPr/>
          <p:nvPr/>
        </p:nvSpPr>
        <p:spPr>
          <a:xfrm>
            <a:off x="467540" y="2385134"/>
            <a:ext cx="1983060" cy="20520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EBD55B-F448-46C7-9B79-CB63DB38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" b="0" i="0" u="none" baseline="0"/>
              <a:t>DIFFUSEZ LES MESSAGES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F94B291-951D-4D13-AE42-BB6E0A23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3444"/>
            <a:ext cx="8458200" cy="4475256"/>
          </a:xfrm>
        </p:spPr>
        <p:txBody>
          <a:bodyPr>
            <a:normAutofit/>
          </a:bodyPr>
          <a:lstStyle/>
          <a:p>
            <a:pPr algn="l" rtl="0"/>
            <a:r>
              <a:rPr lang="fr" sz="2200" b="0" i="0" u="none" baseline="0" dirty="0"/>
              <a:t>Les messages ont plus d'impact lorsqu'ils sont véhiculés par plus d'une personne</a:t>
            </a:r>
          </a:p>
          <a:p>
            <a:endParaRPr lang="fr" sz="2200" dirty="0"/>
          </a:p>
          <a:p>
            <a:pPr algn="l" rtl="0"/>
            <a:r>
              <a:rPr lang="fr" sz="2200" b="0" i="0" u="none" baseline="0" dirty="0"/>
              <a:t>Veillez à ce que vos collègues et partenaires connaissent bien les messages </a:t>
            </a:r>
            <a:r>
              <a:rPr lang="fr-FR" sz="2200" b="0" i="0" u="none" baseline="0" dirty="0"/>
              <a:t>clés</a:t>
            </a:r>
            <a:endParaRPr lang="fr" sz="2200" b="0" i="0" u="none" baseline="0" dirty="0"/>
          </a:p>
          <a:p>
            <a:endParaRPr lang="fr" sz="2200" dirty="0"/>
          </a:p>
          <a:p>
            <a:pPr algn="l" rtl="0"/>
            <a:r>
              <a:rPr lang="fr" sz="2200" b="0" i="0" u="none" baseline="0" dirty="0"/>
              <a:t>Grâce à une bonne coordination de </a:t>
            </a:r>
            <a:r>
              <a:rPr lang="fr-FR" sz="2200" b="0" i="0" u="none" baseline="0" dirty="0"/>
              <a:t>la diffusion de</a:t>
            </a:r>
            <a:r>
              <a:rPr lang="fr" sz="2200" b="0" i="0" u="none" baseline="0" dirty="0"/>
              <a:t>s messages, vous éviterez toute confusion et perte de confiance</a:t>
            </a:r>
          </a:p>
          <a:p>
            <a:endParaRPr lang="f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2EB61C-4954-40F2-9899-69A34945B0B8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fr" sz="2800" b="1" i="0" u="none" baseline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36746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24F85232-2D2B-4FD5-A76D-864F09A8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LISTE DE VÉRIFICATION</a:t>
            </a:r>
            <a:endParaRPr lang="fr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0AE9A51-780E-4523-81A2-6C75017B305C}"/>
              </a:ext>
            </a:extLst>
          </p:cNvPr>
          <p:cNvGrpSpPr/>
          <p:nvPr/>
        </p:nvGrpSpPr>
        <p:grpSpPr>
          <a:xfrm>
            <a:off x="1333583" y="1003433"/>
            <a:ext cx="6881387" cy="5030365"/>
            <a:chOff x="1092283" y="965333"/>
            <a:chExt cx="6881387" cy="503036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F9DDCF2-27D9-4E76-9886-DC051D7B27C7}"/>
                </a:ext>
              </a:extLst>
            </p:cNvPr>
            <p:cNvGrpSpPr/>
            <p:nvPr/>
          </p:nvGrpSpPr>
          <p:grpSpPr>
            <a:xfrm>
              <a:off x="1094129" y="1041232"/>
              <a:ext cx="6879541" cy="4954466"/>
              <a:chOff x="1106829" y="1523832"/>
              <a:chExt cx="6879541" cy="495446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AC1B7900-9147-4FD6-8755-DE70F78CB6D9}"/>
                  </a:ext>
                </a:extLst>
              </p:cNvPr>
              <p:cNvGrpSpPr/>
              <p:nvPr/>
            </p:nvGrpSpPr>
            <p:grpSpPr>
              <a:xfrm>
                <a:off x="1521851" y="3232838"/>
                <a:ext cx="6464518" cy="696851"/>
                <a:chOff x="1835791" y="256"/>
                <a:chExt cx="6464518" cy="830041"/>
              </a:xfrm>
            </p:grpSpPr>
            <p:sp>
              <p:nvSpPr>
                <p:cNvPr id="20" name="Arrow: Pentagon 19">
                  <a:extLst>
                    <a:ext uri="{FF2B5EF4-FFF2-40B4-BE49-F238E27FC236}">
                      <a16:creationId xmlns:a16="http://schemas.microsoft.com/office/drawing/2014/main" id="{3AF4CE7B-861E-413E-A8B7-89EA66F2E415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21" name="Arrow: Pentagon 4">
                  <a:extLst>
                    <a:ext uri="{FF2B5EF4-FFF2-40B4-BE49-F238E27FC236}">
                      <a16:creationId xmlns:a16="http://schemas.microsoft.com/office/drawing/2014/main" id="{5A07525A-9880-416D-800D-54CC7285F04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INDIQUEZ DES DONNÉES PROBANTES </a:t>
                  </a:r>
                  <a:endParaRPr lang="fr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Faits, données, graphiques et illustrations </a:t>
                  </a: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AEE4471-386B-4FFD-AD57-3C71F4E223D5}"/>
                  </a:ext>
                </a:extLst>
              </p:cNvPr>
              <p:cNvSpPr/>
              <p:nvPr/>
            </p:nvSpPr>
            <p:spPr>
              <a:xfrm>
                <a:off x="1106829" y="3169689"/>
                <a:ext cx="830041" cy="830041"/>
              </a:xfrm>
              <a:prstGeom prst="ellipse">
                <a:avLst/>
              </a:prstGeom>
              <a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fr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FECB4CB-3D25-4CFB-9DAF-95C782C69CBA}"/>
                  </a:ext>
                </a:extLst>
              </p:cNvPr>
              <p:cNvGrpSpPr/>
              <p:nvPr/>
            </p:nvGrpSpPr>
            <p:grpSpPr>
              <a:xfrm>
                <a:off x="1521851" y="4066326"/>
                <a:ext cx="6464518" cy="696851"/>
                <a:chOff x="1835791" y="1078071"/>
                <a:chExt cx="6464518" cy="830041"/>
              </a:xfrm>
            </p:grpSpPr>
            <p:sp>
              <p:nvSpPr>
                <p:cNvPr id="18" name="Arrow: Pentagon 17">
                  <a:extLst>
                    <a:ext uri="{FF2B5EF4-FFF2-40B4-BE49-F238E27FC236}">
                      <a16:creationId xmlns:a16="http://schemas.microsoft.com/office/drawing/2014/main" id="{BBD73959-BB56-4FF5-AFF2-CCFBB9E4ED40}"/>
                    </a:ext>
                  </a:extLst>
                </p:cNvPr>
                <p:cNvSpPr/>
                <p:nvPr/>
              </p:nvSpPr>
              <p:spPr>
                <a:xfrm rot="10800000">
                  <a:off x="1835791" y="1078071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19" name="Arrow: Pentagon 7">
                  <a:extLst>
                    <a:ext uri="{FF2B5EF4-FFF2-40B4-BE49-F238E27FC236}">
                      <a16:creationId xmlns:a16="http://schemas.microsoft.com/office/drawing/2014/main" id="{7B739400-694C-4E32-BF24-09AFC8CE857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1078071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SUSCITEZ L'ÉMOTION </a:t>
                  </a:r>
                  <a:endParaRPr lang="fr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Enfant </a:t>
                  </a:r>
                  <a:r>
                    <a:rPr lang="fr-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s comme </a:t>
                  </a: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générations futures </a:t>
                  </a: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66510C2-A205-4E36-87A8-42B6277AD797}"/>
                  </a:ext>
                </a:extLst>
              </p:cNvPr>
              <p:cNvSpPr/>
              <p:nvPr/>
            </p:nvSpPr>
            <p:spPr>
              <a:xfrm>
                <a:off x="1106829" y="4003283"/>
                <a:ext cx="830041" cy="830041"/>
              </a:xfrm>
              <a:prstGeom prst="ellipse">
                <a:avLst/>
              </a:prstGeom>
              <a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fr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EDDAA18F-4DB2-4E07-BF2D-F14AC01C2577}"/>
                  </a:ext>
                </a:extLst>
              </p:cNvPr>
              <p:cNvGrpSpPr/>
              <p:nvPr/>
            </p:nvGrpSpPr>
            <p:grpSpPr>
              <a:xfrm>
                <a:off x="1521851" y="4896368"/>
                <a:ext cx="6464518" cy="696851"/>
                <a:chOff x="1835791" y="2155886"/>
                <a:chExt cx="6464518" cy="830041"/>
              </a:xfrm>
            </p:grpSpPr>
            <p:sp>
              <p:nvSpPr>
                <p:cNvPr id="16" name="Arrow: Pentagon 15">
                  <a:extLst>
                    <a:ext uri="{FF2B5EF4-FFF2-40B4-BE49-F238E27FC236}">
                      <a16:creationId xmlns:a16="http://schemas.microsoft.com/office/drawing/2014/main" id="{9AC340C4-C387-40C0-AA85-4CEE12C6FE65}"/>
                    </a:ext>
                  </a:extLst>
                </p:cNvPr>
                <p:cNvSpPr/>
                <p:nvPr/>
              </p:nvSpPr>
              <p:spPr>
                <a:xfrm rot="10800000">
                  <a:off x="1835791" y="215588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17" name="Arrow: Pentagon 10">
                  <a:extLst>
                    <a:ext uri="{FF2B5EF4-FFF2-40B4-BE49-F238E27FC236}">
                      <a16:creationId xmlns:a16="http://schemas.microsoft.com/office/drawing/2014/main" id="{61090D9A-261F-4AEA-9A62-BB2C57531368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15588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MOTIVEZ</a:t>
                  </a:r>
                  <a:b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</a:b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Bénéfices pour les parties prenantes d'un soutien à la vaccination</a:t>
                  </a:r>
                </a:p>
              </p:txBody>
            </p:sp>
          </p:grp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41B1F4B-61CA-498D-85BE-D5EBBC17D340}"/>
                  </a:ext>
                </a:extLst>
              </p:cNvPr>
              <p:cNvSpPr/>
              <p:nvPr/>
            </p:nvSpPr>
            <p:spPr>
              <a:xfrm>
                <a:off x="1106831" y="4811562"/>
                <a:ext cx="830041" cy="830041"/>
              </a:xfrm>
              <a:prstGeom prst="ellipse">
                <a:avLst/>
              </a:prstGeom>
              <a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fr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D5D04109-D4A4-40A4-9210-AC6487F9794D}"/>
                  </a:ext>
                </a:extLst>
              </p:cNvPr>
              <p:cNvGrpSpPr/>
              <p:nvPr/>
            </p:nvGrpSpPr>
            <p:grpSpPr>
              <a:xfrm>
                <a:off x="1521852" y="5726411"/>
                <a:ext cx="6464518" cy="696851"/>
                <a:chOff x="1835791" y="3233702"/>
                <a:chExt cx="6464518" cy="830041"/>
              </a:xfrm>
            </p:grpSpPr>
            <p:sp>
              <p:nvSpPr>
                <p:cNvPr id="14" name="Arrow: Pentagon 13">
                  <a:extLst>
                    <a:ext uri="{FF2B5EF4-FFF2-40B4-BE49-F238E27FC236}">
                      <a16:creationId xmlns:a16="http://schemas.microsoft.com/office/drawing/2014/main" id="{D3E74D45-03AD-4F2E-96A2-16F57789C4EF}"/>
                    </a:ext>
                  </a:extLst>
                </p:cNvPr>
                <p:cNvSpPr/>
                <p:nvPr/>
              </p:nvSpPr>
              <p:spPr>
                <a:xfrm rot="10800000">
                  <a:off x="1835791" y="3233702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15" name="Arrow: Pentagon 13">
                  <a:extLst>
                    <a:ext uri="{FF2B5EF4-FFF2-40B4-BE49-F238E27FC236}">
                      <a16:creationId xmlns:a16="http://schemas.microsoft.com/office/drawing/2014/main" id="{69E23903-07BF-4DC3-9D3D-42077B5F43CE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3233702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EXPLIQUEZ LES MENACES ET RISQUES </a:t>
                  </a: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-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Notamme</a:t>
                  </a:r>
                  <a:r>
                    <a:rPr lang="fr-FR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nt les c</a:t>
                  </a: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onséquences de l'inaction</a:t>
                  </a:r>
                </a:p>
              </p:txBody>
            </p:sp>
          </p:grp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EC9647E9-05A7-4C8E-BED5-ABBC1B756B97}"/>
                  </a:ext>
                </a:extLst>
              </p:cNvPr>
              <p:cNvSpPr/>
              <p:nvPr/>
            </p:nvSpPr>
            <p:spPr>
              <a:xfrm>
                <a:off x="1106829" y="5648257"/>
                <a:ext cx="830041" cy="830041"/>
              </a:xfrm>
              <a:prstGeom prst="ellipse">
                <a:avLst/>
              </a:prstGeom>
              <a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fr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074ED856-D85C-4B95-A2FB-67C457D552E3}"/>
                  </a:ext>
                </a:extLst>
              </p:cNvPr>
              <p:cNvGrpSpPr/>
              <p:nvPr/>
            </p:nvGrpSpPr>
            <p:grpSpPr>
              <a:xfrm>
                <a:off x="1521850" y="1523832"/>
                <a:ext cx="6464518" cy="696851"/>
                <a:chOff x="1835791" y="256"/>
                <a:chExt cx="6464518" cy="830041"/>
              </a:xfrm>
            </p:grpSpPr>
            <p:sp>
              <p:nvSpPr>
                <p:cNvPr id="24" name="Arrow: Pentagon 23">
                  <a:extLst>
                    <a:ext uri="{FF2B5EF4-FFF2-40B4-BE49-F238E27FC236}">
                      <a16:creationId xmlns:a16="http://schemas.microsoft.com/office/drawing/2014/main" id="{4E48F77B-1AC9-4332-B716-2B8152E9506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25" name="Arrow: Pentagon 4">
                  <a:extLst>
                    <a:ext uri="{FF2B5EF4-FFF2-40B4-BE49-F238E27FC236}">
                      <a16:creationId xmlns:a16="http://schemas.microsoft.com/office/drawing/2014/main" id="{BFA246DE-D7FC-44E9-9D7A-D905F280B823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RESTEZ SIMPLE</a:t>
                  </a:r>
                  <a:endParaRPr lang="fr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Évitez d'être trop technique</a:t>
                  </a:r>
                </a:p>
              </p:txBody>
            </p: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A59775B9-EFB2-428E-84D8-F3278D3D9527}"/>
                  </a:ext>
                </a:extLst>
              </p:cNvPr>
              <p:cNvGrpSpPr/>
              <p:nvPr/>
            </p:nvGrpSpPr>
            <p:grpSpPr>
              <a:xfrm>
                <a:off x="1521850" y="2399351"/>
                <a:ext cx="6464518" cy="696851"/>
                <a:chOff x="1835791" y="256"/>
                <a:chExt cx="6464518" cy="830041"/>
              </a:xfrm>
            </p:grpSpPr>
            <p:sp>
              <p:nvSpPr>
                <p:cNvPr id="27" name="Arrow: Pentagon 26">
                  <a:extLst>
                    <a:ext uri="{FF2B5EF4-FFF2-40B4-BE49-F238E27FC236}">
                      <a16:creationId xmlns:a16="http://schemas.microsoft.com/office/drawing/2014/main" id="{8B43E77A-4550-42CC-BFBF-B24B1FFF8EC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28" name="Arrow: Pentagon 4">
                  <a:extLst>
                    <a:ext uri="{FF2B5EF4-FFF2-40B4-BE49-F238E27FC236}">
                      <a16:creationId xmlns:a16="http://schemas.microsoft.com/office/drawing/2014/main" id="{12D242AF-F10F-49DD-8D0B-D3C3DE812A72}"/>
                    </a:ext>
                  </a:extLst>
                </p:cNvPr>
                <p:cNvSpPr txBox="1"/>
                <p:nvPr/>
              </p:nvSpPr>
              <p:spPr>
                <a:xfrm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SOYEZ PERTINENT</a:t>
                  </a:r>
                  <a:b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</a:b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Abordez les problèmes actuels et les motivations des parties prenantes</a:t>
                  </a:r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4DE95B9-2C16-4FEB-8062-6AD1CEE4A2AC}"/>
                </a:ext>
              </a:extLst>
            </p:cNvPr>
            <p:cNvGrpSpPr/>
            <p:nvPr/>
          </p:nvGrpSpPr>
          <p:grpSpPr>
            <a:xfrm>
              <a:off x="1092283" y="965333"/>
              <a:ext cx="830043" cy="861563"/>
              <a:chOff x="432582" y="1141866"/>
              <a:chExt cx="830043" cy="861563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032E3851-801A-4AD5-AA6D-E06E4A89ABA7}"/>
                  </a:ext>
                </a:extLst>
              </p:cNvPr>
              <p:cNvSpPr/>
              <p:nvPr/>
            </p:nvSpPr>
            <p:spPr>
              <a:xfrm>
                <a:off x="432582" y="1141866"/>
                <a:ext cx="830043" cy="861563"/>
              </a:xfrm>
              <a:prstGeom prst="ellipse">
                <a:avLst/>
              </a:prstGeom>
              <a:solidFill>
                <a:srgbClr val="F7F7F7"/>
              </a:solidFill>
              <a:ln w="3175">
                <a:solidFill>
                  <a:srgbClr val="005EA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0"/>
                <a:endParaRPr lang="fr"/>
              </a:p>
            </p:txBody>
          </p:sp>
          <p:pic>
            <p:nvPicPr>
              <p:cNvPr id="30" name="Graphic 29" descr="Hourglass">
                <a:extLst>
                  <a:ext uri="{FF2B5EF4-FFF2-40B4-BE49-F238E27FC236}">
                    <a16:creationId xmlns:a16="http://schemas.microsoft.com/office/drawing/2014/main" id="{0A04798A-15AE-47EE-BC86-4B64278728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475717" y="1181138"/>
                <a:ext cx="734140" cy="778373"/>
              </a:xfrm>
              <a:prstGeom prst="rect">
                <a:avLst/>
              </a:prstGeom>
            </p:spPr>
          </p:pic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ECD2C34-D207-4D93-AFC0-5F8A75DC0F75}"/>
                </a:ext>
              </a:extLst>
            </p:cNvPr>
            <p:cNvSpPr/>
            <p:nvPr/>
          </p:nvSpPr>
          <p:spPr>
            <a:xfrm>
              <a:off x="1094127" y="1855065"/>
              <a:ext cx="830043" cy="813116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5EA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fr"/>
            </a:p>
          </p:txBody>
        </p:sp>
        <p:pic>
          <p:nvPicPr>
            <p:cNvPr id="32" name="Graphic 31" descr="Puzzle">
              <a:extLst>
                <a:ext uri="{FF2B5EF4-FFF2-40B4-BE49-F238E27FC236}">
                  <a16:creationId xmlns:a16="http://schemas.microsoft.com/office/drawing/2014/main" id="{65348B45-6D02-4146-ADAE-3AC8931EA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20411" y="1920677"/>
              <a:ext cx="764153" cy="7646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42436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24F85232-2D2B-4FD5-A76D-864F09A8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LISTE DE VÉRIFICATION</a:t>
            </a:r>
            <a:endParaRPr lang="fr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0AE9A51-780E-4523-81A2-6C75017B305C}"/>
              </a:ext>
            </a:extLst>
          </p:cNvPr>
          <p:cNvGrpSpPr/>
          <p:nvPr/>
        </p:nvGrpSpPr>
        <p:grpSpPr>
          <a:xfrm>
            <a:off x="1333583" y="1003433"/>
            <a:ext cx="6881387" cy="5030365"/>
            <a:chOff x="1092283" y="965333"/>
            <a:chExt cx="6881387" cy="503036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F9DDCF2-27D9-4E76-9886-DC051D7B27C7}"/>
                </a:ext>
              </a:extLst>
            </p:cNvPr>
            <p:cNvGrpSpPr/>
            <p:nvPr/>
          </p:nvGrpSpPr>
          <p:grpSpPr>
            <a:xfrm>
              <a:off x="1094129" y="1041232"/>
              <a:ext cx="6879541" cy="4954466"/>
              <a:chOff x="1106829" y="1523832"/>
              <a:chExt cx="6879541" cy="495446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AC1B7900-9147-4FD6-8755-DE70F78CB6D9}"/>
                  </a:ext>
                </a:extLst>
              </p:cNvPr>
              <p:cNvGrpSpPr/>
              <p:nvPr/>
            </p:nvGrpSpPr>
            <p:grpSpPr>
              <a:xfrm>
                <a:off x="1521851" y="3232838"/>
                <a:ext cx="6464518" cy="696851"/>
                <a:chOff x="1835791" y="256"/>
                <a:chExt cx="6464518" cy="830041"/>
              </a:xfrm>
            </p:grpSpPr>
            <p:sp>
              <p:nvSpPr>
                <p:cNvPr id="20" name="Arrow: Pentagon 19">
                  <a:extLst>
                    <a:ext uri="{FF2B5EF4-FFF2-40B4-BE49-F238E27FC236}">
                      <a16:creationId xmlns:a16="http://schemas.microsoft.com/office/drawing/2014/main" id="{3AF4CE7B-861E-413E-A8B7-89EA66F2E415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21" name="Arrow: Pentagon 4">
                  <a:extLst>
                    <a:ext uri="{FF2B5EF4-FFF2-40B4-BE49-F238E27FC236}">
                      <a16:creationId xmlns:a16="http://schemas.microsoft.com/office/drawing/2014/main" id="{5A07525A-9880-416D-800D-54CC7285F04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INDIQUEZ DES DONNÉES PROBANTES </a:t>
                  </a:r>
                  <a:endParaRPr lang="fr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Faits, données, graphiques et illustrations </a:t>
                  </a: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AEE4471-386B-4FFD-AD57-3C71F4E223D5}"/>
                  </a:ext>
                </a:extLst>
              </p:cNvPr>
              <p:cNvSpPr/>
              <p:nvPr/>
            </p:nvSpPr>
            <p:spPr>
              <a:xfrm>
                <a:off x="1106829" y="3169689"/>
                <a:ext cx="830041" cy="830041"/>
              </a:xfrm>
              <a:prstGeom prst="ellipse">
                <a:avLst/>
              </a:prstGeom>
              <a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fr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FECB4CB-3D25-4CFB-9DAF-95C782C69CBA}"/>
                  </a:ext>
                </a:extLst>
              </p:cNvPr>
              <p:cNvGrpSpPr/>
              <p:nvPr/>
            </p:nvGrpSpPr>
            <p:grpSpPr>
              <a:xfrm>
                <a:off x="1521851" y="4066326"/>
                <a:ext cx="6464518" cy="696851"/>
                <a:chOff x="1835791" y="1078071"/>
                <a:chExt cx="6464518" cy="830041"/>
              </a:xfrm>
            </p:grpSpPr>
            <p:sp>
              <p:nvSpPr>
                <p:cNvPr id="18" name="Arrow: Pentagon 17">
                  <a:extLst>
                    <a:ext uri="{FF2B5EF4-FFF2-40B4-BE49-F238E27FC236}">
                      <a16:creationId xmlns:a16="http://schemas.microsoft.com/office/drawing/2014/main" id="{BBD73959-BB56-4FF5-AFF2-CCFBB9E4ED40}"/>
                    </a:ext>
                  </a:extLst>
                </p:cNvPr>
                <p:cNvSpPr/>
                <p:nvPr/>
              </p:nvSpPr>
              <p:spPr>
                <a:xfrm rot="10800000">
                  <a:off x="1835791" y="1078071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19" name="Arrow: Pentagon 7">
                  <a:extLst>
                    <a:ext uri="{FF2B5EF4-FFF2-40B4-BE49-F238E27FC236}">
                      <a16:creationId xmlns:a16="http://schemas.microsoft.com/office/drawing/2014/main" id="{7B739400-694C-4E32-BF24-09AFC8CE857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1078071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SUSCITEZ L'ÉMOTION </a:t>
                  </a:r>
                  <a:endParaRPr lang="fr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Enfant </a:t>
                  </a:r>
                  <a:r>
                    <a:rPr lang="fr-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s comme </a:t>
                  </a: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générations futures </a:t>
                  </a: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66510C2-A205-4E36-87A8-42B6277AD797}"/>
                  </a:ext>
                </a:extLst>
              </p:cNvPr>
              <p:cNvSpPr/>
              <p:nvPr/>
            </p:nvSpPr>
            <p:spPr>
              <a:xfrm>
                <a:off x="1106829" y="4003283"/>
                <a:ext cx="830041" cy="830041"/>
              </a:xfrm>
              <a:prstGeom prst="ellipse">
                <a:avLst/>
              </a:prstGeom>
              <a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fr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EDDAA18F-4DB2-4E07-BF2D-F14AC01C2577}"/>
                  </a:ext>
                </a:extLst>
              </p:cNvPr>
              <p:cNvGrpSpPr/>
              <p:nvPr/>
            </p:nvGrpSpPr>
            <p:grpSpPr>
              <a:xfrm>
                <a:off x="1521851" y="4896368"/>
                <a:ext cx="6464518" cy="696851"/>
                <a:chOff x="1835791" y="2155886"/>
                <a:chExt cx="6464518" cy="830041"/>
              </a:xfrm>
            </p:grpSpPr>
            <p:sp>
              <p:nvSpPr>
                <p:cNvPr id="16" name="Arrow: Pentagon 15">
                  <a:extLst>
                    <a:ext uri="{FF2B5EF4-FFF2-40B4-BE49-F238E27FC236}">
                      <a16:creationId xmlns:a16="http://schemas.microsoft.com/office/drawing/2014/main" id="{9AC340C4-C387-40C0-AA85-4CEE12C6FE65}"/>
                    </a:ext>
                  </a:extLst>
                </p:cNvPr>
                <p:cNvSpPr/>
                <p:nvPr/>
              </p:nvSpPr>
              <p:spPr>
                <a:xfrm rot="10800000">
                  <a:off x="1835791" y="215588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17" name="Arrow: Pentagon 10">
                  <a:extLst>
                    <a:ext uri="{FF2B5EF4-FFF2-40B4-BE49-F238E27FC236}">
                      <a16:creationId xmlns:a16="http://schemas.microsoft.com/office/drawing/2014/main" id="{61090D9A-261F-4AEA-9A62-BB2C57531368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15588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MOTIVEZ</a:t>
                  </a:r>
                  <a:b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</a:b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Bénéfices pour les parties prenantes d'un soutien à la vaccination</a:t>
                  </a:r>
                </a:p>
              </p:txBody>
            </p:sp>
          </p:grp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41B1F4B-61CA-498D-85BE-D5EBBC17D340}"/>
                  </a:ext>
                </a:extLst>
              </p:cNvPr>
              <p:cNvSpPr/>
              <p:nvPr/>
            </p:nvSpPr>
            <p:spPr>
              <a:xfrm>
                <a:off x="1106831" y="4811562"/>
                <a:ext cx="830041" cy="830041"/>
              </a:xfrm>
              <a:prstGeom prst="ellipse">
                <a:avLst/>
              </a:prstGeom>
              <a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fr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D5D04109-D4A4-40A4-9210-AC6487F9794D}"/>
                  </a:ext>
                </a:extLst>
              </p:cNvPr>
              <p:cNvGrpSpPr/>
              <p:nvPr/>
            </p:nvGrpSpPr>
            <p:grpSpPr>
              <a:xfrm>
                <a:off x="1521852" y="5726411"/>
                <a:ext cx="6464518" cy="696851"/>
                <a:chOff x="1835791" y="3233702"/>
                <a:chExt cx="6464518" cy="830041"/>
              </a:xfrm>
            </p:grpSpPr>
            <p:sp>
              <p:nvSpPr>
                <p:cNvPr id="14" name="Arrow: Pentagon 13">
                  <a:extLst>
                    <a:ext uri="{FF2B5EF4-FFF2-40B4-BE49-F238E27FC236}">
                      <a16:creationId xmlns:a16="http://schemas.microsoft.com/office/drawing/2014/main" id="{D3E74D45-03AD-4F2E-96A2-16F57789C4EF}"/>
                    </a:ext>
                  </a:extLst>
                </p:cNvPr>
                <p:cNvSpPr/>
                <p:nvPr/>
              </p:nvSpPr>
              <p:spPr>
                <a:xfrm rot="10800000">
                  <a:off x="1835791" y="3233702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15" name="Arrow: Pentagon 13">
                  <a:extLst>
                    <a:ext uri="{FF2B5EF4-FFF2-40B4-BE49-F238E27FC236}">
                      <a16:creationId xmlns:a16="http://schemas.microsoft.com/office/drawing/2014/main" id="{69E23903-07BF-4DC3-9D3D-42077B5F43CE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3233702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EXPLIQUEZ LES MENACES ET RISQUES </a:t>
                  </a: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-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Notamme</a:t>
                  </a:r>
                  <a:r>
                    <a:rPr lang="fr-FR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nt les c</a:t>
                  </a: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onséquences de l'inaction</a:t>
                  </a:r>
                </a:p>
              </p:txBody>
            </p:sp>
          </p:grp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EC9647E9-05A7-4C8E-BED5-ABBC1B756B97}"/>
                  </a:ext>
                </a:extLst>
              </p:cNvPr>
              <p:cNvSpPr/>
              <p:nvPr/>
            </p:nvSpPr>
            <p:spPr>
              <a:xfrm>
                <a:off x="1106829" y="5648257"/>
                <a:ext cx="830041" cy="830041"/>
              </a:xfrm>
              <a:prstGeom prst="ellipse">
                <a:avLst/>
              </a:prstGeom>
              <a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fr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074ED856-D85C-4B95-A2FB-67C457D552E3}"/>
                  </a:ext>
                </a:extLst>
              </p:cNvPr>
              <p:cNvGrpSpPr/>
              <p:nvPr/>
            </p:nvGrpSpPr>
            <p:grpSpPr>
              <a:xfrm>
                <a:off x="1521850" y="1523832"/>
                <a:ext cx="6464518" cy="696851"/>
                <a:chOff x="1835791" y="256"/>
                <a:chExt cx="6464518" cy="830041"/>
              </a:xfrm>
            </p:grpSpPr>
            <p:sp>
              <p:nvSpPr>
                <p:cNvPr id="24" name="Arrow: Pentagon 23">
                  <a:extLst>
                    <a:ext uri="{FF2B5EF4-FFF2-40B4-BE49-F238E27FC236}">
                      <a16:creationId xmlns:a16="http://schemas.microsoft.com/office/drawing/2014/main" id="{4E48F77B-1AC9-4332-B716-2B8152E9506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25" name="Arrow: Pentagon 4">
                  <a:extLst>
                    <a:ext uri="{FF2B5EF4-FFF2-40B4-BE49-F238E27FC236}">
                      <a16:creationId xmlns:a16="http://schemas.microsoft.com/office/drawing/2014/main" id="{BFA246DE-D7FC-44E9-9D7A-D905F280B823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RESTEZ SIMPLE</a:t>
                  </a:r>
                  <a:endParaRPr lang="fr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0" i="0" u="none" kern="1200" baseline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Évitez d'être trop technique</a:t>
                  </a:r>
                </a:p>
              </p:txBody>
            </p: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A59775B9-EFB2-428E-84D8-F3278D3D9527}"/>
                  </a:ext>
                </a:extLst>
              </p:cNvPr>
              <p:cNvGrpSpPr/>
              <p:nvPr/>
            </p:nvGrpSpPr>
            <p:grpSpPr>
              <a:xfrm>
                <a:off x="1521850" y="2399351"/>
                <a:ext cx="6464518" cy="696851"/>
                <a:chOff x="1835791" y="256"/>
                <a:chExt cx="6464518" cy="830041"/>
              </a:xfrm>
            </p:grpSpPr>
            <p:sp>
              <p:nvSpPr>
                <p:cNvPr id="27" name="Arrow: Pentagon 26">
                  <a:extLst>
                    <a:ext uri="{FF2B5EF4-FFF2-40B4-BE49-F238E27FC236}">
                      <a16:creationId xmlns:a16="http://schemas.microsoft.com/office/drawing/2014/main" id="{8B43E77A-4550-42CC-BFBF-B24B1FFF8EC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fr"/>
                </a:p>
              </p:txBody>
            </p:sp>
            <p:sp>
              <p:nvSpPr>
                <p:cNvPr id="28" name="Arrow: Pentagon 4">
                  <a:extLst>
                    <a:ext uri="{FF2B5EF4-FFF2-40B4-BE49-F238E27FC236}">
                      <a16:creationId xmlns:a16="http://schemas.microsoft.com/office/drawing/2014/main" id="{12D242AF-F10F-49DD-8D0B-D3C3DE812A72}"/>
                    </a:ext>
                  </a:extLst>
                </p:cNvPr>
                <p:cNvSpPr txBox="1"/>
                <p:nvPr/>
              </p:nvSpPr>
              <p:spPr>
                <a:xfrm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marL="0" lvl="0" indent="0" algn="ctr" defTabSz="977900" rtl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SOYEZ PERTINENT</a:t>
                  </a:r>
                  <a:br>
                    <a:rPr lang="fr" b="1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</a:br>
                  <a:r>
                    <a:rPr lang="fr" b="0" i="0" u="none" kern="1200" baseline="0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Abordez les problèmes actuels et les motivations des parties prenantes</a:t>
                  </a:r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4DE95B9-2C16-4FEB-8062-6AD1CEE4A2AC}"/>
                </a:ext>
              </a:extLst>
            </p:cNvPr>
            <p:cNvGrpSpPr/>
            <p:nvPr/>
          </p:nvGrpSpPr>
          <p:grpSpPr>
            <a:xfrm>
              <a:off x="1092283" y="965333"/>
              <a:ext cx="830043" cy="861563"/>
              <a:chOff x="432582" y="1141866"/>
              <a:chExt cx="830043" cy="861563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032E3851-801A-4AD5-AA6D-E06E4A89ABA7}"/>
                  </a:ext>
                </a:extLst>
              </p:cNvPr>
              <p:cNvSpPr/>
              <p:nvPr/>
            </p:nvSpPr>
            <p:spPr>
              <a:xfrm>
                <a:off x="432582" y="1141866"/>
                <a:ext cx="830043" cy="861563"/>
              </a:xfrm>
              <a:prstGeom prst="ellipse">
                <a:avLst/>
              </a:prstGeom>
              <a:solidFill>
                <a:srgbClr val="F7F7F7"/>
              </a:solidFill>
              <a:ln w="3175">
                <a:solidFill>
                  <a:srgbClr val="005EA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0"/>
                <a:endParaRPr lang="fr"/>
              </a:p>
            </p:txBody>
          </p:sp>
          <p:pic>
            <p:nvPicPr>
              <p:cNvPr id="30" name="Graphic 29" descr="Hourglass">
                <a:extLst>
                  <a:ext uri="{FF2B5EF4-FFF2-40B4-BE49-F238E27FC236}">
                    <a16:creationId xmlns:a16="http://schemas.microsoft.com/office/drawing/2014/main" id="{0A04798A-15AE-47EE-BC86-4B64278728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475717" y="1181138"/>
                <a:ext cx="734140" cy="778373"/>
              </a:xfrm>
              <a:prstGeom prst="rect">
                <a:avLst/>
              </a:prstGeom>
            </p:spPr>
          </p:pic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ECD2C34-D207-4D93-AFC0-5F8A75DC0F75}"/>
                </a:ext>
              </a:extLst>
            </p:cNvPr>
            <p:cNvSpPr/>
            <p:nvPr/>
          </p:nvSpPr>
          <p:spPr>
            <a:xfrm>
              <a:off x="1094127" y="1855065"/>
              <a:ext cx="830043" cy="813116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5EA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fr"/>
            </a:p>
          </p:txBody>
        </p:sp>
        <p:pic>
          <p:nvPicPr>
            <p:cNvPr id="32" name="Graphic 31" descr="Puzzle">
              <a:extLst>
                <a:ext uri="{FF2B5EF4-FFF2-40B4-BE49-F238E27FC236}">
                  <a16:creationId xmlns:a16="http://schemas.microsoft.com/office/drawing/2014/main" id="{65348B45-6D02-4146-ADAE-3AC8931EA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20411" y="1920677"/>
              <a:ext cx="764153" cy="7646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951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708BD7-7DBD-4CEC-8749-E384D2043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fr" b="0" i="0" u="none" baseline="0"/>
              <a:t>Pourquoi les exigences en matière de vaccination doivent-elles être renforcées au fil du temps 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29E943-26B6-40E4-8344-5C70071E1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95190"/>
          </a:xfrm>
        </p:spPr>
        <p:txBody>
          <a:bodyPr>
            <a:no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fr" sz="1700" b="0" i="0" u="none" baseline="0" dirty="0">
                <a:solidFill>
                  <a:schemeClr val="tx1"/>
                </a:solidFill>
              </a:rPr>
              <a:t>Rapide augmentation du cofinancement des vaccins lors de la transition hors du soutien de Gavi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fr" sz="1700" dirty="0">
              <a:solidFill>
                <a:schemeClr val="tx1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fr" sz="1700" b="0" i="0" u="none" baseline="0" dirty="0">
                <a:solidFill>
                  <a:schemeClr val="tx1"/>
                </a:solidFill>
              </a:rPr>
              <a:t>Modernisation de la chaîne d'approvisionnement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fr" sz="1700" dirty="0">
              <a:solidFill>
                <a:schemeClr val="tx1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fr" sz="1700" b="0" i="0" u="none" baseline="0" dirty="0">
                <a:solidFill>
                  <a:schemeClr val="tx1"/>
                </a:solidFill>
              </a:rPr>
              <a:t>Introduction de nouveaux vaccins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fr" sz="1700" dirty="0">
              <a:solidFill>
                <a:schemeClr val="tx1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fr" sz="1700" b="0" i="0" u="none" baseline="0" dirty="0">
                <a:solidFill>
                  <a:schemeClr val="tx1"/>
                </a:solidFill>
              </a:rPr>
              <a:t>Autres mesures permettant d'augmenter la couverture et d'atteindre des populations spécifiques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fr" sz="1700" dirty="0">
              <a:solidFill>
                <a:schemeClr val="tx1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fr" sz="1700" b="0" i="0" u="none" baseline="0" dirty="0">
                <a:solidFill>
                  <a:schemeClr val="tx1"/>
                </a:solidFill>
              </a:rPr>
              <a:t>Une cohorte croissante de naissances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fr" sz="1700" dirty="0">
              <a:solidFill>
                <a:schemeClr val="tx1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fr" sz="1700" b="0" i="0" u="none" baseline="0" dirty="0">
                <a:solidFill>
                  <a:schemeClr val="tx1"/>
                </a:solidFill>
              </a:rPr>
              <a:t>Plus grande attention portée au financement adéquat des coûts d'exploitation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F8F8E3-B8A3-4D16-9A4A-9F2F1DA32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 rtl="0"/>
            <a:fld id="{2459FD92-E8AB-4F86-BA9A-090210CAFD7B}" type="slidenum">
              <a:rPr>
                <a:latin typeface="Arial"/>
                <a:cs typeface="Arial"/>
              </a:rPr>
              <a:pPr algn="l" rtl="0"/>
              <a:t>3</a:t>
            </a:fld>
            <a:r>
              <a:rPr lang="fr" b="0" i="0" u="none" baseline="0">
                <a:latin typeface="Arial"/>
                <a:cs typeface="Arial"/>
              </a:rPr>
              <a:t> | www.lnct.global</a:t>
            </a:r>
            <a:endParaRPr lang="f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7043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5">
            <a:extLst>
              <a:ext uri="{FF2B5EF4-FFF2-40B4-BE49-F238E27FC236}">
                <a16:creationId xmlns:a16="http://schemas.microsoft.com/office/drawing/2014/main" id="{65B0E2C1-19BC-4863-866F-80533D4F4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298" y="1233903"/>
            <a:ext cx="4879153" cy="556615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7494ACB-C3F9-4508-9A2E-F29DBD406952}"/>
              </a:ext>
            </a:extLst>
          </p:cNvPr>
          <p:cNvSpPr/>
          <p:nvPr/>
        </p:nvSpPr>
        <p:spPr>
          <a:xfrm>
            <a:off x="34590" y="1233903"/>
            <a:ext cx="25740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0"/>
            <a:r>
              <a:rPr lang="fr" b="1" i="0" u="none" baseline="0" dirty="0">
                <a:solidFill>
                  <a:schemeClr val="bg1"/>
                </a:solidFill>
              </a:rPr>
              <a:t>ÉTAPE 1 : </a:t>
            </a:r>
            <a:r>
              <a:rPr lang="fr" b="0" i="0" u="none" baseline="0" dirty="0">
                <a:solidFill>
                  <a:schemeClr val="bg1"/>
                </a:solidFill>
              </a:rPr>
              <a:t>DÉFINIR VOS BESOINS DE FINANCEMENT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F4D61-C9CC-425D-8451-7EE0AB04EED5}"/>
              </a:ext>
            </a:extLst>
          </p:cNvPr>
          <p:cNvSpPr/>
          <p:nvPr/>
        </p:nvSpPr>
        <p:spPr>
          <a:xfrm>
            <a:off x="6850451" y="2349830"/>
            <a:ext cx="228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fr" sz="2000" b="1" i="0" u="none" baseline="0" dirty="0">
                <a:solidFill>
                  <a:schemeClr val="bg1"/>
                </a:solidFill>
              </a:rPr>
              <a:t>ÉTAPE 2 : </a:t>
            </a:r>
            <a:r>
              <a:rPr lang="fr" sz="2000" b="0" i="0" u="none" baseline="0" dirty="0">
                <a:solidFill>
                  <a:schemeClr val="bg1"/>
                </a:solidFill>
              </a:rPr>
              <a:t>IDENTIFIER</a:t>
            </a:r>
            <a:br>
              <a:rPr lang="fr" sz="2000" b="0" i="0" u="none" baseline="0" dirty="0">
                <a:solidFill>
                  <a:schemeClr val="bg1"/>
                </a:solidFill>
              </a:rPr>
            </a:br>
            <a:r>
              <a:rPr lang="fr" sz="2000" b="0" i="0" u="none" baseline="0" dirty="0">
                <a:solidFill>
                  <a:schemeClr val="bg1"/>
                </a:solidFill>
              </a:rPr>
              <a:t>LES PARTIES PRENANTES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D59833-1426-4B03-9C8D-7C3A81C09399}"/>
              </a:ext>
            </a:extLst>
          </p:cNvPr>
          <p:cNvSpPr/>
          <p:nvPr/>
        </p:nvSpPr>
        <p:spPr>
          <a:xfrm>
            <a:off x="270456" y="3178396"/>
            <a:ext cx="23773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" b="1" i="0" u="none" baseline="0" dirty="0">
                <a:solidFill>
                  <a:schemeClr val="bg1"/>
                </a:solidFill>
              </a:rPr>
              <a:t>ÉTAPE 3 : </a:t>
            </a:r>
            <a:r>
              <a:rPr lang="fr" b="0" i="0" u="none" baseline="0" dirty="0">
                <a:solidFill>
                  <a:schemeClr val="bg1"/>
                </a:solidFill>
              </a:rPr>
              <a:t>COMPRENDRE </a:t>
            </a:r>
            <a:br>
              <a:rPr lang="fr" b="0" i="0" u="none" baseline="0" dirty="0">
                <a:solidFill>
                  <a:schemeClr val="bg1"/>
                </a:solidFill>
              </a:rPr>
            </a:br>
            <a:r>
              <a:rPr lang="fr" b="0" i="0" u="none" baseline="0" dirty="0">
                <a:solidFill>
                  <a:schemeClr val="bg1"/>
                </a:solidFill>
              </a:rPr>
              <a:t>LES PARTIES PRENANTES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1E4304-8D45-460A-B9A8-94DB8AD98EB9}"/>
              </a:ext>
            </a:extLst>
          </p:cNvPr>
          <p:cNvSpPr/>
          <p:nvPr/>
        </p:nvSpPr>
        <p:spPr>
          <a:xfrm>
            <a:off x="6202760" y="4156261"/>
            <a:ext cx="2670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" b="1" i="0" u="none" baseline="0" dirty="0">
                <a:solidFill>
                  <a:schemeClr val="bg1"/>
                </a:solidFill>
              </a:rPr>
              <a:t>ÉTAPE 4 : </a:t>
            </a:r>
            <a:r>
              <a:rPr lang="fr" b="0" i="0" u="none" baseline="0" dirty="0">
                <a:solidFill>
                  <a:schemeClr val="bg1"/>
                </a:solidFill>
              </a:rPr>
              <a:t>JUSTIFIER LES INVESTISSEMENTS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8056B1-9B7A-4563-BCD4-4DD2A813A629}"/>
              </a:ext>
            </a:extLst>
          </p:cNvPr>
          <p:cNvSpPr/>
          <p:nvPr/>
        </p:nvSpPr>
        <p:spPr>
          <a:xfrm>
            <a:off x="572160" y="5731860"/>
            <a:ext cx="228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0"/>
            <a:r>
              <a:rPr lang="fr" sz="2000" b="1" i="0" u="none" baseline="0" dirty="0">
                <a:solidFill>
                  <a:schemeClr val="bg1"/>
                </a:solidFill>
              </a:rPr>
              <a:t>ÉTAPE 5 : </a:t>
            </a:r>
            <a:r>
              <a:rPr lang="fr" sz="2000" b="0" i="0" u="none" baseline="0" dirty="0">
                <a:solidFill>
                  <a:schemeClr val="bg1"/>
                </a:solidFill>
              </a:rPr>
              <a:t>PLANIFIER LES ACTIVITÉS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642A7D4-C588-4D9B-B5C3-6BA3D7F0E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160" y="510317"/>
            <a:ext cx="8229600" cy="577047"/>
          </a:xfrm>
        </p:spPr>
        <p:txBody>
          <a:bodyPr>
            <a:normAutofit fontScale="90000"/>
          </a:bodyPr>
          <a:lstStyle/>
          <a:p>
            <a:pPr algn="l" rtl="0"/>
            <a:r>
              <a:rPr lang="fr" b="0" i="0" u="none" baseline="0"/>
              <a:t>APPROCHE PAR ÉTAPE DE LA MOBILISATION DE RESSOURCES</a:t>
            </a:r>
            <a:endParaRPr lang="fr" dirty="0"/>
          </a:p>
        </p:txBody>
      </p:sp>
    </p:spTree>
    <p:extLst>
      <p:ext uri="{BB962C8B-B14F-4D97-AF65-F5344CB8AC3E}">
        <p14:creationId xmlns:p14="http://schemas.microsoft.com/office/powerpoint/2010/main" val="2843300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9917E-AAB5-4F3D-84DE-E20DB8668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DÉFINIR VOS BESOINS DE FINANCEMENT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94D24-B6F2-4F7A-97B0-C36195814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043362"/>
          </a:xfrm>
        </p:spPr>
        <p:txBody>
          <a:bodyPr>
            <a:normAutofit/>
          </a:bodyPr>
          <a:lstStyle/>
          <a:p>
            <a:pPr algn="l" rtl="0"/>
            <a:r>
              <a:rPr lang="fr" sz="2400" b="0" i="0" u="none" baseline="0"/>
              <a:t>Quelles activités doivent-être menées afin d'atteindre votre objectif ?</a:t>
            </a:r>
            <a:endParaRPr lang="fr" sz="2400" dirty="0"/>
          </a:p>
          <a:p>
            <a:endParaRPr lang="fr" sz="2400" dirty="0"/>
          </a:p>
          <a:p>
            <a:pPr algn="l" rtl="0"/>
            <a:r>
              <a:rPr lang="fr" sz="2400" b="0" i="0" u="none" baseline="0"/>
              <a:t>Quel est le coût de chacune des activités ?</a:t>
            </a:r>
          </a:p>
          <a:p>
            <a:endParaRPr lang="fr" sz="2400" dirty="0"/>
          </a:p>
          <a:p>
            <a:pPr algn="l" rtl="0"/>
            <a:r>
              <a:rPr lang="fr" sz="2400" b="0" i="0" u="none" baseline="0"/>
              <a:t>Quel est le montant total des ressources requises (par catégorie de coût) ?</a:t>
            </a:r>
            <a:endParaRPr lang="fr" sz="2400" dirty="0"/>
          </a:p>
          <a:p>
            <a:endParaRPr lang="fr" sz="2400" dirty="0"/>
          </a:p>
          <a:p>
            <a:pPr algn="l" rtl="0"/>
            <a:r>
              <a:rPr lang="fr" sz="2400" b="0" i="0" u="none" baseline="0"/>
              <a:t>Quel est le montant des fonds dont vous disposez ?</a:t>
            </a:r>
            <a:endParaRPr lang="fr" sz="2400" dirty="0"/>
          </a:p>
          <a:p>
            <a:endParaRPr lang="f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4E79F-2F58-485E-ABF4-BD3ACAA89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5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F70AA3-A783-45C5-9F67-DE683340C1DA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accent1"/>
                </a:solidFill>
              </a:rPr>
              <a:t>1</a:t>
            </a:r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 2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3 4</a:t>
            </a:r>
          </a:p>
        </p:txBody>
      </p:sp>
    </p:spTree>
    <p:extLst>
      <p:ext uri="{BB962C8B-B14F-4D97-AF65-F5344CB8AC3E}">
        <p14:creationId xmlns:p14="http://schemas.microsoft.com/office/powerpoint/2010/main" val="3705570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F3A7F-EBD1-43B6-A859-97FF6834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42200" cy="1052357"/>
          </a:xfrm>
        </p:spPr>
        <p:txBody>
          <a:bodyPr/>
          <a:lstStyle/>
          <a:p>
            <a:pPr algn="l" rtl="0"/>
            <a:r>
              <a:rPr lang="fr" b="0" i="0" u="none" baseline="0"/>
              <a:t>IDENTIFIER LES PARTIES PRENANTES ET LES DÉCIDEURS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5E7F93-C4E0-4FBC-836C-55C4D99B6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6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F2825E9-1928-41FC-B8FA-A0C26FFAF0DC}"/>
              </a:ext>
            </a:extLst>
          </p:cNvPr>
          <p:cNvGraphicFramePr>
            <a:graphicFrameLocks/>
          </p:cNvGraphicFramePr>
          <p:nvPr/>
        </p:nvGraphicFramePr>
        <p:xfrm>
          <a:off x="-2043784" y="862212"/>
          <a:ext cx="1173730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83C3456-B475-4459-8BAC-77C8C824E89C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</a:t>
            </a:r>
            <a:r>
              <a:rPr lang="fr" sz="2800" b="1" i="0" u="none" baseline="0">
                <a:solidFill>
                  <a:schemeClr val="accent1"/>
                </a:solidFill>
              </a:rPr>
              <a:t> 2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3 4</a:t>
            </a:r>
          </a:p>
        </p:txBody>
      </p:sp>
    </p:spTree>
    <p:extLst>
      <p:ext uri="{BB962C8B-B14F-4D97-AF65-F5344CB8AC3E}">
        <p14:creationId xmlns:p14="http://schemas.microsoft.com/office/powerpoint/2010/main" val="3168225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A8031-DECC-41A0-9F03-ACD1F4FC0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7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6A8C97-0B95-40C4-8866-0E20C4B43E6D}"/>
              </a:ext>
            </a:extLst>
          </p:cNvPr>
          <p:cNvSpPr/>
          <p:nvPr/>
        </p:nvSpPr>
        <p:spPr>
          <a:xfrm>
            <a:off x="3419872" y="2996952"/>
            <a:ext cx="1944188" cy="1944173"/>
          </a:xfrm>
          <a:prstGeom prst="ellipse">
            <a:avLst/>
          </a:prstGeom>
          <a:solidFill>
            <a:srgbClr val="00558F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500" b="0" i="0" u="none" baseline="0">
                <a:solidFill>
                  <a:srgbClr val="1F497D"/>
                </a:solidFill>
                <a:latin typeface="Arial"/>
                <a:cs typeface="Arial"/>
              </a:rPr>
              <a:t>DÉCIDEURS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5D5AA4F-1713-4646-8AB5-C1EBBBCD3D0A}"/>
              </a:ext>
            </a:extLst>
          </p:cNvPr>
          <p:cNvSpPr/>
          <p:nvPr/>
        </p:nvSpPr>
        <p:spPr>
          <a:xfrm>
            <a:off x="2843808" y="4077072"/>
            <a:ext cx="1944188" cy="1728175"/>
          </a:xfrm>
          <a:prstGeom prst="ellipse">
            <a:avLst/>
          </a:prstGeom>
          <a:solidFill>
            <a:srgbClr val="5E8299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500" b="0" i="0" u="none" baseline="0" dirty="0">
                <a:solidFill>
                  <a:srgbClr val="1F497D"/>
                </a:solidFill>
                <a:latin typeface="Arial"/>
                <a:cs typeface="Arial"/>
              </a:rPr>
              <a:t>FONCTIONNAIRES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7DA051-E294-4546-B354-711A5FB0AAA8}"/>
              </a:ext>
            </a:extLst>
          </p:cNvPr>
          <p:cNvSpPr/>
          <p:nvPr/>
        </p:nvSpPr>
        <p:spPr>
          <a:xfrm>
            <a:off x="5004048" y="2492896"/>
            <a:ext cx="1800208" cy="1800191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500" b="0" i="0" u="none" baseline="0">
                <a:solidFill>
                  <a:srgbClr val="1F497D"/>
                </a:solidFill>
                <a:latin typeface="Arial"/>
                <a:cs typeface="Arial"/>
              </a:rPr>
              <a:t>MÉDIAS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F7A833B-495F-4328-AFA0-C3750845935C}"/>
              </a:ext>
            </a:extLst>
          </p:cNvPr>
          <p:cNvSpPr/>
          <p:nvPr/>
        </p:nvSpPr>
        <p:spPr>
          <a:xfrm>
            <a:off x="3851926" y="1556792"/>
            <a:ext cx="1800191" cy="1728175"/>
          </a:xfrm>
          <a:prstGeom prst="ellipse">
            <a:avLst/>
          </a:prstGeom>
          <a:solidFill>
            <a:srgbClr val="93D3FF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400" b="0" i="0" u="none" baseline="0" dirty="0">
                <a:solidFill>
                  <a:srgbClr val="1F497D"/>
                </a:solidFill>
                <a:latin typeface="Arial"/>
                <a:cs typeface="Arial"/>
              </a:rPr>
              <a:t>PARLEMENT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6214415-C200-4F4D-820C-546843CD05E1}"/>
              </a:ext>
            </a:extLst>
          </p:cNvPr>
          <p:cNvSpPr/>
          <p:nvPr/>
        </p:nvSpPr>
        <p:spPr>
          <a:xfrm>
            <a:off x="1979712" y="3356992"/>
            <a:ext cx="1656190" cy="1656175"/>
          </a:xfrm>
          <a:prstGeom prst="ellipse">
            <a:avLst/>
          </a:prstGeom>
          <a:solidFill>
            <a:srgbClr val="41A2AA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500" b="0" i="0" u="none" baseline="0">
                <a:solidFill>
                  <a:srgbClr val="1F497D"/>
                </a:solidFill>
                <a:latin typeface="Arial"/>
                <a:cs typeface="Arial"/>
              </a:rPr>
              <a:t>EXPERTS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D1F9F7E-450C-492F-9D08-85204C73BEE6}"/>
              </a:ext>
            </a:extLst>
          </p:cNvPr>
          <p:cNvSpPr/>
          <p:nvPr/>
        </p:nvSpPr>
        <p:spPr>
          <a:xfrm>
            <a:off x="2195736" y="2060848"/>
            <a:ext cx="1656190" cy="1656175"/>
          </a:xfrm>
          <a:prstGeom prst="ellipse">
            <a:avLst/>
          </a:prstGeom>
          <a:solidFill>
            <a:srgbClr val="0055BD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500" b="0" i="0" u="none" baseline="0">
                <a:solidFill>
                  <a:srgbClr val="1F497D"/>
                </a:solidFill>
                <a:latin typeface="Arial"/>
                <a:cs typeface="Arial"/>
              </a:rPr>
              <a:t>COMITÉS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719E0DF-1E1C-4872-9B33-EF12A3845C90}"/>
              </a:ext>
            </a:extLst>
          </p:cNvPr>
          <p:cNvSpPr/>
          <p:nvPr/>
        </p:nvSpPr>
        <p:spPr>
          <a:xfrm>
            <a:off x="5364088" y="3789040"/>
            <a:ext cx="1728189" cy="1728175"/>
          </a:xfrm>
          <a:prstGeom prst="ellipse">
            <a:avLst/>
          </a:prstGeom>
          <a:solidFill>
            <a:srgbClr val="5E8299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500" b="0" i="0" u="none" baseline="0">
                <a:solidFill>
                  <a:srgbClr val="1F497D"/>
                </a:solidFill>
                <a:latin typeface="Arial"/>
                <a:cs typeface="Arial"/>
              </a:rPr>
              <a:t>LEADERS D'OPINION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B6CECF6-CA26-4D0F-BCF8-58BB015B4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7571434" cy="1143000"/>
          </a:xfrm>
        </p:spPr>
        <p:txBody>
          <a:bodyPr>
            <a:normAutofit/>
          </a:bodyPr>
          <a:lstStyle/>
          <a:p>
            <a:pPr algn="l" rtl="0"/>
            <a:r>
              <a:rPr lang="fr" b="0" i="0" u="none" baseline="0"/>
              <a:t>PENSEZ AUX PARTIES PRENANTES AYANT UNE INFLUENCE DIRECTE ET INDIRECTE SUR LE FINANCEMENT DE LA VACCINATION</a:t>
            </a:r>
            <a:endParaRPr lang="f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D5B22E-C2CB-4F9A-A2F1-52FC098B2068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accent1"/>
                </a:solidFill>
              </a:rPr>
              <a:t>3</a:t>
            </a:r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1342592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71B08-44EB-4E95-9F40-69584960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29500" cy="1143000"/>
          </a:xfrm>
        </p:spPr>
        <p:txBody>
          <a:bodyPr>
            <a:normAutofit/>
          </a:bodyPr>
          <a:lstStyle/>
          <a:p>
            <a:pPr algn="l" rtl="0"/>
            <a:r>
              <a:rPr lang="fr" b="0" i="0" u="none" baseline="0"/>
              <a:t>LE QUOTIDIEN DES DÉCIDEURS</a:t>
            </a:r>
            <a:endParaRPr lang="f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006EE7-ED94-46AF-811F-FA6F7D78F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8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0A3E98F-B60C-420C-9997-11E8A0A1686C}"/>
              </a:ext>
            </a:extLst>
          </p:cNvPr>
          <p:cNvGraphicFramePr/>
          <p:nvPr/>
        </p:nvGraphicFramePr>
        <p:xfrm>
          <a:off x="457200" y="1594925"/>
          <a:ext cx="8229600" cy="4236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18CE077-2D11-4CF8-B8A7-6251CEE8C40F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accent1"/>
                </a:solidFill>
              </a:rPr>
              <a:t>3</a:t>
            </a:r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712094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B2EAD79-9C79-40C7-9E3D-7EA540A36931}"/>
              </a:ext>
            </a:extLst>
          </p:cNvPr>
          <p:cNvGrpSpPr/>
          <p:nvPr/>
        </p:nvGrpSpPr>
        <p:grpSpPr>
          <a:xfrm>
            <a:off x="467863" y="1145122"/>
            <a:ext cx="7824183" cy="2679746"/>
            <a:chOff x="579375" y="1439597"/>
            <a:chExt cx="7824183" cy="2679746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308A10D-C0EF-4ED8-B0AD-165FABB50FD8}"/>
                </a:ext>
              </a:extLst>
            </p:cNvPr>
            <p:cNvSpPr/>
            <p:nvPr/>
          </p:nvSpPr>
          <p:spPr>
            <a:xfrm>
              <a:off x="579375" y="1614004"/>
              <a:ext cx="2823015" cy="2505339"/>
            </a:xfrm>
            <a:prstGeom prst="ellipse">
              <a:avLst/>
            </a:prstGeom>
            <a:solidFill>
              <a:srgbClr val="41A2A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" sz="2000" b="1" i="0" u="none" baseline="0">
                  <a:latin typeface="Arial"/>
                  <a:cs typeface="Arial"/>
                </a:rPr>
                <a:t>MOTIVATIONS</a:t>
              </a:r>
            </a:p>
            <a:p>
              <a:pPr algn="ctr" rtl="0"/>
              <a:endParaRPr lang="fr" sz="2000" b="1" dirty="0">
                <a:latin typeface="Arial"/>
                <a:cs typeface="Arial"/>
              </a:endParaRPr>
            </a:p>
            <a:p>
              <a:pPr algn="ctr" rtl="0"/>
              <a:r>
                <a:rPr lang="fr" sz="2000" b="0" i="0" u="none" baseline="0">
                  <a:latin typeface="Arial"/>
                  <a:cs typeface="Arial"/>
                </a:rPr>
                <a:t>raisons pour lesquelles ils </a:t>
              </a:r>
              <a:r>
                <a:rPr lang="fr" sz="2000" b="1" i="0" u="sng" baseline="0">
                  <a:latin typeface="Arial"/>
                  <a:cs typeface="Arial"/>
                </a:rPr>
                <a:t>soutiendraient</a:t>
              </a:r>
              <a:r>
                <a:rPr lang="fr" sz="2000" b="0" i="0" u="none" baseline="0">
                  <a:latin typeface="Arial"/>
                  <a:cs typeface="Arial"/>
                </a:rPr>
                <a:t> la vaccination</a:t>
              </a:r>
              <a:endParaRPr lang="fr" sz="2000" dirty="0">
                <a:latin typeface="Arial"/>
                <a:cs typeface="Arial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90FCE0E-5978-4791-9E17-0B15CD0360D1}"/>
                </a:ext>
              </a:extLst>
            </p:cNvPr>
            <p:cNvSpPr/>
            <p:nvPr/>
          </p:nvSpPr>
          <p:spPr>
            <a:xfrm>
              <a:off x="5580543" y="1611576"/>
              <a:ext cx="2823015" cy="2505339"/>
            </a:xfrm>
            <a:prstGeom prst="ellipse">
              <a:avLst/>
            </a:prstGeom>
            <a:solidFill>
              <a:srgbClr val="41A2A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" sz="2000" b="1" i="0" u="none" baseline="0">
                  <a:latin typeface="Arial"/>
                  <a:cs typeface="Arial"/>
                </a:rPr>
                <a:t>OBSTACLES</a:t>
              </a:r>
            </a:p>
            <a:p>
              <a:pPr algn="ctr" rtl="0"/>
              <a:endParaRPr lang="fr" sz="2000" b="1" dirty="0">
                <a:latin typeface="Arial"/>
                <a:cs typeface="Arial"/>
              </a:endParaRPr>
            </a:p>
            <a:p>
              <a:pPr algn="ctr" rtl="0"/>
              <a:r>
                <a:rPr lang="fr" sz="2000" b="0" i="0" u="none" baseline="0">
                  <a:latin typeface="Arial"/>
                  <a:cs typeface="Arial"/>
                </a:rPr>
                <a:t>raisons pour lesquelles ils </a:t>
              </a:r>
              <a:r>
                <a:rPr lang="fr" sz="2000" b="1" i="0" u="sng" baseline="0">
                  <a:latin typeface="Arial"/>
                  <a:cs typeface="Arial"/>
                </a:rPr>
                <a:t>ne</a:t>
              </a:r>
              <a:r>
                <a:rPr lang="fr" sz="2000" b="0" i="0" u="none" baseline="0">
                  <a:latin typeface="Arial"/>
                  <a:cs typeface="Arial"/>
                </a:rPr>
                <a:t> soutiendraient </a:t>
              </a:r>
              <a:r>
                <a:rPr lang="fr" sz="2000" b="1" i="0" u="sng" baseline="0">
                  <a:latin typeface="Arial"/>
                  <a:cs typeface="Arial"/>
                </a:rPr>
                <a:t>pas</a:t>
              </a:r>
              <a:r>
                <a:rPr lang="fr" sz="2000" b="0" i="0" u="none" baseline="0">
                  <a:latin typeface="Arial"/>
                  <a:cs typeface="Arial"/>
                </a:rPr>
                <a:t> la vaccination</a:t>
              </a:r>
              <a:endParaRPr lang="fr" sz="2000" dirty="0">
                <a:latin typeface="Arial"/>
                <a:cs typeface="Arial"/>
              </a:endParaRPr>
            </a:p>
          </p:txBody>
        </p:sp>
        <p:sp>
          <p:nvSpPr>
            <p:cNvPr id="10" name="Plus 4">
              <a:extLst>
                <a:ext uri="{FF2B5EF4-FFF2-40B4-BE49-F238E27FC236}">
                  <a16:creationId xmlns:a16="http://schemas.microsoft.com/office/drawing/2014/main" id="{87759CCA-16A6-42B9-96B5-4E6E54756412}"/>
                </a:ext>
              </a:extLst>
            </p:cNvPr>
            <p:cNvSpPr/>
            <p:nvPr/>
          </p:nvSpPr>
          <p:spPr>
            <a:xfrm>
              <a:off x="2873007" y="1439597"/>
              <a:ext cx="1440160" cy="1440000"/>
            </a:xfrm>
            <a:prstGeom prst="mathPlus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DBBA31CA-71B9-4B6A-B334-531797B08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7685734" cy="1225862"/>
          </a:xfrm>
        </p:spPr>
        <p:txBody>
          <a:bodyPr/>
          <a:lstStyle/>
          <a:p>
            <a:pPr algn="l" rtl="0"/>
            <a:r>
              <a:rPr lang="fr" b="0" i="0" u="none" baseline="0"/>
              <a:t>DEUX CONCEPTS IMPORTANTS POUR LES DÉCIDEURS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A58C90-D849-4ECA-A777-75DA8085D50A}"/>
              </a:ext>
            </a:extLst>
          </p:cNvPr>
          <p:cNvSpPr/>
          <p:nvPr/>
        </p:nvSpPr>
        <p:spPr>
          <a:xfrm>
            <a:off x="277166" y="3999275"/>
            <a:ext cx="4259865" cy="261610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l" rtl="0">
              <a:spcAft>
                <a:spcPts val="800"/>
              </a:spcAft>
            </a:pPr>
            <a:r>
              <a:rPr lang="fr" b="0" i="0" u="none" baseline="0" dirty="0">
                <a:solidFill>
                  <a:srgbClr val="41A2AA"/>
                </a:solidFill>
                <a:cs typeface="Arial"/>
              </a:rPr>
              <a:t>Comment la vaccination peut-elle s'intégrer dans…</a:t>
            </a:r>
          </a:p>
          <a:p>
            <a:pPr marL="285750" lvl="0" indent="-285750" algn="l" rtl="0">
              <a:spcAft>
                <a:spcPts val="800"/>
              </a:spcAft>
              <a:buFont typeface="Arial"/>
              <a:buChar char="•"/>
            </a:pPr>
            <a:r>
              <a:rPr lang="fr" b="0" i="0" u="none" baseline="0" dirty="0">
                <a:solidFill>
                  <a:srgbClr val="41A2AA"/>
                </a:solidFill>
                <a:cs typeface="Arial"/>
              </a:rPr>
              <a:t>Les </a:t>
            </a:r>
            <a:r>
              <a:rPr lang="fr" b="1" i="0" u="none" baseline="0" dirty="0">
                <a:solidFill>
                  <a:srgbClr val="41A2AA"/>
                </a:solidFill>
                <a:cs typeface="Arial"/>
              </a:rPr>
              <a:t>positions</a:t>
            </a:r>
            <a:r>
              <a:rPr lang="fr" b="0" i="0" u="none" baseline="0" dirty="0">
                <a:solidFill>
                  <a:srgbClr val="41A2AA"/>
                </a:solidFill>
                <a:cs typeface="Arial"/>
              </a:rPr>
              <a:t> personnelles ou politiques de la partie prenante ?</a:t>
            </a:r>
            <a:endParaRPr lang="fr" dirty="0">
              <a:solidFill>
                <a:srgbClr val="41A2AA"/>
              </a:solidFill>
              <a:cs typeface="Arial"/>
            </a:endParaRPr>
          </a:p>
          <a:p>
            <a:pPr marL="285750" lvl="0" indent="-285750" algn="l" rtl="0">
              <a:spcAft>
                <a:spcPts val="800"/>
              </a:spcAft>
              <a:buFont typeface="Arial"/>
              <a:buChar char="•"/>
            </a:pPr>
            <a:r>
              <a:rPr lang="fr" b="0" i="0" u="none" baseline="0" dirty="0">
                <a:solidFill>
                  <a:srgbClr val="41A2AA"/>
                </a:solidFill>
                <a:cs typeface="Arial"/>
              </a:rPr>
              <a:t>Les </a:t>
            </a:r>
            <a:r>
              <a:rPr lang="fr" b="1" i="0" u="none" baseline="0" dirty="0">
                <a:solidFill>
                  <a:srgbClr val="41A2AA"/>
                </a:solidFill>
                <a:cs typeface="Arial"/>
              </a:rPr>
              <a:t>agendas politiques</a:t>
            </a:r>
            <a:r>
              <a:rPr lang="fr" b="0" i="0" u="none" baseline="0" dirty="0">
                <a:solidFill>
                  <a:srgbClr val="41A2AA"/>
                </a:solidFill>
                <a:cs typeface="Arial"/>
              </a:rPr>
              <a:t> prioritaires de la partie prenante ?</a:t>
            </a:r>
          </a:p>
          <a:p>
            <a:pPr marL="285750" lvl="0" indent="-285750" algn="l" rtl="0">
              <a:spcAft>
                <a:spcPts val="800"/>
              </a:spcAft>
              <a:buFont typeface="Arial"/>
              <a:buChar char="•"/>
            </a:pPr>
            <a:r>
              <a:rPr lang="fr" b="0" i="0" u="none" baseline="0" dirty="0">
                <a:solidFill>
                  <a:srgbClr val="41A2AA"/>
                </a:solidFill>
                <a:cs typeface="Arial"/>
              </a:rPr>
              <a:t>Les éventuels domaines dans lesquels la partie prenante pourrait </a:t>
            </a:r>
            <a:r>
              <a:rPr lang="fr" b="1" i="0" u="none" baseline="0" dirty="0">
                <a:solidFill>
                  <a:srgbClr val="41A2AA"/>
                </a:solidFill>
                <a:cs typeface="Arial"/>
              </a:rPr>
              <a:t>chercher à se distinguer</a:t>
            </a:r>
            <a:r>
              <a:rPr lang="fr" b="0" i="0" u="none" baseline="0" dirty="0">
                <a:solidFill>
                  <a:srgbClr val="41A2AA"/>
                </a:solidFill>
                <a:cs typeface="Arial"/>
              </a:rPr>
              <a:t> ?</a:t>
            </a:r>
            <a:endParaRPr lang="fr" dirty="0">
              <a:solidFill>
                <a:srgbClr val="41A2AA"/>
              </a:solidFill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98395F-BF67-42DB-B888-B43B732F7A9F}"/>
              </a:ext>
            </a:extLst>
          </p:cNvPr>
          <p:cNvSpPr/>
          <p:nvPr/>
        </p:nvSpPr>
        <p:spPr>
          <a:xfrm>
            <a:off x="4727728" y="3824868"/>
            <a:ext cx="4168592" cy="279050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fr" b="0" i="0" u="none" baseline="0">
                <a:solidFill>
                  <a:srgbClr val="C00000"/>
                </a:solidFill>
                <a:cs typeface="Arial"/>
              </a:rPr>
              <a:t>D'autres domaines (sanitaires) qui sont plus importants pour elle ?</a:t>
            </a: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fr" b="0" i="0" u="none" baseline="0">
                <a:solidFill>
                  <a:srgbClr val="C00000"/>
                </a:solidFill>
                <a:cs typeface="Arial"/>
              </a:rPr>
              <a:t>Manque de connaissances des avantages sociaux liés à la vaccination ?</a:t>
            </a: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fr" b="0" i="0" u="none" baseline="0">
                <a:solidFill>
                  <a:srgbClr val="C00000"/>
                </a:solidFill>
                <a:cs typeface="Arial"/>
              </a:rPr>
              <a:t>Manque de connaissances sur la rentabilité de la vaccination ?</a:t>
            </a:r>
            <a:endParaRPr lang="fr" dirty="0">
              <a:solidFill>
                <a:srgbClr val="C00000"/>
              </a:solidFill>
              <a:cs typeface="Arial"/>
            </a:endParaRP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fr" b="0" i="0" u="none" baseline="0">
                <a:solidFill>
                  <a:srgbClr val="C00000"/>
                </a:solidFill>
                <a:cs typeface="Arial"/>
              </a:rPr>
              <a:t>Idées reçues sur la vaccination ?</a:t>
            </a:r>
          </a:p>
          <a:p>
            <a:pPr marL="285750" lvl="0" indent="-285750" algn="l" rtl="0">
              <a:spcAft>
                <a:spcPts val="400"/>
              </a:spcAft>
              <a:buFont typeface="Arial"/>
              <a:buChar char="•"/>
            </a:pPr>
            <a:r>
              <a:rPr lang="fr" b="0" i="0" u="none" baseline="0">
                <a:solidFill>
                  <a:srgbClr val="C00000"/>
                </a:solidFill>
                <a:cs typeface="Arial"/>
              </a:rPr>
              <a:t>Peur d'un environnement médiatique négatif 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163D0C-186C-4EA0-833A-96E993B5E8AF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ÉTAPE</a:t>
            </a:r>
          </a:p>
          <a:p>
            <a:pPr algn="ctr" rtl="0"/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 rtl="0"/>
            <a:r>
              <a:rPr lang="fr" sz="2800" b="1" i="0" u="none" baseline="0">
                <a:solidFill>
                  <a:schemeClr val="accent1"/>
                </a:solidFill>
              </a:rPr>
              <a:t>3</a:t>
            </a:r>
            <a:r>
              <a:rPr lang="fr" sz="2800" b="1" i="0" u="none" baseline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BA5E82-9425-49A0-B985-D1295BBFBB97}"/>
              </a:ext>
            </a:extLst>
          </p:cNvPr>
          <p:cNvSpPr/>
          <p:nvPr/>
        </p:nvSpPr>
        <p:spPr>
          <a:xfrm>
            <a:off x="4713761" y="1591436"/>
            <a:ext cx="1232490" cy="547371"/>
          </a:xfrm>
          <a:prstGeom prst="rect">
            <a:avLst/>
          </a:prstGeom>
          <a:solidFill>
            <a:srgbClr val="E32726"/>
          </a:solidFill>
          <a:ln>
            <a:solidFill>
              <a:srgbClr val="E32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"/>
          </a:p>
        </p:txBody>
      </p:sp>
    </p:spTree>
    <p:extLst>
      <p:ext uri="{BB962C8B-B14F-4D97-AF65-F5344CB8AC3E}">
        <p14:creationId xmlns:p14="http://schemas.microsoft.com/office/powerpoint/2010/main" val="42716856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_ip_UnifiedCompliancePolicyProperties xmlns="http://schemas.microsoft.com/sharepoint/v3" xsi:nil="true"/>
    <kd16009dc51444af92aa78db77815af5 xmlns="2af4539b-39f3-4771-ac1a-16de5a20c394">
      <Terms xmlns="http://schemas.microsoft.com/office/infopath/2007/PartnerControls"/>
    </kd16009dc51444af92aa78db77815af5>
    <TaxCatchAll xmlns="2af4539b-39f3-4771-ac1a-16de5a20c394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8" ma:contentTypeDescription="Create a new document." ma:contentTypeScope="" ma:versionID="c6561534dfdc9b7886528db40cafc27d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79f9ffad7407983900b851270c6c0e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" ma:fieldId="{4d16009d-c514-44af-92aa-78db77815af5}" ma:taxonomyMulti="true" ma:sspId="99a65aa6-ac8d-46e4-9aa8-b40f8e8101fc" ma:termSetId="15945777-b729-482b-84e6-b6df0cc2b1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D9B871-F07D-4137-875A-A808F7E015F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2af4539b-39f3-4771-ac1a-16de5a20c394"/>
  </ds:schemaRefs>
</ds:datastoreItem>
</file>

<file path=customXml/itemProps2.xml><?xml version="1.0" encoding="utf-8"?>
<ds:datastoreItem xmlns:ds="http://schemas.openxmlformats.org/officeDocument/2006/customXml" ds:itemID="{44AFE46D-8AB7-49F5-BD7F-0B6C92CC87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af4539b-39f3-4771-ac1a-16de5a20c394"/>
    <ds:schemaRef ds:uri="768c69c3-fa35-427a-bd39-62ed8a1a92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C19A76-B43B-42F8-B3F3-E94F68B4F4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816</Words>
  <Application>Microsoft Office PowerPoint</Application>
  <PresentationFormat>On-screen Show (4:3)</PresentationFormat>
  <Paragraphs>145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Museo Sans 300</vt:lpstr>
      <vt:lpstr>Wingdings</vt:lpstr>
      <vt:lpstr>Office Theme</vt:lpstr>
      <vt:lpstr>think-cell Slide</vt:lpstr>
      <vt:lpstr>Plaidoyer en faveur de l’investissement dans la vaccination</vt:lpstr>
      <vt:lpstr>LISTE DE VÉRIFICATION</vt:lpstr>
      <vt:lpstr>Pourquoi les exigences en matière de vaccination doivent-elles être renforcées au fil du temps ?</vt:lpstr>
      <vt:lpstr>APPROCHE PAR ÉTAPE DE LA MOBILISATION DE RESSOURCES</vt:lpstr>
      <vt:lpstr>DÉFINIR VOS BESOINS DE FINANCEMENT</vt:lpstr>
      <vt:lpstr>IDENTIFIER LES PARTIES PRENANTES ET LES DÉCIDEURS</vt:lpstr>
      <vt:lpstr>PENSEZ AUX PARTIES PRENANTES AYANT UNE INFLUENCE DIRECTE ET INDIRECTE SUR LE FINANCEMENT DE LA VACCINATION</vt:lpstr>
      <vt:lpstr>LE QUOTIDIEN DES DÉCIDEURS</vt:lpstr>
      <vt:lpstr>DEUX CONCEPTS IMPORTANTS POUR LES DÉCIDEURS</vt:lpstr>
      <vt:lpstr>SOYEZ PRÊT À PRÉCISER…</vt:lpstr>
      <vt:lpstr>MAÎTRISEZ LES PROCÉDURES</vt:lpstr>
      <vt:lpstr>ÉLABOREZ DES MESSAGES SIMPLES ET CLAIRS POUVANT…</vt:lpstr>
      <vt:lpstr>DIFFUSEZ LES MESSAGES</vt:lpstr>
      <vt:lpstr>LISTE DE VÉRIFICATION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the Case for Investing in Immunization</dc:title>
  <dc:creator>Christina Shaw</dc:creator>
  <cp:lastModifiedBy>Christina Shaw</cp:lastModifiedBy>
  <cp:revision>1</cp:revision>
  <dcterms:created xsi:type="dcterms:W3CDTF">2020-03-09T14:51:11Z</dcterms:created>
  <dcterms:modified xsi:type="dcterms:W3CDTF">2020-03-27T18:32:53Z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0x010100C4C8B401AAE50B4896808F1C5415D9AD007C27743072DFDD458C10732A45EA6922</vt:lpwstr>
  </property>
  <property fmtid="{D5CDD505-2E9C-101B-9397-08002B2CF9AE}" pid="3" name="OW-Topics">
    <vt:lpwstr/>
  </property>
</Properties>
</file>