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3"/>
  </p:notesMasterIdLst>
  <p:handoutMasterIdLst>
    <p:handoutMasterId r:id="rId14"/>
  </p:handoutMasterIdLst>
  <p:sldIdLst>
    <p:sldId id="351" r:id="rId5"/>
    <p:sldId id="352" r:id="rId6"/>
    <p:sldId id="353" r:id="rId7"/>
    <p:sldId id="287" r:id="rId8"/>
    <p:sldId id="344" r:id="rId9"/>
    <p:sldId id="345" r:id="rId10"/>
    <p:sldId id="316" r:id="rId11"/>
    <p:sldId id="347" r:id="rId12"/>
  </p:sldIdLst>
  <p:sldSz cx="9144000" cy="6858000" type="screen4x3"/>
  <p:notesSz cx="6858000" cy="9313863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4D17" initials="R" lastIdx="2" clrIdx="0"/>
  <p:cmAuthor id="1" name="Candice Hwang" initials="CH" lastIdx="0" clrIdx="1"/>
  <p:cmAuthor id="2" name="Meghan O'Connell" initials="MO" lastIdx="7" clrIdx="2"/>
  <p:cmAuthor id="3" name="Paul Wilson" initials="" lastIdx="28" clrIdx="3"/>
  <p:cmAuthor id="4" name="Helen Saxenian" initials="HS" lastIdx="4" clrIdx="4">
    <p:extLst>
      <p:ext uri="{19B8F6BF-5375-455C-9EA6-DF929625EA0E}">
        <p15:presenceInfo xmlns:p15="http://schemas.microsoft.com/office/powerpoint/2012/main" userId="44da638aa1a181e4" providerId="Windows Live"/>
      </p:ext>
    </p:extLst>
  </p:cmAuthor>
  <p:cmAuthor id="5" name="Author" initials="A" lastIdx="16" clrIdx="5">
    <p:extLst>
      <p:ext uri="{19B8F6BF-5375-455C-9EA6-DF929625EA0E}">
        <p15:presenceInfo xmlns:p15="http://schemas.microsoft.com/office/powerpoint/2012/main" userId="Auth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E32726"/>
    <a:srgbClr val="000000"/>
    <a:srgbClr val="636466"/>
    <a:srgbClr val="313231"/>
    <a:srgbClr val="00A6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5B6437-0B3A-4FFB-9443-86090CE151E9}" v="5" dt="2020-02-21T21:31:14.1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5" autoAdjust="0"/>
    <p:restoredTop sz="94683" autoAdjust="0"/>
  </p:normalViewPr>
  <p:slideViewPr>
    <p:cSldViewPr snapToGrid="0">
      <p:cViewPr varScale="1">
        <p:scale>
          <a:sx n="68" d="100"/>
          <a:sy n="68" d="100"/>
        </p:scale>
        <p:origin x="1398" y="60"/>
      </p:cViewPr>
      <p:guideLst>
        <p:guide orient="horz" pos="2160"/>
        <p:guide pos="2880"/>
        <p:guide orient="horz"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125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Shaw" userId="14dc42a2-bfa6-4b75-b011-e3e8d16be8df" providerId="ADAL" clId="{575B6437-0B3A-4FFB-9443-86090CE151E9}"/>
    <pc:docChg chg="custSel modSld">
      <pc:chgData name="Christina Shaw" userId="14dc42a2-bfa6-4b75-b011-e3e8d16be8df" providerId="ADAL" clId="{575B6437-0B3A-4FFB-9443-86090CE151E9}" dt="2020-02-21T21:31:40.511" v="16" actId="1035"/>
      <pc:docMkLst>
        <pc:docMk/>
      </pc:docMkLst>
      <pc:sldChg chg="addSp delSp modSp">
        <pc:chgData name="Christina Shaw" userId="14dc42a2-bfa6-4b75-b011-e3e8d16be8df" providerId="ADAL" clId="{575B6437-0B3A-4FFB-9443-86090CE151E9}" dt="2020-02-21T21:31:40.511" v="16" actId="1035"/>
        <pc:sldMkLst>
          <pc:docMk/>
          <pc:sldMk cId="2369788387" sldId="351"/>
        </pc:sldMkLst>
        <pc:spChg chg="mod">
          <ac:chgData name="Christina Shaw" userId="14dc42a2-bfa6-4b75-b011-e3e8d16be8df" providerId="ADAL" clId="{575B6437-0B3A-4FFB-9443-86090CE151E9}" dt="2020-02-21T21:30:08.838" v="1" actId="255"/>
          <ac:spMkLst>
            <pc:docMk/>
            <pc:sldMk cId="2369788387" sldId="351"/>
            <ac:spMk id="2" creationId="{00000000-0000-0000-0000-000000000000}"/>
          </ac:spMkLst>
        </pc:spChg>
        <pc:spChg chg="mod">
          <ac:chgData name="Christina Shaw" userId="14dc42a2-bfa6-4b75-b011-e3e8d16be8df" providerId="ADAL" clId="{575B6437-0B3A-4FFB-9443-86090CE151E9}" dt="2020-02-21T21:31:36.936" v="13" actId="14100"/>
          <ac:spMkLst>
            <pc:docMk/>
            <pc:sldMk cId="2369788387" sldId="351"/>
            <ac:spMk id="3" creationId="{00000000-0000-0000-0000-000000000000}"/>
          </ac:spMkLst>
        </pc:spChg>
        <pc:spChg chg="mod">
          <ac:chgData name="Christina Shaw" userId="14dc42a2-bfa6-4b75-b011-e3e8d16be8df" providerId="ADAL" clId="{575B6437-0B3A-4FFB-9443-86090CE151E9}" dt="2020-02-21T21:31:24.304" v="10" actId="14100"/>
          <ac:spMkLst>
            <pc:docMk/>
            <pc:sldMk cId="2369788387" sldId="351"/>
            <ac:spMk id="4" creationId="{00000000-0000-0000-0000-000000000000}"/>
          </ac:spMkLst>
        </pc:spChg>
        <pc:picChg chg="add del mod">
          <ac:chgData name="Christina Shaw" userId="14dc42a2-bfa6-4b75-b011-e3e8d16be8df" providerId="ADAL" clId="{575B6437-0B3A-4FFB-9443-86090CE151E9}" dt="2020-02-21T21:30:56.337" v="6" actId="478"/>
          <ac:picMkLst>
            <pc:docMk/>
            <pc:sldMk cId="2369788387" sldId="351"/>
            <ac:picMk id="7" creationId="{3EBC61B0-B543-4667-BF6B-A98C9067C349}"/>
          </ac:picMkLst>
        </pc:picChg>
        <pc:picChg chg="add mod">
          <ac:chgData name="Christina Shaw" userId="14dc42a2-bfa6-4b75-b011-e3e8d16be8df" providerId="ADAL" clId="{575B6437-0B3A-4FFB-9443-86090CE151E9}" dt="2020-02-21T21:31:40.511" v="16" actId="1035"/>
          <ac:picMkLst>
            <pc:docMk/>
            <pc:sldMk cId="2369788387" sldId="351"/>
            <ac:picMk id="8" creationId="{8F9AB54E-8AE5-442B-B55F-48050D3317ED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28352C-296D-42CA-A463-2F57CA5FDD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676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BA4262-8931-415F-B1B5-714E4C9050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3"/>
            <a:ext cx="2971800" cy="4676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77759-450C-42D8-80EB-C7C116B7354F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4A24C-AFCB-4A6C-8554-AA6AFB4FE5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6262"/>
            <a:ext cx="2971800" cy="467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3D771F-EE24-4F8A-A41F-EFDA7574D8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46262"/>
            <a:ext cx="2971800" cy="467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38770-CBDE-4243-BE4F-2124BDA91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81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5AAEE-3CD4-46D4-B6B1-0D5AAD7F8252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44793-9554-4379-906D-F78EEC41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10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44793-9554-4379-906D-F78EEC415CF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21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20528" y="4474630"/>
            <a:ext cx="5486400" cy="41912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44793-9554-4379-906D-F78EEC415CF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1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44793-9554-4379-906D-F78EEC415CF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29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44793-9554-4379-906D-F78EEC415CF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15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44793-9554-4379-906D-F78EEC415CF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71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44793-9554-4379-906D-F78EEC415CF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656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4682" y="2566214"/>
            <a:ext cx="7924800" cy="1600200"/>
          </a:xfrm>
        </p:spPr>
        <p:txBody>
          <a:bodyPr anchor="b" anchorCtr="0"/>
          <a:lstStyle>
            <a:lvl1pPr algn="l">
              <a:lnSpc>
                <a:spcPts val="4000"/>
              </a:lnSpc>
              <a:defRPr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681" y="4136032"/>
            <a:ext cx="6248400" cy="609600"/>
          </a:xfrm>
        </p:spPr>
        <p:txBody>
          <a:bodyPr/>
          <a:lstStyle>
            <a:lvl1pPr marL="0" indent="0" algn="l">
              <a:buNone/>
              <a:defRPr sz="2800" b="0" i="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94701" y="5723986"/>
            <a:ext cx="4343400" cy="652709"/>
          </a:xfrm>
          <a:noFill/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="0" i="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Presentation Location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Presentation Date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 hasCustomPrompt="1"/>
          </p:nvPr>
        </p:nvSpPr>
        <p:spPr>
          <a:xfrm>
            <a:off x="794701" y="6360124"/>
            <a:ext cx="3665639" cy="304800"/>
          </a:xfrm>
        </p:spPr>
        <p:txBody>
          <a:bodyPr>
            <a:normAutofit/>
          </a:bodyPr>
          <a:lstStyle>
            <a:lvl1pPr marL="0">
              <a:spcBef>
                <a:spcPts val="0"/>
              </a:spcBef>
              <a:buNone/>
              <a:defRPr sz="11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presenter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911513" y="4162348"/>
            <a:ext cx="7486564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NCT-logo_ƒ-10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7" y="650478"/>
            <a:ext cx="3179046" cy="11444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content"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AD3A415-422C-478D-AA41-E452CDDA71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0204139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5" imgW="530" imgH="531" progId="TCLayout.ActiveDocument.1">
                  <p:embed/>
                </p:oleObj>
              </mc:Choice>
              <mc:Fallback>
                <p:oleObj name="think-cell Slide" r:id="rId5" imgW="530" imgH="53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AD3A415-422C-478D-AA41-E452CDDA71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524000"/>
            <a:ext cx="8229600" cy="609600"/>
          </a:xfrm>
        </p:spPr>
        <p:txBody>
          <a:bodyPr/>
          <a:lstStyle>
            <a:lvl1pPr>
              <a:buNone/>
              <a:defRPr sz="2200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able forma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870640"/>
            <a:ext cx="8229600" cy="2352364"/>
          </a:xfrm>
        </p:spPr>
        <p:txBody>
          <a:bodyPr/>
          <a:lstStyle>
            <a:lvl1pPr marL="457200" indent="-457200">
              <a:buClr>
                <a:schemeClr val="accent1"/>
              </a:buClr>
              <a:buFont typeface="Wingdings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 marL="800100" indent="-342900">
              <a:buClr>
                <a:schemeClr val="accent1"/>
              </a:buClr>
              <a:buFont typeface="Wingdings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 marL="1257300" indent="-342900">
              <a:buClr>
                <a:schemeClr val="accent1"/>
              </a:buClr>
              <a:buFont typeface="Wingdings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 marL="1714500" indent="-342900">
              <a:buClr>
                <a:schemeClr val="accent1"/>
              </a:buClr>
              <a:buFont typeface="Wingdings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39705"/>
            <a:ext cx="8229600" cy="1174353"/>
          </a:xfr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anchor="ctr"/>
          <a:lstStyle>
            <a:lvl1pPr marL="457200" indent="-457200">
              <a:buClr>
                <a:srgbClr val="00A6B6"/>
              </a:buClr>
              <a:buFontTx/>
              <a:buNone/>
              <a:defRPr sz="20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800100" indent="-342900">
              <a:buClr>
                <a:srgbClr val="00A6B6"/>
              </a:buClr>
              <a:buFontTx/>
              <a:buNone/>
              <a:defRPr sz="1800" b="0" i="0">
                <a:solidFill>
                  <a:srgbClr val="313231"/>
                </a:solidFill>
                <a:latin typeface="Museo Slab 300"/>
                <a:cs typeface="Museo Slab 300"/>
              </a:defRPr>
            </a:lvl2pPr>
            <a:lvl3pPr marL="1257300" indent="-342900">
              <a:buClr>
                <a:srgbClr val="00A6B6"/>
              </a:buClr>
              <a:buFontTx/>
              <a:buNone/>
              <a:defRPr sz="1600" b="0" i="0">
                <a:solidFill>
                  <a:srgbClr val="313231"/>
                </a:solidFill>
                <a:latin typeface="Museo Slab 300"/>
                <a:cs typeface="Museo Slab 300"/>
              </a:defRPr>
            </a:lvl3pPr>
            <a:lvl4pPr marL="1714500" indent="-342900">
              <a:buClr>
                <a:srgbClr val="00A6B6"/>
              </a:buClr>
              <a:buFontTx/>
              <a:buNone/>
              <a:defRPr sz="1400" b="0" i="0">
                <a:solidFill>
                  <a:srgbClr val="313231"/>
                </a:solidFill>
                <a:latin typeface="Museo Slab 300"/>
                <a:cs typeface="Museo Slab 300"/>
              </a:defRPr>
            </a:lvl4pPr>
            <a:lvl5pPr>
              <a:buClr>
                <a:srgbClr val="00A6B6"/>
              </a:buClr>
              <a:buFontTx/>
              <a:buNone/>
              <a:defRPr sz="1200" b="0" i="0">
                <a:solidFill>
                  <a:srgbClr val="313231"/>
                </a:solidFill>
                <a:latin typeface="Museo Slab 300"/>
                <a:cs typeface="Museo Slab 300"/>
              </a:defRPr>
            </a:lvl5pPr>
          </a:lstStyle>
          <a:p>
            <a:pPr lvl="0"/>
            <a:r>
              <a:rPr lang="en-US" dirty="0"/>
              <a:t>“Pull Quote Style”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269040"/>
            <a:ext cx="8229600" cy="11430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32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06" y="635459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‹#›</a:t>
            </a:fld>
            <a:r>
              <a:rPr lang="en-US" dirty="0">
                <a:latin typeface="Arial"/>
                <a:cs typeface="Arial"/>
              </a:rPr>
              <a:t> | </a:t>
            </a:r>
            <a:r>
              <a:rPr lang="en-US" dirty="0" err="1">
                <a:latin typeface="Arial"/>
                <a:cs typeface="Arial"/>
              </a:rPr>
              <a:t>www.lnct.global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FA83FBE-BDBE-4E27-B50F-44D4FCD414D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49485253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8" imgW="530" imgH="531" progId="TCLayout.ActiveDocument.1">
                  <p:embed/>
                </p:oleObj>
              </mc:Choice>
              <mc:Fallback>
                <p:oleObj name="think-cell Slide" r:id="rId8" imgW="530" imgH="531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9FA83FBE-BDBE-4E27-B50F-44D4FCD414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E6553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6E6553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6" r:id="rId3"/>
    <p:sldLayoutId id="2147483677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3200" b="0" i="0" kern="1200">
          <a:solidFill>
            <a:schemeClr val="accent3"/>
          </a:solidFill>
          <a:latin typeface="Arial"/>
          <a:ea typeface="+mn-ea"/>
          <a:cs typeface="Arial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800" b="0" i="0" kern="1200">
          <a:solidFill>
            <a:schemeClr val="accent3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lang="en-US" sz="4400" b="0" i="0" kern="1200" dirty="0">
          <a:solidFill>
            <a:schemeClr val="accent3"/>
          </a:solidFill>
          <a:latin typeface="Arial"/>
          <a:ea typeface="+mj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munizationevidenc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339" y="2531011"/>
            <a:ext cx="7924800" cy="1600200"/>
          </a:xfrm>
        </p:spPr>
        <p:txBody>
          <a:bodyPr>
            <a:noAutofit/>
          </a:bodyPr>
          <a:lstStyle/>
          <a:p>
            <a:r>
              <a:rPr lang="en-US" dirty="0"/>
              <a:t>Making the Case for Investing in Immunization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6436" y="4488732"/>
            <a:ext cx="6223292" cy="73712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Reducing the Effects of Poverty through Immunization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94701" y="5623003"/>
            <a:ext cx="7615028" cy="737121"/>
          </a:xfrm>
        </p:spPr>
        <p:txBody>
          <a:bodyPr>
            <a:normAutofit/>
          </a:bodyPr>
          <a:lstStyle/>
          <a:p>
            <a:r>
              <a:rPr lang="en-US" dirty="0"/>
              <a:t>Note:  this presentation draws heavily on materials from the WHO Euro Immunization Advocacy Library and </a:t>
            </a:r>
            <a:r>
              <a:rPr lang="en-US" dirty="0" err="1"/>
              <a:t>VoICE</a:t>
            </a:r>
            <a:r>
              <a:rPr lang="en-US" dirty="0"/>
              <a:t>, The Value of Immunization Compendium of Evidence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Revised November 30 2019</a:t>
            </a: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9AB54E-8AE5-442B-B55F-48050D3317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4272" y="4089007"/>
            <a:ext cx="1452164" cy="145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78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41E38-347E-41B2-B6B3-94035AB26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Slide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9BDB2-9C1C-4B64-826A-10B18EAFB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9362"/>
            <a:ext cx="8323006" cy="4778350"/>
          </a:xfrm>
        </p:spPr>
        <p:txBody>
          <a:bodyPr>
            <a:normAutofit/>
          </a:bodyPr>
          <a:lstStyle/>
          <a:p>
            <a:r>
              <a:rPr lang="en-US" b="1" dirty="0"/>
              <a:t>Purpose</a:t>
            </a:r>
            <a:r>
              <a:rPr lang="en-US" dirty="0"/>
              <a:t>:  to give LNCT members a set of ideas and graphics for arguments for investment in immunization</a:t>
            </a:r>
          </a:p>
          <a:p>
            <a:endParaRPr lang="en-US" dirty="0"/>
          </a:p>
          <a:p>
            <a:r>
              <a:rPr lang="en-US" dirty="0"/>
              <a:t>Some material intentionally repeated because it can be used for different arguments</a:t>
            </a:r>
          </a:p>
          <a:p>
            <a:endParaRPr lang="en-US" dirty="0"/>
          </a:p>
          <a:p>
            <a:r>
              <a:rPr lang="en-US" dirty="0"/>
              <a:t>Slides intended to be picked out and adapted for different audiences (for example, MOF, Parliamentarians, others) and contexts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B841F-1EB4-4B5B-9BA4-DEB87B7D1B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2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7067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945" y="247232"/>
            <a:ext cx="8229600" cy="1143000"/>
          </a:xfrm>
        </p:spPr>
        <p:txBody>
          <a:bodyPr>
            <a:normAutofit/>
          </a:bodyPr>
          <a:lstStyle/>
          <a:p>
            <a:r>
              <a:rPr lang="en-US" sz="2200" dirty="0"/>
              <a:t>Immunization is a pro-poor intervention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478587F-672E-43EB-87CE-495103F66784}"/>
              </a:ext>
            </a:extLst>
          </p:cNvPr>
          <p:cNvSpPr txBox="1"/>
          <p:nvPr/>
        </p:nvSpPr>
        <p:spPr>
          <a:xfrm>
            <a:off x="4395270" y="6214210"/>
            <a:ext cx="456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prstClr val="black"/>
                </a:solidFill>
                <a:latin typeface="Calibri"/>
              </a:rPr>
              <a:t>Adapted from </a:t>
            </a:r>
            <a:r>
              <a:rPr lang="en-US" sz="900" dirty="0" err="1">
                <a:solidFill>
                  <a:prstClr val="black"/>
                </a:solidFill>
                <a:latin typeface="Calibri"/>
              </a:rPr>
              <a:t>Palu</a:t>
            </a:r>
            <a:r>
              <a:rPr lang="en-US" sz="900" dirty="0">
                <a:solidFill>
                  <a:prstClr val="black"/>
                </a:solidFill>
                <a:latin typeface="Calibri"/>
              </a:rPr>
              <a:t>, T. (2016). </a:t>
            </a:r>
          </a:p>
          <a:p>
            <a:pPr algn="r"/>
            <a:r>
              <a:rPr lang="en-US" sz="900" dirty="0">
                <a:solidFill>
                  <a:prstClr val="black"/>
                </a:solidFill>
                <a:latin typeface="Calibri"/>
              </a:rPr>
              <a:t>Sustainable Immunization Through Universal Health Coverage. World Bank SAGE Meeting.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28559BD-B490-4161-A262-804DEE31F925}"/>
              </a:ext>
            </a:extLst>
          </p:cNvPr>
          <p:cNvGrpSpPr/>
          <p:nvPr/>
        </p:nvGrpSpPr>
        <p:grpSpPr>
          <a:xfrm>
            <a:off x="451530" y="1009861"/>
            <a:ext cx="8668408" cy="5061344"/>
            <a:chOff x="430995" y="493284"/>
            <a:chExt cx="8668408" cy="5061344"/>
          </a:xfrm>
        </p:grpSpPr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EA438E7A-C538-494D-8675-A167A44D6566}"/>
                </a:ext>
              </a:extLst>
            </p:cNvPr>
            <p:cNvSpPr txBox="1"/>
            <p:nvPr/>
          </p:nvSpPr>
          <p:spPr>
            <a:xfrm>
              <a:off x="517047" y="493284"/>
              <a:ext cx="42333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2060"/>
                  </a:solidFill>
                  <a:latin typeface="Calibri"/>
                </a:rPr>
                <a:t>Platform for outbreak preparedness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8AC3A3C-8039-4F53-A630-BF17C618EB44}"/>
                </a:ext>
              </a:extLst>
            </p:cNvPr>
            <p:cNvGrpSpPr/>
            <p:nvPr/>
          </p:nvGrpSpPr>
          <p:grpSpPr>
            <a:xfrm>
              <a:off x="430995" y="634332"/>
              <a:ext cx="8668408" cy="4920296"/>
              <a:chOff x="430995" y="634332"/>
              <a:chExt cx="8668408" cy="4920296"/>
            </a:xfrm>
          </p:grpSpPr>
          <p:cxnSp>
            <p:nvCxnSpPr>
              <p:cNvPr id="72" name="Connector: Elbow 71">
                <a:extLst>
                  <a:ext uri="{FF2B5EF4-FFF2-40B4-BE49-F238E27FC236}">
                    <a16:creationId xmlns:a16="http://schemas.microsoft.com/office/drawing/2014/main" id="{451427EB-09B8-4BD5-9B1F-ED5CA1215735}"/>
                  </a:ext>
                </a:extLst>
              </p:cNvPr>
              <p:cNvCxnSpPr>
                <a:cxnSpLocks/>
                <a:stCxn id="97" idx="1"/>
              </p:cNvCxnSpPr>
              <p:nvPr/>
            </p:nvCxnSpPr>
            <p:spPr>
              <a:xfrm rot="10800000" flipV="1">
                <a:off x="456537" y="662561"/>
                <a:ext cx="60511" cy="3302922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F1182C4E-E619-477A-98C1-812364E5854E}"/>
                  </a:ext>
                </a:extLst>
              </p:cNvPr>
              <p:cNvSpPr/>
              <p:nvPr/>
            </p:nvSpPr>
            <p:spPr>
              <a:xfrm>
                <a:off x="430995" y="2666795"/>
                <a:ext cx="8255805" cy="2887833"/>
              </a:xfrm>
              <a:prstGeom prst="ellipse">
                <a:avLst/>
              </a:prstGeom>
              <a:solidFill>
                <a:srgbClr val="4472C4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2814EF9C-82B9-4299-8F32-84CD0B247DC6}"/>
                  </a:ext>
                </a:extLst>
              </p:cNvPr>
              <p:cNvSpPr/>
              <p:nvPr/>
            </p:nvSpPr>
            <p:spPr>
              <a:xfrm>
                <a:off x="937433" y="2726072"/>
                <a:ext cx="7264375" cy="2541037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19B6D8EF-5DA2-4062-9AD3-89D649FD859B}"/>
                  </a:ext>
                </a:extLst>
              </p:cNvPr>
              <p:cNvSpPr/>
              <p:nvPr/>
            </p:nvSpPr>
            <p:spPr>
              <a:xfrm>
                <a:off x="1244611" y="2767219"/>
                <a:ext cx="6670281" cy="2333226"/>
              </a:xfrm>
              <a:prstGeom prst="ellipse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4472C4">
                    <a:lumMod val="40000"/>
                    <a:lumOff val="6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79EF77D5-CE36-4E1B-AA43-B898E087E97A}"/>
                  </a:ext>
                </a:extLst>
              </p:cNvPr>
              <p:cNvSpPr/>
              <p:nvPr/>
            </p:nvSpPr>
            <p:spPr>
              <a:xfrm>
                <a:off x="1623952" y="2833672"/>
                <a:ext cx="5865654" cy="2051772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40000"/>
                    <a:lumOff val="6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6901C9EE-F76F-451F-AE4C-6EAB9A0FD3C4}"/>
                  </a:ext>
                </a:extLst>
              </p:cNvPr>
              <p:cNvSpPr/>
              <p:nvPr/>
            </p:nvSpPr>
            <p:spPr>
              <a:xfrm>
                <a:off x="1942550" y="2872535"/>
                <a:ext cx="5259574" cy="1839769"/>
              </a:xfrm>
              <a:prstGeom prst="ellipse">
                <a:avLst/>
              </a:prstGeom>
              <a:solidFill>
                <a:srgbClr val="4472C4">
                  <a:lumMod val="60000"/>
                  <a:lumOff val="40000"/>
                </a:srgbClr>
              </a:solidFill>
              <a:ln w="12700" cap="flat" cmpd="sng" algn="ctr">
                <a:solidFill>
                  <a:srgbClr val="4472C4">
                    <a:lumMod val="60000"/>
                    <a:lumOff val="4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AEDD2029-2F11-4480-8A51-F0922F29A263}"/>
                  </a:ext>
                </a:extLst>
              </p:cNvPr>
              <p:cNvSpPr/>
              <p:nvPr/>
            </p:nvSpPr>
            <p:spPr>
              <a:xfrm>
                <a:off x="2335930" y="2934717"/>
                <a:ext cx="4480560" cy="1567274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60000"/>
                    <a:lumOff val="4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25534C8A-9C93-4051-9B07-3CE45FFBE051}"/>
                  </a:ext>
                </a:extLst>
              </p:cNvPr>
              <p:cNvSpPr/>
              <p:nvPr/>
            </p:nvSpPr>
            <p:spPr>
              <a:xfrm>
                <a:off x="2650255" y="2996785"/>
                <a:ext cx="3813048" cy="1333782"/>
              </a:xfrm>
              <a:prstGeom prst="ellipse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2C1D085B-111C-4E98-BBBA-A1376448EECC}"/>
                  </a:ext>
                </a:extLst>
              </p:cNvPr>
              <p:cNvSpPr/>
              <p:nvPr/>
            </p:nvSpPr>
            <p:spPr>
              <a:xfrm>
                <a:off x="3179464" y="3063839"/>
                <a:ext cx="2772918" cy="1064852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85" name="Connector: Elbow 84">
                <a:extLst>
                  <a:ext uri="{FF2B5EF4-FFF2-40B4-BE49-F238E27FC236}">
                    <a16:creationId xmlns:a16="http://schemas.microsoft.com/office/drawing/2014/main" id="{602FF6F4-247F-49E7-AE91-45F0BE7A2D5F}"/>
                  </a:ext>
                </a:extLst>
              </p:cNvPr>
              <p:cNvCxnSpPr>
                <a:cxnSpLocks/>
                <a:stCxn id="94" idx="1"/>
              </p:cNvCxnSpPr>
              <p:nvPr/>
            </p:nvCxnSpPr>
            <p:spPr>
              <a:xfrm rot="10800000" flipV="1">
                <a:off x="5402426" y="1677069"/>
                <a:ext cx="191476" cy="1929990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B1620885-999B-48CB-AD2E-EECD51136B07}"/>
                  </a:ext>
                </a:extLst>
              </p:cNvPr>
              <p:cNvSpPr/>
              <p:nvPr/>
            </p:nvSpPr>
            <p:spPr>
              <a:xfrm>
                <a:off x="3482359" y="3106930"/>
                <a:ext cx="2148840" cy="847944"/>
              </a:xfrm>
              <a:prstGeom prst="ellipse">
                <a:avLst/>
              </a:prstGeom>
              <a:solidFill>
                <a:srgbClr val="4472C4">
                  <a:lumMod val="75000"/>
                </a:srgbClr>
              </a:solidFill>
              <a:ln w="12700" cap="flat" cmpd="sng" algn="ctr">
                <a:solidFill>
                  <a:srgbClr val="4472C4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BD49D715-3DAB-45E4-8A17-5AB1D1519E44}"/>
                  </a:ext>
                </a:extLst>
              </p:cNvPr>
              <p:cNvSpPr/>
              <p:nvPr/>
            </p:nvSpPr>
            <p:spPr>
              <a:xfrm>
                <a:off x="3817258" y="3153712"/>
                <a:ext cx="1479042" cy="550926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3A8C8DBD-3A4A-462D-8CF5-C3015D3BCC75}"/>
                  </a:ext>
                </a:extLst>
              </p:cNvPr>
              <p:cNvGrpSpPr/>
              <p:nvPr/>
            </p:nvGrpSpPr>
            <p:grpSpPr>
              <a:xfrm>
                <a:off x="4080148" y="2307258"/>
                <a:ext cx="953262" cy="1223645"/>
                <a:chOff x="5550408" y="2099226"/>
                <a:chExt cx="1271016" cy="1631526"/>
              </a:xfrm>
            </p:grpSpPr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F89E0C56-83FB-430D-9A8E-1DFF16E5A98C}"/>
                    </a:ext>
                  </a:extLst>
                </p:cNvPr>
                <p:cNvSpPr/>
                <p:nvPr/>
              </p:nvSpPr>
              <p:spPr>
                <a:xfrm>
                  <a:off x="5550408" y="3300984"/>
                  <a:ext cx="1271016" cy="429768"/>
                </a:xfrm>
                <a:prstGeom prst="ellipse">
                  <a:avLst/>
                </a:pr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35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0" name="Freeform: Shape 89">
                  <a:extLst>
                    <a:ext uri="{FF2B5EF4-FFF2-40B4-BE49-F238E27FC236}">
                      <a16:creationId xmlns:a16="http://schemas.microsoft.com/office/drawing/2014/main" id="{32916E2B-D9B9-4DB6-A2C5-F0F7E10268BE}"/>
                    </a:ext>
                  </a:extLst>
                </p:cNvPr>
                <p:cNvSpPr/>
                <p:nvPr/>
              </p:nvSpPr>
              <p:spPr>
                <a:xfrm>
                  <a:off x="5734514" y="2777693"/>
                  <a:ext cx="902801" cy="655882"/>
                </a:xfrm>
                <a:custGeom>
                  <a:avLst/>
                  <a:gdLst>
                    <a:gd name="connsiteX0" fmla="*/ 451401 w 902801"/>
                    <a:gd name="connsiteY0" fmla="*/ 0 h 655882"/>
                    <a:gd name="connsiteX1" fmla="*/ 691091 w 902801"/>
                    <a:gd name="connsiteY1" fmla="*/ 14744 h 655882"/>
                    <a:gd name="connsiteX2" fmla="*/ 808392 w 902801"/>
                    <a:gd name="connsiteY2" fmla="*/ 37687 h 655882"/>
                    <a:gd name="connsiteX3" fmla="*/ 715762 w 902801"/>
                    <a:gd name="connsiteY3" fmla="*/ 106766 h 655882"/>
                    <a:gd name="connsiteX4" fmla="*/ 674339 w 902801"/>
                    <a:gd name="connsiteY4" fmla="*/ 152161 h 655882"/>
                    <a:gd name="connsiteX5" fmla="*/ 673141 w 902801"/>
                    <a:gd name="connsiteY5" fmla="*/ 154095 h 655882"/>
                    <a:gd name="connsiteX6" fmla="*/ 611512 w 902801"/>
                    <a:gd name="connsiteY6" fmla="*/ 200292 h 655882"/>
                    <a:gd name="connsiteX7" fmla="*/ 548169 w 902801"/>
                    <a:gd name="connsiteY7" fmla="*/ 327941 h 655882"/>
                    <a:gd name="connsiteX8" fmla="*/ 784250 w 902801"/>
                    <a:gd name="connsiteY8" fmla="*/ 559831 h 655882"/>
                    <a:gd name="connsiteX9" fmla="*/ 902801 w 902801"/>
                    <a:gd name="connsiteY9" fmla="*/ 599626 h 655882"/>
                    <a:gd name="connsiteX10" fmla="*/ 902062 w 902801"/>
                    <a:gd name="connsiteY10" fmla="*/ 599875 h 655882"/>
                    <a:gd name="connsiteX11" fmla="*/ 451401 w 902801"/>
                    <a:gd name="connsiteY11" fmla="*/ 655882 h 655882"/>
                    <a:gd name="connsiteX12" fmla="*/ 741 w 902801"/>
                    <a:gd name="connsiteY12" fmla="*/ 599875 h 655882"/>
                    <a:gd name="connsiteX13" fmla="*/ 0 w 902801"/>
                    <a:gd name="connsiteY13" fmla="*/ 599626 h 655882"/>
                    <a:gd name="connsiteX14" fmla="*/ 118551 w 902801"/>
                    <a:gd name="connsiteY14" fmla="*/ 559831 h 655882"/>
                    <a:gd name="connsiteX15" fmla="*/ 354632 w 902801"/>
                    <a:gd name="connsiteY15" fmla="*/ 327941 h 655882"/>
                    <a:gd name="connsiteX16" fmla="*/ 291291 w 902801"/>
                    <a:gd name="connsiteY16" fmla="*/ 200292 h 655882"/>
                    <a:gd name="connsiteX17" fmla="*/ 264648 w 902801"/>
                    <a:gd name="connsiteY17" fmla="*/ 180321 h 655882"/>
                    <a:gd name="connsiteX18" fmla="*/ 244875 w 902801"/>
                    <a:gd name="connsiteY18" fmla="*/ 148399 h 655882"/>
                    <a:gd name="connsiteX19" fmla="*/ 203452 w 902801"/>
                    <a:gd name="connsiteY19" fmla="*/ 103003 h 655882"/>
                    <a:gd name="connsiteX20" fmla="*/ 111408 w 902801"/>
                    <a:gd name="connsiteY20" fmla="*/ 34362 h 655882"/>
                    <a:gd name="connsiteX21" fmla="*/ 211712 w 902801"/>
                    <a:gd name="connsiteY21" fmla="*/ 14744 h 655882"/>
                    <a:gd name="connsiteX22" fmla="*/ 451401 w 902801"/>
                    <a:gd name="connsiteY22" fmla="*/ 0 h 6558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902801" h="655882">
                      <a:moveTo>
                        <a:pt x="451401" y="0"/>
                      </a:moveTo>
                      <a:cubicBezTo>
                        <a:pt x="534869" y="0"/>
                        <a:pt x="615374" y="5162"/>
                        <a:pt x="691091" y="14744"/>
                      </a:cubicBezTo>
                      <a:lnTo>
                        <a:pt x="808392" y="37687"/>
                      </a:lnTo>
                      <a:lnTo>
                        <a:pt x="715762" y="106766"/>
                      </a:lnTo>
                      <a:cubicBezTo>
                        <a:pt x="699773" y="121945"/>
                        <a:pt x="685886" y="137152"/>
                        <a:pt x="674339" y="152161"/>
                      </a:cubicBezTo>
                      <a:lnTo>
                        <a:pt x="673141" y="154095"/>
                      </a:lnTo>
                      <a:lnTo>
                        <a:pt x="611512" y="200292"/>
                      </a:lnTo>
                      <a:cubicBezTo>
                        <a:pt x="570724" y="239526"/>
                        <a:pt x="548169" y="282662"/>
                        <a:pt x="548169" y="327941"/>
                      </a:cubicBezTo>
                      <a:cubicBezTo>
                        <a:pt x="548169" y="418500"/>
                        <a:pt x="638388" y="500485"/>
                        <a:pt x="784250" y="559831"/>
                      </a:cubicBezTo>
                      <a:lnTo>
                        <a:pt x="902801" y="599626"/>
                      </a:lnTo>
                      <a:lnTo>
                        <a:pt x="902062" y="599875"/>
                      </a:lnTo>
                      <a:cubicBezTo>
                        <a:pt x="773418" y="635235"/>
                        <a:pt x="618337" y="655882"/>
                        <a:pt x="451401" y="655882"/>
                      </a:cubicBezTo>
                      <a:cubicBezTo>
                        <a:pt x="284466" y="655882"/>
                        <a:pt x="129385" y="635235"/>
                        <a:pt x="741" y="599875"/>
                      </a:cubicBezTo>
                      <a:lnTo>
                        <a:pt x="0" y="599626"/>
                      </a:lnTo>
                      <a:lnTo>
                        <a:pt x="118551" y="559831"/>
                      </a:lnTo>
                      <a:cubicBezTo>
                        <a:pt x="264416" y="500485"/>
                        <a:pt x="354632" y="418500"/>
                        <a:pt x="354632" y="327941"/>
                      </a:cubicBezTo>
                      <a:cubicBezTo>
                        <a:pt x="354632" y="282662"/>
                        <a:pt x="332078" y="239526"/>
                        <a:pt x="291291" y="200292"/>
                      </a:cubicBezTo>
                      <a:lnTo>
                        <a:pt x="264648" y="180321"/>
                      </a:lnTo>
                      <a:lnTo>
                        <a:pt x="244875" y="148399"/>
                      </a:lnTo>
                      <a:cubicBezTo>
                        <a:pt x="233327" y="133389"/>
                        <a:pt x="219441" y="118182"/>
                        <a:pt x="203452" y="103003"/>
                      </a:cubicBezTo>
                      <a:lnTo>
                        <a:pt x="111408" y="34362"/>
                      </a:lnTo>
                      <a:lnTo>
                        <a:pt x="211712" y="14744"/>
                      </a:lnTo>
                      <a:cubicBezTo>
                        <a:pt x="287430" y="5162"/>
                        <a:pt x="367934" y="0"/>
                        <a:pt x="451401" y="0"/>
                      </a:cubicBezTo>
                      <a:close/>
                    </a:path>
                  </a:pathLst>
                </a:cu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3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1" name="Oval 90">
                  <a:extLst>
                    <a:ext uri="{FF2B5EF4-FFF2-40B4-BE49-F238E27FC236}">
                      <a16:creationId xmlns:a16="http://schemas.microsoft.com/office/drawing/2014/main" id="{6F454860-CF97-4E0B-8166-126C849EB2FD}"/>
                    </a:ext>
                  </a:extLst>
                </p:cNvPr>
                <p:cNvSpPr/>
                <p:nvPr/>
              </p:nvSpPr>
              <p:spPr>
                <a:xfrm>
                  <a:off x="5734515" y="2099226"/>
                  <a:ext cx="902801" cy="892956"/>
                </a:xfrm>
                <a:prstGeom prst="ellipse">
                  <a:avLst/>
                </a:pr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35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pic>
            <p:nvPicPr>
              <p:cNvPr id="92" name="Graphic 91">
                <a:extLst>
                  <a:ext uri="{FF2B5EF4-FFF2-40B4-BE49-F238E27FC236}">
                    <a16:creationId xmlns:a16="http://schemas.microsoft.com/office/drawing/2014/main" id="{0C007537-8714-4A62-88BA-DD3A836C78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4381498" y="2398068"/>
                <a:ext cx="368853" cy="432054"/>
              </a:xfrm>
              <a:prstGeom prst="rect">
                <a:avLst/>
              </a:prstGeom>
            </p:spPr>
          </p:pic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DB6E651C-A616-42E8-AF68-7D0496F98F6B}"/>
                  </a:ext>
                </a:extLst>
              </p:cNvPr>
              <p:cNvSpPr txBox="1"/>
              <p:nvPr/>
            </p:nvSpPr>
            <p:spPr>
              <a:xfrm>
                <a:off x="5246519" y="634332"/>
                <a:ext cx="350012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002060"/>
                    </a:solidFill>
                    <a:latin typeface="Calibri"/>
                  </a:rPr>
                  <a:t>Entry point for health service delivery and core component Universal Health Coverage </a:t>
                </a: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2E22D186-4369-45C1-9507-7BFBE4D1C401}"/>
                  </a:ext>
                </a:extLst>
              </p:cNvPr>
              <p:cNvSpPr txBox="1"/>
              <p:nvPr/>
            </p:nvSpPr>
            <p:spPr>
              <a:xfrm>
                <a:off x="5593902" y="1507792"/>
                <a:ext cx="350550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002060"/>
                    </a:solidFill>
                    <a:latin typeface="Calibri"/>
                  </a:rPr>
                  <a:t>Improved health, reduced mortality </a:t>
                </a: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82E6C5D-9B1A-400E-AB65-DAA048DC5378}"/>
                  </a:ext>
                </a:extLst>
              </p:cNvPr>
              <p:cNvSpPr txBox="1"/>
              <p:nvPr/>
            </p:nvSpPr>
            <p:spPr>
              <a:xfrm>
                <a:off x="6511169" y="2047039"/>
                <a:ext cx="196192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Best buy for health</a:t>
                </a:r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F4A657D5-F019-488B-B138-B9156ECF6E58}"/>
                  </a:ext>
                </a:extLst>
              </p:cNvPr>
              <p:cNvSpPr txBox="1"/>
              <p:nvPr/>
            </p:nvSpPr>
            <p:spPr>
              <a:xfrm>
                <a:off x="7346653" y="2623802"/>
                <a:ext cx="14043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chemeClr val="accent5"/>
                    </a:solidFill>
                    <a:latin typeface="Calibri"/>
                  </a:rPr>
                  <a:t>Pro-poor intervention</a:t>
                </a: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C917DEE8-2613-431D-A6F3-5AEDC15A5E56}"/>
                  </a:ext>
                </a:extLst>
              </p:cNvPr>
              <p:cNvSpPr txBox="1"/>
              <p:nvPr/>
            </p:nvSpPr>
            <p:spPr>
              <a:xfrm>
                <a:off x="1099737" y="980719"/>
                <a:ext cx="365061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Reduced future burden on health system</a:t>
                </a:r>
              </a:p>
            </p:txBody>
          </p:sp>
          <p:cxnSp>
            <p:nvCxnSpPr>
              <p:cNvPr id="99" name="Connector: Elbow 98">
                <a:extLst>
                  <a:ext uri="{FF2B5EF4-FFF2-40B4-BE49-F238E27FC236}">
                    <a16:creationId xmlns:a16="http://schemas.microsoft.com/office/drawing/2014/main" id="{CC3A303C-6451-435F-84E0-87FEEAC725B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5071752" y="1100382"/>
                <a:ext cx="152611" cy="1577340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64B22CA2-4526-45B1-BC95-1CAE98017E2D}"/>
                  </a:ext>
                </a:extLst>
              </p:cNvPr>
              <p:cNvSpPr txBox="1"/>
              <p:nvPr/>
            </p:nvSpPr>
            <p:spPr>
              <a:xfrm>
                <a:off x="1772431" y="1385057"/>
                <a:ext cx="252270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Productivity gains</a:t>
                </a: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0D31F766-5686-4B83-9DFF-E4AA623B22EC}"/>
                  </a:ext>
                </a:extLst>
              </p:cNvPr>
              <p:cNvSpPr txBox="1"/>
              <p:nvPr/>
            </p:nvSpPr>
            <p:spPr>
              <a:xfrm>
                <a:off x="2363578" y="1792832"/>
                <a:ext cx="316530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Better cognition, educational attainment, nutrition</a:t>
                </a:r>
              </a:p>
            </p:txBody>
          </p:sp>
        </p:grpSp>
      </p:grp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2E8DCC66-E8A7-46B7-8580-32E324FDBA7B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76407" y="2110199"/>
            <a:ext cx="38457" cy="1712566"/>
          </a:xfrm>
          <a:prstGeom prst="bentConnector2">
            <a:avLst/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CC693F5A-F7BF-44F2-B47B-FE7845B0B601}"/>
              </a:ext>
            </a:extLst>
          </p:cNvPr>
          <p:cNvCxnSpPr>
            <a:cxnSpLocks/>
          </p:cNvCxnSpPr>
          <p:nvPr/>
        </p:nvCxnSpPr>
        <p:spPr>
          <a:xfrm rot="10800000" flipV="1">
            <a:off x="1112419" y="1666573"/>
            <a:ext cx="59892" cy="2171020"/>
          </a:xfrm>
          <a:prstGeom prst="bentConnector2">
            <a:avLst/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D58EC386-1C51-4469-AED3-6684CA062F32}"/>
              </a:ext>
            </a:extLst>
          </p:cNvPr>
          <p:cNvCxnSpPr>
            <a:cxnSpLocks/>
          </p:cNvCxnSpPr>
          <p:nvPr/>
        </p:nvCxnSpPr>
        <p:spPr>
          <a:xfrm rot="5400000">
            <a:off x="1835814" y="2987801"/>
            <a:ext cx="1101026" cy="96641"/>
          </a:xfrm>
          <a:prstGeom prst="bentConnector3">
            <a:avLst>
              <a:gd name="adj1" fmla="val 835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8B707848-FF38-4C02-8417-77EE25EBCCA8}"/>
              </a:ext>
            </a:extLst>
          </p:cNvPr>
          <p:cNvCxnSpPr>
            <a:cxnSpLocks/>
          </p:cNvCxnSpPr>
          <p:nvPr/>
        </p:nvCxnSpPr>
        <p:spPr>
          <a:xfrm rot="5400000">
            <a:off x="5981191" y="3223931"/>
            <a:ext cx="1101026" cy="96641"/>
          </a:xfrm>
          <a:prstGeom prst="bentConnector3">
            <a:avLst>
              <a:gd name="adj1" fmla="val 835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691FA243-0573-4F0F-896F-3507E3A11FBC}"/>
              </a:ext>
            </a:extLst>
          </p:cNvPr>
          <p:cNvCxnSpPr>
            <a:cxnSpLocks/>
          </p:cNvCxnSpPr>
          <p:nvPr/>
        </p:nvCxnSpPr>
        <p:spPr>
          <a:xfrm rot="5400000">
            <a:off x="7058713" y="3625106"/>
            <a:ext cx="564032" cy="125101"/>
          </a:xfrm>
          <a:prstGeom prst="bentConnector3">
            <a:avLst>
              <a:gd name="adj1" fmla="val 716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1312F18-5AC3-4E67-A034-4F73344BA29D}"/>
              </a:ext>
            </a:extLst>
          </p:cNvPr>
          <p:cNvCxnSpPr>
            <a:cxnSpLocks/>
          </p:cNvCxnSpPr>
          <p:nvPr/>
        </p:nvCxnSpPr>
        <p:spPr>
          <a:xfrm flipV="1">
            <a:off x="609873" y="805077"/>
            <a:ext cx="0" cy="421349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1C28566-350F-489B-BF5E-4619F3858261}"/>
              </a:ext>
            </a:extLst>
          </p:cNvPr>
          <p:cNvCxnSpPr>
            <a:cxnSpLocks/>
          </p:cNvCxnSpPr>
          <p:nvPr/>
        </p:nvCxnSpPr>
        <p:spPr>
          <a:xfrm>
            <a:off x="609873" y="820882"/>
            <a:ext cx="56243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D4EC3C9-D258-457B-B725-51A49EB87731}"/>
              </a:ext>
            </a:extLst>
          </p:cNvPr>
          <p:cNvSpPr txBox="1"/>
          <p:nvPr/>
        </p:nvSpPr>
        <p:spPr>
          <a:xfrm>
            <a:off x="1123323" y="654466"/>
            <a:ext cx="4499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Prevention of antimicrobial resistance</a:t>
            </a:r>
          </a:p>
        </p:txBody>
      </p:sp>
    </p:spTree>
    <p:extLst>
      <p:ext uri="{BB962C8B-B14F-4D97-AF65-F5344CB8AC3E}">
        <p14:creationId xmlns:p14="http://schemas.microsoft.com/office/powerpoint/2010/main" val="312376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5ED00-8BCD-45A0-BACE-7C158B8E7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Immunization Is A Pro-poor Health Intervention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A0CA9-EE4F-4CC9-906D-CC441DD53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13442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poor are more likely to develop a vaccine-preventable, such as measles, and less likely to recover once the disease Is contracted.  </a:t>
            </a:r>
          </a:p>
          <a:p>
            <a:endParaRPr lang="en-US" dirty="0"/>
          </a:p>
          <a:p>
            <a:r>
              <a:rPr lang="en-US" dirty="0"/>
              <a:t>So the poor stand to benefit the most from immunization.   </a:t>
            </a:r>
          </a:p>
          <a:p>
            <a:endParaRPr lang="en-US" dirty="0"/>
          </a:p>
          <a:p>
            <a:r>
              <a:rPr lang="en-US" dirty="0"/>
              <a:t>Furthermore, health expenditures and loss of wages from immunization-preventable diseases cause many households to fall into poverty.</a:t>
            </a:r>
          </a:p>
          <a:p>
            <a:endParaRPr lang="en-US" dirty="0"/>
          </a:p>
          <a:p>
            <a:r>
              <a:rPr lang="en-US" dirty="0"/>
              <a:t>By preventing these losses, immunization provides a kind of ﬁnancial risk protection, especially to the poor. </a:t>
            </a:r>
          </a:p>
          <a:p>
            <a:endParaRPr lang="en-US" dirty="0"/>
          </a:p>
          <a:p>
            <a:r>
              <a:rPr lang="en-US" dirty="0"/>
              <a:t>In most countries, immunization reaches a larger share of poor households than most other health interventions.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56F029-A66E-48B9-80C2-E94BEA1776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4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Star: 6 Points 5">
            <a:extLst>
              <a:ext uri="{FF2B5EF4-FFF2-40B4-BE49-F238E27FC236}">
                <a16:creationId xmlns:a16="http://schemas.microsoft.com/office/drawing/2014/main" id="{D433D8CD-AF61-4E09-96BD-9A4E4AD6E3FB}"/>
              </a:ext>
            </a:extLst>
          </p:cNvPr>
          <p:cNvSpPr/>
          <p:nvPr/>
        </p:nvSpPr>
        <p:spPr>
          <a:xfrm>
            <a:off x="7760525" y="176100"/>
            <a:ext cx="1036467" cy="886742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Key Message</a:t>
            </a:r>
          </a:p>
        </p:txBody>
      </p:sp>
    </p:spTree>
    <p:extLst>
      <p:ext uri="{BB962C8B-B14F-4D97-AF65-F5344CB8AC3E}">
        <p14:creationId xmlns:p14="http://schemas.microsoft.com/office/powerpoint/2010/main" val="1336062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99840-92B9-47B8-A704-605B590CD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Immunization is a Pro-poor Health Intervention:  what the data show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EA538-6126-46E1-AC4B-CA56E25B4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recent study of 41 low and middle income countries</a:t>
            </a:r>
            <a:r>
              <a:rPr lang="en-US" baseline="30000" dirty="0"/>
              <a:t>1</a:t>
            </a:r>
            <a:r>
              <a:rPr lang="en-US" dirty="0"/>
              <a:t> looked at the health and equity impact of immunization over the period 2016-2030.  </a:t>
            </a:r>
          </a:p>
          <a:p>
            <a:endParaRPr lang="en-US" dirty="0"/>
          </a:p>
          <a:p>
            <a:r>
              <a:rPr lang="en-US" dirty="0"/>
              <a:t>5 of the 15 LNCT countries were included in the analysis: Armenia, Ghana, Indonesia, Nigeria, and Timor-Leste (included because of data availability from Demographic and Health Surveys).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478CA4-5197-4653-AB7F-A9F09DC01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5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054543-BFDB-448B-89E8-E4F2C92E265B}"/>
              </a:ext>
            </a:extLst>
          </p:cNvPr>
          <p:cNvSpPr txBox="1"/>
          <p:nvPr/>
        </p:nvSpPr>
        <p:spPr>
          <a:xfrm>
            <a:off x="619432" y="5095690"/>
            <a:ext cx="74872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/>
              <a:t>1</a:t>
            </a:r>
            <a:r>
              <a:rPr lang="en-US" sz="1400" dirty="0"/>
              <a:t>Chang A, </a:t>
            </a:r>
            <a:r>
              <a:rPr lang="en-US" sz="1400" dirty="0" err="1"/>
              <a:t>Riumall-Herl</a:t>
            </a:r>
            <a:r>
              <a:rPr lang="en-US" sz="1400" dirty="0"/>
              <a:t> C, Perales N, Clark S, et al. The Equity Impact Vaccines May Have On Averting Deaths and Medical Impoverishment in Developing Countries. Health </a:t>
            </a:r>
            <a:r>
              <a:rPr lang="en-US" sz="1400" dirty="0" err="1"/>
              <a:t>Aff</a:t>
            </a:r>
            <a:r>
              <a:rPr lang="en-US" sz="1400" dirty="0"/>
              <a:t> (Millwood) 2018; 37(2).</a:t>
            </a:r>
          </a:p>
        </p:txBody>
      </p:sp>
    </p:spTree>
    <p:extLst>
      <p:ext uri="{BB962C8B-B14F-4D97-AF65-F5344CB8AC3E}">
        <p14:creationId xmlns:p14="http://schemas.microsoft.com/office/powerpoint/2010/main" val="308841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99840-92B9-47B8-A704-605B590CD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Immunization is a Pro-poor Health Intervention:  what the data show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EA538-6126-46E1-AC4B-CA56E25B4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787" y="1359310"/>
            <a:ext cx="8264013" cy="4353232"/>
          </a:xfrm>
        </p:spPr>
        <p:txBody>
          <a:bodyPr>
            <a:normAutofit/>
          </a:bodyPr>
          <a:lstStyle/>
          <a:p>
            <a:r>
              <a:rPr lang="en-US" dirty="0"/>
              <a:t>The poor would gain the most from immunization both in terms of health gains and economic impact</a:t>
            </a:r>
          </a:p>
          <a:p>
            <a:pPr lvl="1"/>
            <a:r>
              <a:rPr lang="en-US" dirty="0"/>
              <a:t>Health gains:  25% of the 36 million future deaths averted from immunization would be in the poorest 20% of the population.  Measles vaccine would avert the most deaths (61%), followed by Hepatitis B (18%) and HPV (7%).</a:t>
            </a:r>
          </a:p>
          <a:p>
            <a:pPr lvl="1"/>
            <a:r>
              <a:rPr lang="en-US" dirty="0"/>
              <a:t>Economic impact: Immunization would prevent 24 million people from falling into poverty from medical impoverishment. Hepatitis B averts the largest number of cases (14 million), followed by measles (5 million) and Meningitis A (3 million). </a:t>
            </a:r>
          </a:p>
          <a:p>
            <a:pPr lvl="1"/>
            <a:endParaRPr lang="en-US" dirty="0"/>
          </a:p>
          <a:p>
            <a:r>
              <a:rPr lang="en-US" dirty="0"/>
              <a:t>Policy message:  immunization is an important measure to improve equity and </a:t>
            </a:r>
            <a:r>
              <a:rPr lang="en-US"/>
              <a:t>reduce poverty</a:t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478CA4-5197-4653-AB7F-A9F09DC01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6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4071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12B5-FE99-4A0D-B4F1-4AB69D7E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1146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Data To Show That Your Country’s Immunization Achieves Clear Economic Results (and more needs to be done)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626D1D3-5C32-46A4-BCA3-370B805395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510451"/>
              </p:ext>
            </p:extLst>
          </p:nvPr>
        </p:nvGraphicFramePr>
        <p:xfrm>
          <a:off x="457200" y="1651725"/>
          <a:ext cx="82296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542">
                  <a:extLst>
                    <a:ext uri="{9D8B030D-6E8A-4147-A177-3AD203B41FA5}">
                      <a16:colId xmlns:a16="http://schemas.microsoft.com/office/drawing/2014/main" val="390586330"/>
                    </a:ext>
                  </a:extLst>
                </a:gridCol>
                <a:gridCol w="5565058">
                  <a:extLst>
                    <a:ext uri="{9D8B030D-6E8A-4147-A177-3AD203B41FA5}">
                      <a16:colId xmlns:a16="http://schemas.microsoft.com/office/drawing/2014/main" val="1200782510"/>
                    </a:ext>
                  </a:extLst>
                </a:gridCol>
              </a:tblGrid>
              <a:tr h="358878">
                <a:tc>
                  <a:txBody>
                    <a:bodyPr/>
                    <a:lstStyle/>
                    <a:p>
                      <a:r>
                        <a:rPr lang="en-US" dirty="0"/>
                        <a:t>Data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Hypothetical Analysis Example: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736081"/>
                  </a:ext>
                </a:extLst>
              </a:tr>
              <a:tr h="382523">
                <a:tc>
                  <a:txBody>
                    <a:bodyPr/>
                    <a:lstStyle/>
                    <a:p>
                      <a:r>
                        <a:rPr lang="en-US" sz="1400" dirty="0"/>
                        <a:t>OOP health spending by wealth quintile; immunization coverage by wealth quintile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Poor children are exposed to vaccine-preventable illnesses considerably more than the children of better off families. High out-of-pocket health spending and impoverishment from health spending also affects poor families more. Immunization provides financial risk protection by reducing expenditures associated with vaccine-preventable diseases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373849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6234E-E7B5-49ED-9ABB-B961F5835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7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7" name="Star: 6 Points 6">
            <a:extLst>
              <a:ext uri="{FF2B5EF4-FFF2-40B4-BE49-F238E27FC236}">
                <a16:creationId xmlns:a16="http://schemas.microsoft.com/office/drawing/2014/main" id="{86E6EA12-0F4C-4055-BD77-F1A6CFFE7FBD}"/>
              </a:ext>
            </a:extLst>
          </p:cNvPr>
          <p:cNvSpPr/>
          <p:nvPr/>
        </p:nvSpPr>
        <p:spPr>
          <a:xfrm>
            <a:off x="7888761" y="183415"/>
            <a:ext cx="1036467" cy="886742"/>
          </a:xfrm>
          <a:prstGeom prst="star6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661762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57B2-E5AC-4DCC-974C-2FC061B31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98996"/>
            <a:ext cx="8229600" cy="1143000"/>
          </a:xfrm>
        </p:spPr>
        <p:txBody>
          <a:bodyPr/>
          <a:lstStyle/>
          <a:p>
            <a:r>
              <a:rPr lang="en-US" dirty="0" err="1"/>
              <a:t>VoICE</a:t>
            </a:r>
            <a:r>
              <a:rPr lang="en-US" dirty="0"/>
              <a:t> is an excellent source of information on the value of immunization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47B2E-2AF4-4404-B545-6DB60DA22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202134"/>
          </a:xfrm>
        </p:spPr>
        <p:txBody>
          <a:bodyPr>
            <a:normAutofit/>
          </a:bodyPr>
          <a:lstStyle/>
          <a:p>
            <a:r>
              <a:rPr lang="en-US" sz="2800" dirty="0">
                <a:hlinkClick r:id="rId3"/>
              </a:rPr>
              <a:t>https://immunizationevidence.org/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Easy to use and regularly updated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EAF322-A5ED-4A3E-97A6-11E613757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8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17909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4D_StandardTemplate_MAC">
  <a:themeElements>
    <a:clrScheme name="LNCT Theme">
      <a:dk1>
        <a:srgbClr val="313231"/>
      </a:dk1>
      <a:lt1>
        <a:srgbClr val="F7F7F7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7C27743072DFDD458C10732A45EA6922" ma:contentTypeVersion="18" ma:contentTypeDescription="Create a new document." ma:contentTypeScope="" ma:versionID="c6561534dfdc9b7886528db40cafc27d">
  <xsd:schema xmlns:xsd="http://www.w3.org/2001/XMLSchema" xmlns:xs="http://www.w3.org/2001/XMLSchema" xmlns:p="http://schemas.microsoft.com/office/2006/metadata/properties" xmlns:ns1="http://schemas.microsoft.com/sharepoint/v3" xmlns:ns2="2af4539b-39f3-4771-ac1a-16de5a20c394" xmlns:ns3="768c69c3-fa35-427a-bd39-62ed8a1a923f" targetNamespace="http://schemas.microsoft.com/office/2006/metadata/properties" ma:root="true" ma:fieldsID="79f9ffad7407983900b851270c6c0e65" ns1:_="" ns2:_="" ns3:_="">
    <xsd:import namespace="http://schemas.microsoft.com/sharepoint/v3"/>
    <xsd:import namespace="2af4539b-39f3-4771-ac1a-16de5a20c394"/>
    <xsd:import namespace="768c69c3-fa35-427a-bd39-62ed8a1a923f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" ma:fieldId="{4d16009d-c514-44af-92aa-78db77815af5}" ma:taxonomyMulti="true" ma:sspId="99a65aa6-ac8d-46e4-9aa8-b40f8e8101fc" ma:termSetId="15945777-b729-482b-84e6-b6df0cc2b1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c69c3-fa35-427a-bd39-62ed8a1a92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-Author xmlns="2af4539b-39f3-4771-ac1a-16de5a20c394">
      <UserInfo>
        <DisplayName/>
        <AccountId xsi:nil="true"/>
        <AccountType/>
      </UserInfo>
    </OW-Author>
    <OW-BriefDescription xmlns="2af4539b-39f3-4771-ac1a-16de5a20c394" xsi:nil="true"/>
    <kd16009dc51444af92aa78db77815af5 xmlns="2af4539b-39f3-4771-ac1a-16de5a20c394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</TermName>
          <TermId xmlns="http://schemas.microsoft.com/office/infopath/2007/PartnerControls">d8600aaf-13ee-4a11-996f-f272b3ac4916</TermId>
        </TermInfo>
      </Terms>
    </kd16009dc51444af92aa78db77815af5>
    <TaxCatchAll xmlns="2af4539b-39f3-4771-ac1a-16de5a20c394">
      <Value>270</Value>
    </TaxCatchAll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22DF4FB-3862-44CE-9A6B-693D610474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6B525B-2A3E-4212-B605-F90D37CCBD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af4539b-39f3-4771-ac1a-16de5a20c394"/>
    <ds:schemaRef ds:uri="768c69c3-fa35-427a-bd39-62ed8a1a92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8F70BE-E4CC-4D73-8BA0-08FE658F0A94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68c69c3-fa35-427a-bd39-62ed8a1a923f"/>
    <ds:schemaRef ds:uri="2af4539b-39f3-4771-ac1a-16de5a20c39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18251</TotalTime>
  <Words>674</Words>
  <Application>Microsoft Office PowerPoint</Application>
  <PresentationFormat>On-screen Show (4:3)</PresentationFormat>
  <Paragraphs>67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Museo Sans 300</vt:lpstr>
      <vt:lpstr>Museo Slab 300</vt:lpstr>
      <vt:lpstr>Wingdings</vt:lpstr>
      <vt:lpstr>R4D_StandardTemplate_MAC</vt:lpstr>
      <vt:lpstr>think-cell Slide</vt:lpstr>
      <vt:lpstr>Making the Case for Investing in Immunization</vt:lpstr>
      <vt:lpstr>Purpose Of Slide Set</vt:lpstr>
      <vt:lpstr>Immunization is a pro-poor intervention</vt:lpstr>
      <vt:lpstr>Immunization Is A Pro-poor Health Intervention</vt:lpstr>
      <vt:lpstr>Immunization is a Pro-poor Health Intervention:  what the data show (1)</vt:lpstr>
      <vt:lpstr>Immunization is a Pro-poor Health Intervention:  what the data show (2)</vt:lpstr>
      <vt:lpstr>Using Data To Show That Your Country’s Immunization Achieves Clear Economic Results (and more needs to be done)</vt:lpstr>
      <vt:lpstr>VoICE is an excellent source of information on the value of immunization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R4D PowerPoint Template</dc:title>
  <dc:creator>R4D17</dc:creator>
  <cp:lastModifiedBy>Christina Shaw</cp:lastModifiedBy>
  <cp:revision>356</cp:revision>
  <cp:lastPrinted>2018-04-16T21:25:53Z</cp:lastPrinted>
  <dcterms:created xsi:type="dcterms:W3CDTF">2013-09-25T20:04:22Z</dcterms:created>
  <dcterms:modified xsi:type="dcterms:W3CDTF">2020-02-21T21:31:46Z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0x010100C4C8B401AAE50B4896808F1C5415D9AD007C27743072DFDD458C10732A45EA6922</vt:lpwstr>
  </property>
  <property fmtid="{D5CDD505-2E9C-101B-9397-08002B2CF9AE}" pid="3" name="OW-Topics">
    <vt:lpwstr>270;#Communications|d8600aaf-13ee-4a11-996f-f272b3ac4916</vt:lpwstr>
  </property>
</Properties>
</file>