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vml" ContentType="application/vnd.openxmlformats-officedocument.vmlDrawing"/>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drawings/drawing1.xml" ContentType="application/vnd.openxmlformats-officedocument.drawingml.chartshapes+xml"/>
  <Override PartName="/ppt/notesSlides/notesSlide17.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9" r:id="rId4"/>
  </p:sldMasterIdLst>
  <p:notesMasterIdLst>
    <p:notesMasterId r:id="rId29"/>
  </p:notesMasterIdLst>
  <p:handoutMasterIdLst>
    <p:handoutMasterId r:id="rId30"/>
  </p:handoutMasterIdLst>
  <p:sldIdLst>
    <p:sldId id="331" r:id="rId5"/>
    <p:sldId id="305" r:id="rId6"/>
    <p:sldId id="281" r:id="rId7"/>
    <p:sldId id="282" r:id="rId8"/>
    <p:sldId id="293" r:id="rId9"/>
    <p:sldId id="294" r:id="rId10"/>
    <p:sldId id="350" r:id="rId11"/>
    <p:sldId id="298" r:id="rId12"/>
    <p:sldId id="353" r:id="rId13"/>
    <p:sldId id="288" r:id="rId14"/>
    <p:sldId id="340" r:id="rId15"/>
    <p:sldId id="289" r:id="rId16"/>
    <p:sldId id="326" r:id="rId17"/>
    <p:sldId id="346" r:id="rId18"/>
    <p:sldId id="330" r:id="rId19"/>
    <p:sldId id="335" r:id="rId20"/>
    <p:sldId id="337" r:id="rId21"/>
    <p:sldId id="310" r:id="rId22"/>
    <p:sldId id="311" r:id="rId23"/>
    <p:sldId id="318" r:id="rId24"/>
    <p:sldId id="315" r:id="rId25"/>
    <p:sldId id="352" r:id="rId26"/>
    <p:sldId id="351" r:id="rId27"/>
    <p:sldId id="347" r:id="rId28"/>
  </p:sldIdLst>
  <p:sldSz cx="9144000" cy="6858000" type="screen4x3"/>
  <p:notesSz cx="6858000" cy="9313863"/>
  <p:custDataLst>
    <p:tags r:id="rId31"/>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guide id="3" orient="horz" pos="3024">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R4D17" initials="R" lastIdx="2" clrIdx="0"/>
  <p:cmAuthor id="1" name="Candice Hwang" initials="CH" lastIdx="0" clrIdx="1"/>
  <p:cmAuthor id="2" name="Meghan O'Connell" initials="MO" lastIdx="7" clrIdx="2"/>
  <p:cmAuthor id="3" name="Paul Wilson" initials="" lastIdx="28" clrIdx="3"/>
  <p:cmAuthor id="4" name="Helen Saxenian" initials="HS" lastIdx="4" clrIdx="4">
    <p:extLst>
      <p:ext uri="{19B8F6BF-5375-455C-9EA6-DF929625EA0E}">
        <p15:presenceInfo xmlns:p15="http://schemas.microsoft.com/office/powerpoint/2012/main" userId="44da638aa1a181e4" providerId="Windows Live"/>
      </p:ext>
    </p:extLst>
  </p:cmAuthor>
  <p:cmAuthor id="5" name="Author" initials="A" lastIdx="16" clrIdx="5">
    <p:extLst>
      <p:ext uri="{19B8F6BF-5375-455C-9EA6-DF929625EA0E}">
        <p15:presenceInfo xmlns:p15="http://schemas.microsoft.com/office/powerpoint/2012/main" userId="Author"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13231"/>
    <a:srgbClr val="F7F7F7"/>
    <a:srgbClr val="E32726"/>
    <a:srgbClr val="000000"/>
    <a:srgbClr val="636466"/>
    <a:srgbClr val="00A6B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AA87FB1-BA73-460B-9382-BCC91872699F}" v="7" dt="2020-02-21T21:28:25.031"/>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001" autoAdjust="0"/>
    <p:restoredTop sz="94683" autoAdjust="0"/>
  </p:normalViewPr>
  <p:slideViewPr>
    <p:cSldViewPr snapToGrid="0">
      <p:cViewPr>
        <p:scale>
          <a:sx n="72" d="100"/>
          <a:sy n="72" d="100"/>
        </p:scale>
        <p:origin x="1254" y="66"/>
      </p:cViewPr>
      <p:guideLst>
        <p:guide orient="horz" pos="2160"/>
        <p:guide pos="2880"/>
        <p:guide orient="horz" pos="3024"/>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notesViewPr>
    <p:cSldViewPr snapToGrid="0">
      <p:cViewPr varScale="1">
        <p:scale>
          <a:sx n="62" d="100"/>
          <a:sy n="62" d="100"/>
        </p:scale>
        <p:origin x="3125" y="43"/>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presProps" Target="presProps.xml"/><Relationship Id="rId38"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commentAuthors" Target="commentAuthors.xml"/><Relationship Id="rId37" Type="http://schemas.microsoft.com/office/2016/11/relationships/changesInfo" Target="changesInfos/changesInfo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ags" Target="tags/tag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handoutMaster" Target="handoutMasters/handoutMaster1.xml"/><Relationship Id="rId35"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hristina Shaw" userId="14dc42a2-bfa6-4b75-b011-e3e8d16be8df" providerId="ADAL" clId="{4AA87FB1-BA73-460B-9382-BCC91872699F}"/>
    <pc:docChg chg="undo custSel modSld">
      <pc:chgData name="Christina Shaw" userId="14dc42a2-bfa6-4b75-b011-e3e8d16be8df" providerId="ADAL" clId="{4AA87FB1-BA73-460B-9382-BCC91872699F}" dt="2020-02-21T21:29:38.660" v="30" actId="1076"/>
      <pc:docMkLst>
        <pc:docMk/>
      </pc:docMkLst>
      <pc:sldChg chg="addSp delSp modSp">
        <pc:chgData name="Christina Shaw" userId="14dc42a2-bfa6-4b75-b011-e3e8d16be8df" providerId="ADAL" clId="{4AA87FB1-BA73-460B-9382-BCC91872699F}" dt="2020-02-21T21:29:38.660" v="30" actId="1076"/>
        <pc:sldMkLst>
          <pc:docMk/>
          <pc:sldMk cId="3147047705" sldId="331"/>
        </pc:sldMkLst>
        <pc:spChg chg="del mod">
          <ac:chgData name="Christina Shaw" userId="14dc42a2-bfa6-4b75-b011-e3e8d16be8df" providerId="ADAL" clId="{4AA87FB1-BA73-460B-9382-BCC91872699F}" dt="2020-02-21T21:27:25.386" v="2" actId="478"/>
          <ac:spMkLst>
            <pc:docMk/>
            <pc:sldMk cId="3147047705" sldId="331"/>
            <ac:spMk id="2" creationId="{00000000-0000-0000-0000-000000000000}"/>
          </ac:spMkLst>
        </pc:spChg>
        <pc:spChg chg="mod">
          <ac:chgData name="Christina Shaw" userId="14dc42a2-bfa6-4b75-b011-e3e8d16be8df" providerId="ADAL" clId="{4AA87FB1-BA73-460B-9382-BCC91872699F}" dt="2020-02-21T21:29:38.660" v="30" actId="1076"/>
          <ac:spMkLst>
            <pc:docMk/>
            <pc:sldMk cId="3147047705" sldId="331"/>
            <ac:spMk id="3" creationId="{00000000-0000-0000-0000-000000000000}"/>
          </ac:spMkLst>
        </pc:spChg>
        <pc:spChg chg="mod">
          <ac:chgData name="Christina Shaw" userId="14dc42a2-bfa6-4b75-b011-e3e8d16be8df" providerId="ADAL" clId="{4AA87FB1-BA73-460B-9382-BCC91872699F}" dt="2020-02-21T21:28:43.980" v="19" actId="14100"/>
          <ac:spMkLst>
            <pc:docMk/>
            <pc:sldMk cId="3147047705" sldId="331"/>
            <ac:spMk id="4" creationId="{00000000-0000-0000-0000-000000000000}"/>
          </ac:spMkLst>
        </pc:spChg>
        <pc:spChg chg="add del mod">
          <ac:chgData name="Christina Shaw" userId="14dc42a2-bfa6-4b75-b011-e3e8d16be8df" providerId="ADAL" clId="{4AA87FB1-BA73-460B-9382-BCC91872699F}" dt="2020-02-21T21:27:31.772" v="5" actId="478"/>
          <ac:spMkLst>
            <pc:docMk/>
            <pc:sldMk cId="3147047705" sldId="331"/>
            <ac:spMk id="7" creationId="{D2F2931B-5632-403B-94A1-26CA98468BB9}"/>
          </ac:spMkLst>
        </pc:spChg>
        <pc:spChg chg="add mod">
          <ac:chgData name="Christina Shaw" userId="14dc42a2-bfa6-4b75-b011-e3e8d16be8df" providerId="ADAL" clId="{4AA87FB1-BA73-460B-9382-BCC91872699F}" dt="2020-02-21T21:27:35.794" v="6" actId="1076"/>
          <ac:spMkLst>
            <pc:docMk/>
            <pc:sldMk cId="3147047705" sldId="331"/>
            <ac:spMk id="8" creationId="{2231B8CE-52AD-43AD-831C-BE810E6F6043}"/>
          </ac:spMkLst>
        </pc:spChg>
        <pc:picChg chg="add mod">
          <ac:chgData name="Christina Shaw" userId="14dc42a2-bfa6-4b75-b011-e3e8d16be8df" providerId="ADAL" clId="{4AA87FB1-BA73-460B-9382-BCC91872699F}" dt="2020-02-21T21:29:07.454" v="28" actId="1037"/>
          <ac:picMkLst>
            <pc:docMk/>
            <pc:sldMk cId="3147047705" sldId="331"/>
            <ac:picMk id="9" creationId="{F3A89318-4A08-4EDF-A74C-39A8A96B22AF}"/>
          </ac:picMkLst>
        </pc:picChg>
      </pc:sldChg>
    </pc:docChg>
  </pc:docChgLst>
</pc:chgInfo>
</file>

<file path=ppt/charts/_rels/chart1.xml.rels><?xml version="1.0" encoding="UTF-8" standalone="yes"?>
<Relationships xmlns="http://schemas.openxmlformats.org/package/2006/relationships"><Relationship Id="rId3" Type="http://schemas.openxmlformats.org/officeDocument/2006/relationships/oleObject" Target="../embeddings/oleObject3.bin"/><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chartUserShapes" Target="../drawings/drawing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'[Data_Extract_From_World_Development_Indicators (2).xlsx]Data'!$D$2</c:f>
              <c:strCache>
                <c:ptCount val="1"/>
                <c:pt idx="0">
                  <c:v>LMIC Average</c:v>
                </c:pt>
              </c:strCache>
            </c:strRef>
          </c:tx>
          <c:spPr>
            <a:ln w="38100" cap="rnd">
              <a:solidFill>
                <a:schemeClr val="accent1"/>
              </a:solidFill>
              <a:round/>
            </a:ln>
            <a:effectLst/>
          </c:spPr>
          <c:marker>
            <c:symbol val="circle"/>
            <c:size val="8"/>
            <c:spPr>
              <a:solidFill>
                <a:schemeClr val="accent1"/>
              </a:solidFill>
              <a:ln>
                <a:noFill/>
              </a:ln>
              <a:effectLst/>
            </c:spPr>
          </c:marker>
          <c:cat>
            <c:numRef>
              <c:f>'[Data_Extract_From_World_Development_Indicators (2).xlsx]Data'!$E$1:$G$1</c:f>
              <c:numCache>
                <c:formatCode>General</c:formatCode>
                <c:ptCount val="3"/>
                <c:pt idx="0">
                  <c:v>2012</c:v>
                </c:pt>
                <c:pt idx="1">
                  <c:v>2013</c:v>
                </c:pt>
                <c:pt idx="2">
                  <c:v>2014</c:v>
                </c:pt>
              </c:numCache>
            </c:numRef>
          </c:cat>
          <c:val>
            <c:numRef>
              <c:f>'[Data_Extract_From_World_Development_Indicators (2).xlsx]Data'!$E$2:$G$2</c:f>
              <c:numCache>
                <c:formatCode>0.00</c:formatCode>
                <c:ptCount val="3"/>
                <c:pt idx="0">
                  <c:v>6.9104358572316391</c:v>
                </c:pt>
                <c:pt idx="1">
                  <c:v>6.9133111464604333</c:v>
                </c:pt>
                <c:pt idx="2">
                  <c:v>6.9</c:v>
                </c:pt>
              </c:numCache>
            </c:numRef>
          </c:val>
          <c:smooth val="0"/>
          <c:extLst>
            <c:ext xmlns:c16="http://schemas.microsoft.com/office/drawing/2014/chart" uri="{C3380CC4-5D6E-409C-BE32-E72D297353CC}">
              <c16:uniqueId val="{00000000-271E-4257-AD9C-FB896AE3B46F}"/>
            </c:ext>
          </c:extLst>
        </c:ser>
        <c:ser>
          <c:idx val="1"/>
          <c:order val="1"/>
          <c:tx>
            <c:strRef>
              <c:f>'[Data_Extract_From_World_Development_Indicators (2).xlsx]Data'!$D$3</c:f>
              <c:strCache>
                <c:ptCount val="1"/>
                <c:pt idx="0">
                  <c:v>Neighbor 1</c:v>
                </c:pt>
              </c:strCache>
            </c:strRef>
          </c:tx>
          <c:spPr>
            <a:ln w="38100" cap="rnd">
              <a:solidFill>
                <a:schemeClr val="accent2"/>
              </a:solidFill>
              <a:round/>
            </a:ln>
            <a:effectLst/>
          </c:spPr>
          <c:marker>
            <c:symbol val="circle"/>
            <c:size val="8"/>
            <c:spPr>
              <a:solidFill>
                <a:schemeClr val="accent2"/>
              </a:solidFill>
              <a:ln>
                <a:noFill/>
              </a:ln>
              <a:effectLst/>
            </c:spPr>
          </c:marker>
          <c:cat>
            <c:numRef>
              <c:f>'[Data_Extract_From_World_Development_Indicators (2).xlsx]Data'!$E$1:$G$1</c:f>
              <c:numCache>
                <c:formatCode>General</c:formatCode>
                <c:ptCount val="3"/>
                <c:pt idx="0">
                  <c:v>2012</c:v>
                </c:pt>
                <c:pt idx="1">
                  <c:v>2013</c:v>
                </c:pt>
                <c:pt idx="2">
                  <c:v>2014</c:v>
                </c:pt>
              </c:numCache>
            </c:numRef>
          </c:cat>
          <c:val>
            <c:numRef>
              <c:f>'[Data_Extract_From_World_Development_Indicators (2).xlsx]Data'!$E$3:$G$3</c:f>
              <c:numCache>
                <c:formatCode>0.00</c:formatCode>
                <c:ptCount val="3"/>
                <c:pt idx="0">
                  <c:v>6.0933767200000002</c:v>
                </c:pt>
                <c:pt idx="1">
                  <c:v>6.0290047900000001</c:v>
                </c:pt>
                <c:pt idx="2">
                  <c:v>5.7300650500000003</c:v>
                </c:pt>
              </c:numCache>
            </c:numRef>
          </c:val>
          <c:smooth val="0"/>
          <c:extLst>
            <c:ext xmlns:c16="http://schemas.microsoft.com/office/drawing/2014/chart" uri="{C3380CC4-5D6E-409C-BE32-E72D297353CC}">
              <c16:uniqueId val="{00000001-271E-4257-AD9C-FB896AE3B46F}"/>
            </c:ext>
          </c:extLst>
        </c:ser>
        <c:ser>
          <c:idx val="2"/>
          <c:order val="2"/>
          <c:tx>
            <c:strRef>
              <c:f>'[Data_Extract_From_World_Development_Indicators (2).xlsx]Data'!$D$4</c:f>
              <c:strCache>
                <c:ptCount val="1"/>
                <c:pt idx="0">
                  <c:v>Our country</c:v>
                </c:pt>
              </c:strCache>
            </c:strRef>
          </c:tx>
          <c:spPr>
            <a:ln w="38100" cap="rnd">
              <a:solidFill>
                <a:schemeClr val="accent3"/>
              </a:solidFill>
              <a:round/>
            </a:ln>
            <a:effectLst/>
          </c:spPr>
          <c:marker>
            <c:symbol val="circle"/>
            <c:size val="8"/>
            <c:spPr>
              <a:solidFill>
                <a:schemeClr val="accent3"/>
              </a:solidFill>
              <a:ln>
                <a:noFill/>
              </a:ln>
              <a:effectLst/>
            </c:spPr>
          </c:marker>
          <c:cat>
            <c:numRef>
              <c:f>'[Data_Extract_From_World_Development_Indicators (2).xlsx]Data'!$E$1:$G$1</c:f>
              <c:numCache>
                <c:formatCode>General</c:formatCode>
                <c:ptCount val="3"/>
                <c:pt idx="0">
                  <c:v>2012</c:v>
                </c:pt>
                <c:pt idx="1">
                  <c:v>2013</c:v>
                </c:pt>
                <c:pt idx="2">
                  <c:v>2014</c:v>
                </c:pt>
              </c:numCache>
            </c:numRef>
          </c:cat>
          <c:val>
            <c:numRef>
              <c:f>'[Data_Extract_From_World_Development_Indicators (2).xlsx]Data'!$E$4:$G$4</c:f>
              <c:numCache>
                <c:formatCode>0.00</c:formatCode>
                <c:ptCount val="3"/>
                <c:pt idx="0">
                  <c:v>3.44296158</c:v>
                </c:pt>
                <c:pt idx="1">
                  <c:v>3.44296158</c:v>
                </c:pt>
                <c:pt idx="2">
                  <c:v>3.44296158</c:v>
                </c:pt>
              </c:numCache>
            </c:numRef>
          </c:val>
          <c:smooth val="0"/>
          <c:extLst>
            <c:ext xmlns:c16="http://schemas.microsoft.com/office/drawing/2014/chart" uri="{C3380CC4-5D6E-409C-BE32-E72D297353CC}">
              <c16:uniqueId val="{00000002-271E-4257-AD9C-FB896AE3B46F}"/>
            </c:ext>
          </c:extLst>
        </c:ser>
        <c:ser>
          <c:idx val="3"/>
          <c:order val="3"/>
          <c:tx>
            <c:strRef>
              <c:f>'[Data_Extract_From_World_Development_Indicators (2).xlsx]Data'!$D$5</c:f>
              <c:strCache>
                <c:ptCount val="1"/>
                <c:pt idx="0">
                  <c:v>Neighbor 2</c:v>
                </c:pt>
              </c:strCache>
            </c:strRef>
          </c:tx>
          <c:spPr>
            <a:ln w="38100" cap="rnd">
              <a:solidFill>
                <a:schemeClr val="accent4"/>
              </a:solidFill>
              <a:round/>
            </a:ln>
            <a:effectLst/>
          </c:spPr>
          <c:marker>
            <c:symbol val="circle"/>
            <c:size val="8"/>
            <c:spPr>
              <a:solidFill>
                <a:schemeClr val="accent4"/>
              </a:solidFill>
              <a:ln>
                <a:noFill/>
              </a:ln>
              <a:effectLst/>
            </c:spPr>
          </c:marker>
          <c:cat>
            <c:numRef>
              <c:f>'[Data_Extract_From_World_Development_Indicators (2).xlsx]Data'!$E$1:$G$1</c:f>
              <c:numCache>
                <c:formatCode>General</c:formatCode>
                <c:ptCount val="3"/>
                <c:pt idx="0">
                  <c:v>2012</c:v>
                </c:pt>
                <c:pt idx="1">
                  <c:v>2013</c:v>
                </c:pt>
                <c:pt idx="2">
                  <c:v>2014</c:v>
                </c:pt>
              </c:numCache>
            </c:numRef>
          </c:cat>
          <c:val>
            <c:numRef>
              <c:f>'[Data_Extract_From_World_Development_Indicators (2).xlsx]Data'!$E$5:$G$5</c:f>
              <c:numCache>
                <c:formatCode>0.00</c:formatCode>
                <c:ptCount val="3"/>
                <c:pt idx="0">
                  <c:v>12.659274910000001</c:v>
                </c:pt>
                <c:pt idx="1">
                  <c:v>13.190241</c:v>
                </c:pt>
                <c:pt idx="2">
                  <c:v>14.22160103</c:v>
                </c:pt>
              </c:numCache>
            </c:numRef>
          </c:val>
          <c:smooth val="0"/>
          <c:extLst>
            <c:ext xmlns:c16="http://schemas.microsoft.com/office/drawing/2014/chart" uri="{C3380CC4-5D6E-409C-BE32-E72D297353CC}">
              <c16:uniqueId val="{00000003-271E-4257-AD9C-FB896AE3B46F}"/>
            </c:ext>
          </c:extLst>
        </c:ser>
        <c:dLbls>
          <c:showLegendKey val="0"/>
          <c:showVal val="0"/>
          <c:showCatName val="0"/>
          <c:showSerName val="0"/>
          <c:showPercent val="0"/>
          <c:showBubbleSize val="0"/>
        </c:dLbls>
        <c:marker val="1"/>
        <c:smooth val="0"/>
        <c:axId val="592251376"/>
        <c:axId val="592250720"/>
      </c:lineChart>
      <c:catAx>
        <c:axId val="59225137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cap="none" spc="0" normalizeH="0" baseline="0">
                <a:solidFill>
                  <a:schemeClr val="tx1">
                    <a:lumMod val="65000"/>
                    <a:lumOff val="35000"/>
                  </a:schemeClr>
                </a:solidFill>
                <a:latin typeface="+mn-lt"/>
                <a:ea typeface="+mn-ea"/>
                <a:cs typeface="+mn-cs"/>
              </a:defRPr>
            </a:pPr>
            <a:endParaRPr lang="en-US"/>
          </a:p>
        </c:txPr>
        <c:crossAx val="592250720"/>
        <c:crosses val="autoZero"/>
        <c:auto val="1"/>
        <c:lblAlgn val="ctr"/>
        <c:lblOffset val="100"/>
        <c:noMultiLvlLbl val="0"/>
      </c:catAx>
      <c:valAx>
        <c:axId val="592250720"/>
        <c:scaling>
          <c:orientation val="minMax"/>
        </c:scaling>
        <c:delete val="0"/>
        <c:axPos val="l"/>
        <c:majorGridlines>
          <c:spPr>
            <a:ln w="9525" cap="flat" cmpd="sng" algn="ctr">
              <a:solidFill>
                <a:schemeClr val="tx1">
                  <a:lumMod val="15000"/>
                  <a:lumOff val="85000"/>
                </a:schemeClr>
              </a:solidFill>
              <a:round/>
            </a:ln>
            <a:effectLst/>
          </c:spPr>
        </c:majorGridlines>
        <c:minorGridlines>
          <c:spPr>
            <a:ln w="9525" cap="flat" cmpd="sng" algn="ctr">
              <a:solidFill>
                <a:schemeClr val="tx1">
                  <a:lumMod val="5000"/>
                  <a:lumOff val="95000"/>
                </a:schemeClr>
              </a:solidFill>
              <a:round/>
            </a:ln>
            <a:effectLst/>
          </c:spPr>
        </c:min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592251376"/>
        <c:crosses val="autoZero"/>
        <c:crossBetween val="between"/>
        <c:majorUnit val="1"/>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userShapes r:id="rId4"/>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Table!$H$15:$H$18</c:f>
              <c:strCache>
                <c:ptCount val="4"/>
                <c:pt idx="0">
                  <c:v>Lower middle income country average</c:v>
                </c:pt>
                <c:pt idx="1">
                  <c:v>Neighbor 1</c:v>
                </c:pt>
                <c:pt idx="2">
                  <c:v>Neighbor 2</c:v>
                </c:pt>
                <c:pt idx="3">
                  <c:v>Our country</c:v>
                </c:pt>
              </c:strCache>
            </c:strRef>
          </c:cat>
          <c:val>
            <c:numRef>
              <c:f>Table!$I$15:$I$18</c:f>
              <c:numCache>
                <c:formatCode>_("$"* #,##0_);_("$"* \(#,##0\);_("$"* "-"??_);_(@_)</c:formatCode>
                <c:ptCount val="4"/>
                <c:pt idx="0">
                  <c:v>55</c:v>
                </c:pt>
                <c:pt idx="1">
                  <c:v>58</c:v>
                </c:pt>
                <c:pt idx="2">
                  <c:v>50</c:v>
                </c:pt>
                <c:pt idx="3">
                  <c:v>18</c:v>
                </c:pt>
              </c:numCache>
            </c:numRef>
          </c:val>
          <c:extLst>
            <c:ext xmlns:c16="http://schemas.microsoft.com/office/drawing/2014/chart" uri="{C3380CC4-5D6E-409C-BE32-E72D297353CC}">
              <c16:uniqueId val="{00000000-504A-45B9-8ADD-3B90EDE1F3D3}"/>
            </c:ext>
          </c:extLst>
        </c:ser>
        <c:dLbls>
          <c:showLegendKey val="0"/>
          <c:showVal val="0"/>
          <c:showCatName val="0"/>
          <c:showSerName val="0"/>
          <c:showPercent val="0"/>
          <c:showBubbleSize val="0"/>
        </c:dLbls>
        <c:gapWidth val="182"/>
        <c:axId val="586249648"/>
        <c:axId val="586248008"/>
      </c:barChart>
      <c:catAx>
        <c:axId val="586249648"/>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586248008"/>
        <c:crosses val="autoZero"/>
        <c:auto val="1"/>
        <c:lblAlgn val="ctr"/>
        <c:lblOffset val="100"/>
        <c:noMultiLvlLbl val="0"/>
      </c:catAx>
      <c:valAx>
        <c:axId val="586248008"/>
        <c:scaling>
          <c:orientation val="minMax"/>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a:t>Domestic gen. government expenditure on health per capita, 2016</a:t>
                </a:r>
              </a:p>
            </c:rich>
          </c:tx>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_(&quot;$&quot;* #,##0_);_(&quot;$&quot;* \(#,##0\);_(&quot;$&quot;* &quot;-&quot;??_);_(@_)"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586249648"/>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35">
  <cs:axisTitle>
    <cs:lnRef idx="0"/>
    <cs:fillRef idx="0"/>
    <cs:effectRef idx="0"/>
    <cs:fontRef idx="minor">
      <a:schemeClr val="tx1">
        <a:lumMod val="65000"/>
        <a:lumOff val="35000"/>
      </a:schemeClr>
    </cs:fontRef>
    <cs:defRPr sz="900"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b="0" kern="1200" cap="none" spc="0" normalizeH="0" baseline="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75000"/>
        <a:lumOff val="25000"/>
      </a:schemeClr>
    </cs:fontRef>
    <cs:spPr>
      <a:solidFill>
        <a:schemeClr val="dk1">
          <a:lumMod val="15000"/>
          <a:lumOff val="85000"/>
        </a:schemeClr>
      </a:solidFill>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38100" cap="rnd">
        <a:solidFill>
          <a:schemeClr val="phClr"/>
        </a:solidFill>
        <a:round/>
      </a:ln>
    </cs:spPr>
  </cs:dataPointLine>
  <cs:dataPointMarker>
    <cs:lnRef idx="0"/>
    <cs:fillRef idx="0">
      <cs:styleClr val="auto"/>
    </cs:fillRef>
    <cs:effectRef idx="0"/>
    <cs:fontRef idx="minor">
      <a:schemeClr val="dk1"/>
    </cs:fontRef>
    <cs:spPr>
      <a:solidFill>
        <a:schemeClr val="phClr"/>
      </a:solidFill>
    </cs:spPr>
  </cs:dataPointMarker>
  <cs:dataPointMarkerLayout symbol="circle" size="8"/>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900" kern="1200"/>
  </cs:dataTable>
  <cs:downBar>
    <cs:lnRef idx="0"/>
    <cs:fillRef idx="0"/>
    <cs:effectRef idx="0"/>
    <cs:fontRef idx="minor">
      <a:schemeClr val="dk1"/>
    </cs:fontRef>
    <cs:spPr>
      <a:solidFill>
        <a:schemeClr val="dk1">
          <a:lumMod val="75000"/>
          <a:lumOff val="25000"/>
        </a:schemeClr>
      </a:solidFill>
      <a:ln w="9525">
        <a:solidFill>
          <a:schemeClr val="tx1">
            <a:lumMod val="50000"/>
            <a:lumOff val="50000"/>
          </a:schemeClr>
        </a:solidFill>
      </a:ln>
    </cs:spPr>
  </cs:downBar>
  <cs:dropLine>
    <cs:lnRef idx="0"/>
    <cs:fillRef idx="0"/>
    <cs:effectRef idx="0"/>
    <cs:fontRef idx="minor">
      <a:schemeClr val="dk1"/>
    </cs:fontRef>
    <cs:spPr>
      <a:ln w="9525">
        <a:solidFill>
          <a:schemeClr val="tx1">
            <a:lumMod val="50000"/>
            <a:lumOff val="50000"/>
          </a:schemeClr>
        </a:solidFill>
        <a:prstDash val="dash"/>
      </a:ln>
    </cs:spPr>
  </cs:dropLine>
  <cs:errorBar>
    <cs:lnRef idx="0"/>
    <cs:fillRef idx="0"/>
    <cs:effectRef idx="0"/>
    <cs:fontRef idx="minor">
      <a:schemeClr val="dk1"/>
    </cs:fontRef>
    <cs:spPr>
      <a:ln w="9525">
        <a:solidFill>
          <a:schemeClr val="tx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w="9525" cap="flat" cmpd="sng" algn="ctr">
        <a:solidFill>
          <a:schemeClr val="tx1">
            <a:lumMod val="5000"/>
            <a:lumOff val="95000"/>
          </a:schemeClr>
        </a:solidFill>
        <a:round/>
      </a:ln>
    </cs:spPr>
  </cs:gridlineMinor>
  <cs:hiLoLine>
    <cs:lnRef idx="0"/>
    <cs:fillRef idx="0"/>
    <cs:effectRef idx="0"/>
    <cs:fontRef idx="minor">
      <a:schemeClr val="dk1"/>
    </cs:fontRef>
    <cs:spPr>
      <a:ln w="9525">
        <a:solidFill>
          <a:schemeClr val="tx1">
            <a:lumMod val="50000"/>
            <a:lumOff val="50000"/>
          </a:schemeClr>
        </a:solidFill>
        <a:prstDash val="dash"/>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ajor">
      <a:schemeClr val="tx1">
        <a:lumMod val="65000"/>
        <a:lumOff val="35000"/>
      </a:schemeClr>
    </cs:fontRef>
    <cs:defRPr sz="2000" b="0" kern="1200" cap="none" spc="0" normalizeH="0" baseline="0"/>
  </cs:title>
  <cs:trendline>
    <cs:lnRef idx="0">
      <cs:styleClr val="auto"/>
    </cs:lnRef>
    <cs:fillRef idx="0"/>
    <cs:effectRef idx="0"/>
    <cs:fontRef idx="minor">
      <a:schemeClr val="dk1"/>
    </cs:fontRef>
    <cs:spPr>
      <a:ln w="19050" cap="rnd">
        <a:solidFill>
          <a:schemeClr val="phClr"/>
        </a:solidFill>
        <a:round/>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dk1"/>
    </cs:fontRef>
  </cs:wall>
</cs:chartStyle>
</file>

<file path=ppt/charts/style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emf"/></Relationships>
</file>

<file path=ppt/drawings/drawing1.xml><?xml version="1.0" encoding="utf-8"?>
<c:userShapes xmlns:c="http://schemas.openxmlformats.org/drawingml/2006/chart">
  <cdr:relSizeAnchor xmlns:cdr="http://schemas.openxmlformats.org/drawingml/2006/chartDrawing">
    <cdr:from>
      <cdr:x>0.55117</cdr:x>
      <cdr:y>0.3054</cdr:y>
    </cdr:from>
    <cdr:to>
      <cdr:x>0.89001</cdr:x>
      <cdr:y>0.51849</cdr:y>
    </cdr:to>
    <cdr:sp macro="" textlink="">
      <cdr:nvSpPr>
        <cdr:cNvPr id="2" name="TextBox 1">
          <a:extLst xmlns:a="http://schemas.openxmlformats.org/drawingml/2006/main">
            <a:ext uri="{FF2B5EF4-FFF2-40B4-BE49-F238E27FC236}">
              <a16:creationId xmlns:a16="http://schemas.microsoft.com/office/drawing/2014/main" id="{D42863E7-03E1-4963-B22B-AE9E8A7C0276}"/>
            </a:ext>
          </a:extLst>
        </cdr:cNvPr>
        <cdr:cNvSpPr txBox="1"/>
      </cdr:nvSpPr>
      <cdr:spPr>
        <a:xfrm xmlns:a="http://schemas.openxmlformats.org/drawingml/2006/main">
          <a:off x="4535927" y="932299"/>
          <a:ext cx="2788477" cy="650513"/>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600" dirty="0"/>
            <a:t>Lower middle income country average</a:t>
          </a:r>
        </a:p>
      </cdr:txBody>
    </cdr:sp>
  </cdr:relSizeAnchor>
  <cdr:relSizeAnchor xmlns:cdr="http://schemas.openxmlformats.org/drawingml/2006/chartDrawing">
    <cdr:from>
      <cdr:x>0.2047</cdr:x>
      <cdr:y>0.06617</cdr:y>
    </cdr:from>
    <cdr:to>
      <cdr:x>0.40455</cdr:x>
      <cdr:y>0.16066</cdr:y>
    </cdr:to>
    <cdr:sp macro="" textlink="">
      <cdr:nvSpPr>
        <cdr:cNvPr id="3" name="TextBox 2">
          <a:extLst xmlns:a="http://schemas.openxmlformats.org/drawingml/2006/main">
            <a:ext uri="{FF2B5EF4-FFF2-40B4-BE49-F238E27FC236}">
              <a16:creationId xmlns:a16="http://schemas.microsoft.com/office/drawing/2014/main" id="{FE85D56C-4582-42B0-B8C3-480EF3092F1B}"/>
            </a:ext>
          </a:extLst>
        </cdr:cNvPr>
        <cdr:cNvSpPr txBox="1"/>
      </cdr:nvSpPr>
      <cdr:spPr>
        <a:xfrm xmlns:a="http://schemas.openxmlformats.org/drawingml/2006/main">
          <a:off x="1684583" y="202007"/>
          <a:ext cx="1644692" cy="28843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600" dirty="0"/>
            <a:t>Neighbor 1</a:t>
          </a:r>
        </a:p>
        <a:p xmlns:a="http://schemas.openxmlformats.org/drawingml/2006/main">
          <a:endParaRPr lang="en-US" sz="1100" dirty="0"/>
        </a:p>
      </cdr:txBody>
    </cdr:sp>
  </cdr:relSizeAnchor>
  <cdr:relSizeAnchor xmlns:cdr="http://schemas.openxmlformats.org/drawingml/2006/chartDrawing">
    <cdr:from>
      <cdr:x>0.31059</cdr:x>
      <cdr:y>0.58482</cdr:y>
    </cdr:from>
    <cdr:to>
      <cdr:x>0.60142</cdr:x>
      <cdr:y>0.68701</cdr:y>
    </cdr:to>
    <cdr:sp macro="" textlink="">
      <cdr:nvSpPr>
        <cdr:cNvPr id="4" name="TextBox 3">
          <a:extLst xmlns:a="http://schemas.openxmlformats.org/drawingml/2006/main">
            <a:ext uri="{FF2B5EF4-FFF2-40B4-BE49-F238E27FC236}">
              <a16:creationId xmlns:a16="http://schemas.microsoft.com/office/drawing/2014/main" id="{B56DD441-D94C-4329-AC16-02BE05431548}"/>
            </a:ext>
          </a:extLst>
        </cdr:cNvPr>
        <cdr:cNvSpPr txBox="1"/>
      </cdr:nvSpPr>
      <cdr:spPr>
        <a:xfrm xmlns:a="http://schemas.openxmlformats.org/drawingml/2006/main">
          <a:off x="2556031" y="1785317"/>
          <a:ext cx="2393415" cy="311972"/>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600" dirty="0"/>
            <a:t>Neighbor 2</a:t>
          </a:r>
        </a:p>
        <a:p xmlns:a="http://schemas.openxmlformats.org/drawingml/2006/main">
          <a:endParaRPr lang="en-US" sz="1100" dirty="0"/>
        </a:p>
      </cdr:txBody>
    </cdr:sp>
  </cdr:relSizeAnchor>
  <cdr:relSizeAnchor xmlns:cdr="http://schemas.openxmlformats.org/drawingml/2006/chartDrawing">
    <cdr:from>
      <cdr:x>0.45302</cdr:x>
      <cdr:y>0.58482</cdr:y>
    </cdr:from>
    <cdr:to>
      <cdr:x>0.46122</cdr:x>
      <cdr:y>0.63508</cdr:y>
    </cdr:to>
    <cdr:cxnSp macro="">
      <cdr:nvCxnSpPr>
        <cdr:cNvPr id="6" name="Straight Arrow Connector 5">
          <a:extLst xmlns:a="http://schemas.openxmlformats.org/drawingml/2006/main">
            <a:ext uri="{FF2B5EF4-FFF2-40B4-BE49-F238E27FC236}">
              <a16:creationId xmlns:a16="http://schemas.microsoft.com/office/drawing/2014/main" id="{B41D8A95-4BCF-42D7-9C6B-34E332C1CDB0}"/>
            </a:ext>
          </a:extLst>
        </cdr:cNvPr>
        <cdr:cNvCxnSpPr/>
      </cdr:nvCxnSpPr>
      <cdr:spPr>
        <a:xfrm xmlns:a="http://schemas.openxmlformats.org/drawingml/2006/main" flipV="1">
          <a:off x="3728174" y="1785330"/>
          <a:ext cx="67507" cy="153423"/>
        </a:xfrm>
        <a:prstGeom xmlns:a="http://schemas.openxmlformats.org/drawingml/2006/main" prst="straightConnector1">
          <a:avLst/>
        </a:prstGeom>
        <a:ln xmlns:a="http://schemas.openxmlformats.org/drawingml/2006/main">
          <a:tailEnd type="triangle"/>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0.75413</cdr:x>
      <cdr:y>0.44008</cdr:y>
    </cdr:from>
    <cdr:to>
      <cdr:x>0.76249</cdr:x>
      <cdr:y>0.47828</cdr:y>
    </cdr:to>
    <cdr:cxnSp macro="">
      <cdr:nvCxnSpPr>
        <cdr:cNvPr id="8" name="Straight Arrow Connector 7">
          <a:extLst xmlns:a="http://schemas.openxmlformats.org/drawingml/2006/main">
            <a:ext uri="{FF2B5EF4-FFF2-40B4-BE49-F238E27FC236}">
              <a16:creationId xmlns:a16="http://schemas.microsoft.com/office/drawing/2014/main" id="{F1A8ED5B-4BF0-4420-9B3A-F505D31D8586}"/>
            </a:ext>
          </a:extLst>
        </cdr:cNvPr>
        <cdr:cNvCxnSpPr/>
      </cdr:nvCxnSpPr>
      <cdr:spPr>
        <a:xfrm xmlns:a="http://schemas.openxmlformats.org/drawingml/2006/main" flipH="1">
          <a:off x="6206192" y="1343472"/>
          <a:ext cx="68801" cy="116602"/>
        </a:xfrm>
        <a:prstGeom xmlns:a="http://schemas.openxmlformats.org/drawingml/2006/main" prst="straightConnector1">
          <a:avLst/>
        </a:prstGeom>
        <a:ln xmlns:a="http://schemas.openxmlformats.org/drawingml/2006/main">
          <a:tailEnd type="triangle"/>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0.34862</cdr:x>
      <cdr:y>0.12246</cdr:y>
    </cdr:from>
    <cdr:to>
      <cdr:x>0.36055</cdr:x>
      <cdr:y>0.13854</cdr:y>
    </cdr:to>
    <cdr:cxnSp macro="">
      <cdr:nvCxnSpPr>
        <cdr:cNvPr id="10" name="Straight Arrow Connector 9">
          <a:extLst xmlns:a="http://schemas.openxmlformats.org/drawingml/2006/main">
            <a:ext uri="{FF2B5EF4-FFF2-40B4-BE49-F238E27FC236}">
              <a16:creationId xmlns:a16="http://schemas.microsoft.com/office/drawing/2014/main" id="{6294F907-3947-4090-A728-71169EA7B66B}"/>
            </a:ext>
          </a:extLst>
        </cdr:cNvPr>
        <cdr:cNvCxnSpPr/>
      </cdr:nvCxnSpPr>
      <cdr:spPr>
        <a:xfrm xmlns:a="http://schemas.openxmlformats.org/drawingml/2006/main">
          <a:off x="2869007" y="373840"/>
          <a:ext cx="98190" cy="49096"/>
        </a:xfrm>
        <a:prstGeom xmlns:a="http://schemas.openxmlformats.org/drawingml/2006/main" prst="straightConnector1">
          <a:avLst/>
        </a:prstGeom>
        <a:ln xmlns:a="http://schemas.openxmlformats.org/drawingml/2006/main">
          <a:tailEnd type="triangle"/>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8828352C-296D-42CA-A463-2F57CA5FDD8E}"/>
              </a:ext>
            </a:extLst>
          </p:cNvPr>
          <p:cNvSpPr>
            <a:spLocks noGrp="1"/>
          </p:cNvSpPr>
          <p:nvPr>
            <p:ph type="hdr" sz="quarter"/>
          </p:nvPr>
        </p:nvSpPr>
        <p:spPr>
          <a:xfrm>
            <a:off x="0" y="3"/>
            <a:ext cx="2971800" cy="467601"/>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ACBA4262-8931-415F-B1B5-714E4C9050D9}"/>
              </a:ext>
            </a:extLst>
          </p:cNvPr>
          <p:cNvSpPr>
            <a:spLocks noGrp="1"/>
          </p:cNvSpPr>
          <p:nvPr>
            <p:ph type="dt" sz="quarter" idx="1"/>
          </p:nvPr>
        </p:nvSpPr>
        <p:spPr>
          <a:xfrm>
            <a:off x="3884613" y="3"/>
            <a:ext cx="2971800" cy="467601"/>
          </a:xfrm>
          <a:prstGeom prst="rect">
            <a:avLst/>
          </a:prstGeom>
        </p:spPr>
        <p:txBody>
          <a:bodyPr vert="horz" lIns="91440" tIns="45720" rIns="91440" bIns="45720" rtlCol="0"/>
          <a:lstStyle>
            <a:lvl1pPr algn="r">
              <a:defRPr sz="1200"/>
            </a:lvl1pPr>
          </a:lstStyle>
          <a:p>
            <a:fld id="{68877759-450C-42D8-80EB-C7C116B7354F}" type="datetimeFigureOut">
              <a:rPr lang="en-US" smtClean="0"/>
              <a:t>2/21/2020</a:t>
            </a:fld>
            <a:endParaRPr lang="en-US"/>
          </a:p>
        </p:txBody>
      </p:sp>
      <p:sp>
        <p:nvSpPr>
          <p:cNvPr id="4" name="Footer Placeholder 3">
            <a:extLst>
              <a:ext uri="{FF2B5EF4-FFF2-40B4-BE49-F238E27FC236}">
                <a16:creationId xmlns:a16="http://schemas.microsoft.com/office/drawing/2014/main" id="{39B4A24C-AFCB-4A6C-8554-AA6AFB4FE502}"/>
              </a:ext>
            </a:extLst>
          </p:cNvPr>
          <p:cNvSpPr>
            <a:spLocks noGrp="1"/>
          </p:cNvSpPr>
          <p:nvPr>
            <p:ph type="ftr" sz="quarter" idx="2"/>
          </p:nvPr>
        </p:nvSpPr>
        <p:spPr>
          <a:xfrm>
            <a:off x="0" y="8846262"/>
            <a:ext cx="2971800" cy="467601"/>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413D771F-EE24-4F8A-A41F-EFDA7574D801}"/>
              </a:ext>
            </a:extLst>
          </p:cNvPr>
          <p:cNvSpPr>
            <a:spLocks noGrp="1"/>
          </p:cNvSpPr>
          <p:nvPr>
            <p:ph type="sldNum" sz="quarter" idx="3"/>
          </p:nvPr>
        </p:nvSpPr>
        <p:spPr>
          <a:xfrm>
            <a:off x="3884613" y="8846262"/>
            <a:ext cx="2971800" cy="467601"/>
          </a:xfrm>
          <a:prstGeom prst="rect">
            <a:avLst/>
          </a:prstGeom>
        </p:spPr>
        <p:txBody>
          <a:bodyPr vert="horz" lIns="91440" tIns="45720" rIns="91440" bIns="45720" rtlCol="0" anchor="b"/>
          <a:lstStyle>
            <a:lvl1pPr algn="r">
              <a:defRPr sz="1200"/>
            </a:lvl1pPr>
          </a:lstStyle>
          <a:p>
            <a:fld id="{CD038770-CBDE-4243-BE4F-2124BDA912FA}" type="slidenum">
              <a:rPr lang="en-US" smtClean="0"/>
              <a:t>‹#›</a:t>
            </a:fld>
            <a:endParaRPr lang="en-US"/>
          </a:p>
        </p:txBody>
      </p:sp>
    </p:spTree>
    <p:extLst>
      <p:ext uri="{BB962C8B-B14F-4D97-AF65-F5344CB8AC3E}">
        <p14:creationId xmlns:p14="http://schemas.microsoft.com/office/powerpoint/2010/main" val="62648155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5693"/>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65693"/>
          </a:xfrm>
          <a:prstGeom prst="rect">
            <a:avLst/>
          </a:prstGeom>
        </p:spPr>
        <p:txBody>
          <a:bodyPr vert="horz" lIns="91440" tIns="45720" rIns="91440" bIns="45720" rtlCol="0"/>
          <a:lstStyle>
            <a:lvl1pPr algn="r">
              <a:defRPr sz="1200"/>
            </a:lvl1pPr>
          </a:lstStyle>
          <a:p>
            <a:fld id="{9535AAEE-3CD4-46D4-B6B1-0D5AAD7F8252}" type="datetimeFigureOut">
              <a:rPr lang="en-US" smtClean="0"/>
              <a:pPr/>
              <a:t>2/21/2020</a:t>
            </a:fld>
            <a:endParaRPr lang="en-US"/>
          </a:p>
        </p:txBody>
      </p:sp>
      <p:sp>
        <p:nvSpPr>
          <p:cNvPr id="4" name="Slide Image Placeholder 3"/>
          <p:cNvSpPr>
            <a:spLocks noGrp="1" noRot="1" noChangeAspect="1"/>
          </p:cNvSpPr>
          <p:nvPr>
            <p:ph type="sldImg" idx="2"/>
          </p:nvPr>
        </p:nvSpPr>
        <p:spPr>
          <a:xfrm>
            <a:off x="1101725" y="698500"/>
            <a:ext cx="4654550" cy="34925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24085"/>
            <a:ext cx="5486400" cy="41912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46554"/>
            <a:ext cx="2971800" cy="465693"/>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846554"/>
            <a:ext cx="2971800" cy="465693"/>
          </a:xfrm>
          <a:prstGeom prst="rect">
            <a:avLst/>
          </a:prstGeom>
        </p:spPr>
        <p:txBody>
          <a:bodyPr vert="horz" lIns="91440" tIns="45720" rIns="91440" bIns="45720" rtlCol="0" anchor="b"/>
          <a:lstStyle>
            <a:lvl1pPr algn="r">
              <a:defRPr sz="1200"/>
            </a:lvl1pPr>
          </a:lstStyle>
          <a:p>
            <a:fld id="{01B44793-9554-4379-906D-F78EEC415CF8}" type="slidenum">
              <a:rPr lang="en-US" smtClean="0"/>
              <a:pPr/>
              <a:t>‹#›</a:t>
            </a:fld>
            <a:endParaRPr lang="en-US"/>
          </a:p>
        </p:txBody>
      </p:sp>
    </p:spTree>
    <p:extLst>
      <p:ext uri="{BB962C8B-B14F-4D97-AF65-F5344CB8AC3E}">
        <p14:creationId xmlns:p14="http://schemas.microsoft.com/office/powerpoint/2010/main" val="231251029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1B44793-9554-4379-906D-F78EEC415CF8}" type="slidenum">
              <a:rPr lang="en-US" smtClean="0"/>
              <a:pPr/>
              <a:t>1</a:t>
            </a:fld>
            <a:endParaRPr lang="en-US"/>
          </a:p>
        </p:txBody>
      </p:sp>
    </p:spTree>
    <p:extLst>
      <p:ext uri="{BB962C8B-B14F-4D97-AF65-F5344CB8AC3E}">
        <p14:creationId xmlns:p14="http://schemas.microsoft.com/office/powerpoint/2010/main" val="170132144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1B44793-9554-4379-906D-F78EEC415CF8}" type="slidenum">
              <a:rPr lang="en-US" smtClean="0"/>
              <a:pPr/>
              <a:t>10</a:t>
            </a:fld>
            <a:endParaRPr lang="en-US"/>
          </a:p>
        </p:txBody>
      </p:sp>
    </p:spTree>
    <p:extLst>
      <p:ext uri="{BB962C8B-B14F-4D97-AF65-F5344CB8AC3E}">
        <p14:creationId xmlns:p14="http://schemas.microsoft.com/office/powerpoint/2010/main" val="73741852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1B44793-9554-4379-906D-F78EEC415CF8}" type="slidenum">
              <a:rPr lang="en-US" smtClean="0"/>
              <a:pPr/>
              <a:t>11</a:t>
            </a:fld>
            <a:endParaRPr lang="en-US"/>
          </a:p>
        </p:txBody>
      </p:sp>
    </p:spTree>
    <p:extLst>
      <p:ext uri="{BB962C8B-B14F-4D97-AF65-F5344CB8AC3E}">
        <p14:creationId xmlns:p14="http://schemas.microsoft.com/office/powerpoint/2010/main" val="101700838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1B44793-9554-4379-906D-F78EEC415CF8}" type="slidenum">
              <a:rPr lang="en-US" smtClean="0"/>
              <a:pPr/>
              <a:t>12</a:t>
            </a:fld>
            <a:endParaRPr lang="en-US"/>
          </a:p>
        </p:txBody>
      </p:sp>
    </p:spTree>
    <p:extLst>
      <p:ext uri="{BB962C8B-B14F-4D97-AF65-F5344CB8AC3E}">
        <p14:creationId xmlns:p14="http://schemas.microsoft.com/office/powerpoint/2010/main" val="343687688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1B44793-9554-4379-906D-F78EEC415CF8}" type="slidenum">
              <a:rPr lang="en-US" smtClean="0"/>
              <a:pPr/>
              <a:t>13</a:t>
            </a:fld>
            <a:endParaRPr lang="en-US" dirty="0"/>
          </a:p>
        </p:txBody>
      </p:sp>
    </p:spTree>
    <p:extLst>
      <p:ext uri="{BB962C8B-B14F-4D97-AF65-F5344CB8AC3E}">
        <p14:creationId xmlns:p14="http://schemas.microsoft.com/office/powerpoint/2010/main" val="60624600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1B44793-9554-4379-906D-F78EEC415CF8}" type="slidenum">
              <a:rPr lang="en-US" smtClean="0"/>
              <a:pPr/>
              <a:t>14</a:t>
            </a:fld>
            <a:endParaRPr lang="en-US" dirty="0"/>
          </a:p>
        </p:txBody>
      </p:sp>
    </p:spTree>
    <p:extLst>
      <p:ext uri="{BB962C8B-B14F-4D97-AF65-F5344CB8AC3E}">
        <p14:creationId xmlns:p14="http://schemas.microsoft.com/office/powerpoint/2010/main" val="78560112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1B44793-9554-4379-906D-F78EEC415CF8}" type="slidenum">
              <a:rPr lang="en-US" smtClean="0"/>
              <a:pPr/>
              <a:t>15</a:t>
            </a:fld>
            <a:endParaRPr lang="en-US"/>
          </a:p>
        </p:txBody>
      </p:sp>
    </p:spTree>
    <p:extLst>
      <p:ext uri="{BB962C8B-B14F-4D97-AF65-F5344CB8AC3E}">
        <p14:creationId xmlns:p14="http://schemas.microsoft.com/office/powerpoint/2010/main" val="332957067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1B44793-9554-4379-906D-F78EEC415CF8}" type="slidenum">
              <a:rPr lang="en-US" smtClean="0"/>
              <a:pPr/>
              <a:t>16</a:t>
            </a:fld>
            <a:endParaRPr lang="en-US"/>
          </a:p>
        </p:txBody>
      </p:sp>
    </p:spTree>
    <p:extLst>
      <p:ext uri="{BB962C8B-B14F-4D97-AF65-F5344CB8AC3E}">
        <p14:creationId xmlns:p14="http://schemas.microsoft.com/office/powerpoint/2010/main" val="405202143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1B44793-9554-4379-906D-F78EEC415CF8}" type="slidenum">
              <a:rPr lang="en-US" smtClean="0"/>
              <a:pPr/>
              <a:t>17</a:t>
            </a:fld>
            <a:endParaRPr lang="en-US"/>
          </a:p>
        </p:txBody>
      </p:sp>
    </p:spTree>
    <p:extLst>
      <p:ext uri="{BB962C8B-B14F-4D97-AF65-F5344CB8AC3E}">
        <p14:creationId xmlns:p14="http://schemas.microsoft.com/office/powerpoint/2010/main" val="195754713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1B44793-9554-4379-906D-F78EEC415CF8}" type="slidenum">
              <a:rPr lang="en-US" smtClean="0"/>
              <a:pPr/>
              <a:t>18</a:t>
            </a:fld>
            <a:endParaRPr lang="en-US"/>
          </a:p>
        </p:txBody>
      </p:sp>
    </p:spTree>
    <p:extLst>
      <p:ext uri="{BB962C8B-B14F-4D97-AF65-F5344CB8AC3E}">
        <p14:creationId xmlns:p14="http://schemas.microsoft.com/office/powerpoint/2010/main" val="131704366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1B44793-9554-4379-906D-F78EEC415CF8}" type="slidenum">
              <a:rPr lang="en-US" smtClean="0"/>
              <a:pPr/>
              <a:t>19</a:t>
            </a:fld>
            <a:endParaRPr lang="en-US"/>
          </a:p>
        </p:txBody>
      </p:sp>
    </p:spTree>
    <p:extLst>
      <p:ext uri="{BB962C8B-B14F-4D97-AF65-F5344CB8AC3E}">
        <p14:creationId xmlns:p14="http://schemas.microsoft.com/office/powerpoint/2010/main" val="102868489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420528" y="4474630"/>
            <a:ext cx="5486400" cy="4191238"/>
          </a:xfrm>
        </p:spPr>
        <p:txBody>
          <a:bodyPr/>
          <a:lstStyle/>
          <a:p>
            <a:endParaRPr lang="en-US" dirty="0"/>
          </a:p>
        </p:txBody>
      </p:sp>
      <p:sp>
        <p:nvSpPr>
          <p:cNvPr id="4" name="Slide Number Placeholder 3"/>
          <p:cNvSpPr>
            <a:spLocks noGrp="1"/>
          </p:cNvSpPr>
          <p:nvPr>
            <p:ph type="sldNum" sz="quarter" idx="10"/>
          </p:nvPr>
        </p:nvSpPr>
        <p:spPr/>
        <p:txBody>
          <a:bodyPr/>
          <a:lstStyle/>
          <a:p>
            <a:fld id="{01B44793-9554-4379-906D-F78EEC415CF8}" type="slidenum">
              <a:rPr lang="en-US" smtClean="0"/>
              <a:pPr/>
              <a:t>2</a:t>
            </a:fld>
            <a:endParaRPr lang="en-US"/>
          </a:p>
        </p:txBody>
      </p:sp>
    </p:spTree>
    <p:extLst>
      <p:ext uri="{BB962C8B-B14F-4D97-AF65-F5344CB8AC3E}">
        <p14:creationId xmlns:p14="http://schemas.microsoft.com/office/powerpoint/2010/main" val="26376167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1B44793-9554-4379-906D-F78EEC415CF8}" type="slidenum">
              <a:rPr lang="en-US" smtClean="0"/>
              <a:pPr/>
              <a:t>20</a:t>
            </a:fld>
            <a:endParaRPr lang="en-US"/>
          </a:p>
        </p:txBody>
      </p:sp>
    </p:spTree>
    <p:extLst>
      <p:ext uri="{BB962C8B-B14F-4D97-AF65-F5344CB8AC3E}">
        <p14:creationId xmlns:p14="http://schemas.microsoft.com/office/powerpoint/2010/main" val="410932876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1B44793-9554-4379-906D-F78EEC415CF8}" type="slidenum">
              <a:rPr lang="en-US" smtClean="0"/>
              <a:pPr/>
              <a:t>21</a:t>
            </a:fld>
            <a:endParaRPr lang="en-US"/>
          </a:p>
        </p:txBody>
      </p:sp>
    </p:spTree>
    <p:extLst>
      <p:ext uri="{BB962C8B-B14F-4D97-AF65-F5344CB8AC3E}">
        <p14:creationId xmlns:p14="http://schemas.microsoft.com/office/powerpoint/2010/main" val="429274871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1B44793-9554-4379-906D-F78EEC415CF8}" type="slidenum">
              <a:rPr lang="en-US" smtClean="0"/>
              <a:pPr/>
              <a:t>22</a:t>
            </a:fld>
            <a:endParaRPr lang="en-US"/>
          </a:p>
        </p:txBody>
      </p:sp>
    </p:spTree>
    <p:extLst>
      <p:ext uri="{BB962C8B-B14F-4D97-AF65-F5344CB8AC3E}">
        <p14:creationId xmlns:p14="http://schemas.microsoft.com/office/powerpoint/2010/main" val="166387859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1B44793-9554-4379-906D-F78EEC415CF8}" type="slidenum">
              <a:rPr lang="en-US" smtClean="0"/>
              <a:pPr/>
              <a:t>23</a:t>
            </a:fld>
            <a:endParaRPr lang="en-US"/>
          </a:p>
        </p:txBody>
      </p:sp>
    </p:spTree>
    <p:extLst>
      <p:ext uri="{BB962C8B-B14F-4D97-AF65-F5344CB8AC3E}">
        <p14:creationId xmlns:p14="http://schemas.microsoft.com/office/powerpoint/2010/main" val="204602985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1B44793-9554-4379-906D-F78EEC415CF8}" type="slidenum">
              <a:rPr lang="en-US" smtClean="0"/>
              <a:pPr/>
              <a:t>24</a:t>
            </a:fld>
            <a:endParaRPr lang="en-US"/>
          </a:p>
        </p:txBody>
      </p:sp>
    </p:spTree>
    <p:extLst>
      <p:ext uri="{BB962C8B-B14F-4D97-AF65-F5344CB8AC3E}">
        <p14:creationId xmlns:p14="http://schemas.microsoft.com/office/powerpoint/2010/main" val="160565633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01B44793-9554-4379-906D-F78EEC415CF8}" type="slidenum">
              <a:rPr lang="en-US" smtClean="0"/>
              <a:pPr/>
              <a:t>3</a:t>
            </a:fld>
            <a:endParaRPr lang="en-US"/>
          </a:p>
        </p:txBody>
      </p:sp>
    </p:spTree>
    <p:extLst>
      <p:ext uri="{BB962C8B-B14F-4D97-AF65-F5344CB8AC3E}">
        <p14:creationId xmlns:p14="http://schemas.microsoft.com/office/powerpoint/2010/main" val="334632950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1B44793-9554-4379-906D-F78EEC415CF8}" type="slidenum">
              <a:rPr lang="en-US" smtClean="0"/>
              <a:pPr/>
              <a:t>4</a:t>
            </a:fld>
            <a:endParaRPr lang="en-US"/>
          </a:p>
        </p:txBody>
      </p:sp>
    </p:spTree>
    <p:extLst>
      <p:ext uri="{BB962C8B-B14F-4D97-AF65-F5344CB8AC3E}">
        <p14:creationId xmlns:p14="http://schemas.microsoft.com/office/powerpoint/2010/main" val="100205322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1B44793-9554-4379-906D-F78EEC415CF8}" type="slidenum">
              <a:rPr lang="en-US" smtClean="0"/>
              <a:pPr/>
              <a:t>5</a:t>
            </a:fld>
            <a:endParaRPr lang="en-US"/>
          </a:p>
        </p:txBody>
      </p:sp>
    </p:spTree>
    <p:extLst>
      <p:ext uri="{BB962C8B-B14F-4D97-AF65-F5344CB8AC3E}">
        <p14:creationId xmlns:p14="http://schemas.microsoft.com/office/powerpoint/2010/main" val="336369365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1B44793-9554-4379-906D-F78EEC415CF8}" type="slidenum">
              <a:rPr lang="en-US" smtClean="0"/>
              <a:pPr/>
              <a:t>6</a:t>
            </a:fld>
            <a:endParaRPr lang="en-US"/>
          </a:p>
        </p:txBody>
      </p:sp>
    </p:spTree>
    <p:extLst>
      <p:ext uri="{BB962C8B-B14F-4D97-AF65-F5344CB8AC3E}">
        <p14:creationId xmlns:p14="http://schemas.microsoft.com/office/powerpoint/2010/main" val="29637658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1B44793-9554-4379-906D-F78EEC415CF8}" type="slidenum">
              <a:rPr lang="en-US" smtClean="0"/>
              <a:pPr/>
              <a:t>7</a:t>
            </a:fld>
            <a:endParaRPr lang="en-US"/>
          </a:p>
        </p:txBody>
      </p:sp>
    </p:spTree>
    <p:extLst>
      <p:ext uri="{BB962C8B-B14F-4D97-AF65-F5344CB8AC3E}">
        <p14:creationId xmlns:p14="http://schemas.microsoft.com/office/powerpoint/2010/main" val="128785769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1B44793-9554-4379-906D-F78EEC415CF8}" type="slidenum">
              <a:rPr lang="en-US" smtClean="0"/>
              <a:pPr/>
              <a:t>8</a:t>
            </a:fld>
            <a:endParaRPr lang="en-US"/>
          </a:p>
        </p:txBody>
      </p:sp>
    </p:spTree>
    <p:extLst>
      <p:ext uri="{BB962C8B-B14F-4D97-AF65-F5344CB8AC3E}">
        <p14:creationId xmlns:p14="http://schemas.microsoft.com/office/powerpoint/2010/main" val="417039758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1B44793-9554-4379-906D-F78EEC415CF8}" type="slidenum">
              <a:rPr lang="en-US" smtClean="0"/>
              <a:pPr/>
              <a:t>9</a:t>
            </a:fld>
            <a:endParaRPr lang="en-US"/>
          </a:p>
        </p:txBody>
      </p:sp>
    </p:spTree>
    <p:extLst>
      <p:ext uri="{BB962C8B-B14F-4D97-AF65-F5344CB8AC3E}">
        <p14:creationId xmlns:p14="http://schemas.microsoft.com/office/powerpoint/2010/main" val="93194140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3.xml"/><Relationship Id="rId1" Type="http://schemas.openxmlformats.org/officeDocument/2006/relationships/vmlDrawing" Target="../drawings/vmlDrawing2.vml"/><Relationship Id="rId6" Type="http://schemas.openxmlformats.org/officeDocument/2006/relationships/image" Target="../media/image1.emf"/><Relationship Id="rId5" Type="http://schemas.openxmlformats.org/officeDocument/2006/relationships/oleObject" Target="../embeddings/oleObject2.bin"/><Relationship Id="rId4" Type="http://schemas.openxmlformats.org/officeDocument/2006/relationships/image" Target="../media/image3.emf"/></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p:bg>
      <p:bgPr>
        <a:solidFill>
          <a:srgbClr val="F7F7F7">
            <a:alpha val="0"/>
          </a:srgbClr>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794682" y="2566214"/>
            <a:ext cx="7924800" cy="1600200"/>
          </a:xfrm>
        </p:spPr>
        <p:txBody>
          <a:bodyPr anchor="b" anchorCtr="0"/>
          <a:lstStyle>
            <a:lvl1pPr algn="l">
              <a:lnSpc>
                <a:spcPts val="4000"/>
              </a:lnSpc>
              <a:defRPr b="0" i="0">
                <a:solidFill>
                  <a:schemeClr val="accent1"/>
                </a:solidFill>
                <a:latin typeface="Arial"/>
                <a:cs typeface="Arial"/>
              </a:defRPr>
            </a:lvl1pPr>
          </a:lstStyle>
          <a:p>
            <a:r>
              <a:rPr lang="en-US" dirty="0"/>
              <a:t>Click to edit title</a:t>
            </a:r>
          </a:p>
        </p:txBody>
      </p:sp>
      <p:sp>
        <p:nvSpPr>
          <p:cNvPr id="3" name="Subtitle 2"/>
          <p:cNvSpPr>
            <a:spLocks noGrp="1"/>
          </p:cNvSpPr>
          <p:nvPr>
            <p:ph type="subTitle" idx="1"/>
          </p:nvPr>
        </p:nvSpPr>
        <p:spPr>
          <a:xfrm>
            <a:off x="794681" y="4136032"/>
            <a:ext cx="6248400" cy="609600"/>
          </a:xfrm>
        </p:spPr>
        <p:txBody>
          <a:bodyPr/>
          <a:lstStyle>
            <a:lvl1pPr marL="0" indent="0" algn="l">
              <a:buNone/>
              <a:defRPr sz="2800" b="0" i="0">
                <a:solidFill>
                  <a:schemeClr val="accent2"/>
                </a:solidFill>
                <a:latin typeface="Arial"/>
                <a:cs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endParaRPr lang="en-US" dirty="0"/>
          </a:p>
        </p:txBody>
      </p:sp>
      <p:sp>
        <p:nvSpPr>
          <p:cNvPr id="13" name="Text Placeholder 12"/>
          <p:cNvSpPr>
            <a:spLocks noGrp="1"/>
          </p:cNvSpPr>
          <p:nvPr>
            <p:ph type="body" sz="quarter" idx="12" hasCustomPrompt="1"/>
          </p:nvPr>
        </p:nvSpPr>
        <p:spPr>
          <a:xfrm>
            <a:off x="794701" y="5723986"/>
            <a:ext cx="4343400" cy="652709"/>
          </a:xfrm>
          <a:noFill/>
        </p:spPr>
        <p:txBody>
          <a:bodyPr/>
          <a:lstStyle>
            <a:lvl1pPr marL="0" marR="0" indent="-342900" algn="l" defTabSz="914400" rtl="0" eaLnBrk="1" fontAlgn="auto" latinLnBrk="0" hangingPunct="1">
              <a:lnSpc>
                <a:spcPts val="1600"/>
              </a:lnSpc>
              <a:spcBef>
                <a:spcPts val="0"/>
              </a:spcBef>
              <a:spcAft>
                <a:spcPts val="0"/>
              </a:spcAft>
              <a:buClrTx/>
              <a:buSzTx/>
              <a:buFont typeface="Arial" pitchFamily="34" charset="0"/>
              <a:buNone/>
              <a:tabLst/>
              <a:defRPr sz="1400" b="0" i="0" baseline="0">
                <a:solidFill>
                  <a:schemeClr val="accent3"/>
                </a:solidFill>
                <a:latin typeface="Arial"/>
                <a:cs typeface="Arial"/>
              </a:defRPr>
            </a:lvl1pPr>
          </a:lstStyle>
          <a:p>
            <a:pPr lvl="0"/>
            <a:r>
              <a:rPr lang="en-US" dirty="0"/>
              <a:t>Click to edit Presentation Location</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lang="en-US" dirty="0"/>
              <a:t>Click to edit Presentation Date</a:t>
            </a:r>
          </a:p>
          <a:p>
            <a:pPr lvl="0"/>
            <a:endParaRPr lang="en-US" dirty="0"/>
          </a:p>
          <a:p>
            <a:pPr lvl="0"/>
            <a:endParaRPr lang="en-US" dirty="0"/>
          </a:p>
        </p:txBody>
      </p:sp>
      <p:sp>
        <p:nvSpPr>
          <p:cNvPr id="15" name="Content Placeholder 14"/>
          <p:cNvSpPr>
            <a:spLocks noGrp="1"/>
          </p:cNvSpPr>
          <p:nvPr>
            <p:ph sz="quarter" idx="13" hasCustomPrompt="1"/>
          </p:nvPr>
        </p:nvSpPr>
        <p:spPr>
          <a:xfrm>
            <a:off x="794701" y="6360124"/>
            <a:ext cx="3665639" cy="304800"/>
          </a:xfrm>
        </p:spPr>
        <p:txBody>
          <a:bodyPr>
            <a:normAutofit/>
          </a:bodyPr>
          <a:lstStyle>
            <a:lvl1pPr marL="0">
              <a:spcBef>
                <a:spcPts val="0"/>
              </a:spcBef>
              <a:buNone/>
              <a:defRPr sz="1100" b="0">
                <a:solidFill>
                  <a:schemeClr val="accent6"/>
                </a:solidFill>
              </a:defRPr>
            </a:lvl1pPr>
          </a:lstStyle>
          <a:p>
            <a:pPr lvl="0"/>
            <a:r>
              <a:rPr lang="en-US" dirty="0"/>
              <a:t>Click to edit presenter</a:t>
            </a:r>
          </a:p>
        </p:txBody>
      </p:sp>
      <p:cxnSp>
        <p:nvCxnSpPr>
          <p:cNvPr id="5" name="Straight Connector 4"/>
          <p:cNvCxnSpPr/>
          <p:nvPr userDrawn="1"/>
        </p:nvCxnSpPr>
        <p:spPr>
          <a:xfrm>
            <a:off x="911513" y="4162348"/>
            <a:ext cx="7486564" cy="0"/>
          </a:xfrm>
          <a:prstGeom prst="line">
            <a:avLst/>
          </a:prstGeom>
          <a:ln>
            <a:solidFill>
              <a:schemeClr val="tx2"/>
            </a:solidFill>
          </a:ln>
          <a:effectLst/>
        </p:spPr>
        <p:style>
          <a:lnRef idx="2">
            <a:schemeClr val="accent1"/>
          </a:lnRef>
          <a:fillRef idx="0">
            <a:schemeClr val="accent1"/>
          </a:fillRef>
          <a:effectRef idx="1">
            <a:schemeClr val="accent1"/>
          </a:effectRef>
          <a:fontRef idx="minor">
            <a:schemeClr val="tx1"/>
          </a:fontRef>
        </p:style>
      </p:cxnSp>
      <p:pic>
        <p:nvPicPr>
          <p:cNvPr id="4" name="Picture 3" descr="LNCT-logo_ƒ-100.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94757" y="650478"/>
            <a:ext cx="3179046" cy="1144457"/>
          </a:xfrm>
          <a:prstGeom prst="rect">
            <a:avLst/>
          </a:prstGeom>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with content">
    <p:bg>
      <p:bgPr>
        <a:blipFill dpi="0" rotWithShape="1">
          <a:blip r:embed="rId4"/>
          <a:srcRect/>
          <a:stretch>
            <a:fillRect/>
          </a:stretch>
        </a:blipFill>
        <a:effectLst/>
      </p:bgPr>
    </p:bg>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3AD3A415-422C-478D-AA41-E452CDDA710D}"/>
              </a:ext>
            </a:extLst>
          </p:cNvPr>
          <p:cNvGraphicFramePr>
            <a:graphicFrameLocks noChangeAspect="1"/>
          </p:cNvGraphicFramePr>
          <p:nvPr userDrawn="1">
            <p:custDataLst>
              <p:tags r:id="rId2"/>
            </p:custDataLst>
            <p:extLst>
              <p:ext uri="{D42A27DB-BD31-4B8C-83A1-F6EECF244321}">
                <p14:modId xmlns:p14="http://schemas.microsoft.com/office/powerpoint/2010/main" val="2802041397"/>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2050" name="think-cell Slide" r:id="rId5" imgW="530" imgH="531" progId="TCLayout.ActiveDocument.1">
                  <p:embed/>
                </p:oleObj>
              </mc:Choice>
              <mc:Fallback>
                <p:oleObj name="think-cell Slide" r:id="rId5" imgW="530" imgH="531" progId="TCLayout.ActiveDocument.1">
                  <p:embed/>
                  <p:pic>
                    <p:nvPicPr>
                      <p:cNvPr id="3" name="Object 2" hidden="1">
                        <a:extLst>
                          <a:ext uri="{FF2B5EF4-FFF2-40B4-BE49-F238E27FC236}">
                            <a16:creationId xmlns:a16="http://schemas.microsoft.com/office/drawing/2014/main" id="{3AD3A415-422C-478D-AA41-E452CDDA710D}"/>
                          </a:ext>
                        </a:extLst>
                      </p:cNvPr>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2" name="Title 1"/>
          <p:cNvSpPr>
            <a:spLocks noGrp="1"/>
          </p:cNvSpPr>
          <p:nvPr>
            <p:ph type="title"/>
          </p:nvPr>
        </p:nvSpPr>
        <p:spPr/>
        <p:txBody>
          <a:bodyPr anchor="t">
            <a:normAutofit/>
          </a:bodyPr>
          <a:lstStyle>
            <a:lvl1pPr algn="l">
              <a:buFont typeface="Arial" pitchFamily="34" charset="0"/>
              <a:buNone/>
              <a:defRPr sz="2400" b="0" i="0">
                <a:solidFill>
                  <a:schemeClr val="accent1"/>
                </a:solidFill>
                <a:latin typeface="Arial"/>
                <a:cs typeface="Arial"/>
              </a:defRPr>
            </a:lvl1pPr>
          </a:lstStyle>
          <a:p>
            <a:r>
              <a:rPr lang="en-US" dirty="0"/>
              <a:t>Click to edit Master title style</a:t>
            </a:r>
          </a:p>
        </p:txBody>
      </p:sp>
      <p:sp>
        <p:nvSpPr>
          <p:cNvPr id="7" name="Content Placeholder 2"/>
          <p:cNvSpPr>
            <a:spLocks noGrp="1"/>
          </p:cNvSpPr>
          <p:nvPr>
            <p:ph idx="1"/>
          </p:nvPr>
        </p:nvSpPr>
        <p:spPr>
          <a:xfrm>
            <a:off x="457200" y="2209800"/>
            <a:ext cx="8229600" cy="3053038"/>
          </a:xfrm>
        </p:spPr>
        <p:txBody>
          <a:bodyPr/>
          <a:lstStyle>
            <a:lvl1pPr>
              <a:buClr>
                <a:schemeClr val="accent1"/>
              </a:buClr>
              <a:buFont typeface="Wingdings" pitchFamily="2" charset="2"/>
              <a:buChar char="§"/>
              <a:defRPr sz="2000" b="0" i="0">
                <a:solidFill>
                  <a:srgbClr val="313231"/>
                </a:solidFill>
                <a:latin typeface="Arial"/>
                <a:cs typeface="Arial"/>
              </a:defRPr>
            </a:lvl1pPr>
            <a:lvl2pPr>
              <a:buClr>
                <a:schemeClr val="accent1"/>
              </a:buClr>
              <a:buFont typeface="Wingdings" pitchFamily="2" charset="2"/>
              <a:buChar char="§"/>
              <a:defRPr sz="1800" b="0" i="0">
                <a:solidFill>
                  <a:srgbClr val="313231"/>
                </a:solidFill>
                <a:latin typeface="Arial"/>
                <a:cs typeface="Arial"/>
              </a:defRPr>
            </a:lvl2pPr>
            <a:lvl3pPr>
              <a:buClr>
                <a:schemeClr val="accent1"/>
              </a:buClr>
              <a:buFont typeface="Wingdings" pitchFamily="2" charset="2"/>
              <a:buChar char="§"/>
              <a:defRPr sz="1600" b="0" i="0">
                <a:solidFill>
                  <a:srgbClr val="313231"/>
                </a:solidFill>
                <a:latin typeface="Arial"/>
                <a:cs typeface="Arial"/>
              </a:defRPr>
            </a:lvl3pPr>
            <a:lvl4pPr>
              <a:buClr>
                <a:schemeClr val="accent1"/>
              </a:buClr>
              <a:buFont typeface="Wingdings" pitchFamily="2" charset="2"/>
              <a:buChar char="§"/>
              <a:defRPr sz="1400" b="0" i="0">
                <a:solidFill>
                  <a:srgbClr val="313231"/>
                </a:solidFill>
                <a:latin typeface="Arial"/>
                <a:cs typeface="Arial"/>
              </a:defRPr>
            </a:lvl4pPr>
            <a:lvl5pPr>
              <a:buClr>
                <a:schemeClr val="accent1"/>
              </a:buClr>
              <a:buFont typeface="Wingdings" pitchFamily="2" charset="2"/>
              <a:buChar char="§"/>
              <a:defRPr sz="1200" b="0" i="0">
                <a:solidFill>
                  <a:srgbClr val="313231"/>
                </a:solidFill>
                <a:latin typeface="Arial"/>
                <a:cs typeface="Aria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Text Placeholder 8"/>
          <p:cNvSpPr>
            <a:spLocks noGrp="1"/>
          </p:cNvSpPr>
          <p:nvPr>
            <p:ph type="body" sz="quarter" idx="10" hasCustomPrompt="1"/>
          </p:nvPr>
        </p:nvSpPr>
        <p:spPr>
          <a:xfrm>
            <a:off x="457200" y="1524000"/>
            <a:ext cx="8229600" cy="609600"/>
          </a:xfrm>
        </p:spPr>
        <p:txBody>
          <a:bodyPr/>
          <a:lstStyle>
            <a:lvl1pPr>
              <a:buNone/>
              <a:defRPr sz="2200" b="1" baseline="0">
                <a:solidFill>
                  <a:srgbClr val="313231"/>
                </a:solidFill>
              </a:defRPr>
            </a:lvl1pPr>
          </a:lstStyle>
          <a:p>
            <a:pPr lvl="0"/>
            <a:r>
              <a:rPr lang="en-US" dirty="0"/>
              <a:t>Click to edit main sentence</a:t>
            </a:r>
          </a:p>
        </p:txBody>
      </p:sp>
      <p:sp>
        <p:nvSpPr>
          <p:cNvPr id="8" name="Slide Number Placeholder 5"/>
          <p:cNvSpPr>
            <a:spLocks noGrp="1"/>
          </p:cNvSpPr>
          <p:nvPr>
            <p:ph type="sldNum" sz="quarter" idx="4"/>
          </p:nvPr>
        </p:nvSpPr>
        <p:spPr>
          <a:xfrm>
            <a:off x="6663392" y="6008242"/>
            <a:ext cx="2133600" cy="365125"/>
          </a:xfrm>
          <a:prstGeom prst="rect">
            <a:avLst/>
          </a:prstGeom>
        </p:spPr>
        <p:txBody>
          <a:bodyPr vert="horz" lIns="91440" tIns="45720" rIns="91440" bIns="45720" rtlCol="0" anchor="ctr"/>
          <a:lstStyle>
            <a:lvl1pPr algn="r">
              <a:defRPr sz="1200" b="0" i="0">
                <a:solidFill>
                  <a:srgbClr val="636466"/>
                </a:solidFill>
                <a:latin typeface="Museo Sans 300"/>
                <a:cs typeface="Museo Sans 300"/>
              </a:defRPr>
            </a:lvl1pPr>
          </a:lstStyle>
          <a:p>
            <a:r>
              <a:rPr lang="en-US" dirty="0" err="1">
                <a:solidFill>
                  <a:schemeClr val="tx2"/>
                </a:solidFill>
                <a:latin typeface="Arial"/>
                <a:cs typeface="Arial"/>
              </a:rPr>
              <a:t>www.lnct.global</a:t>
            </a:r>
            <a:r>
              <a:rPr lang="en-US" dirty="0">
                <a:solidFill>
                  <a:schemeClr val="tx2"/>
                </a:solidFill>
                <a:latin typeface="Arial"/>
                <a:cs typeface="Arial"/>
              </a:rPr>
              <a:t> </a:t>
            </a:r>
            <a:r>
              <a:rPr lang="en-US" dirty="0">
                <a:latin typeface="Arial"/>
                <a:cs typeface="Arial"/>
              </a:rPr>
              <a:t>| </a:t>
            </a:r>
            <a:fld id="{2459FD92-E8AB-4F86-BA9A-090210CAFD7B}" type="slidenum">
              <a:rPr lang="en-US" smtClean="0">
                <a:latin typeface="Arial"/>
                <a:cs typeface="Arial"/>
              </a:rPr>
              <a:pPr/>
              <a:t>‹#›</a:t>
            </a:fld>
            <a:endParaRPr lang="en-US" dirty="0">
              <a:solidFill>
                <a:srgbClr val="E32726"/>
              </a:solidFill>
              <a:latin typeface="Arial"/>
              <a:cs typeface="Aria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2_table format">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15" name="Title 1"/>
          <p:cNvSpPr>
            <a:spLocks noGrp="1"/>
          </p:cNvSpPr>
          <p:nvPr>
            <p:ph type="title"/>
          </p:nvPr>
        </p:nvSpPr>
        <p:spPr>
          <a:xfrm>
            <a:off x="457200" y="274638"/>
            <a:ext cx="8229600" cy="1143000"/>
          </a:xfrm>
        </p:spPr>
        <p:txBody>
          <a:bodyPr anchor="t">
            <a:normAutofit/>
          </a:bodyPr>
          <a:lstStyle>
            <a:lvl1pPr algn="l">
              <a:buFont typeface="Arial" pitchFamily="34" charset="0"/>
              <a:buNone/>
              <a:defRPr sz="2400" b="0" i="0">
                <a:solidFill>
                  <a:schemeClr val="accent1"/>
                </a:solidFill>
                <a:latin typeface="Arial"/>
                <a:cs typeface="Arial"/>
              </a:defRPr>
            </a:lvl1pPr>
          </a:lstStyle>
          <a:p>
            <a:r>
              <a:rPr lang="en-US" dirty="0"/>
              <a:t>Click to edit Master title style</a:t>
            </a:r>
          </a:p>
        </p:txBody>
      </p:sp>
      <p:sp>
        <p:nvSpPr>
          <p:cNvPr id="6" name="Slide Number Placeholder 5"/>
          <p:cNvSpPr>
            <a:spLocks noGrp="1"/>
          </p:cNvSpPr>
          <p:nvPr>
            <p:ph type="sldNum" sz="quarter" idx="4"/>
          </p:nvPr>
        </p:nvSpPr>
        <p:spPr>
          <a:xfrm>
            <a:off x="6663392" y="6008242"/>
            <a:ext cx="2133600" cy="365125"/>
          </a:xfrm>
          <a:prstGeom prst="rect">
            <a:avLst/>
          </a:prstGeom>
        </p:spPr>
        <p:txBody>
          <a:bodyPr vert="horz" lIns="91440" tIns="45720" rIns="91440" bIns="45720" rtlCol="0" anchor="ctr"/>
          <a:lstStyle>
            <a:lvl1pPr algn="r">
              <a:defRPr sz="1200" b="0" i="0">
                <a:solidFill>
                  <a:srgbClr val="636466"/>
                </a:solidFill>
                <a:latin typeface="Museo Sans 300"/>
                <a:cs typeface="Museo Sans 300"/>
              </a:defRPr>
            </a:lvl1pPr>
          </a:lstStyle>
          <a:p>
            <a:r>
              <a:rPr lang="en-US" dirty="0" err="1">
                <a:solidFill>
                  <a:schemeClr val="tx2"/>
                </a:solidFill>
                <a:latin typeface="Arial"/>
                <a:cs typeface="Arial"/>
              </a:rPr>
              <a:t>www.lnct.global</a:t>
            </a:r>
            <a:r>
              <a:rPr lang="en-US" dirty="0">
                <a:solidFill>
                  <a:schemeClr val="tx2"/>
                </a:solidFill>
                <a:latin typeface="Arial"/>
                <a:cs typeface="Arial"/>
              </a:rPr>
              <a:t> </a:t>
            </a:r>
            <a:r>
              <a:rPr lang="en-US" dirty="0">
                <a:latin typeface="Arial"/>
                <a:cs typeface="Arial"/>
              </a:rPr>
              <a:t>| </a:t>
            </a:r>
            <a:fld id="{2459FD92-E8AB-4F86-BA9A-090210CAFD7B}" type="slidenum">
              <a:rPr lang="en-US" smtClean="0">
                <a:latin typeface="Arial"/>
                <a:cs typeface="Arial"/>
              </a:rPr>
              <a:pPr/>
              <a:t>‹#›</a:t>
            </a:fld>
            <a:endParaRPr lang="en-US" dirty="0">
              <a:solidFill>
                <a:srgbClr val="E32726"/>
              </a:solidFill>
              <a:latin typeface="Arial"/>
              <a:cs typeface="Arial"/>
            </a:endParaRPr>
          </a:p>
        </p:txBody>
      </p:sp>
      <p:sp>
        <p:nvSpPr>
          <p:cNvPr id="8" name="Content Placeholder 2"/>
          <p:cNvSpPr>
            <a:spLocks noGrp="1"/>
          </p:cNvSpPr>
          <p:nvPr>
            <p:ph idx="1"/>
          </p:nvPr>
        </p:nvSpPr>
        <p:spPr>
          <a:xfrm>
            <a:off x="457200" y="2870640"/>
            <a:ext cx="8229600" cy="2352364"/>
          </a:xfrm>
        </p:spPr>
        <p:txBody>
          <a:bodyPr/>
          <a:lstStyle>
            <a:lvl1pPr marL="457200" indent="-457200">
              <a:buClr>
                <a:schemeClr val="accent1"/>
              </a:buClr>
              <a:buFont typeface="Wingdings" charset="2"/>
              <a:buChar char="§"/>
              <a:defRPr sz="2000" b="0" i="0">
                <a:solidFill>
                  <a:srgbClr val="313231"/>
                </a:solidFill>
                <a:latin typeface="Arial"/>
                <a:cs typeface="Arial"/>
              </a:defRPr>
            </a:lvl1pPr>
            <a:lvl2pPr marL="800100" indent="-342900">
              <a:buClr>
                <a:schemeClr val="accent1"/>
              </a:buClr>
              <a:buFont typeface="Wingdings" charset="2"/>
              <a:buChar char="§"/>
              <a:defRPr sz="1800" b="0" i="0">
                <a:solidFill>
                  <a:srgbClr val="313231"/>
                </a:solidFill>
                <a:latin typeface="Arial"/>
                <a:cs typeface="Arial"/>
              </a:defRPr>
            </a:lvl2pPr>
            <a:lvl3pPr marL="1257300" indent="-342900">
              <a:buClr>
                <a:schemeClr val="accent1"/>
              </a:buClr>
              <a:buFont typeface="Wingdings" charset="2"/>
              <a:buChar char="§"/>
              <a:defRPr sz="1600" b="0" i="0">
                <a:solidFill>
                  <a:srgbClr val="313231"/>
                </a:solidFill>
                <a:latin typeface="Arial"/>
                <a:cs typeface="Arial"/>
              </a:defRPr>
            </a:lvl3pPr>
            <a:lvl4pPr marL="1714500" indent="-342900">
              <a:buClr>
                <a:schemeClr val="accent1"/>
              </a:buClr>
              <a:buFont typeface="Wingdings" charset="2"/>
              <a:buChar char="§"/>
              <a:defRPr sz="1400" b="0" i="0">
                <a:solidFill>
                  <a:srgbClr val="313231"/>
                </a:solidFill>
                <a:latin typeface="Arial"/>
                <a:cs typeface="Arial"/>
              </a:defRPr>
            </a:lvl4pPr>
            <a:lvl5pPr>
              <a:buClr>
                <a:schemeClr val="accent1"/>
              </a:buClr>
              <a:buFont typeface="Wingdings" charset="2"/>
              <a:buChar char="§"/>
              <a:defRPr sz="1200" b="0" i="0">
                <a:solidFill>
                  <a:srgbClr val="313231"/>
                </a:solidFill>
                <a:latin typeface="Arial"/>
                <a:cs typeface="Aria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Content Placeholder 2"/>
          <p:cNvSpPr>
            <a:spLocks noGrp="1"/>
          </p:cNvSpPr>
          <p:nvPr>
            <p:ph idx="10" hasCustomPrompt="1"/>
          </p:nvPr>
        </p:nvSpPr>
        <p:spPr>
          <a:xfrm>
            <a:off x="457200" y="1539705"/>
            <a:ext cx="8229600" cy="1174353"/>
          </a:xfrm>
          <a:solidFill>
            <a:schemeClr val="tx2">
              <a:lumMod val="40000"/>
              <a:lumOff val="60000"/>
              <a:alpha val="50000"/>
            </a:schemeClr>
          </a:solidFill>
          <a:ln>
            <a:noFill/>
          </a:ln>
        </p:spPr>
        <p:txBody>
          <a:bodyPr anchor="ctr"/>
          <a:lstStyle>
            <a:lvl1pPr marL="457200" indent="-457200">
              <a:buClr>
                <a:srgbClr val="00A6B6"/>
              </a:buClr>
              <a:buFontTx/>
              <a:buNone/>
              <a:defRPr sz="2000" b="0" i="0" baseline="0">
                <a:solidFill>
                  <a:schemeClr val="accent2"/>
                </a:solidFill>
                <a:latin typeface="Arial"/>
                <a:cs typeface="Arial"/>
              </a:defRPr>
            </a:lvl1pPr>
            <a:lvl2pPr marL="800100" indent="-342900">
              <a:buClr>
                <a:srgbClr val="00A6B6"/>
              </a:buClr>
              <a:buFontTx/>
              <a:buNone/>
              <a:defRPr sz="1800" b="0" i="0">
                <a:solidFill>
                  <a:srgbClr val="313231"/>
                </a:solidFill>
                <a:latin typeface="Museo Slab 300"/>
                <a:cs typeface="Museo Slab 300"/>
              </a:defRPr>
            </a:lvl2pPr>
            <a:lvl3pPr marL="1257300" indent="-342900">
              <a:buClr>
                <a:srgbClr val="00A6B6"/>
              </a:buClr>
              <a:buFontTx/>
              <a:buNone/>
              <a:defRPr sz="1600" b="0" i="0">
                <a:solidFill>
                  <a:srgbClr val="313231"/>
                </a:solidFill>
                <a:latin typeface="Museo Slab 300"/>
                <a:cs typeface="Museo Slab 300"/>
              </a:defRPr>
            </a:lvl3pPr>
            <a:lvl4pPr marL="1714500" indent="-342900">
              <a:buClr>
                <a:srgbClr val="00A6B6"/>
              </a:buClr>
              <a:buFontTx/>
              <a:buNone/>
              <a:defRPr sz="1400" b="0" i="0">
                <a:solidFill>
                  <a:srgbClr val="313231"/>
                </a:solidFill>
                <a:latin typeface="Museo Slab 300"/>
                <a:cs typeface="Museo Slab 300"/>
              </a:defRPr>
            </a:lvl4pPr>
            <a:lvl5pPr>
              <a:buClr>
                <a:srgbClr val="00A6B6"/>
              </a:buClr>
              <a:buFontTx/>
              <a:buNone/>
              <a:defRPr sz="1200" b="0" i="0">
                <a:solidFill>
                  <a:srgbClr val="313231"/>
                </a:solidFill>
                <a:latin typeface="Museo Slab 300"/>
                <a:cs typeface="Museo Slab 300"/>
              </a:defRPr>
            </a:lvl5pPr>
          </a:lstStyle>
          <a:p>
            <a:pPr lvl="0"/>
            <a:r>
              <a:rPr lang="en-US" dirty="0"/>
              <a:t>“Pull Quote Style”</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1_table format">
    <p:bg>
      <p:bgPr>
        <a:solidFill>
          <a:schemeClr val="accent2"/>
        </a:solidFill>
        <a:effectLst/>
      </p:bgPr>
    </p:bg>
    <p:spTree>
      <p:nvGrpSpPr>
        <p:cNvPr id="1" name=""/>
        <p:cNvGrpSpPr/>
        <p:nvPr/>
      </p:nvGrpSpPr>
      <p:grpSpPr>
        <a:xfrm>
          <a:off x="0" y="0"/>
          <a:ext cx="0" cy="0"/>
          <a:chOff x="0" y="0"/>
          <a:chExt cx="0" cy="0"/>
        </a:xfrm>
      </p:grpSpPr>
      <p:sp>
        <p:nvSpPr>
          <p:cNvPr id="15" name="Title 1"/>
          <p:cNvSpPr>
            <a:spLocks noGrp="1"/>
          </p:cNvSpPr>
          <p:nvPr>
            <p:ph type="title" hasCustomPrompt="1"/>
          </p:nvPr>
        </p:nvSpPr>
        <p:spPr>
          <a:xfrm>
            <a:off x="914400" y="3269040"/>
            <a:ext cx="8229600" cy="1143000"/>
          </a:xfrm>
        </p:spPr>
        <p:txBody>
          <a:bodyPr anchor="b" anchorCtr="0">
            <a:normAutofit/>
          </a:bodyPr>
          <a:lstStyle>
            <a:lvl1pPr algn="l">
              <a:buFont typeface="Arial" pitchFamily="34" charset="0"/>
              <a:buNone/>
              <a:defRPr sz="3200" b="0" i="0" baseline="0">
                <a:solidFill>
                  <a:schemeClr val="bg1"/>
                </a:solidFill>
                <a:latin typeface="Arial"/>
                <a:cs typeface="Arial"/>
              </a:defRPr>
            </a:lvl1pPr>
          </a:lstStyle>
          <a:p>
            <a:r>
              <a:rPr lang="en-US" dirty="0"/>
              <a:t>Section Title Style</a:t>
            </a:r>
          </a:p>
        </p:txBody>
      </p:sp>
      <p:sp>
        <p:nvSpPr>
          <p:cNvPr id="6" name="Slide Number Placeholder 5"/>
          <p:cNvSpPr>
            <a:spLocks noGrp="1"/>
          </p:cNvSpPr>
          <p:nvPr>
            <p:ph type="sldNum" sz="quarter" idx="4"/>
          </p:nvPr>
        </p:nvSpPr>
        <p:spPr>
          <a:xfrm>
            <a:off x="228106" y="6354598"/>
            <a:ext cx="2133600" cy="365125"/>
          </a:xfrm>
          <a:prstGeom prst="rect">
            <a:avLst/>
          </a:prstGeom>
        </p:spPr>
        <p:txBody>
          <a:bodyPr vert="horz" lIns="91440" tIns="45720" rIns="91440" bIns="45720" rtlCol="0" anchor="ctr"/>
          <a:lstStyle>
            <a:lvl1pPr algn="r">
              <a:defRPr sz="1200" b="0" i="0">
                <a:solidFill>
                  <a:schemeClr val="bg1"/>
                </a:solidFill>
                <a:latin typeface="Museo Sans 300"/>
                <a:cs typeface="Museo Sans 300"/>
              </a:defRPr>
            </a:lvl1pPr>
          </a:lstStyle>
          <a:p>
            <a:pPr algn="l"/>
            <a:fld id="{2459FD92-E8AB-4F86-BA9A-090210CAFD7B}" type="slidenum">
              <a:rPr lang="en-US" smtClean="0">
                <a:latin typeface="Arial"/>
                <a:cs typeface="Arial"/>
              </a:rPr>
              <a:pPr algn="l"/>
              <a:t>‹#›</a:t>
            </a:fld>
            <a:r>
              <a:rPr lang="en-US" dirty="0">
                <a:latin typeface="Arial"/>
                <a:cs typeface="Arial"/>
              </a:rPr>
              <a:t> | </a:t>
            </a:r>
            <a:r>
              <a:rPr lang="en-US" dirty="0" err="1">
                <a:latin typeface="Arial"/>
                <a:cs typeface="Arial"/>
              </a:rPr>
              <a:t>www.lnct.global</a:t>
            </a:r>
            <a:endParaRPr lang="en-US" dirty="0">
              <a:latin typeface="Arial"/>
              <a:cs typeface="Arial"/>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oleObject" Target="../embeddings/oleObject1.bin"/><Relationship Id="rId3" Type="http://schemas.openxmlformats.org/officeDocument/2006/relationships/slideLayout" Target="../slideLayouts/slideLayout3.xml"/><Relationship Id="rId7" Type="http://schemas.openxmlformats.org/officeDocument/2006/relationships/tags" Target="../tags/tag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vmlDrawing" Target="../drawings/vmlDrawing1.vml"/><Relationship Id="rId5"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image" Target="../media/image1.emf"/></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alpha val="0"/>
          </a:schemeClr>
        </a:solidFill>
        <a:effectLst/>
      </p:bgPr>
    </p:bg>
    <p:spTree>
      <p:nvGrpSpPr>
        <p:cNvPr id="1" name=""/>
        <p:cNvGrpSpPr/>
        <p:nvPr/>
      </p:nvGrpSpPr>
      <p:grpSpPr>
        <a:xfrm>
          <a:off x="0" y="0"/>
          <a:ext cx="0" cy="0"/>
          <a:chOff x="0" y="0"/>
          <a:chExt cx="0" cy="0"/>
        </a:xfrm>
      </p:grpSpPr>
      <p:graphicFrame>
        <p:nvGraphicFramePr>
          <p:cNvPr id="6" name="Object 5" hidden="1">
            <a:extLst>
              <a:ext uri="{FF2B5EF4-FFF2-40B4-BE49-F238E27FC236}">
                <a16:creationId xmlns:a16="http://schemas.microsoft.com/office/drawing/2014/main" id="{9FA83FBE-BDBE-4E27-B50F-44D4FCD414D6}"/>
              </a:ext>
            </a:extLst>
          </p:cNvPr>
          <p:cNvGraphicFramePr>
            <a:graphicFrameLocks noChangeAspect="1"/>
          </p:cNvGraphicFramePr>
          <p:nvPr userDrawn="1">
            <p:custDataLst>
              <p:tags r:id="rId7"/>
            </p:custDataLst>
            <p:extLst>
              <p:ext uri="{D42A27DB-BD31-4B8C-83A1-F6EECF244321}">
                <p14:modId xmlns:p14="http://schemas.microsoft.com/office/powerpoint/2010/main" val="1494852535"/>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026" name="think-cell Slide" r:id="rId8" imgW="530" imgH="531" progId="TCLayout.ActiveDocument.1">
                  <p:embed/>
                </p:oleObj>
              </mc:Choice>
              <mc:Fallback>
                <p:oleObj name="think-cell Slide" r:id="rId8" imgW="530" imgH="531" progId="TCLayout.ActiveDocument.1">
                  <p:embed/>
                  <p:pic>
                    <p:nvPicPr>
                      <p:cNvPr id="6" name="Object 5" hidden="1">
                        <a:extLst>
                          <a:ext uri="{FF2B5EF4-FFF2-40B4-BE49-F238E27FC236}">
                            <a16:creationId xmlns:a16="http://schemas.microsoft.com/office/drawing/2014/main" id="{9FA83FBE-BDBE-4E27-B50F-44D4FCD414D6}"/>
                          </a:ext>
                        </a:extLst>
                      </p:cNvPr>
                      <p:cNvPicPr/>
                      <p:nvPr/>
                    </p:nvPicPr>
                    <p:blipFill>
                      <a:blip r:embed="rId9"/>
                      <a:stretch>
                        <a:fillRect/>
                      </a:stretch>
                    </p:blipFill>
                    <p:spPr>
                      <a:xfrm>
                        <a:off x="1588" y="1588"/>
                        <a:ext cx="1587" cy="1587"/>
                      </a:xfrm>
                      <a:prstGeom prst="rect">
                        <a:avLst/>
                      </a:prstGeom>
                    </p:spPr>
                  </p:pic>
                </p:oleObj>
              </mc:Fallback>
            </mc:AlternateContent>
          </a:graphicData>
        </a:graphic>
      </p:graphicFrame>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dirty="0">
              <a:solidFill>
                <a:srgbClr val="6E6553">
                  <a:tint val="75000"/>
                </a:srgb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srgbClr val="6E6553">
                  <a:tint val="75000"/>
                </a:srgbClr>
              </a:solidFill>
            </a:endParaRPr>
          </a:p>
        </p:txBody>
      </p:sp>
    </p:spTree>
  </p:cSld>
  <p:clrMap bg1="lt1" tx1="dk1" bg2="lt2" tx2="dk2" accent1="accent1" accent2="accent2" accent3="accent3" accent4="accent4" accent5="accent5" accent6="accent6" hlink="hlink" folHlink="folHlink"/>
  <p:sldLayoutIdLst>
    <p:sldLayoutId id="2147483670" r:id="rId1"/>
    <p:sldLayoutId id="2147483671" r:id="rId2"/>
    <p:sldLayoutId id="2147483676" r:id="rId3"/>
    <p:sldLayoutId id="2147483677" r:id="rId4"/>
  </p:sldLayoutIdLst>
  <p:hf hdr="0" ftr="0" dt="0"/>
  <p:txStyles>
    <p:titleStyle>
      <a:lvl1pPr algn="ctr" defTabSz="914400" rtl="0" eaLnBrk="1" latinLnBrk="0" hangingPunct="1">
        <a:spcBef>
          <a:spcPct val="0"/>
        </a:spcBef>
        <a:buNone/>
        <a:defRPr sz="4400" b="0" i="0" kern="1200">
          <a:solidFill>
            <a:schemeClr val="accent1"/>
          </a:solidFill>
          <a:latin typeface="Arial"/>
          <a:ea typeface="+mj-ea"/>
          <a:cs typeface="Arial"/>
        </a:defRPr>
      </a:lvl1pPr>
    </p:titleStyle>
    <p:bodyStyle>
      <a:lvl1pPr marL="342900" indent="-342900" algn="l" defTabSz="914400" rtl="0" eaLnBrk="1" latinLnBrk="0" hangingPunct="1">
        <a:spcBef>
          <a:spcPct val="20000"/>
        </a:spcBef>
        <a:buClr>
          <a:schemeClr val="accent1"/>
        </a:buClr>
        <a:buFont typeface="Wingdings" charset="2"/>
        <a:buChar char="§"/>
        <a:defRPr sz="3200" b="0" i="0" kern="1200">
          <a:solidFill>
            <a:schemeClr val="accent3"/>
          </a:solidFill>
          <a:latin typeface="Arial"/>
          <a:ea typeface="+mn-ea"/>
          <a:cs typeface="Arial"/>
        </a:defRPr>
      </a:lvl1pPr>
      <a:lvl2pPr marL="742950" indent="-285750" algn="l" defTabSz="914400" rtl="0" eaLnBrk="1" latinLnBrk="0" hangingPunct="1">
        <a:spcBef>
          <a:spcPct val="20000"/>
        </a:spcBef>
        <a:buClr>
          <a:schemeClr val="accent1"/>
        </a:buClr>
        <a:buFont typeface="Wingdings" charset="2"/>
        <a:buChar char="§"/>
        <a:defRPr sz="2800" b="0" i="0" kern="1200">
          <a:solidFill>
            <a:schemeClr val="accent3"/>
          </a:solidFill>
          <a:latin typeface="Arial"/>
          <a:ea typeface="+mn-ea"/>
          <a:cs typeface="Arial"/>
        </a:defRPr>
      </a:lvl2pPr>
      <a:lvl3pPr marL="1143000" indent="-228600" algn="l" defTabSz="914400" rtl="0" eaLnBrk="1" latinLnBrk="0" hangingPunct="1">
        <a:spcBef>
          <a:spcPct val="20000"/>
        </a:spcBef>
        <a:buClr>
          <a:schemeClr val="accent1"/>
        </a:buClr>
        <a:buFont typeface="Wingdings" charset="2"/>
        <a:buChar char="§"/>
        <a:defRPr lang="en-US" sz="4400" b="0" i="0" kern="1200" dirty="0">
          <a:solidFill>
            <a:schemeClr val="accent3"/>
          </a:solidFill>
          <a:latin typeface="Arial"/>
          <a:ea typeface="+mj-ea"/>
          <a:cs typeface="Arial"/>
        </a:defRPr>
      </a:lvl3pPr>
      <a:lvl4pPr marL="1600200" indent="-228600" algn="l" defTabSz="914400" rtl="0" eaLnBrk="1" latinLnBrk="0" hangingPunct="1">
        <a:spcBef>
          <a:spcPct val="20000"/>
        </a:spcBef>
        <a:buClr>
          <a:schemeClr val="accent1"/>
        </a:buClr>
        <a:buFont typeface="Wingdings" charset="2"/>
        <a:buChar char="§"/>
        <a:defRPr sz="2000" b="0" i="0" kern="1200">
          <a:solidFill>
            <a:schemeClr val="accent3"/>
          </a:solidFill>
          <a:latin typeface="Arial"/>
          <a:ea typeface="+mn-ea"/>
          <a:cs typeface="Arial"/>
        </a:defRPr>
      </a:lvl4pPr>
      <a:lvl5pPr marL="2057400" indent="-228600" algn="l" defTabSz="914400" rtl="0" eaLnBrk="1" latinLnBrk="0" hangingPunct="1">
        <a:spcBef>
          <a:spcPct val="20000"/>
        </a:spcBef>
        <a:buClr>
          <a:schemeClr val="accent1"/>
        </a:buClr>
        <a:buFont typeface="Wingdings" charset="2"/>
        <a:buChar char="§"/>
        <a:defRPr sz="2000" b="0" i="0" kern="1200">
          <a:solidFill>
            <a:schemeClr val="accent3"/>
          </a:solidFill>
          <a:latin typeface="Arial"/>
          <a:ea typeface="+mn-ea"/>
          <a:cs typeface="Arial"/>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www.immunizationfinancing.org/en/immunization-fundamentals/universal-health-coverage-and-immunization-financing" TargetMode="External"/><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http://apps.who.int/nha/database/Select/Indicators/en" TargetMode="External"/><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hyperlink" Target="https://apps.who.int/nha/database/Select/Indicators/en" TargetMode="Externa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hyperlink" Target="http://who.int/immunization/newsroom/global_immunization_data_july_2014.pdf" TargetMode="External"/><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hyperlink" Target="https://en.wikipedia.org/wiki/Herd_immunity" TargetMode="External"/></Relationships>
</file>

<file path=ppt/slides/_rels/slide24.xml.rels><?xml version="1.0" encoding="UTF-8" standalone="yes"?>
<Relationships xmlns="http://schemas.openxmlformats.org/package/2006/relationships"><Relationship Id="rId3" Type="http://schemas.openxmlformats.org/officeDocument/2006/relationships/hyperlink" Target="https://immunizationevidence.org/" TargetMode="External"/><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6.svg"/></Relationships>
</file>

<file path=ppt/slides/_rels/slide4.xml.rels><?xml version="1.0" encoding="UTF-8" standalone="yes"?>
<Relationships xmlns="http://schemas.openxmlformats.org/package/2006/relationships"><Relationship Id="rId3" Type="http://schemas.openxmlformats.org/officeDocument/2006/relationships/hyperlink" Target="http://polioeradication.org/polio-today/polio-now/"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hyperlink" Target="http://www.who.int/csr/disease/smallpox/en/" TargetMode="External"/><Relationship Id="rId4" Type="http://schemas.openxmlformats.org/officeDocument/2006/relationships/hyperlink" Target="http://www.who.int/campaigns/immunization-week/2017/infographic/en/"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hyperlink" Target="http://www.who.int/csr/disease/smallpox/en/"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hyperlink" Target="http://www.who.int/mediacentre/factsheets/fs286/en/" TargetMode="External"/></Relationships>
</file>

<file path=ppt/slides/_rels/slide7.xml.rels><?xml version="1.0" encoding="UTF-8" standalone="yes"?>
<Relationships xmlns="http://schemas.openxmlformats.org/package/2006/relationships"><Relationship Id="rId3" Type="http://schemas.openxmlformats.org/officeDocument/2006/relationships/hyperlink" Target="https://commons.wikimedia.org/wiki/Category:Measles#/media/File:Child_with_measles.jpg"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12.jpg"/><Relationship Id="rId4" Type="http://schemas.openxmlformats.org/officeDocument/2006/relationships/image" Target="../media/image11.jpe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736035" y="4489413"/>
            <a:ext cx="6673694" cy="737121"/>
          </a:xfrm>
        </p:spPr>
        <p:txBody>
          <a:bodyPr>
            <a:normAutofit fontScale="92500" lnSpcReduction="20000"/>
          </a:bodyPr>
          <a:lstStyle/>
          <a:p>
            <a:r>
              <a:rPr lang="en-US" dirty="0"/>
              <a:t>Improving Child Health &amp; Survival through Immunization</a:t>
            </a:r>
          </a:p>
        </p:txBody>
      </p:sp>
      <p:sp>
        <p:nvSpPr>
          <p:cNvPr id="4" name="Text Placeholder 3"/>
          <p:cNvSpPr>
            <a:spLocks noGrp="1"/>
          </p:cNvSpPr>
          <p:nvPr>
            <p:ph type="body" sz="quarter" idx="12"/>
          </p:nvPr>
        </p:nvSpPr>
        <p:spPr>
          <a:xfrm>
            <a:off x="794701" y="5535119"/>
            <a:ext cx="7615028" cy="737121"/>
          </a:xfrm>
        </p:spPr>
        <p:txBody>
          <a:bodyPr>
            <a:normAutofit/>
          </a:bodyPr>
          <a:lstStyle/>
          <a:p>
            <a:r>
              <a:rPr lang="en-US" dirty="0"/>
              <a:t>Note:  this presentation draws heavily on materials from the WHO Euro Immunization Advocacy Library and </a:t>
            </a:r>
            <a:r>
              <a:rPr lang="en-US" dirty="0" err="1"/>
              <a:t>VoICE</a:t>
            </a:r>
            <a:r>
              <a:rPr lang="en-US" dirty="0"/>
              <a:t>, The Value of Immunization Compendium of Evidence</a:t>
            </a:r>
          </a:p>
        </p:txBody>
      </p:sp>
      <p:sp>
        <p:nvSpPr>
          <p:cNvPr id="5" name="Content Placeholder 4"/>
          <p:cNvSpPr>
            <a:spLocks noGrp="1"/>
          </p:cNvSpPr>
          <p:nvPr>
            <p:ph sz="quarter" idx="13"/>
          </p:nvPr>
        </p:nvSpPr>
        <p:spPr/>
        <p:txBody>
          <a:bodyPr/>
          <a:lstStyle/>
          <a:p>
            <a:r>
              <a:rPr lang="en-US" dirty="0">
                <a:solidFill>
                  <a:schemeClr val="tx1"/>
                </a:solidFill>
              </a:rPr>
              <a:t>Revised </a:t>
            </a:r>
            <a:r>
              <a:rPr lang="en-US">
                <a:solidFill>
                  <a:schemeClr val="tx1"/>
                </a:solidFill>
              </a:rPr>
              <a:t>November 30 </a:t>
            </a:r>
            <a:r>
              <a:rPr lang="en-US" dirty="0">
                <a:solidFill>
                  <a:schemeClr val="tx1"/>
                </a:solidFill>
              </a:rPr>
              <a:t>2019</a:t>
            </a:r>
          </a:p>
          <a:p>
            <a:endParaRPr lang="en-US" dirty="0"/>
          </a:p>
        </p:txBody>
      </p:sp>
      <p:sp>
        <p:nvSpPr>
          <p:cNvPr id="8" name="Title 1">
            <a:extLst>
              <a:ext uri="{FF2B5EF4-FFF2-40B4-BE49-F238E27FC236}">
                <a16:creationId xmlns:a16="http://schemas.microsoft.com/office/drawing/2014/main" id="{2231B8CE-52AD-43AD-831C-BE810E6F6043}"/>
              </a:ext>
            </a:extLst>
          </p:cNvPr>
          <p:cNvSpPr txBox="1">
            <a:spLocks/>
          </p:cNvSpPr>
          <p:nvPr/>
        </p:nvSpPr>
        <p:spPr>
          <a:xfrm>
            <a:off x="794701" y="2461001"/>
            <a:ext cx="7924800" cy="1600200"/>
          </a:xfrm>
          <a:prstGeom prst="rect">
            <a:avLst/>
          </a:prstGeom>
        </p:spPr>
        <p:txBody>
          <a:bodyPr vert="horz" lIns="91440" tIns="45720" rIns="91440" bIns="45720" rtlCol="0" anchor="b" anchorCtr="0">
            <a:normAutofit/>
          </a:bodyPr>
          <a:lstStyle>
            <a:lvl1pPr algn="l" defTabSz="914400" rtl="0" eaLnBrk="1" latinLnBrk="0" hangingPunct="1">
              <a:lnSpc>
                <a:spcPts val="4000"/>
              </a:lnSpc>
              <a:spcBef>
                <a:spcPct val="0"/>
              </a:spcBef>
              <a:buNone/>
              <a:defRPr sz="4400" b="0" i="0" kern="1200">
                <a:solidFill>
                  <a:schemeClr val="accent1"/>
                </a:solidFill>
                <a:latin typeface="Arial"/>
                <a:ea typeface="+mj-ea"/>
                <a:cs typeface="Arial"/>
              </a:defRPr>
            </a:lvl1pPr>
          </a:lstStyle>
          <a:p>
            <a:r>
              <a:rPr lang="en-US" dirty="0"/>
              <a:t>Making the Case for Investing in Immunization</a:t>
            </a:r>
          </a:p>
        </p:txBody>
      </p:sp>
      <p:pic>
        <p:nvPicPr>
          <p:cNvPr id="9" name="Picture 8">
            <a:extLst>
              <a:ext uri="{FF2B5EF4-FFF2-40B4-BE49-F238E27FC236}">
                <a16:creationId xmlns:a16="http://schemas.microsoft.com/office/drawing/2014/main" id="{F3A89318-4A08-4EDF-A74C-39A8A96B22AF}"/>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641506" y="4225068"/>
            <a:ext cx="1265813" cy="1265813"/>
          </a:xfrm>
          <a:prstGeom prst="rect">
            <a:avLst/>
          </a:prstGeom>
        </p:spPr>
      </p:pic>
    </p:spTree>
    <p:extLst>
      <p:ext uri="{BB962C8B-B14F-4D97-AF65-F5344CB8AC3E}">
        <p14:creationId xmlns:p14="http://schemas.microsoft.com/office/powerpoint/2010/main" val="314704770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C8CB87-6829-4089-B3B4-74C0EF6540C0}"/>
              </a:ext>
            </a:extLst>
          </p:cNvPr>
          <p:cNvSpPr>
            <a:spLocks noGrp="1"/>
          </p:cNvSpPr>
          <p:nvPr>
            <p:ph type="title"/>
          </p:nvPr>
        </p:nvSpPr>
        <p:spPr>
          <a:xfrm>
            <a:off x="457200" y="274638"/>
            <a:ext cx="7582395" cy="1092526"/>
          </a:xfrm>
        </p:spPr>
        <p:txBody>
          <a:bodyPr/>
          <a:lstStyle/>
          <a:p>
            <a:r>
              <a:rPr lang="en-US" dirty="0"/>
              <a:t>#2 Immunization Is An Entry Point For Health Service Delivery</a:t>
            </a:r>
          </a:p>
        </p:txBody>
      </p:sp>
      <p:sp>
        <p:nvSpPr>
          <p:cNvPr id="3" name="Content Placeholder 2">
            <a:extLst>
              <a:ext uri="{FF2B5EF4-FFF2-40B4-BE49-F238E27FC236}">
                <a16:creationId xmlns:a16="http://schemas.microsoft.com/office/drawing/2014/main" id="{11C57A51-8D39-4F49-91E0-BECADCE3C0CC}"/>
              </a:ext>
            </a:extLst>
          </p:cNvPr>
          <p:cNvSpPr>
            <a:spLocks noGrp="1"/>
          </p:cNvSpPr>
          <p:nvPr>
            <p:ph idx="1"/>
          </p:nvPr>
        </p:nvSpPr>
        <p:spPr>
          <a:xfrm>
            <a:off x="457200" y="1417638"/>
            <a:ext cx="8072323" cy="4280344"/>
          </a:xfrm>
        </p:spPr>
        <p:txBody>
          <a:bodyPr/>
          <a:lstStyle/>
          <a:p>
            <a:r>
              <a:rPr lang="en-US" dirty="0"/>
              <a:t>The immunization schedule requires multiple contact points between the mother and child especially in the first year of life</a:t>
            </a:r>
          </a:p>
          <a:p>
            <a:pPr lvl="1"/>
            <a:endParaRPr lang="en-US" dirty="0"/>
          </a:p>
          <a:p>
            <a:r>
              <a:rPr lang="en-US" dirty="0"/>
              <a:t>For example, vaccines as soon as possible after birth, at 6 weeks of life, 8 weeks, 10 weeks, 14 weeks, 6 months, 9 months, 12 months </a:t>
            </a:r>
          </a:p>
          <a:p>
            <a:endParaRPr lang="en-US" dirty="0"/>
          </a:p>
          <a:p>
            <a:r>
              <a:rPr lang="en-US" dirty="0"/>
              <a:t>Immunization is a platform for integrating other health services, including for example Vitamin A, deworming, family planning  </a:t>
            </a:r>
          </a:p>
          <a:p>
            <a:endParaRPr lang="en-US" dirty="0"/>
          </a:p>
          <a:p>
            <a:r>
              <a:rPr lang="en-US" dirty="0"/>
              <a:t>Immunization services rely on strong primary health care services</a:t>
            </a:r>
          </a:p>
          <a:p>
            <a:endParaRPr lang="en-US" dirty="0"/>
          </a:p>
          <a:p>
            <a:pPr marL="0" indent="0">
              <a:buNone/>
            </a:pPr>
            <a:endParaRPr lang="en-US" dirty="0"/>
          </a:p>
          <a:p>
            <a:endParaRPr lang="en-US" dirty="0"/>
          </a:p>
        </p:txBody>
      </p:sp>
      <p:sp>
        <p:nvSpPr>
          <p:cNvPr id="5" name="Slide Number Placeholder 4">
            <a:extLst>
              <a:ext uri="{FF2B5EF4-FFF2-40B4-BE49-F238E27FC236}">
                <a16:creationId xmlns:a16="http://schemas.microsoft.com/office/drawing/2014/main" id="{963B9C3C-B9A7-479D-9A22-E1086B555AAC}"/>
              </a:ext>
            </a:extLst>
          </p:cNvPr>
          <p:cNvSpPr>
            <a:spLocks noGrp="1"/>
          </p:cNvSpPr>
          <p:nvPr>
            <p:ph type="sldNum" sz="quarter" idx="4"/>
          </p:nvPr>
        </p:nvSpPr>
        <p:spPr/>
        <p:txBody>
          <a:bodyPr/>
          <a:lstStyle/>
          <a:p>
            <a:r>
              <a:rPr lang="en-US">
                <a:solidFill>
                  <a:schemeClr val="tx2"/>
                </a:solidFill>
                <a:latin typeface="Arial"/>
                <a:cs typeface="Arial"/>
              </a:rPr>
              <a:t>www.lnct.global </a:t>
            </a:r>
            <a:r>
              <a:rPr lang="en-US">
                <a:latin typeface="Arial"/>
                <a:cs typeface="Arial"/>
              </a:rPr>
              <a:t>| </a:t>
            </a:r>
            <a:fld id="{2459FD92-E8AB-4F86-BA9A-090210CAFD7B}" type="slidenum">
              <a:rPr lang="en-US" smtClean="0">
                <a:latin typeface="Arial"/>
                <a:cs typeface="Arial"/>
              </a:rPr>
              <a:pPr/>
              <a:t>10</a:t>
            </a:fld>
            <a:endParaRPr lang="en-US" dirty="0">
              <a:solidFill>
                <a:srgbClr val="E32726"/>
              </a:solidFill>
              <a:latin typeface="Arial"/>
              <a:cs typeface="Arial"/>
            </a:endParaRPr>
          </a:p>
        </p:txBody>
      </p:sp>
      <p:sp>
        <p:nvSpPr>
          <p:cNvPr id="7" name="Star: 6 Points 6">
            <a:extLst>
              <a:ext uri="{FF2B5EF4-FFF2-40B4-BE49-F238E27FC236}">
                <a16:creationId xmlns:a16="http://schemas.microsoft.com/office/drawing/2014/main" id="{E4A9093B-8CE4-4B11-A374-A47048E1E79E}"/>
              </a:ext>
            </a:extLst>
          </p:cNvPr>
          <p:cNvSpPr/>
          <p:nvPr/>
        </p:nvSpPr>
        <p:spPr>
          <a:xfrm>
            <a:off x="7760525" y="176100"/>
            <a:ext cx="1036467" cy="886742"/>
          </a:xfrm>
          <a:prstGeom prst="star6">
            <a:avLst/>
          </a:prstGeom>
          <a:ln>
            <a:solidFill>
              <a:schemeClr val="accent2"/>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900" b="1" dirty="0"/>
              <a:t>Key Message</a:t>
            </a:r>
          </a:p>
        </p:txBody>
      </p:sp>
    </p:spTree>
    <p:extLst>
      <p:ext uri="{BB962C8B-B14F-4D97-AF65-F5344CB8AC3E}">
        <p14:creationId xmlns:p14="http://schemas.microsoft.com/office/powerpoint/2010/main" val="37520604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2B3E1A-6952-4848-8F53-66C40627EA2A}"/>
              </a:ext>
            </a:extLst>
          </p:cNvPr>
          <p:cNvSpPr>
            <a:spLocks noGrp="1"/>
          </p:cNvSpPr>
          <p:nvPr>
            <p:ph type="title"/>
          </p:nvPr>
        </p:nvSpPr>
        <p:spPr>
          <a:xfrm>
            <a:off x="457200" y="274638"/>
            <a:ext cx="7355434" cy="1143000"/>
          </a:xfrm>
        </p:spPr>
        <p:txBody>
          <a:bodyPr>
            <a:normAutofit/>
          </a:bodyPr>
          <a:lstStyle/>
          <a:p>
            <a:r>
              <a:rPr lang="en-US" dirty="0"/>
              <a:t>#2 Immunization Is A Core Component of Progress Towards Universal Health Coverage (UHC)</a:t>
            </a:r>
          </a:p>
        </p:txBody>
      </p:sp>
      <p:sp>
        <p:nvSpPr>
          <p:cNvPr id="3" name="Content Placeholder 2">
            <a:extLst>
              <a:ext uri="{FF2B5EF4-FFF2-40B4-BE49-F238E27FC236}">
                <a16:creationId xmlns:a16="http://schemas.microsoft.com/office/drawing/2014/main" id="{58DAA358-B88B-47E3-B059-53E6CC96DD6D}"/>
              </a:ext>
            </a:extLst>
          </p:cNvPr>
          <p:cNvSpPr>
            <a:spLocks noGrp="1"/>
          </p:cNvSpPr>
          <p:nvPr>
            <p:ph idx="1"/>
          </p:nvPr>
        </p:nvSpPr>
        <p:spPr>
          <a:xfrm>
            <a:off x="457200" y="1417638"/>
            <a:ext cx="8229600" cy="3053038"/>
          </a:xfrm>
        </p:spPr>
        <p:txBody>
          <a:bodyPr>
            <a:normAutofit fontScale="92500" lnSpcReduction="10000"/>
          </a:bodyPr>
          <a:lstStyle/>
          <a:p>
            <a:r>
              <a:rPr lang="en-US" dirty="0"/>
              <a:t>UHC means ensuring that everyone has access to quality health services without financial hardship or the risk of being forced into poverty</a:t>
            </a:r>
          </a:p>
          <a:p>
            <a:endParaRPr lang="en-US" dirty="0"/>
          </a:p>
          <a:p>
            <a:r>
              <a:rPr lang="en-US" dirty="0"/>
              <a:t>Immunization is one of the most cost-effective life-saving health interventions</a:t>
            </a:r>
          </a:p>
          <a:p>
            <a:endParaRPr lang="en-US" dirty="0"/>
          </a:p>
          <a:p>
            <a:r>
              <a:rPr lang="en-US" dirty="0"/>
              <a:t>Making immunization accessible and affordable by including it in the essential services package or the national health insurance system’s benefits package is a critical step towards achieving UHC </a:t>
            </a:r>
          </a:p>
          <a:p>
            <a:endParaRPr lang="en-US" dirty="0"/>
          </a:p>
        </p:txBody>
      </p:sp>
      <p:sp>
        <p:nvSpPr>
          <p:cNvPr id="5" name="Slide Number Placeholder 4">
            <a:extLst>
              <a:ext uri="{FF2B5EF4-FFF2-40B4-BE49-F238E27FC236}">
                <a16:creationId xmlns:a16="http://schemas.microsoft.com/office/drawing/2014/main" id="{78657C5E-EA15-42C3-B56B-14CE76ECDC06}"/>
              </a:ext>
            </a:extLst>
          </p:cNvPr>
          <p:cNvSpPr>
            <a:spLocks noGrp="1"/>
          </p:cNvSpPr>
          <p:nvPr>
            <p:ph type="sldNum" sz="quarter" idx="4"/>
          </p:nvPr>
        </p:nvSpPr>
        <p:spPr/>
        <p:txBody>
          <a:bodyPr/>
          <a:lstStyle/>
          <a:p>
            <a:r>
              <a:rPr lang="en-US">
                <a:solidFill>
                  <a:schemeClr val="tx2"/>
                </a:solidFill>
                <a:latin typeface="Arial"/>
                <a:cs typeface="Arial"/>
              </a:rPr>
              <a:t>www.lnct.global </a:t>
            </a:r>
            <a:r>
              <a:rPr lang="en-US">
                <a:latin typeface="Arial"/>
                <a:cs typeface="Arial"/>
              </a:rPr>
              <a:t>| </a:t>
            </a:r>
            <a:fld id="{2459FD92-E8AB-4F86-BA9A-090210CAFD7B}" type="slidenum">
              <a:rPr lang="en-US" smtClean="0">
                <a:latin typeface="Arial"/>
                <a:cs typeface="Arial"/>
              </a:rPr>
              <a:pPr/>
              <a:t>11</a:t>
            </a:fld>
            <a:endParaRPr lang="en-US" dirty="0">
              <a:solidFill>
                <a:srgbClr val="E32726"/>
              </a:solidFill>
              <a:latin typeface="Arial"/>
              <a:cs typeface="Arial"/>
            </a:endParaRPr>
          </a:p>
        </p:txBody>
      </p:sp>
      <p:sp>
        <p:nvSpPr>
          <p:cNvPr id="6" name="Star: 6 Points 5">
            <a:extLst>
              <a:ext uri="{FF2B5EF4-FFF2-40B4-BE49-F238E27FC236}">
                <a16:creationId xmlns:a16="http://schemas.microsoft.com/office/drawing/2014/main" id="{D484FAC9-B020-4E0C-89A1-C5DF649BFF77}"/>
              </a:ext>
            </a:extLst>
          </p:cNvPr>
          <p:cNvSpPr/>
          <p:nvPr/>
        </p:nvSpPr>
        <p:spPr>
          <a:xfrm>
            <a:off x="7760525" y="176100"/>
            <a:ext cx="1036467" cy="886742"/>
          </a:xfrm>
          <a:prstGeom prst="star6">
            <a:avLst/>
          </a:prstGeom>
          <a:ln>
            <a:solidFill>
              <a:schemeClr val="accent2"/>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900" b="1" dirty="0"/>
              <a:t>Key Message</a:t>
            </a:r>
          </a:p>
        </p:txBody>
      </p:sp>
      <p:sp>
        <p:nvSpPr>
          <p:cNvPr id="7" name="Rectangle 6">
            <a:extLst>
              <a:ext uri="{FF2B5EF4-FFF2-40B4-BE49-F238E27FC236}">
                <a16:creationId xmlns:a16="http://schemas.microsoft.com/office/drawing/2014/main" id="{D1FA7E9C-2AA0-4342-B425-974152634C0B}"/>
              </a:ext>
            </a:extLst>
          </p:cNvPr>
          <p:cNvSpPr/>
          <p:nvPr/>
        </p:nvSpPr>
        <p:spPr>
          <a:xfrm>
            <a:off x="457200" y="5054135"/>
            <a:ext cx="8339792" cy="954107"/>
          </a:xfrm>
          <a:prstGeom prst="rect">
            <a:avLst/>
          </a:prstGeom>
        </p:spPr>
        <p:txBody>
          <a:bodyPr wrap="square">
            <a:spAutoFit/>
          </a:bodyPr>
          <a:lstStyle/>
          <a:p>
            <a:r>
              <a:rPr lang="en-US" sz="1400" dirty="0"/>
              <a:t>Source: Immunization Financing Resource Guide (2017). Available at: </a:t>
            </a:r>
            <a:r>
              <a:rPr lang="en-US" sz="1400" dirty="0">
                <a:hlinkClick r:id="rId3"/>
              </a:rPr>
              <a:t>http://www.immunizationfinancing.org/en/immunization-fundamentals/universal-health-coverage-and-immunization-financing#</a:t>
            </a:r>
            <a:r>
              <a:rPr lang="en-US" sz="1400" dirty="0"/>
              <a:t>!</a:t>
            </a:r>
          </a:p>
          <a:p>
            <a:endParaRPr lang="en-US" sz="1400" dirty="0"/>
          </a:p>
        </p:txBody>
      </p:sp>
    </p:spTree>
    <p:extLst>
      <p:ext uri="{BB962C8B-B14F-4D97-AF65-F5344CB8AC3E}">
        <p14:creationId xmlns:p14="http://schemas.microsoft.com/office/powerpoint/2010/main" val="275181142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D8E3B2-57DC-48C8-A36E-34785FD845B2}"/>
              </a:ext>
            </a:extLst>
          </p:cNvPr>
          <p:cNvSpPr>
            <a:spLocks noGrp="1"/>
          </p:cNvSpPr>
          <p:nvPr>
            <p:ph type="title"/>
          </p:nvPr>
        </p:nvSpPr>
        <p:spPr>
          <a:xfrm>
            <a:off x="457200" y="274638"/>
            <a:ext cx="7428586" cy="1143000"/>
          </a:xfrm>
        </p:spPr>
        <p:txBody>
          <a:bodyPr>
            <a:normAutofit/>
          </a:bodyPr>
          <a:lstStyle/>
          <a:p>
            <a:r>
              <a:rPr lang="en-US" dirty="0"/>
              <a:t>#3 Strong Immunization Programs Are A Platform For Outbreak Prevention and Preparedness (1/2)</a:t>
            </a:r>
          </a:p>
        </p:txBody>
      </p:sp>
      <p:sp>
        <p:nvSpPr>
          <p:cNvPr id="3" name="Content Placeholder 2">
            <a:extLst>
              <a:ext uri="{FF2B5EF4-FFF2-40B4-BE49-F238E27FC236}">
                <a16:creationId xmlns:a16="http://schemas.microsoft.com/office/drawing/2014/main" id="{3D0E251D-2805-4D85-9BDD-32477F464E4B}"/>
              </a:ext>
            </a:extLst>
          </p:cNvPr>
          <p:cNvSpPr>
            <a:spLocks noGrp="1"/>
          </p:cNvSpPr>
          <p:nvPr>
            <p:ph idx="1"/>
          </p:nvPr>
        </p:nvSpPr>
        <p:spPr>
          <a:xfrm>
            <a:off x="457200" y="1202194"/>
            <a:ext cx="8229600" cy="4270617"/>
          </a:xfrm>
        </p:spPr>
        <p:txBody>
          <a:bodyPr>
            <a:normAutofit/>
          </a:bodyPr>
          <a:lstStyle/>
          <a:p>
            <a:r>
              <a:rPr lang="en-US" dirty="0"/>
              <a:t>Disease outbreaks have been on the rise for the past several decades and have large human and economic costs.</a:t>
            </a:r>
          </a:p>
          <a:p>
            <a:endParaRPr lang="en-US" dirty="0"/>
          </a:p>
          <a:p>
            <a:pPr lvl="1"/>
            <a:r>
              <a:rPr lang="en-US" dirty="0"/>
              <a:t>Large disease outbreaks can severely damage the economy and slow growth by hurting trade, tourism, manufacturing, transport. </a:t>
            </a:r>
          </a:p>
          <a:p>
            <a:pPr lvl="1"/>
            <a:r>
              <a:rPr lang="en-US" dirty="0"/>
              <a:t>The countries hardest hit by the 2014-15 Ebola outbreak in West Africa lost about 5% of GDP.*</a:t>
            </a:r>
          </a:p>
          <a:p>
            <a:pPr lvl="1"/>
            <a:r>
              <a:rPr lang="en-US" dirty="0"/>
              <a:t>South Korea suffered over $1b in economic losses from the MERS outbreak in 2015.*</a:t>
            </a:r>
          </a:p>
          <a:p>
            <a:pPr lvl="1"/>
            <a:r>
              <a:rPr lang="en-US" dirty="0"/>
              <a:t>Expected global losses from pandemic influenza modeled at 0.7% of global GDP.*</a:t>
            </a:r>
          </a:p>
          <a:p>
            <a:endParaRPr lang="en-US" dirty="0"/>
          </a:p>
        </p:txBody>
      </p:sp>
      <p:sp>
        <p:nvSpPr>
          <p:cNvPr id="5" name="Slide Number Placeholder 4">
            <a:extLst>
              <a:ext uri="{FF2B5EF4-FFF2-40B4-BE49-F238E27FC236}">
                <a16:creationId xmlns:a16="http://schemas.microsoft.com/office/drawing/2014/main" id="{5CF8E1FE-CBC3-404C-858B-E582E2347A12}"/>
              </a:ext>
            </a:extLst>
          </p:cNvPr>
          <p:cNvSpPr>
            <a:spLocks noGrp="1"/>
          </p:cNvSpPr>
          <p:nvPr>
            <p:ph type="sldNum" sz="quarter" idx="4"/>
          </p:nvPr>
        </p:nvSpPr>
        <p:spPr/>
        <p:txBody>
          <a:bodyPr/>
          <a:lstStyle/>
          <a:p>
            <a:r>
              <a:rPr lang="en-US">
                <a:solidFill>
                  <a:schemeClr val="tx2"/>
                </a:solidFill>
                <a:latin typeface="Arial"/>
                <a:cs typeface="Arial"/>
              </a:rPr>
              <a:t>www.lnct.global </a:t>
            </a:r>
            <a:r>
              <a:rPr lang="en-US">
                <a:latin typeface="Arial"/>
                <a:cs typeface="Arial"/>
              </a:rPr>
              <a:t>| </a:t>
            </a:r>
            <a:fld id="{2459FD92-E8AB-4F86-BA9A-090210CAFD7B}" type="slidenum">
              <a:rPr lang="en-US" smtClean="0">
                <a:latin typeface="Arial"/>
                <a:cs typeface="Arial"/>
              </a:rPr>
              <a:pPr/>
              <a:t>12</a:t>
            </a:fld>
            <a:endParaRPr lang="en-US" dirty="0">
              <a:solidFill>
                <a:srgbClr val="E32726"/>
              </a:solidFill>
              <a:latin typeface="Arial"/>
              <a:cs typeface="Arial"/>
            </a:endParaRPr>
          </a:p>
        </p:txBody>
      </p:sp>
      <p:sp>
        <p:nvSpPr>
          <p:cNvPr id="4" name="TextBox 3">
            <a:extLst>
              <a:ext uri="{FF2B5EF4-FFF2-40B4-BE49-F238E27FC236}">
                <a16:creationId xmlns:a16="http://schemas.microsoft.com/office/drawing/2014/main" id="{1E89F90B-08AA-4A92-845D-50A3A6BD3F81}"/>
              </a:ext>
            </a:extLst>
          </p:cNvPr>
          <p:cNvSpPr txBox="1"/>
          <p:nvPr/>
        </p:nvSpPr>
        <p:spPr>
          <a:xfrm>
            <a:off x="457200" y="5211201"/>
            <a:ext cx="8339792" cy="523220"/>
          </a:xfrm>
          <a:prstGeom prst="rect">
            <a:avLst/>
          </a:prstGeom>
          <a:noFill/>
        </p:spPr>
        <p:txBody>
          <a:bodyPr wrap="square" rtlCol="0">
            <a:spAutoFit/>
          </a:bodyPr>
          <a:lstStyle/>
          <a:p>
            <a:r>
              <a:rPr lang="en-US" sz="1400" i="1" dirty="0"/>
              <a:t>*</a:t>
            </a:r>
            <a:r>
              <a:rPr lang="en-US" sz="1400" dirty="0"/>
              <a:t>Reported in World Bank. 2017. From panic and neglect to investing in health security: financing pandemic preparedness at a national level. Washington, D.C. </a:t>
            </a:r>
          </a:p>
        </p:txBody>
      </p:sp>
      <p:sp>
        <p:nvSpPr>
          <p:cNvPr id="6" name="Star: 6 Points 5">
            <a:extLst>
              <a:ext uri="{FF2B5EF4-FFF2-40B4-BE49-F238E27FC236}">
                <a16:creationId xmlns:a16="http://schemas.microsoft.com/office/drawing/2014/main" id="{7AEBFEAA-FEC2-4B41-BD4C-4A54195CF817}"/>
              </a:ext>
            </a:extLst>
          </p:cNvPr>
          <p:cNvSpPr/>
          <p:nvPr/>
        </p:nvSpPr>
        <p:spPr>
          <a:xfrm>
            <a:off x="7760525" y="176100"/>
            <a:ext cx="1036467" cy="886742"/>
          </a:xfrm>
          <a:prstGeom prst="star6">
            <a:avLst/>
          </a:prstGeom>
          <a:ln>
            <a:solidFill>
              <a:schemeClr val="accent2"/>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900" b="1" dirty="0"/>
              <a:t>Key Message</a:t>
            </a:r>
          </a:p>
        </p:txBody>
      </p:sp>
    </p:spTree>
    <p:extLst>
      <p:ext uri="{BB962C8B-B14F-4D97-AF65-F5344CB8AC3E}">
        <p14:creationId xmlns:p14="http://schemas.microsoft.com/office/powerpoint/2010/main" val="224613259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D8E3B2-57DC-48C8-A36E-34785FD845B2}"/>
              </a:ext>
            </a:extLst>
          </p:cNvPr>
          <p:cNvSpPr>
            <a:spLocks noGrp="1"/>
          </p:cNvSpPr>
          <p:nvPr>
            <p:ph type="title"/>
          </p:nvPr>
        </p:nvSpPr>
        <p:spPr>
          <a:xfrm>
            <a:off x="457200" y="274638"/>
            <a:ext cx="7845552" cy="1143000"/>
          </a:xfrm>
        </p:spPr>
        <p:txBody>
          <a:bodyPr>
            <a:normAutofit/>
          </a:bodyPr>
          <a:lstStyle/>
          <a:p>
            <a:r>
              <a:rPr lang="en-US" dirty="0"/>
              <a:t>#3 Strong Immunization Programs Are A Platform For Outbreak Prevention and preparedness (2/2)</a:t>
            </a:r>
          </a:p>
        </p:txBody>
      </p:sp>
      <p:sp>
        <p:nvSpPr>
          <p:cNvPr id="3" name="Content Placeholder 2">
            <a:extLst>
              <a:ext uri="{FF2B5EF4-FFF2-40B4-BE49-F238E27FC236}">
                <a16:creationId xmlns:a16="http://schemas.microsoft.com/office/drawing/2014/main" id="{3D0E251D-2805-4D85-9BDD-32477F464E4B}"/>
              </a:ext>
            </a:extLst>
          </p:cNvPr>
          <p:cNvSpPr>
            <a:spLocks noGrp="1"/>
          </p:cNvSpPr>
          <p:nvPr>
            <p:ph idx="1"/>
          </p:nvPr>
        </p:nvSpPr>
        <p:spPr>
          <a:xfrm>
            <a:off x="457200" y="1417638"/>
            <a:ext cx="8229600" cy="4412576"/>
          </a:xfrm>
        </p:spPr>
        <p:txBody>
          <a:bodyPr>
            <a:normAutofit/>
          </a:bodyPr>
          <a:lstStyle/>
          <a:p>
            <a:r>
              <a:rPr lang="en-US" dirty="0"/>
              <a:t>Immunization can directly prevent outbreaks of some diseases, including yellow fever, cholera, meningitis, measles, and Japanese encephalitis, for which vaccines already exist. </a:t>
            </a:r>
          </a:p>
          <a:p>
            <a:endParaRPr lang="en-US" dirty="0"/>
          </a:p>
          <a:p>
            <a:r>
              <a:rPr lang="en-US" dirty="0"/>
              <a:t>Strong immunization programs allow countries to respond quickly when new vaccines against additional outbreak diseases become available. </a:t>
            </a:r>
          </a:p>
          <a:p>
            <a:endParaRPr lang="en-US" dirty="0"/>
          </a:p>
          <a:p>
            <a:r>
              <a:rPr lang="en-US" dirty="0"/>
              <a:t>Full immunization for health workers is vital. </a:t>
            </a:r>
          </a:p>
          <a:p>
            <a:endParaRPr lang="en-US" dirty="0"/>
          </a:p>
          <a:p>
            <a:r>
              <a:rPr lang="en-US" dirty="0"/>
              <a:t>Epidemic preparedness plans, public health communications, and infectious disease surveillance also critically important</a:t>
            </a:r>
          </a:p>
          <a:p>
            <a:endParaRPr lang="en-US" dirty="0"/>
          </a:p>
          <a:p>
            <a:pPr marL="0" indent="0">
              <a:buNone/>
            </a:pPr>
            <a:endParaRPr lang="en-US" dirty="0"/>
          </a:p>
        </p:txBody>
      </p:sp>
      <p:sp>
        <p:nvSpPr>
          <p:cNvPr id="5" name="Slide Number Placeholder 4">
            <a:extLst>
              <a:ext uri="{FF2B5EF4-FFF2-40B4-BE49-F238E27FC236}">
                <a16:creationId xmlns:a16="http://schemas.microsoft.com/office/drawing/2014/main" id="{5CF8E1FE-CBC3-404C-858B-E582E2347A12}"/>
              </a:ext>
            </a:extLst>
          </p:cNvPr>
          <p:cNvSpPr>
            <a:spLocks noGrp="1"/>
          </p:cNvSpPr>
          <p:nvPr>
            <p:ph type="sldNum" sz="quarter" idx="4"/>
          </p:nvPr>
        </p:nvSpPr>
        <p:spPr/>
        <p:txBody>
          <a:bodyPr/>
          <a:lstStyle/>
          <a:p>
            <a:r>
              <a:rPr lang="en-US" dirty="0">
                <a:solidFill>
                  <a:schemeClr val="tx2"/>
                </a:solidFill>
                <a:latin typeface="Arial"/>
                <a:cs typeface="Arial"/>
              </a:rPr>
              <a:t>www.lnct.global </a:t>
            </a:r>
            <a:r>
              <a:rPr lang="en-US" dirty="0">
                <a:latin typeface="Arial"/>
                <a:cs typeface="Arial"/>
              </a:rPr>
              <a:t>| </a:t>
            </a:r>
            <a:fld id="{2459FD92-E8AB-4F86-BA9A-090210CAFD7B}" type="slidenum">
              <a:rPr lang="en-US" smtClean="0">
                <a:latin typeface="Arial"/>
                <a:cs typeface="Arial"/>
              </a:rPr>
              <a:pPr/>
              <a:t>13</a:t>
            </a:fld>
            <a:endParaRPr lang="en-US" dirty="0">
              <a:solidFill>
                <a:srgbClr val="E32726"/>
              </a:solidFill>
              <a:latin typeface="Arial"/>
              <a:cs typeface="Arial"/>
            </a:endParaRPr>
          </a:p>
        </p:txBody>
      </p:sp>
      <p:sp>
        <p:nvSpPr>
          <p:cNvPr id="6" name="Star: 6 Points 5">
            <a:extLst>
              <a:ext uri="{FF2B5EF4-FFF2-40B4-BE49-F238E27FC236}">
                <a16:creationId xmlns:a16="http://schemas.microsoft.com/office/drawing/2014/main" id="{B7AD3830-933B-4411-B370-D7D79ECFBF8C}"/>
              </a:ext>
            </a:extLst>
          </p:cNvPr>
          <p:cNvSpPr/>
          <p:nvPr/>
        </p:nvSpPr>
        <p:spPr>
          <a:xfrm>
            <a:off x="7760525" y="176100"/>
            <a:ext cx="1036467" cy="886742"/>
          </a:xfrm>
          <a:prstGeom prst="star6">
            <a:avLst/>
          </a:prstGeom>
          <a:ln>
            <a:solidFill>
              <a:schemeClr val="accent2"/>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900" b="1" dirty="0"/>
              <a:t>Key Message</a:t>
            </a:r>
          </a:p>
        </p:txBody>
      </p:sp>
    </p:spTree>
    <p:extLst>
      <p:ext uri="{BB962C8B-B14F-4D97-AF65-F5344CB8AC3E}">
        <p14:creationId xmlns:p14="http://schemas.microsoft.com/office/powerpoint/2010/main" val="197437155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D8E3B2-57DC-48C8-A36E-34785FD845B2}"/>
              </a:ext>
            </a:extLst>
          </p:cNvPr>
          <p:cNvSpPr>
            <a:spLocks noGrp="1"/>
          </p:cNvSpPr>
          <p:nvPr>
            <p:ph type="title"/>
          </p:nvPr>
        </p:nvSpPr>
        <p:spPr>
          <a:xfrm>
            <a:off x="457200" y="274638"/>
            <a:ext cx="7845552" cy="1143000"/>
          </a:xfrm>
        </p:spPr>
        <p:txBody>
          <a:bodyPr>
            <a:normAutofit fontScale="90000"/>
          </a:bodyPr>
          <a:lstStyle/>
          <a:p>
            <a:r>
              <a:rPr lang="en-US" dirty="0"/>
              <a:t>#4 Immunization programs can counteract antimicrobial resistance, one of the greatest health challenges facing the world by:</a:t>
            </a:r>
          </a:p>
        </p:txBody>
      </p:sp>
      <p:sp>
        <p:nvSpPr>
          <p:cNvPr id="3" name="Content Placeholder 2">
            <a:extLst>
              <a:ext uri="{FF2B5EF4-FFF2-40B4-BE49-F238E27FC236}">
                <a16:creationId xmlns:a16="http://schemas.microsoft.com/office/drawing/2014/main" id="{3D0E251D-2805-4D85-9BDD-32477F464E4B}"/>
              </a:ext>
            </a:extLst>
          </p:cNvPr>
          <p:cNvSpPr>
            <a:spLocks noGrp="1"/>
          </p:cNvSpPr>
          <p:nvPr>
            <p:ph idx="1"/>
          </p:nvPr>
        </p:nvSpPr>
        <p:spPr>
          <a:xfrm>
            <a:off x="457200" y="1417638"/>
            <a:ext cx="8229600" cy="4412576"/>
          </a:xfrm>
        </p:spPr>
        <p:txBody>
          <a:bodyPr>
            <a:normAutofit fontScale="85000" lnSpcReduction="20000"/>
          </a:bodyPr>
          <a:lstStyle/>
          <a:p>
            <a:endParaRPr lang="en-US" dirty="0"/>
          </a:p>
          <a:p>
            <a:r>
              <a:rPr lang="en-US" dirty="0"/>
              <a:t>Reducing disease incidence, including sensitive and resistant infections, which in turn reduces the incidence and severity of resistant infections </a:t>
            </a:r>
          </a:p>
          <a:p>
            <a:endParaRPr lang="en-US" dirty="0"/>
          </a:p>
          <a:p>
            <a:r>
              <a:rPr lang="en-US" dirty="0"/>
              <a:t>Reducing disease incidence also reduces the use of antimicrobials (both appropriate and inappropriate)</a:t>
            </a:r>
          </a:p>
          <a:p>
            <a:endParaRPr lang="en-US" dirty="0"/>
          </a:p>
          <a:p>
            <a:r>
              <a:rPr lang="en-US" dirty="0"/>
              <a:t>If pneumococcal conjugate vaccine were universally introduced in all low and low-middle income countries, it would avert an estimated 11.4m days of antibiotic use, a 47% reduction </a:t>
            </a:r>
            <a:r>
              <a:rPr lang="en-US" baseline="30000" dirty="0"/>
              <a:t>1</a:t>
            </a:r>
          </a:p>
          <a:p>
            <a:endParaRPr lang="en-US" dirty="0"/>
          </a:p>
          <a:p>
            <a:r>
              <a:rPr lang="en-US" dirty="0"/>
              <a:t>“Resistance is inevitable when antibiotics are used…a continual pipeline of antibiotics is needed” but “Vaccines can be used for decades without generating significant resistance”</a:t>
            </a:r>
            <a:r>
              <a:rPr lang="en-US" baseline="30000" dirty="0"/>
              <a:t>2</a:t>
            </a:r>
          </a:p>
          <a:p>
            <a:endParaRPr lang="en-US" baseline="30000" dirty="0"/>
          </a:p>
          <a:p>
            <a:pPr marL="0" indent="0">
              <a:buNone/>
            </a:pPr>
            <a:r>
              <a:rPr lang="en-US" sz="1800" baseline="30000" dirty="0"/>
              <a:t>1</a:t>
            </a:r>
            <a:r>
              <a:rPr lang="en-US" sz="1800" dirty="0"/>
              <a:t>Laxminarayan R, </a:t>
            </a:r>
            <a:r>
              <a:rPr lang="en-US" sz="1800" dirty="0" err="1"/>
              <a:t>Matsoso</a:t>
            </a:r>
            <a:r>
              <a:rPr lang="en-US" sz="1800" dirty="0"/>
              <a:t> P, Pant S, Brower C, </a:t>
            </a:r>
            <a:r>
              <a:rPr lang="en-US" sz="1800" dirty="0" err="1"/>
              <a:t>Rottingen</a:t>
            </a:r>
            <a:r>
              <a:rPr lang="en-US" sz="1800" dirty="0"/>
              <a:t> J.A. et al. Access to effective antimicrobials: a worldwide challenge. The Lancet. 2016 Jun;387(10036):168-75</a:t>
            </a:r>
          </a:p>
          <a:p>
            <a:pPr marL="0" indent="0">
              <a:buNone/>
            </a:pPr>
            <a:endParaRPr lang="en-US" sz="1800" baseline="30000" dirty="0"/>
          </a:p>
          <a:p>
            <a:pPr marL="0" indent="0">
              <a:buNone/>
            </a:pPr>
            <a:r>
              <a:rPr lang="en-US" sz="1800" baseline="30000" dirty="0"/>
              <a:t>2 </a:t>
            </a:r>
            <a:r>
              <a:rPr lang="en-US" sz="1800" dirty="0"/>
              <a:t>https://www.pnas.org/content/115/51/12868.full </a:t>
            </a:r>
          </a:p>
          <a:p>
            <a:endParaRPr lang="en-US" dirty="0"/>
          </a:p>
          <a:p>
            <a:endParaRPr lang="en-US" dirty="0"/>
          </a:p>
        </p:txBody>
      </p:sp>
      <p:sp>
        <p:nvSpPr>
          <p:cNvPr id="5" name="Slide Number Placeholder 4">
            <a:extLst>
              <a:ext uri="{FF2B5EF4-FFF2-40B4-BE49-F238E27FC236}">
                <a16:creationId xmlns:a16="http://schemas.microsoft.com/office/drawing/2014/main" id="{5CF8E1FE-CBC3-404C-858B-E582E2347A12}"/>
              </a:ext>
            </a:extLst>
          </p:cNvPr>
          <p:cNvSpPr>
            <a:spLocks noGrp="1"/>
          </p:cNvSpPr>
          <p:nvPr>
            <p:ph type="sldNum" sz="quarter" idx="4"/>
          </p:nvPr>
        </p:nvSpPr>
        <p:spPr/>
        <p:txBody>
          <a:bodyPr/>
          <a:lstStyle/>
          <a:p>
            <a:r>
              <a:rPr lang="en-US" dirty="0">
                <a:solidFill>
                  <a:schemeClr val="tx2"/>
                </a:solidFill>
                <a:latin typeface="Arial"/>
                <a:cs typeface="Arial"/>
              </a:rPr>
              <a:t>www.lnct.global </a:t>
            </a:r>
            <a:r>
              <a:rPr lang="en-US" dirty="0">
                <a:latin typeface="Arial"/>
                <a:cs typeface="Arial"/>
              </a:rPr>
              <a:t>| </a:t>
            </a:r>
            <a:fld id="{2459FD92-E8AB-4F86-BA9A-090210CAFD7B}" type="slidenum">
              <a:rPr lang="en-US" smtClean="0">
                <a:latin typeface="Arial"/>
                <a:cs typeface="Arial"/>
              </a:rPr>
              <a:pPr/>
              <a:t>14</a:t>
            </a:fld>
            <a:endParaRPr lang="en-US" dirty="0">
              <a:solidFill>
                <a:srgbClr val="E32726"/>
              </a:solidFill>
              <a:latin typeface="Arial"/>
              <a:cs typeface="Arial"/>
            </a:endParaRPr>
          </a:p>
        </p:txBody>
      </p:sp>
      <p:sp>
        <p:nvSpPr>
          <p:cNvPr id="6" name="Star: 6 Points 5">
            <a:extLst>
              <a:ext uri="{FF2B5EF4-FFF2-40B4-BE49-F238E27FC236}">
                <a16:creationId xmlns:a16="http://schemas.microsoft.com/office/drawing/2014/main" id="{B7AD3830-933B-4411-B370-D7D79ECFBF8C}"/>
              </a:ext>
            </a:extLst>
          </p:cNvPr>
          <p:cNvSpPr/>
          <p:nvPr/>
        </p:nvSpPr>
        <p:spPr>
          <a:xfrm>
            <a:off x="7976543" y="176539"/>
            <a:ext cx="1036467" cy="886742"/>
          </a:xfrm>
          <a:prstGeom prst="star6">
            <a:avLst/>
          </a:prstGeom>
          <a:ln>
            <a:solidFill>
              <a:schemeClr val="accent2"/>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900" b="1" dirty="0"/>
              <a:t>Key Message</a:t>
            </a:r>
          </a:p>
        </p:txBody>
      </p:sp>
    </p:spTree>
    <p:extLst>
      <p:ext uri="{BB962C8B-B14F-4D97-AF65-F5344CB8AC3E}">
        <p14:creationId xmlns:p14="http://schemas.microsoft.com/office/powerpoint/2010/main" val="102023363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0912B5-FE99-4A0D-B4F1-4AB69D7EA0FE}"/>
              </a:ext>
            </a:extLst>
          </p:cNvPr>
          <p:cNvSpPr>
            <a:spLocks noGrp="1"/>
          </p:cNvSpPr>
          <p:nvPr>
            <p:ph type="title"/>
          </p:nvPr>
        </p:nvSpPr>
        <p:spPr>
          <a:xfrm>
            <a:off x="457199" y="274638"/>
            <a:ext cx="7852867" cy="1143000"/>
          </a:xfrm>
        </p:spPr>
        <p:txBody>
          <a:bodyPr>
            <a:normAutofit fontScale="90000"/>
          </a:bodyPr>
          <a:lstStyle/>
          <a:p>
            <a:r>
              <a:rPr lang="en-US" dirty="0"/>
              <a:t>Using Data To Support Prioritization Of Health Within The Government Budget And Prioritization Of PHC Within Health</a:t>
            </a:r>
          </a:p>
        </p:txBody>
      </p:sp>
      <p:graphicFrame>
        <p:nvGraphicFramePr>
          <p:cNvPr id="6" name="Content Placeholder 5">
            <a:extLst>
              <a:ext uri="{FF2B5EF4-FFF2-40B4-BE49-F238E27FC236}">
                <a16:creationId xmlns:a16="http://schemas.microsoft.com/office/drawing/2014/main" id="{F626D1D3-5C32-46A4-BCA3-370B805395BA}"/>
              </a:ext>
            </a:extLst>
          </p:cNvPr>
          <p:cNvGraphicFramePr>
            <a:graphicFrameLocks noGrp="1"/>
          </p:cNvGraphicFramePr>
          <p:nvPr>
            <p:ph idx="1"/>
            <p:extLst>
              <p:ext uri="{D42A27DB-BD31-4B8C-83A1-F6EECF244321}">
                <p14:modId xmlns:p14="http://schemas.microsoft.com/office/powerpoint/2010/main" val="4072252787"/>
              </p:ext>
            </p:extLst>
          </p:nvPr>
        </p:nvGraphicFramePr>
        <p:xfrm>
          <a:off x="457200" y="1417638"/>
          <a:ext cx="8229600" cy="3724460"/>
        </p:xfrm>
        <a:graphic>
          <a:graphicData uri="http://schemas.openxmlformats.org/drawingml/2006/table">
            <a:tbl>
              <a:tblPr firstRow="1" bandRow="1">
                <a:tableStyleId>{5C22544A-7EE6-4342-B048-85BDC9FD1C3A}</a:tableStyleId>
              </a:tblPr>
              <a:tblGrid>
                <a:gridCol w="3583858">
                  <a:extLst>
                    <a:ext uri="{9D8B030D-6E8A-4147-A177-3AD203B41FA5}">
                      <a16:colId xmlns:a16="http://schemas.microsoft.com/office/drawing/2014/main" val="390586330"/>
                    </a:ext>
                  </a:extLst>
                </a:gridCol>
                <a:gridCol w="4645742">
                  <a:extLst>
                    <a:ext uri="{9D8B030D-6E8A-4147-A177-3AD203B41FA5}">
                      <a16:colId xmlns:a16="http://schemas.microsoft.com/office/drawing/2014/main" val="1200782510"/>
                    </a:ext>
                  </a:extLst>
                </a:gridCol>
              </a:tblGrid>
              <a:tr h="358878">
                <a:tc>
                  <a:txBody>
                    <a:bodyPr/>
                    <a:lstStyle/>
                    <a:p>
                      <a:r>
                        <a:rPr lang="en-US" dirty="0"/>
                        <a:t>Country Data Requirements</a:t>
                      </a:r>
                    </a:p>
                  </a:txBody>
                  <a:tcPr/>
                </a:tc>
                <a:tc>
                  <a:txBody>
                    <a:bodyPr/>
                    <a:lstStyle/>
                    <a:p>
                      <a:r>
                        <a:rPr lang="en-US" dirty="0"/>
                        <a:t>Example Analysis</a:t>
                      </a:r>
                    </a:p>
                  </a:txBody>
                  <a:tcPr/>
                </a:tc>
                <a:extLst>
                  <a:ext uri="{0D108BD9-81ED-4DB2-BD59-A6C34878D82A}">
                    <a16:rowId xmlns:a16="http://schemas.microsoft.com/office/drawing/2014/main" val="1738736081"/>
                  </a:ext>
                </a:extLst>
              </a:tr>
              <a:tr h="828860">
                <a:tc>
                  <a:txBody>
                    <a:bodyPr/>
                    <a:lstStyle/>
                    <a:p>
                      <a:r>
                        <a:rPr lang="en-US" sz="1400" b="0" kern="1200" dirty="0">
                          <a:solidFill>
                            <a:schemeClr val="dk1"/>
                          </a:solidFill>
                          <a:latin typeface="+mn-lt"/>
                          <a:ea typeface="+mn-ea"/>
                          <a:cs typeface="+mn-cs"/>
                        </a:rPr>
                        <a:t>Share of total government expenditures to MOH from </a:t>
                      </a:r>
                      <a:r>
                        <a:rPr lang="en-US" sz="1400" b="0" dirty="0"/>
                        <a:t>this year’s budget and previous years</a:t>
                      </a:r>
                    </a:p>
                  </a:txBody>
                  <a:tcPr/>
                </a:tc>
                <a:tc>
                  <a:txBody>
                    <a:bodyPr/>
                    <a:lstStyle/>
                    <a:p>
                      <a:r>
                        <a:rPr lang="en-US" sz="1400" dirty="0"/>
                        <a:t>Over time, is the figure growing, stable, declining?   Does it approach the Abuja target of 15% of government spending to health? </a:t>
                      </a:r>
                    </a:p>
                  </a:txBody>
                  <a:tcPr/>
                </a:tc>
                <a:extLst>
                  <a:ext uri="{0D108BD9-81ED-4DB2-BD59-A6C34878D82A}">
                    <a16:rowId xmlns:a16="http://schemas.microsoft.com/office/drawing/2014/main" val="2764701639"/>
                  </a:ext>
                </a:extLst>
              </a:tr>
              <a:tr h="472440">
                <a:tc>
                  <a:txBody>
                    <a:bodyPr/>
                    <a:lstStyle/>
                    <a:p>
                      <a:r>
                        <a:rPr lang="en-US" sz="1400" b="0" dirty="0"/>
                        <a:t>Share of total MOH budget for PHC (how to measure this will depend on how your budget is organized)</a:t>
                      </a:r>
                    </a:p>
                  </a:txBody>
                  <a:tcPr/>
                </a:tc>
                <a:tc>
                  <a:txBody>
                    <a:bodyPr/>
                    <a:lstStyle/>
                    <a:p>
                      <a:r>
                        <a:rPr lang="en-US" sz="1400" dirty="0"/>
                        <a:t>Is this figure growing, stable, declining over time?</a:t>
                      </a:r>
                    </a:p>
                  </a:txBody>
                  <a:tcPr/>
                </a:tc>
                <a:extLst>
                  <a:ext uri="{0D108BD9-81ED-4DB2-BD59-A6C34878D82A}">
                    <a16:rowId xmlns:a16="http://schemas.microsoft.com/office/drawing/2014/main" val="2222840242"/>
                  </a:ext>
                </a:extLst>
              </a:tr>
              <a:tr h="472440">
                <a:tc>
                  <a:txBody>
                    <a:bodyPr/>
                    <a:lstStyle/>
                    <a:p>
                      <a:r>
                        <a:rPr lang="en-US" sz="1400" b="0" dirty="0"/>
                        <a:t>WHO database on health expenditure. </a:t>
                      </a:r>
                      <a:r>
                        <a:rPr lang="en-US" sz="1400" b="0" dirty="0">
                          <a:hlinkClick r:id="rId3"/>
                        </a:rPr>
                        <a:t>http://apps.who.int/nha/database/Select/Indicators/en</a:t>
                      </a:r>
                      <a:endParaRPr lang="en-US" sz="1400" b="0" dirty="0"/>
                    </a:p>
                    <a:p>
                      <a:endParaRPr lang="en-US" sz="1400" b="0" dirty="0"/>
                    </a:p>
                    <a:p>
                      <a:r>
                        <a:rPr lang="en-US" sz="1400" b="0" dirty="0"/>
                        <a:t>Download “General Government Health Expenditure (GGHE) as % of General Government Expenditures (GGE) for countries you wish to examine</a:t>
                      </a:r>
                    </a:p>
                  </a:txBody>
                  <a:tcPr/>
                </a:tc>
                <a:tc>
                  <a:txBody>
                    <a:bodyPr/>
                    <a:lstStyle/>
                    <a:p>
                      <a:r>
                        <a:rPr lang="en-US" sz="1400" dirty="0"/>
                        <a:t>How does our share of government spending on health compare to peer countries? </a:t>
                      </a:r>
                    </a:p>
                  </a:txBody>
                  <a:tcPr/>
                </a:tc>
                <a:extLst>
                  <a:ext uri="{0D108BD9-81ED-4DB2-BD59-A6C34878D82A}">
                    <a16:rowId xmlns:a16="http://schemas.microsoft.com/office/drawing/2014/main" val="4020545105"/>
                  </a:ext>
                </a:extLst>
              </a:tr>
            </a:tbl>
          </a:graphicData>
        </a:graphic>
      </p:graphicFrame>
      <p:sp>
        <p:nvSpPr>
          <p:cNvPr id="5" name="Slide Number Placeholder 4">
            <a:extLst>
              <a:ext uri="{FF2B5EF4-FFF2-40B4-BE49-F238E27FC236}">
                <a16:creationId xmlns:a16="http://schemas.microsoft.com/office/drawing/2014/main" id="{EB86234E-E7B5-49ED-9ABB-B961F5835DDE}"/>
              </a:ext>
            </a:extLst>
          </p:cNvPr>
          <p:cNvSpPr>
            <a:spLocks noGrp="1"/>
          </p:cNvSpPr>
          <p:nvPr>
            <p:ph type="sldNum" sz="quarter" idx="4"/>
          </p:nvPr>
        </p:nvSpPr>
        <p:spPr/>
        <p:txBody>
          <a:bodyPr/>
          <a:lstStyle/>
          <a:p>
            <a:r>
              <a:rPr lang="en-US" dirty="0" err="1">
                <a:solidFill>
                  <a:schemeClr val="tx2"/>
                </a:solidFill>
                <a:latin typeface="Arial"/>
                <a:cs typeface="Arial"/>
              </a:rPr>
              <a:t>www.lnct.global</a:t>
            </a:r>
            <a:r>
              <a:rPr lang="en-US" dirty="0">
                <a:solidFill>
                  <a:schemeClr val="tx2"/>
                </a:solidFill>
                <a:latin typeface="Arial"/>
                <a:cs typeface="Arial"/>
              </a:rPr>
              <a:t> </a:t>
            </a:r>
            <a:r>
              <a:rPr lang="en-US" dirty="0">
                <a:latin typeface="Arial"/>
                <a:cs typeface="Arial"/>
              </a:rPr>
              <a:t>| </a:t>
            </a:r>
            <a:fld id="{2459FD92-E8AB-4F86-BA9A-090210CAFD7B}" type="slidenum">
              <a:rPr lang="en-US" smtClean="0">
                <a:latin typeface="Arial"/>
                <a:cs typeface="Arial"/>
              </a:rPr>
              <a:pPr/>
              <a:t>15</a:t>
            </a:fld>
            <a:endParaRPr lang="en-US" dirty="0">
              <a:solidFill>
                <a:srgbClr val="E32726"/>
              </a:solidFill>
              <a:latin typeface="Arial"/>
              <a:cs typeface="Arial"/>
            </a:endParaRPr>
          </a:p>
        </p:txBody>
      </p:sp>
      <p:sp>
        <p:nvSpPr>
          <p:cNvPr id="8" name="Star: 6 Points 7">
            <a:extLst>
              <a:ext uri="{FF2B5EF4-FFF2-40B4-BE49-F238E27FC236}">
                <a16:creationId xmlns:a16="http://schemas.microsoft.com/office/drawing/2014/main" id="{802928AB-761B-4E5B-A5F7-B36F013DD2FF}"/>
              </a:ext>
            </a:extLst>
          </p:cNvPr>
          <p:cNvSpPr/>
          <p:nvPr/>
        </p:nvSpPr>
        <p:spPr>
          <a:xfrm>
            <a:off x="7980200" y="97824"/>
            <a:ext cx="1036467" cy="886742"/>
          </a:xfrm>
          <a:prstGeom prst="star6">
            <a:avLst/>
          </a:prstGeom>
          <a:solidFill>
            <a:srgbClr val="002060"/>
          </a:solidFill>
          <a:ln>
            <a:solidFill>
              <a:srgbClr val="002060"/>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1600" b="1" dirty="0"/>
              <a:t>Data</a:t>
            </a:r>
          </a:p>
        </p:txBody>
      </p:sp>
    </p:spTree>
    <p:extLst>
      <p:ext uri="{BB962C8B-B14F-4D97-AF65-F5344CB8AC3E}">
        <p14:creationId xmlns:p14="http://schemas.microsoft.com/office/powerpoint/2010/main" val="372074160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C12248-941C-4A80-BF47-4FEC9F289827}"/>
              </a:ext>
            </a:extLst>
          </p:cNvPr>
          <p:cNvSpPr>
            <a:spLocks noGrp="1"/>
          </p:cNvSpPr>
          <p:nvPr>
            <p:ph type="title"/>
          </p:nvPr>
        </p:nvSpPr>
        <p:spPr>
          <a:xfrm>
            <a:off x="457200" y="274638"/>
            <a:ext cx="7526593" cy="1143000"/>
          </a:xfrm>
        </p:spPr>
        <p:txBody>
          <a:bodyPr>
            <a:normAutofit/>
          </a:bodyPr>
          <a:lstStyle/>
          <a:p>
            <a:r>
              <a:rPr lang="en-US" dirty="0"/>
              <a:t>Illustration: “Our Country Is Lagging Behind In Investing In Health”</a:t>
            </a:r>
            <a:endParaRPr lang="en-US" sz="2200" i="1" dirty="0"/>
          </a:p>
        </p:txBody>
      </p:sp>
      <p:graphicFrame>
        <p:nvGraphicFramePr>
          <p:cNvPr id="9" name="Content Placeholder 8">
            <a:extLst>
              <a:ext uri="{FF2B5EF4-FFF2-40B4-BE49-F238E27FC236}">
                <a16:creationId xmlns:a16="http://schemas.microsoft.com/office/drawing/2014/main" id="{F3155F1C-D86F-404A-B1A5-62CEC39AC7AB}"/>
              </a:ext>
            </a:extLst>
          </p:cNvPr>
          <p:cNvGraphicFramePr>
            <a:graphicFrameLocks noGrp="1"/>
          </p:cNvGraphicFramePr>
          <p:nvPr>
            <p:ph idx="1"/>
            <p:extLst>
              <p:ext uri="{D42A27DB-BD31-4B8C-83A1-F6EECF244321}">
                <p14:modId xmlns:p14="http://schemas.microsoft.com/office/powerpoint/2010/main" val="635761591"/>
              </p:ext>
            </p:extLst>
          </p:nvPr>
        </p:nvGraphicFramePr>
        <p:xfrm>
          <a:off x="763335" y="2491750"/>
          <a:ext cx="8229600" cy="3052763"/>
        </p:xfrm>
        <a:graphic>
          <a:graphicData uri="http://schemas.openxmlformats.org/drawingml/2006/chart">
            <c:chart xmlns:c="http://schemas.openxmlformats.org/drawingml/2006/chart" xmlns:r="http://schemas.openxmlformats.org/officeDocument/2006/relationships" r:id="rId3"/>
          </a:graphicData>
        </a:graphic>
      </p:graphicFrame>
      <p:sp>
        <p:nvSpPr>
          <p:cNvPr id="3" name="Text Placeholder 2">
            <a:extLst>
              <a:ext uri="{FF2B5EF4-FFF2-40B4-BE49-F238E27FC236}">
                <a16:creationId xmlns:a16="http://schemas.microsoft.com/office/drawing/2014/main" id="{1E2B1DF1-E458-4717-B479-EB476B3519AC}"/>
              </a:ext>
            </a:extLst>
          </p:cNvPr>
          <p:cNvSpPr>
            <a:spLocks noGrp="1"/>
          </p:cNvSpPr>
          <p:nvPr>
            <p:ph type="body" sz="quarter" idx="10"/>
          </p:nvPr>
        </p:nvSpPr>
        <p:spPr>
          <a:xfrm>
            <a:off x="457200" y="1431019"/>
            <a:ext cx="8229600" cy="609600"/>
          </a:xfrm>
        </p:spPr>
        <p:txBody>
          <a:bodyPr>
            <a:noAutofit/>
          </a:bodyPr>
          <a:lstStyle/>
          <a:p>
            <a:r>
              <a:rPr lang="en-US" sz="1500" i="1" dirty="0"/>
              <a:t>Argument for investment: Our country’s government health spending as a percent of total government spending is low:  almost half the average for all LMICs, and much less than our neighboring countries</a:t>
            </a:r>
          </a:p>
        </p:txBody>
      </p:sp>
      <p:sp>
        <p:nvSpPr>
          <p:cNvPr id="5" name="Slide Number Placeholder 4">
            <a:extLst>
              <a:ext uri="{FF2B5EF4-FFF2-40B4-BE49-F238E27FC236}">
                <a16:creationId xmlns:a16="http://schemas.microsoft.com/office/drawing/2014/main" id="{F4D29E01-47B7-4904-A681-09B9EA56B640}"/>
              </a:ext>
            </a:extLst>
          </p:cNvPr>
          <p:cNvSpPr>
            <a:spLocks noGrp="1"/>
          </p:cNvSpPr>
          <p:nvPr>
            <p:ph type="sldNum" sz="quarter" idx="4"/>
          </p:nvPr>
        </p:nvSpPr>
        <p:spPr/>
        <p:txBody>
          <a:bodyPr/>
          <a:lstStyle/>
          <a:p>
            <a:r>
              <a:rPr lang="en-US">
                <a:solidFill>
                  <a:schemeClr val="tx2"/>
                </a:solidFill>
                <a:latin typeface="Arial"/>
                <a:cs typeface="Arial"/>
              </a:rPr>
              <a:t>www.lnct.global </a:t>
            </a:r>
            <a:r>
              <a:rPr lang="en-US">
                <a:latin typeface="Arial"/>
                <a:cs typeface="Arial"/>
              </a:rPr>
              <a:t>| </a:t>
            </a:r>
            <a:fld id="{2459FD92-E8AB-4F86-BA9A-090210CAFD7B}" type="slidenum">
              <a:rPr lang="en-US" smtClean="0">
                <a:latin typeface="Arial"/>
                <a:cs typeface="Arial"/>
              </a:rPr>
              <a:pPr/>
              <a:t>16</a:t>
            </a:fld>
            <a:endParaRPr lang="en-US" dirty="0">
              <a:solidFill>
                <a:srgbClr val="E32726"/>
              </a:solidFill>
              <a:latin typeface="Arial"/>
              <a:cs typeface="Arial"/>
            </a:endParaRPr>
          </a:p>
        </p:txBody>
      </p:sp>
      <p:sp>
        <p:nvSpPr>
          <p:cNvPr id="7" name="Rectangle 6">
            <a:extLst>
              <a:ext uri="{FF2B5EF4-FFF2-40B4-BE49-F238E27FC236}">
                <a16:creationId xmlns:a16="http://schemas.microsoft.com/office/drawing/2014/main" id="{B7FE54C2-1F41-4F20-9D3D-1A50316061A2}"/>
              </a:ext>
            </a:extLst>
          </p:cNvPr>
          <p:cNvSpPr/>
          <p:nvPr/>
        </p:nvSpPr>
        <p:spPr>
          <a:xfrm>
            <a:off x="1964825" y="6036915"/>
            <a:ext cx="5923936" cy="307777"/>
          </a:xfrm>
          <a:prstGeom prst="rect">
            <a:avLst/>
          </a:prstGeom>
        </p:spPr>
        <p:txBody>
          <a:bodyPr wrap="square">
            <a:spAutoFit/>
          </a:bodyPr>
          <a:lstStyle/>
          <a:p>
            <a:r>
              <a:rPr lang="en-US" sz="1400" dirty="0"/>
              <a:t>Source:  http://apps.who.int/nha/database/Home/Index/en</a:t>
            </a:r>
          </a:p>
        </p:txBody>
      </p:sp>
      <p:sp>
        <p:nvSpPr>
          <p:cNvPr id="12" name="TextBox 11">
            <a:extLst>
              <a:ext uri="{FF2B5EF4-FFF2-40B4-BE49-F238E27FC236}">
                <a16:creationId xmlns:a16="http://schemas.microsoft.com/office/drawing/2014/main" id="{3CDC446C-33F7-45B5-AE8C-75DA27078FEA}"/>
              </a:ext>
            </a:extLst>
          </p:cNvPr>
          <p:cNvSpPr txBox="1"/>
          <p:nvPr/>
        </p:nvSpPr>
        <p:spPr>
          <a:xfrm>
            <a:off x="2179929" y="4927593"/>
            <a:ext cx="1558409" cy="338554"/>
          </a:xfrm>
          <a:prstGeom prst="rect">
            <a:avLst/>
          </a:prstGeom>
          <a:noFill/>
        </p:spPr>
        <p:txBody>
          <a:bodyPr wrap="square" rtlCol="0">
            <a:spAutoFit/>
          </a:bodyPr>
          <a:lstStyle/>
          <a:p>
            <a:r>
              <a:rPr lang="en-US" sz="1600" b="1" dirty="0"/>
              <a:t>Our country</a:t>
            </a:r>
          </a:p>
        </p:txBody>
      </p:sp>
      <p:cxnSp>
        <p:nvCxnSpPr>
          <p:cNvPr id="14" name="Straight Arrow Connector 13">
            <a:extLst>
              <a:ext uri="{FF2B5EF4-FFF2-40B4-BE49-F238E27FC236}">
                <a16:creationId xmlns:a16="http://schemas.microsoft.com/office/drawing/2014/main" id="{D1099D97-31DB-44C6-8AE8-2EB6DDC6CB2A}"/>
              </a:ext>
            </a:extLst>
          </p:cNvPr>
          <p:cNvCxnSpPr/>
          <p:nvPr/>
        </p:nvCxnSpPr>
        <p:spPr>
          <a:xfrm flipV="1">
            <a:off x="3472782" y="4712801"/>
            <a:ext cx="159560" cy="42958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5" name="TextBox 14">
            <a:extLst>
              <a:ext uri="{FF2B5EF4-FFF2-40B4-BE49-F238E27FC236}">
                <a16:creationId xmlns:a16="http://schemas.microsoft.com/office/drawing/2014/main" id="{9D20E668-C3D0-4AD0-80B2-DDE6DB06C5BC}"/>
              </a:ext>
            </a:extLst>
          </p:cNvPr>
          <p:cNvSpPr txBox="1"/>
          <p:nvPr/>
        </p:nvSpPr>
        <p:spPr>
          <a:xfrm>
            <a:off x="209337" y="2491750"/>
            <a:ext cx="553998" cy="2840272"/>
          </a:xfrm>
          <a:prstGeom prst="rect">
            <a:avLst/>
          </a:prstGeom>
          <a:noFill/>
        </p:spPr>
        <p:txBody>
          <a:bodyPr vert="vert270" wrap="square" rtlCol="0">
            <a:spAutoFit/>
          </a:bodyPr>
          <a:lstStyle/>
          <a:p>
            <a:pPr algn="ctr"/>
            <a:r>
              <a:rPr lang="en-US" sz="1200" dirty="0"/>
              <a:t>Government health spending as percent of total government spending</a:t>
            </a:r>
          </a:p>
        </p:txBody>
      </p:sp>
      <p:sp>
        <p:nvSpPr>
          <p:cNvPr id="13" name="Star: 6 Points 12">
            <a:extLst>
              <a:ext uri="{FF2B5EF4-FFF2-40B4-BE49-F238E27FC236}">
                <a16:creationId xmlns:a16="http://schemas.microsoft.com/office/drawing/2014/main" id="{B95872AD-E16E-40C4-8601-94F18357015D}"/>
              </a:ext>
            </a:extLst>
          </p:cNvPr>
          <p:cNvSpPr/>
          <p:nvPr/>
        </p:nvSpPr>
        <p:spPr>
          <a:xfrm>
            <a:off x="7888761" y="183415"/>
            <a:ext cx="1036467" cy="886742"/>
          </a:xfrm>
          <a:prstGeom prst="star6">
            <a:avLst/>
          </a:prstGeom>
          <a:solidFill>
            <a:srgbClr val="002060"/>
          </a:solidFill>
          <a:ln>
            <a:solidFill>
              <a:srgbClr val="002060"/>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1600" b="1" dirty="0"/>
              <a:t>Data</a:t>
            </a:r>
          </a:p>
        </p:txBody>
      </p:sp>
    </p:spTree>
    <p:extLst>
      <p:ext uri="{BB962C8B-B14F-4D97-AF65-F5344CB8AC3E}">
        <p14:creationId xmlns:p14="http://schemas.microsoft.com/office/powerpoint/2010/main" val="374560059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866329-C078-4BEE-9ED6-7DEBDB95FCDC}"/>
              </a:ext>
            </a:extLst>
          </p:cNvPr>
          <p:cNvSpPr>
            <a:spLocks noGrp="1"/>
          </p:cNvSpPr>
          <p:nvPr>
            <p:ph type="title"/>
          </p:nvPr>
        </p:nvSpPr>
        <p:spPr>
          <a:xfrm>
            <a:off x="457201" y="274638"/>
            <a:ext cx="7366276" cy="1143000"/>
          </a:xfrm>
        </p:spPr>
        <p:txBody>
          <a:bodyPr>
            <a:normAutofit/>
          </a:bodyPr>
          <a:lstStyle/>
          <a:p>
            <a:r>
              <a:rPr lang="en-US" dirty="0"/>
              <a:t>Illustration: “Our Country Is Lagging Behind In Investing In Health”</a:t>
            </a:r>
            <a:endParaRPr lang="en-US" sz="2200" i="1" dirty="0"/>
          </a:p>
        </p:txBody>
      </p:sp>
      <p:sp>
        <p:nvSpPr>
          <p:cNvPr id="4" name="Text Placeholder 3">
            <a:extLst>
              <a:ext uri="{FF2B5EF4-FFF2-40B4-BE49-F238E27FC236}">
                <a16:creationId xmlns:a16="http://schemas.microsoft.com/office/drawing/2014/main" id="{9FAEC159-CCA0-4460-BE67-F8F4582F3AD2}"/>
              </a:ext>
            </a:extLst>
          </p:cNvPr>
          <p:cNvSpPr>
            <a:spLocks noGrp="1"/>
          </p:cNvSpPr>
          <p:nvPr>
            <p:ph type="body" sz="quarter" idx="10"/>
          </p:nvPr>
        </p:nvSpPr>
        <p:spPr>
          <a:xfrm>
            <a:off x="516577" y="2079409"/>
            <a:ext cx="8229600" cy="609600"/>
          </a:xfrm>
        </p:spPr>
        <p:txBody>
          <a:bodyPr/>
          <a:lstStyle/>
          <a:p>
            <a:r>
              <a:rPr lang="en-US" dirty="0"/>
              <a:t>Domestic public spending on health per capita, 2016</a:t>
            </a:r>
          </a:p>
          <a:p>
            <a:endParaRPr lang="en-US" dirty="0"/>
          </a:p>
        </p:txBody>
      </p:sp>
      <p:sp>
        <p:nvSpPr>
          <p:cNvPr id="5" name="Slide Number Placeholder 4">
            <a:extLst>
              <a:ext uri="{FF2B5EF4-FFF2-40B4-BE49-F238E27FC236}">
                <a16:creationId xmlns:a16="http://schemas.microsoft.com/office/drawing/2014/main" id="{2DCED189-2722-473C-81E3-7052288695D2}"/>
              </a:ext>
            </a:extLst>
          </p:cNvPr>
          <p:cNvSpPr>
            <a:spLocks noGrp="1"/>
          </p:cNvSpPr>
          <p:nvPr>
            <p:ph type="sldNum" sz="quarter" idx="4"/>
          </p:nvPr>
        </p:nvSpPr>
        <p:spPr/>
        <p:txBody>
          <a:bodyPr/>
          <a:lstStyle/>
          <a:p>
            <a:r>
              <a:rPr lang="en-US">
                <a:solidFill>
                  <a:schemeClr val="tx2"/>
                </a:solidFill>
                <a:latin typeface="Arial"/>
                <a:cs typeface="Arial"/>
              </a:rPr>
              <a:t>www.lnct.global </a:t>
            </a:r>
            <a:r>
              <a:rPr lang="en-US">
                <a:latin typeface="Arial"/>
                <a:cs typeface="Arial"/>
              </a:rPr>
              <a:t>| </a:t>
            </a:r>
            <a:fld id="{2459FD92-E8AB-4F86-BA9A-090210CAFD7B}" type="slidenum">
              <a:rPr lang="en-US" smtClean="0">
                <a:latin typeface="Arial"/>
                <a:cs typeface="Arial"/>
              </a:rPr>
              <a:pPr/>
              <a:t>17</a:t>
            </a:fld>
            <a:endParaRPr lang="en-US" dirty="0">
              <a:solidFill>
                <a:srgbClr val="E32726"/>
              </a:solidFill>
              <a:latin typeface="Arial"/>
              <a:cs typeface="Arial"/>
            </a:endParaRPr>
          </a:p>
        </p:txBody>
      </p:sp>
      <p:sp>
        <p:nvSpPr>
          <p:cNvPr id="7" name="Rectangle 6">
            <a:extLst>
              <a:ext uri="{FF2B5EF4-FFF2-40B4-BE49-F238E27FC236}">
                <a16:creationId xmlns:a16="http://schemas.microsoft.com/office/drawing/2014/main" id="{BE672CEB-5F1E-4BE4-A651-47C0539849DD}"/>
              </a:ext>
            </a:extLst>
          </p:cNvPr>
          <p:cNvSpPr/>
          <p:nvPr/>
        </p:nvSpPr>
        <p:spPr>
          <a:xfrm>
            <a:off x="1899541" y="6036915"/>
            <a:ext cx="5923936" cy="307777"/>
          </a:xfrm>
          <a:prstGeom prst="rect">
            <a:avLst/>
          </a:prstGeom>
        </p:spPr>
        <p:txBody>
          <a:bodyPr wrap="square">
            <a:spAutoFit/>
          </a:bodyPr>
          <a:lstStyle/>
          <a:p>
            <a:r>
              <a:rPr lang="en-US" sz="1400" dirty="0"/>
              <a:t>Source:  </a:t>
            </a:r>
          </a:p>
        </p:txBody>
      </p:sp>
      <p:sp>
        <p:nvSpPr>
          <p:cNvPr id="9" name="Text Placeholder 2">
            <a:extLst>
              <a:ext uri="{FF2B5EF4-FFF2-40B4-BE49-F238E27FC236}">
                <a16:creationId xmlns:a16="http://schemas.microsoft.com/office/drawing/2014/main" id="{835B548E-5B8E-41DF-9295-FB5544FA15EF}"/>
              </a:ext>
            </a:extLst>
          </p:cNvPr>
          <p:cNvSpPr txBox="1">
            <a:spLocks/>
          </p:cNvSpPr>
          <p:nvPr/>
        </p:nvSpPr>
        <p:spPr>
          <a:xfrm>
            <a:off x="457200" y="1417638"/>
            <a:ext cx="8229600" cy="609600"/>
          </a:xfrm>
          <a:prstGeom prst="rect">
            <a:avLst/>
          </a:prstGeom>
        </p:spPr>
        <p:txBody>
          <a:bodyPr vert="horz" lIns="91440" tIns="45720" rIns="91440" bIns="45720" rtlCol="0">
            <a:normAutofit fontScale="62500" lnSpcReduction="20000"/>
          </a:bodyPr>
          <a:lstStyle>
            <a:lvl1pPr marL="342900" indent="-342900" algn="l" defTabSz="914400" rtl="0" eaLnBrk="1" latinLnBrk="0" hangingPunct="1">
              <a:spcBef>
                <a:spcPct val="20000"/>
              </a:spcBef>
              <a:buClr>
                <a:schemeClr val="accent1"/>
              </a:buClr>
              <a:buFont typeface="Wingdings" charset="2"/>
              <a:buNone/>
              <a:defRPr sz="2200" b="1" i="0" kern="1200" baseline="0">
                <a:solidFill>
                  <a:srgbClr val="313231"/>
                </a:solidFill>
                <a:latin typeface="Arial"/>
                <a:ea typeface="+mn-ea"/>
                <a:cs typeface="Arial"/>
              </a:defRPr>
            </a:lvl1pPr>
            <a:lvl2pPr marL="742950" indent="-285750" algn="l" defTabSz="914400" rtl="0" eaLnBrk="1" latinLnBrk="0" hangingPunct="1">
              <a:spcBef>
                <a:spcPct val="20000"/>
              </a:spcBef>
              <a:buClr>
                <a:schemeClr val="accent1"/>
              </a:buClr>
              <a:buFont typeface="Wingdings" charset="2"/>
              <a:buChar char="§"/>
              <a:defRPr sz="2800" b="0" i="0" kern="1200">
                <a:solidFill>
                  <a:schemeClr val="accent3"/>
                </a:solidFill>
                <a:latin typeface="Arial"/>
                <a:ea typeface="+mn-ea"/>
                <a:cs typeface="Arial"/>
              </a:defRPr>
            </a:lvl2pPr>
            <a:lvl3pPr marL="1143000" indent="-228600" algn="l" defTabSz="914400" rtl="0" eaLnBrk="1" latinLnBrk="0" hangingPunct="1">
              <a:spcBef>
                <a:spcPct val="20000"/>
              </a:spcBef>
              <a:buClr>
                <a:schemeClr val="accent1"/>
              </a:buClr>
              <a:buFont typeface="Wingdings" charset="2"/>
              <a:buChar char="§"/>
              <a:defRPr lang="en-US" sz="4400" b="0" i="0" kern="1200" dirty="0">
                <a:solidFill>
                  <a:schemeClr val="accent3"/>
                </a:solidFill>
                <a:latin typeface="Arial"/>
                <a:ea typeface="+mj-ea"/>
                <a:cs typeface="Arial"/>
              </a:defRPr>
            </a:lvl3pPr>
            <a:lvl4pPr marL="1600200" indent="-228600" algn="l" defTabSz="914400" rtl="0" eaLnBrk="1" latinLnBrk="0" hangingPunct="1">
              <a:spcBef>
                <a:spcPct val="20000"/>
              </a:spcBef>
              <a:buClr>
                <a:schemeClr val="accent1"/>
              </a:buClr>
              <a:buFont typeface="Wingdings" charset="2"/>
              <a:buChar char="§"/>
              <a:defRPr sz="2000" b="0" i="0" kern="1200">
                <a:solidFill>
                  <a:schemeClr val="accent3"/>
                </a:solidFill>
                <a:latin typeface="Arial"/>
                <a:ea typeface="+mn-ea"/>
                <a:cs typeface="Arial"/>
              </a:defRPr>
            </a:lvl4pPr>
            <a:lvl5pPr marL="2057400" indent="-228600" algn="l" defTabSz="914400" rtl="0" eaLnBrk="1" latinLnBrk="0" hangingPunct="1">
              <a:spcBef>
                <a:spcPct val="20000"/>
              </a:spcBef>
              <a:buClr>
                <a:schemeClr val="accent1"/>
              </a:buClr>
              <a:buFont typeface="Wingdings" charset="2"/>
              <a:buChar char="§"/>
              <a:defRPr sz="2000" b="0" i="0" kern="1200">
                <a:solidFill>
                  <a:schemeClr val="accent3"/>
                </a:solidFill>
                <a:latin typeface="Arial"/>
                <a:ea typeface="+mn-ea"/>
                <a:cs typeface="Arial"/>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i="1" dirty="0"/>
              <a:t>Argument for investment- Government spending on health in our country is well under of the lower middle income country average, and well below that of our key neighbors</a:t>
            </a:r>
            <a:endParaRPr lang="en-US" dirty="0"/>
          </a:p>
        </p:txBody>
      </p:sp>
      <p:sp>
        <p:nvSpPr>
          <p:cNvPr id="11" name="Star: 6 Points 10">
            <a:extLst>
              <a:ext uri="{FF2B5EF4-FFF2-40B4-BE49-F238E27FC236}">
                <a16:creationId xmlns:a16="http://schemas.microsoft.com/office/drawing/2014/main" id="{11D421A9-C905-45E3-9D1F-B227E7911483}"/>
              </a:ext>
            </a:extLst>
          </p:cNvPr>
          <p:cNvSpPr/>
          <p:nvPr/>
        </p:nvSpPr>
        <p:spPr>
          <a:xfrm>
            <a:off x="7888761" y="183415"/>
            <a:ext cx="1036467" cy="886742"/>
          </a:xfrm>
          <a:prstGeom prst="star6">
            <a:avLst/>
          </a:prstGeom>
          <a:solidFill>
            <a:srgbClr val="002060"/>
          </a:solidFill>
          <a:ln>
            <a:solidFill>
              <a:srgbClr val="002060"/>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1600" b="1" dirty="0"/>
              <a:t>Data</a:t>
            </a:r>
          </a:p>
        </p:txBody>
      </p:sp>
      <p:graphicFrame>
        <p:nvGraphicFramePr>
          <p:cNvPr id="10" name="Content Placeholder 9">
            <a:extLst>
              <a:ext uri="{FF2B5EF4-FFF2-40B4-BE49-F238E27FC236}">
                <a16:creationId xmlns:a16="http://schemas.microsoft.com/office/drawing/2014/main" id="{D5AA3A25-5C77-4BA7-949E-1FA4AD754EF5}"/>
              </a:ext>
            </a:extLst>
          </p:cNvPr>
          <p:cNvGraphicFramePr>
            <a:graphicFrameLocks noGrp="1"/>
          </p:cNvGraphicFramePr>
          <p:nvPr>
            <p:ph idx="1"/>
            <p:extLst>
              <p:ext uri="{D42A27DB-BD31-4B8C-83A1-F6EECF244321}">
                <p14:modId xmlns:p14="http://schemas.microsoft.com/office/powerpoint/2010/main" val="904150102"/>
              </p:ext>
            </p:extLst>
          </p:nvPr>
        </p:nvGraphicFramePr>
        <p:xfrm>
          <a:off x="457200" y="2426890"/>
          <a:ext cx="8229600" cy="3052763"/>
        </p:xfrm>
        <a:graphic>
          <a:graphicData uri="http://schemas.openxmlformats.org/drawingml/2006/chart">
            <c:chart xmlns:c="http://schemas.openxmlformats.org/drawingml/2006/chart" xmlns:r="http://schemas.openxmlformats.org/officeDocument/2006/relationships" r:id="rId3"/>
          </a:graphicData>
        </a:graphic>
      </p:graphicFrame>
      <p:sp>
        <p:nvSpPr>
          <p:cNvPr id="8" name="Rectangle 7">
            <a:extLst>
              <a:ext uri="{FF2B5EF4-FFF2-40B4-BE49-F238E27FC236}">
                <a16:creationId xmlns:a16="http://schemas.microsoft.com/office/drawing/2014/main" id="{CC2A7C9C-0CF8-46CA-A87D-AB2AB140CA6D}"/>
              </a:ext>
            </a:extLst>
          </p:cNvPr>
          <p:cNvSpPr/>
          <p:nvPr/>
        </p:nvSpPr>
        <p:spPr>
          <a:xfrm>
            <a:off x="2576051" y="6029932"/>
            <a:ext cx="5825614" cy="523220"/>
          </a:xfrm>
          <a:prstGeom prst="rect">
            <a:avLst/>
          </a:prstGeom>
        </p:spPr>
        <p:txBody>
          <a:bodyPr wrap="square">
            <a:spAutoFit/>
          </a:bodyPr>
          <a:lstStyle/>
          <a:p>
            <a:r>
              <a:rPr lang="en-US" sz="1400" dirty="0">
                <a:hlinkClick r:id="rId4">
                  <a:extLst>
                    <a:ext uri="{A12FA001-AC4F-418D-AE19-62706E023703}">
                      <ahyp:hlinkClr xmlns:ahyp="http://schemas.microsoft.com/office/drawing/2018/hyperlinkcolor" val="tx"/>
                    </a:ext>
                  </a:extLst>
                </a:hlinkClick>
              </a:rPr>
              <a:t>https://apps.who.int/nha/database/Select/Indicators/en</a:t>
            </a:r>
            <a:endParaRPr lang="en-US" sz="1400" dirty="0"/>
          </a:p>
          <a:p>
            <a:r>
              <a:rPr lang="en-US" sz="1400" dirty="0"/>
              <a:t>Estimate of lower middle income country average calculated by LNCT.</a:t>
            </a:r>
          </a:p>
        </p:txBody>
      </p:sp>
    </p:spTree>
    <p:extLst>
      <p:ext uri="{BB962C8B-B14F-4D97-AF65-F5344CB8AC3E}">
        <p14:creationId xmlns:p14="http://schemas.microsoft.com/office/powerpoint/2010/main" val="56355111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0912B5-FE99-4A0D-B4F1-4AB69D7EA0FE}"/>
              </a:ext>
            </a:extLst>
          </p:cNvPr>
          <p:cNvSpPr>
            <a:spLocks noGrp="1"/>
          </p:cNvSpPr>
          <p:nvPr>
            <p:ph type="title"/>
          </p:nvPr>
        </p:nvSpPr>
        <p:spPr>
          <a:xfrm>
            <a:off x="457200" y="274638"/>
            <a:ext cx="7808976" cy="1143000"/>
          </a:xfrm>
        </p:spPr>
        <p:txBody>
          <a:bodyPr>
            <a:normAutofit fontScale="90000"/>
          </a:bodyPr>
          <a:lstStyle/>
          <a:p>
            <a:r>
              <a:rPr lang="en-US" dirty="0"/>
              <a:t>Using Data To Show That Your Country’s Immunization Achieves Clear Health Results (and more needs to be done) (1/2)</a:t>
            </a:r>
          </a:p>
        </p:txBody>
      </p:sp>
      <p:graphicFrame>
        <p:nvGraphicFramePr>
          <p:cNvPr id="6" name="Content Placeholder 5">
            <a:extLst>
              <a:ext uri="{FF2B5EF4-FFF2-40B4-BE49-F238E27FC236}">
                <a16:creationId xmlns:a16="http://schemas.microsoft.com/office/drawing/2014/main" id="{F626D1D3-5C32-46A4-BCA3-370B805395BA}"/>
              </a:ext>
            </a:extLst>
          </p:cNvPr>
          <p:cNvGraphicFramePr>
            <a:graphicFrameLocks noGrp="1"/>
          </p:cNvGraphicFramePr>
          <p:nvPr>
            <p:ph idx="1"/>
            <p:extLst>
              <p:ext uri="{D42A27DB-BD31-4B8C-83A1-F6EECF244321}">
                <p14:modId xmlns:p14="http://schemas.microsoft.com/office/powerpoint/2010/main" val="4257169025"/>
              </p:ext>
            </p:extLst>
          </p:nvPr>
        </p:nvGraphicFramePr>
        <p:xfrm>
          <a:off x="457200" y="1417638"/>
          <a:ext cx="8229600" cy="4389120"/>
        </p:xfrm>
        <a:graphic>
          <a:graphicData uri="http://schemas.openxmlformats.org/drawingml/2006/table">
            <a:tbl>
              <a:tblPr firstRow="1" bandRow="1">
                <a:tableStyleId>{5C22544A-7EE6-4342-B048-85BDC9FD1C3A}</a:tableStyleId>
              </a:tblPr>
              <a:tblGrid>
                <a:gridCol w="2664542">
                  <a:extLst>
                    <a:ext uri="{9D8B030D-6E8A-4147-A177-3AD203B41FA5}">
                      <a16:colId xmlns:a16="http://schemas.microsoft.com/office/drawing/2014/main" val="390586330"/>
                    </a:ext>
                  </a:extLst>
                </a:gridCol>
                <a:gridCol w="5565058">
                  <a:extLst>
                    <a:ext uri="{9D8B030D-6E8A-4147-A177-3AD203B41FA5}">
                      <a16:colId xmlns:a16="http://schemas.microsoft.com/office/drawing/2014/main" val="1200782510"/>
                    </a:ext>
                  </a:extLst>
                </a:gridCol>
              </a:tblGrid>
              <a:tr h="358878">
                <a:tc>
                  <a:txBody>
                    <a:bodyPr/>
                    <a:lstStyle/>
                    <a:p>
                      <a:r>
                        <a:rPr lang="en-US" dirty="0"/>
                        <a:t>Data Requirements</a:t>
                      </a:r>
                    </a:p>
                  </a:txBody>
                  <a:tcPr/>
                </a:tc>
                <a:tc>
                  <a:txBody>
                    <a:bodyPr/>
                    <a:lstStyle/>
                    <a:p>
                      <a:r>
                        <a:rPr lang="en-US" dirty="0"/>
                        <a:t>Hypothetical Analysis Example:</a:t>
                      </a:r>
                    </a:p>
                  </a:txBody>
                  <a:tcPr/>
                </a:tc>
                <a:extLst>
                  <a:ext uri="{0D108BD9-81ED-4DB2-BD59-A6C34878D82A}">
                    <a16:rowId xmlns:a16="http://schemas.microsoft.com/office/drawing/2014/main" val="1738736081"/>
                  </a:ext>
                </a:extLst>
              </a:tr>
              <a:tr h="828860">
                <a:tc>
                  <a:txBody>
                    <a:bodyPr/>
                    <a:lstStyle/>
                    <a:p>
                      <a:r>
                        <a:rPr lang="en-US" sz="1400" b="0" dirty="0"/>
                        <a:t>Immunization coverage, number of surviving one year old, coverage by districts</a:t>
                      </a:r>
                    </a:p>
                  </a:txBody>
                  <a:tcPr anchor="ctr"/>
                </a:tc>
                <a:tc>
                  <a:txBody>
                    <a:bodyPr/>
                    <a:lstStyle/>
                    <a:p>
                      <a:r>
                        <a:rPr lang="en-US" sz="1400" dirty="0"/>
                        <a:t>Our country has made major gains in immunization, achieving 87% coverage.  That translates to 1,035,000 fully immunized children*.  But more needs to be done…there are 155,000 unimmunized children.  There is also uneven coverage, with only 45% of children in XX district that are fully immunized.  *measured by DTP3 coverage</a:t>
                      </a:r>
                    </a:p>
                  </a:txBody>
                  <a:tcPr/>
                </a:tc>
                <a:extLst>
                  <a:ext uri="{0D108BD9-81ED-4DB2-BD59-A6C34878D82A}">
                    <a16:rowId xmlns:a16="http://schemas.microsoft.com/office/drawing/2014/main" val="2764701639"/>
                  </a:ext>
                </a:extLst>
              </a:tr>
              <a:tr h="382523">
                <a:tc>
                  <a:txBody>
                    <a:bodyPr/>
                    <a:lstStyle/>
                    <a:p>
                      <a:r>
                        <a:rPr lang="en-US" sz="1400" b="0" dirty="0"/>
                        <a:t>Outpatient visits and hospitalization admissions for a vaccine-preventable disease over time, average costs for an outpatient visit and a hospitalization</a:t>
                      </a:r>
                    </a:p>
                  </a:txBody>
                  <a:tcPr anchor="ctr"/>
                </a:tc>
                <a:tc>
                  <a:txBody>
                    <a:bodyPr/>
                    <a:lstStyle/>
                    <a:p>
                      <a:r>
                        <a:rPr lang="en-US" sz="1400" dirty="0"/>
                        <a:t>Vaccination not only improves health but can generate large savings in health costs. For example, our introduction of rotavirus vaccine is estimated to have: </a:t>
                      </a:r>
                    </a:p>
                    <a:p>
                      <a:endParaRPr lang="en-US" sz="1400" dirty="0"/>
                    </a:p>
                    <a:p>
                      <a:pPr marL="285750" indent="-285750">
                        <a:buFont typeface="Arial" panose="020B0604020202020204" pitchFamily="34" charset="0"/>
                        <a:buChar char="•"/>
                      </a:pPr>
                      <a:r>
                        <a:rPr lang="en-US" sz="1400" dirty="0"/>
                        <a:t>Cut outpatient visits for diarrheal disease from 605,000 to 190,000 per year. At an estimated costs of $27 per outpatient visit, this is a large saving.  </a:t>
                      </a:r>
                    </a:p>
                    <a:p>
                      <a:pPr marL="285750" indent="-285750">
                        <a:buFont typeface="Arial" panose="020B0604020202020204" pitchFamily="34" charset="0"/>
                        <a:buChar char="•"/>
                      </a:pPr>
                      <a:r>
                        <a:rPr lang="en-US" sz="1400" dirty="0"/>
                        <a:t>Cut hospitalizations from 16,090 to 2,250 per year. At an estimated cost of $211 per visit, this generates further savings. </a:t>
                      </a:r>
                    </a:p>
                    <a:p>
                      <a:pPr marL="285750" indent="-285750">
                        <a:buFont typeface="Arial" panose="020B0604020202020204" pitchFamily="34" charset="0"/>
                        <a:buChar char="•"/>
                      </a:pPr>
                      <a:r>
                        <a:rPr lang="en-US" sz="1400" dirty="0"/>
                        <a:t>Total savings in hospitalization and outpatient visits: US$15m annually.</a:t>
                      </a:r>
                    </a:p>
                    <a:p>
                      <a:endParaRPr lang="en-US" sz="1400" dirty="0"/>
                    </a:p>
                  </a:txBody>
                  <a:tcPr/>
                </a:tc>
                <a:extLst>
                  <a:ext uri="{0D108BD9-81ED-4DB2-BD59-A6C34878D82A}">
                    <a16:rowId xmlns:a16="http://schemas.microsoft.com/office/drawing/2014/main" val="2222840242"/>
                  </a:ext>
                </a:extLst>
              </a:tr>
            </a:tbl>
          </a:graphicData>
        </a:graphic>
      </p:graphicFrame>
      <p:sp>
        <p:nvSpPr>
          <p:cNvPr id="5" name="Slide Number Placeholder 4">
            <a:extLst>
              <a:ext uri="{FF2B5EF4-FFF2-40B4-BE49-F238E27FC236}">
                <a16:creationId xmlns:a16="http://schemas.microsoft.com/office/drawing/2014/main" id="{EB86234E-E7B5-49ED-9ABB-B961F5835DDE}"/>
              </a:ext>
            </a:extLst>
          </p:cNvPr>
          <p:cNvSpPr>
            <a:spLocks noGrp="1"/>
          </p:cNvSpPr>
          <p:nvPr>
            <p:ph type="sldNum" sz="quarter" idx="4"/>
          </p:nvPr>
        </p:nvSpPr>
        <p:spPr/>
        <p:txBody>
          <a:bodyPr/>
          <a:lstStyle/>
          <a:p>
            <a:r>
              <a:rPr lang="en-US" dirty="0" err="1">
                <a:solidFill>
                  <a:schemeClr val="tx2"/>
                </a:solidFill>
                <a:latin typeface="Arial"/>
                <a:cs typeface="Arial"/>
              </a:rPr>
              <a:t>www.lnct.global</a:t>
            </a:r>
            <a:r>
              <a:rPr lang="en-US" dirty="0">
                <a:solidFill>
                  <a:schemeClr val="tx2"/>
                </a:solidFill>
                <a:latin typeface="Arial"/>
                <a:cs typeface="Arial"/>
              </a:rPr>
              <a:t> </a:t>
            </a:r>
            <a:r>
              <a:rPr lang="en-US" dirty="0">
                <a:latin typeface="Arial"/>
                <a:cs typeface="Arial"/>
              </a:rPr>
              <a:t>| </a:t>
            </a:r>
            <a:fld id="{2459FD92-E8AB-4F86-BA9A-090210CAFD7B}" type="slidenum">
              <a:rPr lang="en-US" smtClean="0">
                <a:latin typeface="Arial"/>
                <a:cs typeface="Arial"/>
              </a:rPr>
              <a:pPr/>
              <a:t>18</a:t>
            </a:fld>
            <a:endParaRPr lang="en-US" dirty="0">
              <a:solidFill>
                <a:srgbClr val="E32726"/>
              </a:solidFill>
              <a:latin typeface="Arial"/>
              <a:cs typeface="Arial"/>
            </a:endParaRPr>
          </a:p>
        </p:txBody>
      </p:sp>
      <p:sp>
        <p:nvSpPr>
          <p:cNvPr id="9" name="Star: 6 Points 8">
            <a:extLst>
              <a:ext uri="{FF2B5EF4-FFF2-40B4-BE49-F238E27FC236}">
                <a16:creationId xmlns:a16="http://schemas.microsoft.com/office/drawing/2014/main" id="{F9158093-634E-4B9A-AD58-83E8F7FE4451}"/>
              </a:ext>
            </a:extLst>
          </p:cNvPr>
          <p:cNvSpPr/>
          <p:nvPr/>
        </p:nvSpPr>
        <p:spPr>
          <a:xfrm>
            <a:off x="8020435" y="116052"/>
            <a:ext cx="1036467" cy="886742"/>
          </a:xfrm>
          <a:prstGeom prst="star6">
            <a:avLst/>
          </a:prstGeom>
          <a:solidFill>
            <a:srgbClr val="002060"/>
          </a:solidFill>
          <a:ln>
            <a:solidFill>
              <a:srgbClr val="002060"/>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1600" b="1" dirty="0"/>
              <a:t>Data</a:t>
            </a:r>
          </a:p>
        </p:txBody>
      </p:sp>
    </p:spTree>
    <p:extLst>
      <p:ext uri="{BB962C8B-B14F-4D97-AF65-F5344CB8AC3E}">
        <p14:creationId xmlns:p14="http://schemas.microsoft.com/office/powerpoint/2010/main" val="15401097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0912B5-FE99-4A0D-B4F1-4AB69D7EA0FE}"/>
              </a:ext>
            </a:extLst>
          </p:cNvPr>
          <p:cNvSpPr>
            <a:spLocks noGrp="1"/>
          </p:cNvSpPr>
          <p:nvPr>
            <p:ph type="title"/>
          </p:nvPr>
        </p:nvSpPr>
        <p:spPr>
          <a:xfrm>
            <a:off x="457200" y="274638"/>
            <a:ext cx="7691933" cy="1143000"/>
          </a:xfrm>
        </p:spPr>
        <p:txBody>
          <a:bodyPr>
            <a:normAutofit fontScale="90000"/>
          </a:bodyPr>
          <a:lstStyle/>
          <a:p>
            <a:r>
              <a:rPr lang="en-US" dirty="0"/>
              <a:t>Using Data To Show that Your Country’s Immunization Achieves Clear Health Results (and more needs to be done) (2/2)</a:t>
            </a:r>
          </a:p>
        </p:txBody>
      </p:sp>
      <p:graphicFrame>
        <p:nvGraphicFramePr>
          <p:cNvPr id="6" name="Content Placeholder 5">
            <a:extLst>
              <a:ext uri="{FF2B5EF4-FFF2-40B4-BE49-F238E27FC236}">
                <a16:creationId xmlns:a16="http://schemas.microsoft.com/office/drawing/2014/main" id="{F626D1D3-5C32-46A4-BCA3-370B805395BA}"/>
              </a:ext>
            </a:extLst>
          </p:cNvPr>
          <p:cNvGraphicFramePr>
            <a:graphicFrameLocks noGrp="1"/>
          </p:cNvGraphicFramePr>
          <p:nvPr>
            <p:ph idx="1"/>
            <p:extLst>
              <p:ext uri="{D42A27DB-BD31-4B8C-83A1-F6EECF244321}">
                <p14:modId xmlns:p14="http://schemas.microsoft.com/office/powerpoint/2010/main" val="3578166932"/>
              </p:ext>
            </p:extLst>
          </p:nvPr>
        </p:nvGraphicFramePr>
        <p:xfrm>
          <a:off x="457200" y="1598398"/>
          <a:ext cx="8256218" cy="3840480"/>
        </p:xfrm>
        <a:graphic>
          <a:graphicData uri="http://schemas.openxmlformats.org/drawingml/2006/table">
            <a:tbl>
              <a:tblPr firstRow="1" bandRow="1">
                <a:tableStyleId>{5C22544A-7EE6-4342-B048-85BDC9FD1C3A}</a:tableStyleId>
              </a:tblPr>
              <a:tblGrid>
                <a:gridCol w="2691160">
                  <a:extLst>
                    <a:ext uri="{9D8B030D-6E8A-4147-A177-3AD203B41FA5}">
                      <a16:colId xmlns:a16="http://schemas.microsoft.com/office/drawing/2014/main" val="390586330"/>
                    </a:ext>
                  </a:extLst>
                </a:gridCol>
                <a:gridCol w="5565058">
                  <a:extLst>
                    <a:ext uri="{9D8B030D-6E8A-4147-A177-3AD203B41FA5}">
                      <a16:colId xmlns:a16="http://schemas.microsoft.com/office/drawing/2014/main" val="1200782510"/>
                    </a:ext>
                  </a:extLst>
                </a:gridCol>
              </a:tblGrid>
              <a:tr h="358878">
                <a:tc>
                  <a:txBody>
                    <a:bodyPr/>
                    <a:lstStyle/>
                    <a:p>
                      <a:r>
                        <a:rPr lang="en-US" dirty="0"/>
                        <a:t>Data Requirements</a:t>
                      </a:r>
                    </a:p>
                  </a:txBody>
                  <a:tcPr/>
                </a:tc>
                <a:tc>
                  <a:txBody>
                    <a:bodyPr/>
                    <a:lstStyle/>
                    <a:p>
                      <a:r>
                        <a:rPr lang="en-US" dirty="0"/>
                        <a:t>Hypothetical Analysis Example:</a:t>
                      </a:r>
                    </a:p>
                  </a:txBody>
                  <a:tcPr/>
                </a:tc>
                <a:extLst>
                  <a:ext uri="{0D108BD9-81ED-4DB2-BD59-A6C34878D82A}">
                    <a16:rowId xmlns:a16="http://schemas.microsoft.com/office/drawing/2014/main" val="1738736081"/>
                  </a:ext>
                </a:extLst>
              </a:tr>
              <a:tr h="382523">
                <a:tc>
                  <a:txBody>
                    <a:bodyPr/>
                    <a:lstStyle/>
                    <a:p>
                      <a:r>
                        <a:rPr lang="en-US" sz="1400" b="0" dirty="0"/>
                        <a:t>Deaths from a vaccine-preventable disease over time</a:t>
                      </a:r>
                    </a:p>
                  </a:txBody>
                  <a:tcPr anchor="ctr"/>
                </a:tc>
                <a:tc>
                  <a:txBody>
                    <a:bodyPr/>
                    <a:lstStyle/>
                    <a:p>
                      <a:r>
                        <a:rPr lang="en-US" sz="1400" dirty="0"/>
                        <a:t>With our immunization program, deaths from measles have declined by 80% (deaths per 100,000 population) since 1990.</a:t>
                      </a:r>
                    </a:p>
                  </a:txBody>
                  <a:tcPr/>
                </a:tc>
                <a:extLst>
                  <a:ext uri="{0D108BD9-81ED-4DB2-BD59-A6C34878D82A}">
                    <a16:rowId xmlns:a16="http://schemas.microsoft.com/office/drawing/2014/main" val="1882608205"/>
                  </a:ext>
                </a:extLst>
              </a:tr>
              <a:tr h="579120">
                <a:tc>
                  <a:txBody>
                    <a:bodyPr/>
                    <a:lstStyle/>
                    <a:p>
                      <a:r>
                        <a:rPr lang="en-US" sz="1400" b="0" dirty="0"/>
                        <a:t>Deaths from a vaccine-preventable disease that has not yet been introduced, projected vaccine coverage, vaccine effectiveness</a:t>
                      </a:r>
                    </a:p>
                  </a:txBody>
                  <a:tcPr anchor="ctr"/>
                </a:tc>
                <a:tc>
                  <a:txBody>
                    <a:bodyPr/>
                    <a:lstStyle/>
                    <a:p>
                      <a:r>
                        <a:rPr lang="en-US" sz="1400" dirty="0"/>
                        <a:t>With the introduction of rotavirus vaccine, we estimate that we would cut the number of deaths due to diarrhea by XX, and the number of hospitalizations by YY.</a:t>
                      </a:r>
                      <a:br>
                        <a:rPr lang="en-US" sz="1400" dirty="0"/>
                      </a:br>
                      <a:br>
                        <a:rPr lang="en-US" sz="1400" dirty="0"/>
                      </a:br>
                      <a:r>
                        <a:rPr lang="en-US" sz="1400" dirty="0">
                          <a:solidFill>
                            <a:schemeClr val="tx1"/>
                          </a:solidFill>
                        </a:rPr>
                        <a:t>With the introduction of PCV, we estimate that we would cut the number of pneumonia and invasive disease cases and deaths by 33%  and the related hospital cost by YY</a:t>
                      </a:r>
                    </a:p>
                  </a:txBody>
                  <a:tcPr/>
                </a:tc>
                <a:extLst>
                  <a:ext uri="{0D108BD9-81ED-4DB2-BD59-A6C34878D82A}">
                    <a16:rowId xmlns:a16="http://schemas.microsoft.com/office/drawing/2014/main" val="2783544202"/>
                  </a:ext>
                </a:extLst>
              </a:tr>
              <a:tr h="579120">
                <a:tc>
                  <a:txBody>
                    <a:bodyPr/>
                    <a:lstStyle/>
                    <a:p>
                      <a:r>
                        <a:rPr lang="en-US" sz="1400" b="0" dirty="0"/>
                        <a:t>Introductions by your country compared to peer countries</a:t>
                      </a:r>
                      <a:endParaRPr lang="en-US" sz="1400" b="0" dirty="0">
                        <a:solidFill>
                          <a:srgbClr val="FF0000"/>
                        </a:solidFill>
                      </a:endParaRPr>
                    </a:p>
                  </a:txBody>
                  <a:tcPr anchor="ctr"/>
                </a:tc>
                <a:tc>
                  <a:txBody>
                    <a:bodyPr/>
                    <a:lstStyle/>
                    <a:p>
                      <a:r>
                        <a:rPr lang="en-US" sz="1400" dirty="0"/>
                        <a:t>We have made solid progress in introducing lifesaving new vaccines, with the introduction of pentavalent and rotavirus vaccines.  But more needs to be done.  Our neighboring countries are progressing more rapidly.  They have also introduced PCV and HPV vaccines, which are next on our priority list.  But we need to increase our budget to deliver these important vaccines.</a:t>
                      </a:r>
                    </a:p>
                  </a:txBody>
                  <a:tcPr/>
                </a:tc>
                <a:extLst>
                  <a:ext uri="{0D108BD9-81ED-4DB2-BD59-A6C34878D82A}">
                    <a16:rowId xmlns:a16="http://schemas.microsoft.com/office/drawing/2014/main" val="3247170030"/>
                  </a:ext>
                </a:extLst>
              </a:tr>
            </a:tbl>
          </a:graphicData>
        </a:graphic>
      </p:graphicFrame>
      <p:sp>
        <p:nvSpPr>
          <p:cNvPr id="5" name="Slide Number Placeholder 4">
            <a:extLst>
              <a:ext uri="{FF2B5EF4-FFF2-40B4-BE49-F238E27FC236}">
                <a16:creationId xmlns:a16="http://schemas.microsoft.com/office/drawing/2014/main" id="{EB86234E-E7B5-49ED-9ABB-B961F5835DDE}"/>
              </a:ext>
            </a:extLst>
          </p:cNvPr>
          <p:cNvSpPr>
            <a:spLocks noGrp="1"/>
          </p:cNvSpPr>
          <p:nvPr>
            <p:ph type="sldNum" sz="quarter" idx="4"/>
          </p:nvPr>
        </p:nvSpPr>
        <p:spPr/>
        <p:txBody>
          <a:bodyPr/>
          <a:lstStyle/>
          <a:p>
            <a:r>
              <a:rPr lang="en-US">
                <a:solidFill>
                  <a:schemeClr val="tx2"/>
                </a:solidFill>
                <a:latin typeface="Arial"/>
                <a:cs typeface="Arial"/>
              </a:rPr>
              <a:t>www.lnct.global </a:t>
            </a:r>
            <a:r>
              <a:rPr lang="en-US">
                <a:latin typeface="Arial"/>
                <a:cs typeface="Arial"/>
              </a:rPr>
              <a:t>| </a:t>
            </a:r>
            <a:fld id="{2459FD92-E8AB-4F86-BA9A-090210CAFD7B}" type="slidenum">
              <a:rPr lang="en-US" smtClean="0">
                <a:latin typeface="Arial"/>
                <a:cs typeface="Arial"/>
              </a:rPr>
              <a:pPr/>
              <a:t>19</a:t>
            </a:fld>
            <a:endParaRPr lang="en-US" dirty="0">
              <a:solidFill>
                <a:srgbClr val="E32726"/>
              </a:solidFill>
              <a:latin typeface="Arial"/>
              <a:cs typeface="Arial"/>
            </a:endParaRPr>
          </a:p>
        </p:txBody>
      </p:sp>
      <p:sp>
        <p:nvSpPr>
          <p:cNvPr id="10" name="Star: 6 Points 9">
            <a:extLst>
              <a:ext uri="{FF2B5EF4-FFF2-40B4-BE49-F238E27FC236}">
                <a16:creationId xmlns:a16="http://schemas.microsoft.com/office/drawing/2014/main" id="{A375ED5A-F028-41BD-A6F6-E56DF2A6A6FD}"/>
              </a:ext>
            </a:extLst>
          </p:cNvPr>
          <p:cNvSpPr/>
          <p:nvPr/>
        </p:nvSpPr>
        <p:spPr>
          <a:xfrm>
            <a:off x="8020435" y="116052"/>
            <a:ext cx="1036467" cy="886742"/>
          </a:xfrm>
          <a:prstGeom prst="star6">
            <a:avLst/>
          </a:prstGeom>
          <a:solidFill>
            <a:srgbClr val="002060"/>
          </a:solidFill>
          <a:ln>
            <a:solidFill>
              <a:srgbClr val="002060"/>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1600" b="1" dirty="0"/>
              <a:t>Data</a:t>
            </a:r>
          </a:p>
        </p:txBody>
      </p:sp>
    </p:spTree>
    <p:extLst>
      <p:ext uri="{BB962C8B-B14F-4D97-AF65-F5344CB8AC3E}">
        <p14:creationId xmlns:p14="http://schemas.microsoft.com/office/powerpoint/2010/main" val="51095795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041E38-347E-41B2-B6B3-94035AB2650C}"/>
              </a:ext>
            </a:extLst>
          </p:cNvPr>
          <p:cNvSpPr>
            <a:spLocks noGrp="1"/>
          </p:cNvSpPr>
          <p:nvPr>
            <p:ph type="title"/>
          </p:nvPr>
        </p:nvSpPr>
        <p:spPr/>
        <p:txBody>
          <a:bodyPr/>
          <a:lstStyle/>
          <a:p>
            <a:r>
              <a:rPr lang="en-US" dirty="0"/>
              <a:t>Purpose Of Slide Set</a:t>
            </a:r>
          </a:p>
        </p:txBody>
      </p:sp>
      <p:sp>
        <p:nvSpPr>
          <p:cNvPr id="3" name="Content Placeholder 2">
            <a:extLst>
              <a:ext uri="{FF2B5EF4-FFF2-40B4-BE49-F238E27FC236}">
                <a16:creationId xmlns:a16="http://schemas.microsoft.com/office/drawing/2014/main" id="{DA39BDB2-9C1C-4B64-826A-10B18EAFB186}"/>
              </a:ext>
            </a:extLst>
          </p:cNvPr>
          <p:cNvSpPr>
            <a:spLocks noGrp="1"/>
          </p:cNvSpPr>
          <p:nvPr>
            <p:ph idx="1"/>
          </p:nvPr>
        </p:nvSpPr>
        <p:spPr>
          <a:xfrm>
            <a:off x="457200" y="1139362"/>
            <a:ext cx="8323006" cy="4778350"/>
          </a:xfrm>
        </p:spPr>
        <p:txBody>
          <a:bodyPr>
            <a:normAutofit/>
          </a:bodyPr>
          <a:lstStyle/>
          <a:p>
            <a:r>
              <a:rPr lang="en-US" b="1" dirty="0"/>
              <a:t>Purpose</a:t>
            </a:r>
            <a:r>
              <a:rPr lang="en-US" dirty="0"/>
              <a:t>:  to give LNCT members a set of ideas and graphics for arguments for investment in immunization</a:t>
            </a:r>
          </a:p>
          <a:p>
            <a:endParaRPr lang="en-US" dirty="0"/>
          </a:p>
          <a:p>
            <a:r>
              <a:rPr lang="en-US" dirty="0"/>
              <a:t>Some material intentionally repeated because it can be used for different arguments</a:t>
            </a:r>
          </a:p>
          <a:p>
            <a:endParaRPr lang="en-US" dirty="0"/>
          </a:p>
          <a:p>
            <a:r>
              <a:rPr lang="en-US" dirty="0"/>
              <a:t>Slides intended to be picked out and adapted for different audiences (for example, MOF, Parliamentarians, others) and contexts</a:t>
            </a:r>
          </a:p>
          <a:p>
            <a:endParaRPr lang="en-US" dirty="0"/>
          </a:p>
        </p:txBody>
      </p:sp>
      <p:sp>
        <p:nvSpPr>
          <p:cNvPr id="5" name="Slide Number Placeholder 4">
            <a:extLst>
              <a:ext uri="{FF2B5EF4-FFF2-40B4-BE49-F238E27FC236}">
                <a16:creationId xmlns:a16="http://schemas.microsoft.com/office/drawing/2014/main" id="{886B841F-1EB4-4B5B-9BA4-DEB87B7D1B77}"/>
              </a:ext>
            </a:extLst>
          </p:cNvPr>
          <p:cNvSpPr>
            <a:spLocks noGrp="1"/>
          </p:cNvSpPr>
          <p:nvPr>
            <p:ph type="sldNum" sz="quarter" idx="4"/>
          </p:nvPr>
        </p:nvSpPr>
        <p:spPr/>
        <p:txBody>
          <a:bodyPr/>
          <a:lstStyle/>
          <a:p>
            <a:r>
              <a:rPr lang="en-US" dirty="0">
                <a:solidFill>
                  <a:schemeClr val="tx2"/>
                </a:solidFill>
                <a:latin typeface="Arial"/>
                <a:cs typeface="Arial"/>
              </a:rPr>
              <a:t>www.lnct.global </a:t>
            </a:r>
            <a:r>
              <a:rPr lang="en-US" dirty="0">
                <a:latin typeface="Arial"/>
                <a:cs typeface="Arial"/>
              </a:rPr>
              <a:t>| </a:t>
            </a:r>
            <a:fld id="{2459FD92-E8AB-4F86-BA9A-090210CAFD7B}" type="slidenum">
              <a:rPr lang="en-US" smtClean="0">
                <a:latin typeface="Arial"/>
                <a:cs typeface="Arial"/>
              </a:rPr>
              <a:pPr/>
              <a:t>2</a:t>
            </a:fld>
            <a:endParaRPr lang="en-US" dirty="0">
              <a:solidFill>
                <a:srgbClr val="E32726"/>
              </a:solidFill>
              <a:latin typeface="Arial"/>
              <a:cs typeface="Arial"/>
            </a:endParaRPr>
          </a:p>
        </p:txBody>
      </p:sp>
    </p:spTree>
    <p:extLst>
      <p:ext uri="{BB962C8B-B14F-4D97-AF65-F5344CB8AC3E}">
        <p14:creationId xmlns:p14="http://schemas.microsoft.com/office/powerpoint/2010/main" val="309595490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748B7B-E016-4C5C-B0F0-0F0CC725B562}"/>
              </a:ext>
            </a:extLst>
          </p:cNvPr>
          <p:cNvSpPr>
            <a:spLocks noGrp="1"/>
          </p:cNvSpPr>
          <p:nvPr>
            <p:ph type="title"/>
          </p:nvPr>
        </p:nvSpPr>
        <p:spPr>
          <a:xfrm>
            <a:off x="457200" y="274638"/>
            <a:ext cx="7509053" cy="1143000"/>
          </a:xfrm>
        </p:spPr>
        <p:txBody>
          <a:bodyPr>
            <a:normAutofit fontScale="90000"/>
          </a:bodyPr>
          <a:lstStyle/>
          <a:p>
            <a:r>
              <a:rPr lang="en-US" dirty="0"/>
              <a:t>LNCT Country Examples of Using Data to Show That Their Immunization Program Achieves Clear Health Results</a:t>
            </a:r>
          </a:p>
        </p:txBody>
      </p:sp>
      <p:sp>
        <p:nvSpPr>
          <p:cNvPr id="5" name="Slide Number Placeholder 4">
            <a:extLst>
              <a:ext uri="{FF2B5EF4-FFF2-40B4-BE49-F238E27FC236}">
                <a16:creationId xmlns:a16="http://schemas.microsoft.com/office/drawing/2014/main" id="{8451F1D6-D010-4A21-8196-0F431113422A}"/>
              </a:ext>
            </a:extLst>
          </p:cNvPr>
          <p:cNvSpPr>
            <a:spLocks noGrp="1"/>
          </p:cNvSpPr>
          <p:nvPr>
            <p:ph type="sldNum" sz="quarter" idx="4"/>
          </p:nvPr>
        </p:nvSpPr>
        <p:spPr/>
        <p:txBody>
          <a:bodyPr/>
          <a:lstStyle/>
          <a:p>
            <a:r>
              <a:rPr lang="en-US">
                <a:solidFill>
                  <a:schemeClr val="tx2"/>
                </a:solidFill>
                <a:latin typeface="Arial"/>
                <a:cs typeface="Arial"/>
              </a:rPr>
              <a:t>www.lnct.global </a:t>
            </a:r>
            <a:r>
              <a:rPr lang="en-US">
                <a:latin typeface="Arial"/>
                <a:cs typeface="Arial"/>
              </a:rPr>
              <a:t>| </a:t>
            </a:r>
            <a:fld id="{2459FD92-E8AB-4F86-BA9A-090210CAFD7B}" type="slidenum">
              <a:rPr lang="en-US" smtClean="0">
                <a:latin typeface="Arial"/>
                <a:cs typeface="Arial"/>
              </a:rPr>
              <a:pPr/>
              <a:t>20</a:t>
            </a:fld>
            <a:endParaRPr lang="en-US" dirty="0">
              <a:solidFill>
                <a:srgbClr val="E32726"/>
              </a:solidFill>
              <a:latin typeface="Arial"/>
              <a:cs typeface="Arial"/>
            </a:endParaRPr>
          </a:p>
        </p:txBody>
      </p:sp>
      <p:graphicFrame>
        <p:nvGraphicFramePr>
          <p:cNvPr id="6" name="Table 5">
            <a:extLst>
              <a:ext uri="{FF2B5EF4-FFF2-40B4-BE49-F238E27FC236}">
                <a16:creationId xmlns:a16="http://schemas.microsoft.com/office/drawing/2014/main" id="{639F8D73-E97F-4ED8-BB14-921AF76C5AFD}"/>
              </a:ext>
            </a:extLst>
          </p:cNvPr>
          <p:cNvGraphicFramePr>
            <a:graphicFrameLocks noGrp="1"/>
          </p:cNvGraphicFramePr>
          <p:nvPr>
            <p:extLst>
              <p:ext uri="{D42A27DB-BD31-4B8C-83A1-F6EECF244321}">
                <p14:modId xmlns:p14="http://schemas.microsoft.com/office/powerpoint/2010/main" val="2797982575"/>
              </p:ext>
            </p:extLst>
          </p:nvPr>
        </p:nvGraphicFramePr>
        <p:xfrm>
          <a:off x="457200" y="1722476"/>
          <a:ext cx="7970966" cy="2900680"/>
        </p:xfrm>
        <a:graphic>
          <a:graphicData uri="http://schemas.openxmlformats.org/drawingml/2006/table">
            <a:tbl>
              <a:tblPr firstRow="1" bandRow="1">
                <a:tableStyleId>{5C22544A-7EE6-4342-B048-85BDC9FD1C3A}</a:tableStyleId>
              </a:tblPr>
              <a:tblGrid>
                <a:gridCol w="2315261">
                  <a:extLst>
                    <a:ext uri="{9D8B030D-6E8A-4147-A177-3AD203B41FA5}">
                      <a16:colId xmlns:a16="http://schemas.microsoft.com/office/drawing/2014/main" val="2128763066"/>
                    </a:ext>
                  </a:extLst>
                </a:gridCol>
                <a:gridCol w="5655705">
                  <a:extLst>
                    <a:ext uri="{9D8B030D-6E8A-4147-A177-3AD203B41FA5}">
                      <a16:colId xmlns:a16="http://schemas.microsoft.com/office/drawing/2014/main" val="1202205104"/>
                    </a:ext>
                  </a:extLst>
                </a:gridCol>
              </a:tblGrid>
              <a:tr h="370840">
                <a:tc>
                  <a:txBody>
                    <a:bodyPr/>
                    <a:lstStyle/>
                    <a:p>
                      <a:r>
                        <a:rPr lang="en-US" sz="1800" dirty="0"/>
                        <a:t>Data Requirements</a:t>
                      </a:r>
                    </a:p>
                  </a:txBody>
                  <a:tcPr/>
                </a:tc>
                <a:tc>
                  <a:txBody>
                    <a:bodyPr/>
                    <a:lstStyle/>
                    <a:p>
                      <a:r>
                        <a:rPr lang="en-US" sz="1800" dirty="0"/>
                        <a:t>Evidence</a:t>
                      </a:r>
                    </a:p>
                  </a:txBody>
                  <a:tcPr/>
                </a:tc>
                <a:extLst>
                  <a:ext uri="{0D108BD9-81ED-4DB2-BD59-A6C34878D82A}">
                    <a16:rowId xmlns:a16="http://schemas.microsoft.com/office/drawing/2014/main" val="3818248326"/>
                  </a:ext>
                </a:extLst>
              </a:tr>
              <a:tr h="370840">
                <a:tc>
                  <a:txBody>
                    <a:bodyPr/>
                    <a:lstStyle/>
                    <a:p>
                      <a:endParaRPr lang="en-US" sz="1400" dirty="0"/>
                    </a:p>
                    <a:p>
                      <a:endParaRPr lang="en-US" sz="1400" dirty="0"/>
                    </a:p>
                    <a:p>
                      <a:r>
                        <a:rPr lang="en-US" sz="1400" dirty="0"/>
                        <a:t>Disease burden</a:t>
                      </a:r>
                    </a:p>
                  </a:txBody>
                  <a:tcPr/>
                </a:tc>
                <a:tc>
                  <a:txBody>
                    <a:bodyPr/>
                    <a:lstStyle/>
                    <a:p>
                      <a:pPr lvl="0"/>
                      <a:r>
                        <a:rPr lang="en-US" sz="1400" kern="1200" dirty="0">
                          <a:solidFill>
                            <a:schemeClr val="dk1"/>
                          </a:solidFill>
                          <a:effectLst/>
                          <a:latin typeface="+mn-lt"/>
                          <a:ea typeface="+mn-ea"/>
                          <a:cs typeface="+mn-cs"/>
                        </a:rPr>
                        <a:t>Sri Lanka: Linked investment in immunization to the decrease in disease burden</a:t>
                      </a:r>
                    </a:p>
                    <a:p>
                      <a:pPr lvl="0"/>
                      <a:endParaRPr lang="en-US" sz="1400" kern="1200" dirty="0">
                        <a:solidFill>
                          <a:schemeClr val="dk1"/>
                        </a:solidFill>
                        <a:effectLst/>
                        <a:latin typeface="+mn-lt"/>
                        <a:ea typeface="+mn-ea"/>
                        <a:cs typeface="+mn-cs"/>
                      </a:endParaRPr>
                    </a:p>
                    <a:p>
                      <a:r>
                        <a:rPr lang="en-US" sz="1400" kern="1200" dirty="0">
                          <a:solidFill>
                            <a:schemeClr val="dk1"/>
                          </a:solidFill>
                          <a:effectLst/>
                          <a:latin typeface="+mn-lt"/>
                          <a:ea typeface="+mn-ea"/>
                          <a:cs typeface="+mn-cs"/>
                        </a:rPr>
                        <a:t>Ghana: In addition to quantitative evidence, showed compelling anecdotal evidence of decreased </a:t>
                      </a:r>
                      <a:r>
                        <a:rPr lang="en-US" sz="1400" kern="1200" dirty="0" err="1">
                          <a:solidFill>
                            <a:schemeClr val="dk1"/>
                          </a:solidFill>
                          <a:effectLst/>
                          <a:latin typeface="+mn-lt"/>
                          <a:ea typeface="+mn-ea"/>
                          <a:cs typeface="+mn-cs"/>
                        </a:rPr>
                        <a:t>MenA</a:t>
                      </a:r>
                      <a:r>
                        <a:rPr lang="en-US" sz="1400" kern="1200" dirty="0">
                          <a:solidFill>
                            <a:schemeClr val="dk1"/>
                          </a:solidFill>
                          <a:effectLst/>
                          <a:latin typeface="+mn-lt"/>
                          <a:ea typeface="+mn-ea"/>
                          <a:cs typeface="+mn-cs"/>
                        </a:rPr>
                        <a:t> burden</a:t>
                      </a:r>
                      <a:endParaRPr lang="en-US" sz="1400" dirty="0">
                        <a:latin typeface="+mn-lt"/>
                      </a:endParaRPr>
                    </a:p>
                  </a:txBody>
                  <a:tcPr/>
                </a:tc>
                <a:extLst>
                  <a:ext uri="{0D108BD9-81ED-4DB2-BD59-A6C34878D82A}">
                    <a16:rowId xmlns:a16="http://schemas.microsoft.com/office/drawing/2014/main" val="23879644"/>
                  </a:ext>
                </a:extLst>
              </a:tr>
              <a:tr h="370840">
                <a:tc>
                  <a:txBody>
                    <a:bodyPr/>
                    <a:lstStyle/>
                    <a:p>
                      <a:endParaRPr lang="en-US" sz="1400" dirty="0"/>
                    </a:p>
                    <a:p>
                      <a:r>
                        <a:rPr lang="en-US" sz="1400" dirty="0"/>
                        <a:t>Hospitalization from vaccine preventable diseases</a:t>
                      </a:r>
                    </a:p>
                  </a:txBody>
                  <a:tcPr/>
                </a:tc>
                <a:tc>
                  <a:txBody>
                    <a:bodyPr/>
                    <a:lstStyle/>
                    <a:p>
                      <a:pPr lvl="0"/>
                      <a:r>
                        <a:rPr lang="en-US" sz="1400" kern="1200" dirty="0">
                          <a:solidFill>
                            <a:schemeClr val="dk1"/>
                          </a:solidFill>
                          <a:effectLst/>
                          <a:latin typeface="+mn-lt"/>
                          <a:ea typeface="+mn-ea"/>
                          <a:cs typeface="+mn-cs"/>
                        </a:rPr>
                        <a:t>Georgia: Analyzed reduced hospitalization for vaccine-preventable conditions</a:t>
                      </a:r>
                    </a:p>
                    <a:p>
                      <a:pPr lvl="0"/>
                      <a:endParaRPr lang="en-US" sz="1400" kern="1200" dirty="0">
                        <a:solidFill>
                          <a:schemeClr val="dk1"/>
                        </a:solidFill>
                        <a:effectLst/>
                        <a:latin typeface="+mn-lt"/>
                        <a:ea typeface="+mn-ea"/>
                        <a:cs typeface="+mn-cs"/>
                      </a:endParaRPr>
                    </a:p>
                    <a:p>
                      <a:pPr lvl="0"/>
                      <a:r>
                        <a:rPr lang="en-US" sz="1400" kern="1200" dirty="0">
                          <a:solidFill>
                            <a:schemeClr val="dk1"/>
                          </a:solidFill>
                          <a:effectLst/>
                          <a:latin typeface="+mn-lt"/>
                          <a:ea typeface="+mn-ea"/>
                          <a:cs typeface="+mn-cs"/>
                        </a:rPr>
                        <a:t>Armenia: Showed reduction of child hospitalization due to rotavirus infection after the vaccine was introduced</a:t>
                      </a:r>
                    </a:p>
                    <a:p>
                      <a:pPr marL="0" indent="0">
                        <a:spcAft>
                          <a:spcPts val="600"/>
                        </a:spcAft>
                        <a:buFont typeface="+mj-lt"/>
                        <a:buNone/>
                      </a:pPr>
                      <a:endParaRPr lang="en-US" sz="1400" dirty="0">
                        <a:latin typeface="+mn-lt"/>
                      </a:endParaRPr>
                    </a:p>
                  </a:txBody>
                  <a:tcPr/>
                </a:tc>
                <a:extLst>
                  <a:ext uri="{0D108BD9-81ED-4DB2-BD59-A6C34878D82A}">
                    <a16:rowId xmlns:a16="http://schemas.microsoft.com/office/drawing/2014/main" val="1429930954"/>
                  </a:ext>
                </a:extLst>
              </a:tr>
            </a:tbl>
          </a:graphicData>
        </a:graphic>
      </p:graphicFrame>
      <p:sp>
        <p:nvSpPr>
          <p:cNvPr id="9" name="Star: 6 Points 8">
            <a:extLst>
              <a:ext uri="{FF2B5EF4-FFF2-40B4-BE49-F238E27FC236}">
                <a16:creationId xmlns:a16="http://schemas.microsoft.com/office/drawing/2014/main" id="{9F04A41C-C4B2-4DEC-8770-8883E21D46BC}"/>
              </a:ext>
            </a:extLst>
          </p:cNvPr>
          <p:cNvSpPr/>
          <p:nvPr/>
        </p:nvSpPr>
        <p:spPr>
          <a:xfrm>
            <a:off x="7888761" y="183415"/>
            <a:ext cx="1036467" cy="886742"/>
          </a:xfrm>
          <a:prstGeom prst="star6">
            <a:avLst/>
          </a:prstGeom>
          <a:solidFill>
            <a:srgbClr val="002060"/>
          </a:solidFill>
          <a:ln>
            <a:solidFill>
              <a:srgbClr val="002060"/>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1600" b="1" dirty="0"/>
              <a:t>Data</a:t>
            </a:r>
          </a:p>
        </p:txBody>
      </p:sp>
    </p:spTree>
    <p:extLst>
      <p:ext uri="{BB962C8B-B14F-4D97-AF65-F5344CB8AC3E}">
        <p14:creationId xmlns:p14="http://schemas.microsoft.com/office/powerpoint/2010/main" val="87180400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027A59-FB51-4F20-AC43-452A5B03A1BA}"/>
              </a:ext>
            </a:extLst>
          </p:cNvPr>
          <p:cNvSpPr>
            <a:spLocks noGrp="1"/>
          </p:cNvSpPr>
          <p:nvPr>
            <p:ph type="title"/>
          </p:nvPr>
        </p:nvSpPr>
        <p:spPr/>
        <p:txBody>
          <a:bodyPr>
            <a:normAutofit/>
          </a:bodyPr>
          <a:lstStyle/>
          <a:p>
            <a:r>
              <a:rPr lang="en-US" dirty="0"/>
              <a:t>Supporting Messages From The Literature</a:t>
            </a:r>
            <a:endParaRPr lang="en-US" i="1" dirty="0"/>
          </a:p>
        </p:txBody>
      </p:sp>
      <p:sp>
        <p:nvSpPr>
          <p:cNvPr id="3" name="Content Placeholder 2">
            <a:extLst>
              <a:ext uri="{FF2B5EF4-FFF2-40B4-BE49-F238E27FC236}">
                <a16:creationId xmlns:a16="http://schemas.microsoft.com/office/drawing/2014/main" id="{EFA796CB-1BFC-49B0-8B96-85A1D4E910F3}"/>
              </a:ext>
            </a:extLst>
          </p:cNvPr>
          <p:cNvSpPr>
            <a:spLocks noGrp="1"/>
          </p:cNvSpPr>
          <p:nvPr>
            <p:ph idx="1"/>
          </p:nvPr>
        </p:nvSpPr>
        <p:spPr/>
        <p:txBody>
          <a:bodyPr/>
          <a:lstStyle/>
          <a:p>
            <a:endParaRPr lang="en-US"/>
          </a:p>
        </p:txBody>
      </p:sp>
      <p:sp>
        <p:nvSpPr>
          <p:cNvPr id="4" name="Text Placeholder 3">
            <a:extLst>
              <a:ext uri="{FF2B5EF4-FFF2-40B4-BE49-F238E27FC236}">
                <a16:creationId xmlns:a16="http://schemas.microsoft.com/office/drawing/2014/main" id="{046AB704-7F4B-4DAA-9CFA-C5D0E5FCB1C0}"/>
              </a:ext>
            </a:extLst>
          </p:cNvPr>
          <p:cNvSpPr>
            <a:spLocks noGrp="1"/>
          </p:cNvSpPr>
          <p:nvPr>
            <p:ph type="body" sz="quarter" idx="10"/>
          </p:nvPr>
        </p:nvSpPr>
        <p:spPr>
          <a:xfrm>
            <a:off x="457200" y="1374826"/>
            <a:ext cx="8229600" cy="609600"/>
          </a:xfrm>
        </p:spPr>
        <p:txBody>
          <a:bodyPr>
            <a:normAutofit/>
          </a:bodyPr>
          <a:lstStyle/>
          <a:p>
            <a:endParaRPr lang="en-US" dirty="0"/>
          </a:p>
        </p:txBody>
      </p:sp>
      <p:sp>
        <p:nvSpPr>
          <p:cNvPr id="5" name="Slide Number Placeholder 4">
            <a:extLst>
              <a:ext uri="{FF2B5EF4-FFF2-40B4-BE49-F238E27FC236}">
                <a16:creationId xmlns:a16="http://schemas.microsoft.com/office/drawing/2014/main" id="{D0578849-1E4A-4020-BFB7-F11D39AF6756}"/>
              </a:ext>
            </a:extLst>
          </p:cNvPr>
          <p:cNvSpPr>
            <a:spLocks noGrp="1"/>
          </p:cNvSpPr>
          <p:nvPr>
            <p:ph type="sldNum" sz="quarter" idx="4"/>
          </p:nvPr>
        </p:nvSpPr>
        <p:spPr/>
        <p:txBody>
          <a:bodyPr/>
          <a:lstStyle/>
          <a:p>
            <a:r>
              <a:rPr lang="en-US">
                <a:solidFill>
                  <a:schemeClr val="tx2"/>
                </a:solidFill>
                <a:latin typeface="Arial"/>
                <a:cs typeface="Arial"/>
              </a:rPr>
              <a:t>www.lnct.global </a:t>
            </a:r>
            <a:r>
              <a:rPr lang="en-US">
                <a:latin typeface="Arial"/>
                <a:cs typeface="Arial"/>
              </a:rPr>
              <a:t>| </a:t>
            </a:r>
            <a:fld id="{2459FD92-E8AB-4F86-BA9A-090210CAFD7B}" type="slidenum">
              <a:rPr lang="en-US" smtClean="0">
                <a:latin typeface="Arial"/>
                <a:cs typeface="Arial"/>
              </a:rPr>
              <a:pPr/>
              <a:t>21</a:t>
            </a:fld>
            <a:endParaRPr lang="en-US" dirty="0">
              <a:solidFill>
                <a:srgbClr val="E32726"/>
              </a:solidFill>
              <a:latin typeface="Arial"/>
              <a:cs typeface="Arial"/>
            </a:endParaRPr>
          </a:p>
        </p:txBody>
      </p:sp>
      <p:graphicFrame>
        <p:nvGraphicFramePr>
          <p:cNvPr id="8" name="Table 7">
            <a:extLst>
              <a:ext uri="{FF2B5EF4-FFF2-40B4-BE49-F238E27FC236}">
                <a16:creationId xmlns:a16="http://schemas.microsoft.com/office/drawing/2014/main" id="{F46F9798-7ADA-45CF-A792-9E3D978D47CE}"/>
              </a:ext>
            </a:extLst>
          </p:cNvPr>
          <p:cNvGraphicFramePr>
            <a:graphicFrameLocks noGrp="1"/>
          </p:cNvGraphicFramePr>
          <p:nvPr>
            <p:extLst>
              <p:ext uri="{D42A27DB-BD31-4B8C-83A1-F6EECF244321}">
                <p14:modId xmlns:p14="http://schemas.microsoft.com/office/powerpoint/2010/main" val="4213549619"/>
              </p:ext>
            </p:extLst>
          </p:nvPr>
        </p:nvGraphicFramePr>
        <p:xfrm>
          <a:off x="436028" y="2099327"/>
          <a:ext cx="7970966" cy="3632200"/>
        </p:xfrm>
        <a:graphic>
          <a:graphicData uri="http://schemas.openxmlformats.org/drawingml/2006/table">
            <a:tbl>
              <a:tblPr firstRow="1" bandRow="1">
                <a:tableStyleId>{5C22544A-7EE6-4342-B048-85BDC9FD1C3A}</a:tableStyleId>
              </a:tblPr>
              <a:tblGrid>
                <a:gridCol w="1656608">
                  <a:extLst>
                    <a:ext uri="{9D8B030D-6E8A-4147-A177-3AD203B41FA5}">
                      <a16:colId xmlns:a16="http://schemas.microsoft.com/office/drawing/2014/main" val="2128763066"/>
                    </a:ext>
                  </a:extLst>
                </a:gridCol>
                <a:gridCol w="6314358">
                  <a:extLst>
                    <a:ext uri="{9D8B030D-6E8A-4147-A177-3AD203B41FA5}">
                      <a16:colId xmlns:a16="http://schemas.microsoft.com/office/drawing/2014/main" val="1202205104"/>
                    </a:ext>
                  </a:extLst>
                </a:gridCol>
              </a:tblGrid>
              <a:tr h="370840">
                <a:tc>
                  <a:txBody>
                    <a:bodyPr/>
                    <a:lstStyle/>
                    <a:p>
                      <a:r>
                        <a:rPr lang="en-US" sz="1800" dirty="0"/>
                        <a:t>Intervention</a:t>
                      </a:r>
                    </a:p>
                  </a:txBody>
                  <a:tcPr/>
                </a:tc>
                <a:tc>
                  <a:txBody>
                    <a:bodyPr/>
                    <a:lstStyle/>
                    <a:p>
                      <a:r>
                        <a:rPr lang="en-US" sz="1800" dirty="0"/>
                        <a:t>Evidence</a:t>
                      </a:r>
                    </a:p>
                  </a:txBody>
                  <a:tcPr/>
                </a:tc>
                <a:extLst>
                  <a:ext uri="{0D108BD9-81ED-4DB2-BD59-A6C34878D82A}">
                    <a16:rowId xmlns:a16="http://schemas.microsoft.com/office/drawing/2014/main" val="3818248326"/>
                  </a:ext>
                </a:extLst>
              </a:tr>
              <a:tr h="370840">
                <a:tc>
                  <a:txBody>
                    <a:bodyPr/>
                    <a:lstStyle/>
                    <a:p>
                      <a:endParaRPr lang="en-US" sz="1400" dirty="0"/>
                    </a:p>
                    <a:p>
                      <a:endParaRPr lang="en-US" sz="1400" dirty="0"/>
                    </a:p>
                    <a:p>
                      <a:endParaRPr lang="en-US" sz="1400" dirty="0"/>
                    </a:p>
                    <a:p>
                      <a:r>
                        <a:rPr lang="en-US" sz="1400" dirty="0"/>
                        <a:t>Hib vaccination</a:t>
                      </a:r>
                    </a:p>
                  </a:txBody>
                  <a:tcPr/>
                </a:tc>
                <a:tc>
                  <a:txBody>
                    <a:bodyPr/>
                    <a:lstStyle/>
                    <a:p>
                      <a:pPr marL="0" indent="0">
                        <a:spcAft>
                          <a:spcPts val="600"/>
                        </a:spcAft>
                        <a:buFont typeface="+mj-lt"/>
                        <a:buNone/>
                      </a:pPr>
                      <a:r>
                        <a:rPr lang="en-US" sz="1400" dirty="0">
                          <a:latin typeface="+mn-lt"/>
                        </a:rPr>
                        <a:t>A study in Uzbekistan showed that Hib vaccination for one birth cohort is predicted to prevent about 350 deaths annually in children less than 5 years of age </a:t>
                      </a:r>
                    </a:p>
                    <a:p>
                      <a:pPr marL="0" indent="0">
                        <a:spcAft>
                          <a:spcPts val="600"/>
                        </a:spcAft>
                        <a:buFont typeface="+mj-lt"/>
                        <a:buNone/>
                      </a:pPr>
                      <a:endParaRPr lang="en-US" sz="1400" dirty="0">
                        <a:latin typeface="+mn-lt"/>
                      </a:endParaRPr>
                    </a:p>
                    <a:p>
                      <a:pPr marL="0" indent="0">
                        <a:spcAft>
                          <a:spcPts val="600"/>
                        </a:spcAft>
                        <a:buFont typeface="+mj-lt"/>
                        <a:buNone/>
                      </a:pPr>
                      <a:r>
                        <a:rPr lang="en-US" sz="1400" dirty="0">
                          <a:latin typeface="+mn-lt"/>
                        </a:rPr>
                        <a:t>Citation: Griffiths UK, Clark A, </a:t>
                      </a:r>
                      <a:r>
                        <a:rPr lang="en-US" sz="1400" dirty="0" err="1">
                          <a:latin typeface="+mn-lt"/>
                        </a:rPr>
                        <a:t>Shimanovich</a:t>
                      </a:r>
                      <a:r>
                        <a:rPr lang="en-US" sz="1400" dirty="0">
                          <a:latin typeface="+mn-lt"/>
                        </a:rPr>
                        <a:t> V, </a:t>
                      </a:r>
                      <a:r>
                        <a:rPr lang="en-US" sz="1400" dirty="0" err="1">
                          <a:latin typeface="+mn-lt"/>
                        </a:rPr>
                        <a:t>Glinskaya</a:t>
                      </a:r>
                      <a:r>
                        <a:rPr lang="en-US" sz="1400" dirty="0">
                          <a:latin typeface="+mn-lt"/>
                        </a:rPr>
                        <a:t> I, </a:t>
                      </a:r>
                      <a:r>
                        <a:rPr lang="en-US" sz="1400" dirty="0" err="1">
                          <a:latin typeface="+mn-lt"/>
                        </a:rPr>
                        <a:t>Tursunova</a:t>
                      </a:r>
                      <a:r>
                        <a:rPr lang="en-US" sz="1400" dirty="0">
                          <a:latin typeface="+mn-lt"/>
                        </a:rPr>
                        <a:t> D, Kim L, et al. (2011) Comparative Economic Evaluation of </a:t>
                      </a:r>
                      <a:r>
                        <a:rPr lang="en-US" sz="1400" dirty="0" err="1">
                          <a:latin typeface="+mn-lt"/>
                        </a:rPr>
                        <a:t>Haemophilus</a:t>
                      </a:r>
                      <a:r>
                        <a:rPr lang="en-US" sz="1400" dirty="0">
                          <a:latin typeface="+mn-lt"/>
                        </a:rPr>
                        <a:t> influenzae Type b Vaccination in Belarus and Uzbekistan. </a:t>
                      </a:r>
                      <a:r>
                        <a:rPr lang="en-US" sz="1400" dirty="0" err="1">
                          <a:latin typeface="+mn-lt"/>
                        </a:rPr>
                        <a:t>PLoS</a:t>
                      </a:r>
                      <a:r>
                        <a:rPr lang="en-US" sz="1400" dirty="0">
                          <a:latin typeface="+mn-lt"/>
                        </a:rPr>
                        <a:t> ONE 6(6): e21472. doi:10.1371/journal.pone.0021472.</a:t>
                      </a:r>
                    </a:p>
                  </a:txBody>
                  <a:tcPr/>
                </a:tc>
                <a:extLst>
                  <a:ext uri="{0D108BD9-81ED-4DB2-BD59-A6C34878D82A}">
                    <a16:rowId xmlns:a16="http://schemas.microsoft.com/office/drawing/2014/main" val="1429930954"/>
                  </a:ext>
                </a:extLst>
              </a:tr>
              <a:tr h="370840">
                <a:tc>
                  <a:txBody>
                    <a:bodyPr/>
                    <a:lstStyle/>
                    <a:p>
                      <a:r>
                        <a:rPr lang="en-US" sz="1400" dirty="0"/>
                        <a:t>Immunization, prevented deaths</a:t>
                      </a:r>
                    </a:p>
                  </a:txBody>
                  <a:tcPr/>
                </a:tc>
                <a:tc>
                  <a:txBody>
                    <a:bodyPr/>
                    <a:lstStyle/>
                    <a:p>
                      <a:pPr marL="0" indent="0">
                        <a:spcAft>
                          <a:spcPts val="600"/>
                        </a:spcAft>
                        <a:buFont typeface="+mj-lt"/>
                        <a:buNone/>
                      </a:pPr>
                      <a:r>
                        <a:rPr lang="en-US" sz="1400" dirty="0">
                          <a:latin typeface="+mn-lt"/>
                        </a:rPr>
                        <a:t>Worldwide, immunization saves approximately 2.5 million deaths each year</a:t>
                      </a:r>
                    </a:p>
                    <a:p>
                      <a:pPr marL="0" indent="0">
                        <a:spcAft>
                          <a:spcPts val="600"/>
                        </a:spcAft>
                        <a:buFont typeface="+mj-lt"/>
                        <a:buNone/>
                      </a:pPr>
                      <a:r>
                        <a:rPr lang="en-US" sz="1400" dirty="0">
                          <a:latin typeface="+mn-lt"/>
                        </a:rPr>
                        <a:t>Link to data: </a:t>
                      </a:r>
                      <a:r>
                        <a:rPr lang="en-US" sz="1400" dirty="0">
                          <a:latin typeface="+mn-lt"/>
                          <a:hlinkClick r:id="rId3"/>
                        </a:rPr>
                        <a:t>http://who.int/immunization/newsroom/global_immunization_data_july_2014.pdf</a:t>
                      </a:r>
                      <a:endParaRPr lang="en-US" sz="1400" dirty="0">
                        <a:latin typeface="+mn-lt"/>
                      </a:endParaRPr>
                    </a:p>
                    <a:p>
                      <a:pPr marL="0" indent="0">
                        <a:spcAft>
                          <a:spcPts val="600"/>
                        </a:spcAft>
                        <a:buFont typeface="+mj-lt"/>
                        <a:buNone/>
                      </a:pPr>
                      <a:endParaRPr lang="en-US" sz="1400" dirty="0">
                        <a:latin typeface="+mn-lt"/>
                      </a:endParaRPr>
                    </a:p>
                  </a:txBody>
                  <a:tcPr/>
                </a:tc>
                <a:extLst>
                  <a:ext uri="{0D108BD9-81ED-4DB2-BD59-A6C34878D82A}">
                    <a16:rowId xmlns:a16="http://schemas.microsoft.com/office/drawing/2014/main" val="3733947073"/>
                  </a:ext>
                </a:extLst>
              </a:tr>
            </a:tbl>
          </a:graphicData>
        </a:graphic>
      </p:graphicFrame>
      <p:sp>
        <p:nvSpPr>
          <p:cNvPr id="10" name="Star: 6 Points 9">
            <a:extLst>
              <a:ext uri="{FF2B5EF4-FFF2-40B4-BE49-F238E27FC236}">
                <a16:creationId xmlns:a16="http://schemas.microsoft.com/office/drawing/2014/main" id="{AA03B89E-3CDC-46C6-900B-6E6F8C01F631}"/>
              </a:ext>
            </a:extLst>
          </p:cNvPr>
          <p:cNvSpPr/>
          <p:nvPr/>
        </p:nvSpPr>
        <p:spPr>
          <a:xfrm>
            <a:off x="7888761" y="183415"/>
            <a:ext cx="1036467" cy="886742"/>
          </a:xfrm>
          <a:prstGeom prst="star6">
            <a:avLst/>
          </a:prstGeom>
          <a:solidFill>
            <a:srgbClr val="002060"/>
          </a:solidFill>
          <a:ln>
            <a:solidFill>
              <a:srgbClr val="002060"/>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1600" b="1" dirty="0"/>
              <a:t>Data</a:t>
            </a:r>
          </a:p>
        </p:txBody>
      </p:sp>
    </p:spTree>
    <p:extLst>
      <p:ext uri="{BB962C8B-B14F-4D97-AF65-F5344CB8AC3E}">
        <p14:creationId xmlns:p14="http://schemas.microsoft.com/office/powerpoint/2010/main" val="194032792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027A59-FB51-4F20-AC43-452A5B03A1BA}"/>
              </a:ext>
            </a:extLst>
          </p:cNvPr>
          <p:cNvSpPr>
            <a:spLocks noGrp="1"/>
          </p:cNvSpPr>
          <p:nvPr>
            <p:ph type="title"/>
          </p:nvPr>
        </p:nvSpPr>
        <p:spPr/>
        <p:txBody>
          <a:bodyPr>
            <a:normAutofit/>
          </a:bodyPr>
          <a:lstStyle/>
          <a:p>
            <a:r>
              <a:rPr lang="en-US" dirty="0"/>
              <a:t>Extra infographics</a:t>
            </a:r>
            <a:endParaRPr lang="en-US" i="1" dirty="0"/>
          </a:p>
        </p:txBody>
      </p:sp>
      <p:sp>
        <p:nvSpPr>
          <p:cNvPr id="3" name="Content Placeholder 2">
            <a:extLst>
              <a:ext uri="{FF2B5EF4-FFF2-40B4-BE49-F238E27FC236}">
                <a16:creationId xmlns:a16="http://schemas.microsoft.com/office/drawing/2014/main" id="{EFA796CB-1BFC-49B0-8B96-85A1D4E910F3}"/>
              </a:ext>
            </a:extLst>
          </p:cNvPr>
          <p:cNvSpPr>
            <a:spLocks noGrp="1"/>
          </p:cNvSpPr>
          <p:nvPr>
            <p:ph idx="1"/>
          </p:nvPr>
        </p:nvSpPr>
        <p:spPr/>
        <p:txBody>
          <a:bodyPr/>
          <a:lstStyle/>
          <a:p>
            <a:endParaRPr lang="en-US" dirty="0"/>
          </a:p>
        </p:txBody>
      </p:sp>
      <p:sp>
        <p:nvSpPr>
          <p:cNvPr id="4" name="Text Placeholder 3">
            <a:extLst>
              <a:ext uri="{FF2B5EF4-FFF2-40B4-BE49-F238E27FC236}">
                <a16:creationId xmlns:a16="http://schemas.microsoft.com/office/drawing/2014/main" id="{046AB704-7F4B-4DAA-9CFA-C5D0E5FCB1C0}"/>
              </a:ext>
            </a:extLst>
          </p:cNvPr>
          <p:cNvSpPr>
            <a:spLocks noGrp="1"/>
          </p:cNvSpPr>
          <p:nvPr>
            <p:ph type="body" sz="quarter" idx="10"/>
          </p:nvPr>
        </p:nvSpPr>
        <p:spPr>
          <a:xfrm>
            <a:off x="457200" y="1374826"/>
            <a:ext cx="8229600" cy="609600"/>
          </a:xfrm>
        </p:spPr>
        <p:txBody>
          <a:bodyPr>
            <a:normAutofit/>
          </a:bodyPr>
          <a:lstStyle/>
          <a:p>
            <a:endParaRPr lang="en-US" dirty="0"/>
          </a:p>
        </p:txBody>
      </p:sp>
      <p:sp>
        <p:nvSpPr>
          <p:cNvPr id="5" name="Slide Number Placeholder 4">
            <a:extLst>
              <a:ext uri="{FF2B5EF4-FFF2-40B4-BE49-F238E27FC236}">
                <a16:creationId xmlns:a16="http://schemas.microsoft.com/office/drawing/2014/main" id="{D0578849-1E4A-4020-BFB7-F11D39AF6756}"/>
              </a:ext>
            </a:extLst>
          </p:cNvPr>
          <p:cNvSpPr>
            <a:spLocks noGrp="1"/>
          </p:cNvSpPr>
          <p:nvPr>
            <p:ph type="sldNum" sz="quarter" idx="4"/>
          </p:nvPr>
        </p:nvSpPr>
        <p:spPr/>
        <p:txBody>
          <a:bodyPr/>
          <a:lstStyle/>
          <a:p>
            <a:r>
              <a:rPr lang="en-US">
                <a:solidFill>
                  <a:schemeClr val="tx2"/>
                </a:solidFill>
                <a:latin typeface="Arial"/>
                <a:cs typeface="Arial"/>
              </a:rPr>
              <a:t>www.lnct.global </a:t>
            </a:r>
            <a:r>
              <a:rPr lang="en-US">
                <a:latin typeface="Arial"/>
                <a:cs typeface="Arial"/>
              </a:rPr>
              <a:t>| </a:t>
            </a:r>
            <a:fld id="{2459FD92-E8AB-4F86-BA9A-090210CAFD7B}" type="slidenum">
              <a:rPr lang="en-US" smtClean="0">
                <a:latin typeface="Arial"/>
                <a:cs typeface="Arial"/>
              </a:rPr>
              <a:pPr/>
              <a:t>22</a:t>
            </a:fld>
            <a:endParaRPr lang="en-US" dirty="0">
              <a:solidFill>
                <a:srgbClr val="E32726"/>
              </a:solidFill>
              <a:latin typeface="Arial"/>
              <a:cs typeface="Arial"/>
            </a:endParaRPr>
          </a:p>
        </p:txBody>
      </p:sp>
    </p:spTree>
    <p:extLst>
      <p:ext uri="{BB962C8B-B14F-4D97-AF65-F5344CB8AC3E}">
        <p14:creationId xmlns:p14="http://schemas.microsoft.com/office/powerpoint/2010/main" val="412732586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027A59-FB51-4F20-AC43-452A5B03A1BA}"/>
              </a:ext>
            </a:extLst>
          </p:cNvPr>
          <p:cNvSpPr>
            <a:spLocks noGrp="1"/>
          </p:cNvSpPr>
          <p:nvPr>
            <p:ph type="title"/>
          </p:nvPr>
        </p:nvSpPr>
        <p:spPr>
          <a:xfrm>
            <a:off x="132736" y="219438"/>
            <a:ext cx="8278761" cy="530389"/>
          </a:xfrm>
        </p:spPr>
        <p:txBody>
          <a:bodyPr>
            <a:normAutofit/>
          </a:bodyPr>
          <a:lstStyle/>
          <a:p>
            <a:r>
              <a:rPr lang="en-US" i="1" dirty="0"/>
              <a:t>How high immunization coverage protects the population</a:t>
            </a:r>
          </a:p>
        </p:txBody>
      </p:sp>
      <p:sp>
        <p:nvSpPr>
          <p:cNvPr id="5" name="Slide Number Placeholder 4">
            <a:extLst>
              <a:ext uri="{FF2B5EF4-FFF2-40B4-BE49-F238E27FC236}">
                <a16:creationId xmlns:a16="http://schemas.microsoft.com/office/drawing/2014/main" id="{D0578849-1E4A-4020-BFB7-F11D39AF6756}"/>
              </a:ext>
            </a:extLst>
          </p:cNvPr>
          <p:cNvSpPr>
            <a:spLocks noGrp="1"/>
          </p:cNvSpPr>
          <p:nvPr>
            <p:ph type="sldNum" sz="quarter" idx="4"/>
          </p:nvPr>
        </p:nvSpPr>
        <p:spPr/>
        <p:txBody>
          <a:bodyPr/>
          <a:lstStyle/>
          <a:p>
            <a:r>
              <a:rPr lang="en-US">
                <a:solidFill>
                  <a:schemeClr val="tx2"/>
                </a:solidFill>
                <a:latin typeface="Arial"/>
                <a:cs typeface="Arial"/>
              </a:rPr>
              <a:t>www.lnct.global </a:t>
            </a:r>
            <a:r>
              <a:rPr lang="en-US">
                <a:latin typeface="Arial"/>
                <a:cs typeface="Arial"/>
              </a:rPr>
              <a:t>| </a:t>
            </a:r>
            <a:fld id="{2459FD92-E8AB-4F86-BA9A-090210CAFD7B}" type="slidenum">
              <a:rPr lang="en-US" smtClean="0">
                <a:latin typeface="Arial"/>
                <a:cs typeface="Arial"/>
              </a:rPr>
              <a:pPr/>
              <a:t>23</a:t>
            </a:fld>
            <a:endParaRPr lang="en-US" dirty="0">
              <a:solidFill>
                <a:srgbClr val="E32726"/>
              </a:solidFill>
              <a:latin typeface="Arial"/>
              <a:cs typeface="Arial"/>
            </a:endParaRPr>
          </a:p>
        </p:txBody>
      </p:sp>
      <p:pic>
        <p:nvPicPr>
          <p:cNvPr id="6" name="Picture 5">
            <a:extLst>
              <a:ext uri="{FF2B5EF4-FFF2-40B4-BE49-F238E27FC236}">
                <a16:creationId xmlns:a16="http://schemas.microsoft.com/office/drawing/2014/main" id="{AE4D8183-0E34-49B2-AD39-D949D0760B66}"/>
              </a:ext>
            </a:extLst>
          </p:cNvPr>
          <p:cNvPicPr>
            <a:picLocks noChangeAspect="1"/>
          </p:cNvPicPr>
          <p:nvPr/>
        </p:nvPicPr>
        <p:blipFill>
          <a:blip r:embed="rId3"/>
          <a:stretch>
            <a:fillRect/>
          </a:stretch>
        </p:blipFill>
        <p:spPr>
          <a:xfrm>
            <a:off x="2000865" y="682677"/>
            <a:ext cx="4304646" cy="5266578"/>
          </a:xfrm>
          <a:prstGeom prst="rect">
            <a:avLst/>
          </a:prstGeom>
        </p:spPr>
      </p:pic>
      <p:sp>
        <p:nvSpPr>
          <p:cNvPr id="11" name="TextBox 10">
            <a:extLst>
              <a:ext uri="{FF2B5EF4-FFF2-40B4-BE49-F238E27FC236}">
                <a16:creationId xmlns:a16="http://schemas.microsoft.com/office/drawing/2014/main" id="{FC2884B2-D958-4A9C-BD6C-F0C76CC850C6}"/>
              </a:ext>
            </a:extLst>
          </p:cNvPr>
          <p:cNvSpPr txBox="1"/>
          <p:nvPr/>
        </p:nvSpPr>
        <p:spPr>
          <a:xfrm>
            <a:off x="3667432" y="6330785"/>
            <a:ext cx="4488426" cy="307777"/>
          </a:xfrm>
          <a:prstGeom prst="rect">
            <a:avLst/>
          </a:prstGeom>
          <a:noFill/>
        </p:spPr>
        <p:txBody>
          <a:bodyPr wrap="square" rtlCol="0">
            <a:spAutoFit/>
          </a:bodyPr>
          <a:lstStyle/>
          <a:p>
            <a:r>
              <a:rPr lang="en-US" sz="1400" dirty="0">
                <a:hlinkClick r:id="rId4"/>
              </a:rPr>
              <a:t>https://en.wikipedia.org/wiki/Herd_immunity</a:t>
            </a:r>
            <a:endParaRPr lang="en-US" sz="1400" dirty="0"/>
          </a:p>
        </p:txBody>
      </p:sp>
    </p:spTree>
    <p:extLst>
      <p:ext uri="{BB962C8B-B14F-4D97-AF65-F5344CB8AC3E}">
        <p14:creationId xmlns:p14="http://schemas.microsoft.com/office/powerpoint/2010/main" val="402146591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CA57B2-E5AC-4DCC-974C-2FC061B31514}"/>
              </a:ext>
            </a:extLst>
          </p:cNvPr>
          <p:cNvSpPr>
            <a:spLocks noGrp="1"/>
          </p:cNvSpPr>
          <p:nvPr>
            <p:ph type="title"/>
          </p:nvPr>
        </p:nvSpPr>
        <p:spPr>
          <a:xfrm>
            <a:off x="457200" y="398996"/>
            <a:ext cx="8229600" cy="1143000"/>
          </a:xfrm>
        </p:spPr>
        <p:txBody>
          <a:bodyPr/>
          <a:lstStyle/>
          <a:p>
            <a:r>
              <a:rPr lang="en-US" dirty="0" err="1"/>
              <a:t>VoICE</a:t>
            </a:r>
            <a:r>
              <a:rPr lang="en-US" dirty="0"/>
              <a:t> is an excellent source of information on the value of immunization</a:t>
            </a:r>
          </a:p>
        </p:txBody>
      </p:sp>
      <p:sp>
        <p:nvSpPr>
          <p:cNvPr id="3" name="Content Placeholder 2">
            <a:extLst>
              <a:ext uri="{FF2B5EF4-FFF2-40B4-BE49-F238E27FC236}">
                <a16:creationId xmlns:a16="http://schemas.microsoft.com/office/drawing/2014/main" id="{21247B2E-2AF4-4404-B545-6DB60DA225E7}"/>
              </a:ext>
            </a:extLst>
          </p:cNvPr>
          <p:cNvSpPr>
            <a:spLocks noGrp="1"/>
          </p:cNvSpPr>
          <p:nvPr>
            <p:ph idx="1"/>
          </p:nvPr>
        </p:nvSpPr>
        <p:spPr>
          <a:xfrm>
            <a:off x="457200" y="1417638"/>
            <a:ext cx="8229600" cy="4202134"/>
          </a:xfrm>
        </p:spPr>
        <p:txBody>
          <a:bodyPr>
            <a:normAutofit/>
          </a:bodyPr>
          <a:lstStyle/>
          <a:p>
            <a:r>
              <a:rPr lang="en-US" sz="2800" dirty="0">
                <a:hlinkClick r:id="rId3"/>
              </a:rPr>
              <a:t>https://immunizationevidence.org/</a:t>
            </a:r>
            <a:endParaRPr lang="en-US" sz="2800" dirty="0"/>
          </a:p>
          <a:p>
            <a:endParaRPr lang="en-US" sz="2800" dirty="0"/>
          </a:p>
          <a:p>
            <a:endParaRPr lang="en-US" sz="2800" dirty="0"/>
          </a:p>
          <a:p>
            <a:r>
              <a:rPr lang="en-US" sz="2800" dirty="0"/>
              <a:t>Easy to use and regularly updated</a:t>
            </a:r>
          </a:p>
        </p:txBody>
      </p:sp>
      <p:sp>
        <p:nvSpPr>
          <p:cNvPr id="5" name="Slide Number Placeholder 4">
            <a:extLst>
              <a:ext uri="{FF2B5EF4-FFF2-40B4-BE49-F238E27FC236}">
                <a16:creationId xmlns:a16="http://schemas.microsoft.com/office/drawing/2014/main" id="{41EAF322-A5ED-4A3E-97A6-11E6137578D5}"/>
              </a:ext>
            </a:extLst>
          </p:cNvPr>
          <p:cNvSpPr>
            <a:spLocks noGrp="1"/>
          </p:cNvSpPr>
          <p:nvPr>
            <p:ph type="sldNum" sz="quarter" idx="4"/>
          </p:nvPr>
        </p:nvSpPr>
        <p:spPr/>
        <p:txBody>
          <a:bodyPr/>
          <a:lstStyle/>
          <a:p>
            <a:r>
              <a:rPr lang="en-US">
                <a:solidFill>
                  <a:schemeClr val="tx2"/>
                </a:solidFill>
                <a:latin typeface="Arial"/>
                <a:cs typeface="Arial"/>
              </a:rPr>
              <a:t>www.lnct.global </a:t>
            </a:r>
            <a:r>
              <a:rPr lang="en-US">
                <a:latin typeface="Arial"/>
                <a:cs typeface="Arial"/>
              </a:rPr>
              <a:t>| </a:t>
            </a:r>
            <a:fld id="{2459FD92-E8AB-4F86-BA9A-090210CAFD7B}" type="slidenum">
              <a:rPr lang="en-US" smtClean="0">
                <a:latin typeface="Arial"/>
                <a:cs typeface="Arial"/>
              </a:rPr>
              <a:pPr/>
              <a:t>24</a:t>
            </a:fld>
            <a:endParaRPr lang="en-US" dirty="0">
              <a:solidFill>
                <a:srgbClr val="E32726"/>
              </a:solidFill>
              <a:latin typeface="Arial"/>
              <a:cs typeface="Arial"/>
            </a:endParaRPr>
          </a:p>
        </p:txBody>
      </p:sp>
    </p:spTree>
    <p:extLst>
      <p:ext uri="{BB962C8B-B14F-4D97-AF65-F5344CB8AC3E}">
        <p14:creationId xmlns:p14="http://schemas.microsoft.com/office/powerpoint/2010/main" val="333179099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0945" y="247232"/>
            <a:ext cx="8229600" cy="1143000"/>
          </a:xfrm>
        </p:spPr>
        <p:txBody>
          <a:bodyPr>
            <a:normAutofit/>
          </a:bodyPr>
          <a:lstStyle/>
          <a:p>
            <a:r>
              <a:rPr lang="en-US" sz="2200" dirty="0"/>
              <a:t>Health and child survival gains from immunization in red, below</a:t>
            </a:r>
          </a:p>
        </p:txBody>
      </p:sp>
      <p:sp>
        <p:nvSpPr>
          <p:cNvPr id="100" name="TextBox 99">
            <a:extLst>
              <a:ext uri="{FF2B5EF4-FFF2-40B4-BE49-F238E27FC236}">
                <a16:creationId xmlns:a16="http://schemas.microsoft.com/office/drawing/2014/main" id="{E478587F-672E-43EB-87CE-495103F66784}"/>
              </a:ext>
            </a:extLst>
          </p:cNvPr>
          <p:cNvSpPr txBox="1"/>
          <p:nvPr/>
        </p:nvSpPr>
        <p:spPr>
          <a:xfrm>
            <a:off x="4395270" y="6214210"/>
            <a:ext cx="4565623" cy="369332"/>
          </a:xfrm>
          <a:prstGeom prst="rect">
            <a:avLst/>
          </a:prstGeom>
          <a:noFill/>
        </p:spPr>
        <p:txBody>
          <a:bodyPr wrap="square" rtlCol="0">
            <a:spAutoFit/>
          </a:bodyPr>
          <a:lstStyle/>
          <a:p>
            <a:pPr algn="r"/>
            <a:r>
              <a:rPr lang="en-US" sz="900" dirty="0">
                <a:solidFill>
                  <a:prstClr val="black"/>
                </a:solidFill>
                <a:latin typeface="Calibri"/>
              </a:rPr>
              <a:t>Adapted from </a:t>
            </a:r>
            <a:r>
              <a:rPr lang="en-US" sz="900" dirty="0" err="1">
                <a:solidFill>
                  <a:prstClr val="black"/>
                </a:solidFill>
                <a:latin typeface="Calibri"/>
              </a:rPr>
              <a:t>Palu</a:t>
            </a:r>
            <a:r>
              <a:rPr lang="en-US" sz="900" dirty="0">
                <a:solidFill>
                  <a:prstClr val="black"/>
                </a:solidFill>
                <a:latin typeface="Calibri"/>
              </a:rPr>
              <a:t>, T. (2016). </a:t>
            </a:r>
          </a:p>
          <a:p>
            <a:pPr algn="r"/>
            <a:r>
              <a:rPr lang="en-US" sz="900" dirty="0">
                <a:solidFill>
                  <a:prstClr val="black"/>
                </a:solidFill>
                <a:latin typeface="Calibri"/>
              </a:rPr>
              <a:t>Sustainable Immunization Through Universal Health Coverage. World Bank SAGE Meeting.</a:t>
            </a:r>
          </a:p>
        </p:txBody>
      </p:sp>
      <p:grpSp>
        <p:nvGrpSpPr>
          <p:cNvPr id="4" name="Group 3">
            <a:extLst>
              <a:ext uri="{FF2B5EF4-FFF2-40B4-BE49-F238E27FC236}">
                <a16:creationId xmlns:a16="http://schemas.microsoft.com/office/drawing/2014/main" id="{E28559BD-B490-4161-A262-804DEE31F925}"/>
              </a:ext>
            </a:extLst>
          </p:cNvPr>
          <p:cNvGrpSpPr/>
          <p:nvPr/>
        </p:nvGrpSpPr>
        <p:grpSpPr>
          <a:xfrm>
            <a:off x="451530" y="1009861"/>
            <a:ext cx="8668408" cy="5061344"/>
            <a:chOff x="430995" y="493284"/>
            <a:chExt cx="8668408" cy="5061344"/>
          </a:xfrm>
        </p:grpSpPr>
        <p:sp>
          <p:nvSpPr>
            <p:cNvPr id="97" name="TextBox 96">
              <a:extLst>
                <a:ext uri="{FF2B5EF4-FFF2-40B4-BE49-F238E27FC236}">
                  <a16:creationId xmlns:a16="http://schemas.microsoft.com/office/drawing/2014/main" id="{EA438E7A-C538-494D-8675-A167A44D6566}"/>
                </a:ext>
              </a:extLst>
            </p:cNvPr>
            <p:cNvSpPr txBox="1"/>
            <p:nvPr/>
          </p:nvSpPr>
          <p:spPr>
            <a:xfrm>
              <a:off x="517047" y="493284"/>
              <a:ext cx="4233303" cy="338554"/>
            </a:xfrm>
            <a:prstGeom prst="rect">
              <a:avLst/>
            </a:prstGeom>
            <a:noFill/>
          </p:spPr>
          <p:txBody>
            <a:bodyPr wrap="square" rtlCol="0">
              <a:spAutoFit/>
            </a:bodyPr>
            <a:lstStyle/>
            <a:p>
              <a:r>
                <a:rPr lang="en-US" sz="1600" dirty="0">
                  <a:solidFill>
                    <a:srgbClr val="FF0000"/>
                  </a:solidFill>
                  <a:latin typeface="Calibri"/>
                </a:rPr>
                <a:t>Platform for outbreak preparedness (#3)</a:t>
              </a:r>
            </a:p>
          </p:txBody>
        </p:sp>
        <p:grpSp>
          <p:nvGrpSpPr>
            <p:cNvPr id="3" name="Group 2">
              <a:extLst>
                <a:ext uri="{FF2B5EF4-FFF2-40B4-BE49-F238E27FC236}">
                  <a16:creationId xmlns:a16="http://schemas.microsoft.com/office/drawing/2014/main" id="{C8AC3A3C-8039-4F53-A630-BF17C618EB44}"/>
                </a:ext>
              </a:extLst>
            </p:cNvPr>
            <p:cNvGrpSpPr/>
            <p:nvPr/>
          </p:nvGrpSpPr>
          <p:grpSpPr>
            <a:xfrm>
              <a:off x="430995" y="634332"/>
              <a:ext cx="8668408" cy="4920296"/>
              <a:chOff x="430995" y="634332"/>
              <a:chExt cx="8668408" cy="4920296"/>
            </a:xfrm>
          </p:grpSpPr>
          <p:cxnSp>
            <p:nvCxnSpPr>
              <p:cNvPr id="72" name="Connector: Elbow 71">
                <a:extLst>
                  <a:ext uri="{FF2B5EF4-FFF2-40B4-BE49-F238E27FC236}">
                    <a16:creationId xmlns:a16="http://schemas.microsoft.com/office/drawing/2014/main" id="{451427EB-09B8-4BD5-9B1F-ED5CA1215735}"/>
                  </a:ext>
                </a:extLst>
              </p:cNvPr>
              <p:cNvCxnSpPr>
                <a:cxnSpLocks/>
                <a:stCxn id="97" idx="1"/>
              </p:cNvCxnSpPr>
              <p:nvPr/>
            </p:nvCxnSpPr>
            <p:spPr>
              <a:xfrm rot="10800000" flipV="1">
                <a:off x="456537" y="662561"/>
                <a:ext cx="60511" cy="3302922"/>
              </a:xfrm>
              <a:prstGeom prst="bentConnector2">
                <a:avLst/>
              </a:prstGeom>
              <a:noFill/>
              <a:ln w="19050" cap="flat" cmpd="sng" algn="ctr">
                <a:solidFill>
                  <a:srgbClr val="4472C4">
                    <a:lumMod val="50000"/>
                  </a:srgbClr>
                </a:solidFill>
                <a:prstDash val="solid"/>
                <a:miter lim="800000"/>
              </a:ln>
              <a:effectLst/>
            </p:spPr>
          </p:cxnSp>
          <p:sp>
            <p:nvSpPr>
              <p:cNvPr id="73" name="Oval 72">
                <a:extLst>
                  <a:ext uri="{FF2B5EF4-FFF2-40B4-BE49-F238E27FC236}">
                    <a16:creationId xmlns:a16="http://schemas.microsoft.com/office/drawing/2014/main" id="{F1182C4E-E619-477A-98C1-812364E5854E}"/>
                  </a:ext>
                </a:extLst>
              </p:cNvPr>
              <p:cNvSpPr/>
              <p:nvPr/>
            </p:nvSpPr>
            <p:spPr>
              <a:xfrm>
                <a:off x="430995" y="2666795"/>
                <a:ext cx="8255805" cy="2887833"/>
              </a:xfrm>
              <a:prstGeom prst="ellipse">
                <a:avLst/>
              </a:prstGeom>
              <a:solidFill>
                <a:srgbClr val="4472C4">
                  <a:lumMod val="20000"/>
                  <a:lumOff val="80000"/>
                </a:srgbClr>
              </a:solidFill>
              <a:ln w="12700" cap="flat" cmpd="sng" algn="ctr">
                <a:solidFill>
                  <a:srgbClr val="4472C4">
                    <a:lumMod val="20000"/>
                    <a:lumOff val="8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prstClr val="white"/>
                  </a:solidFill>
                  <a:effectLst/>
                  <a:uLnTx/>
                  <a:uFillTx/>
                  <a:latin typeface="Calibri"/>
                  <a:ea typeface="+mn-ea"/>
                  <a:cs typeface="+mn-cs"/>
                </a:endParaRPr>
              </a:p>
            </p:txBody>
          </p:sp>
          <p:sp>
            <p:nvSpPr>
              <p:cNvPr id="74" name="Oval 73">
                <a:extLst>
                  <a:ext uri="{FF2B5EF4-FFF2-40B4-BE49-F238E27FC236}">
                    <a16:creationId xmlns:a16="http://schemas.microsoft.com/office/drawing/2014/main" id="{2814EF9C-82B9-4299-8F32-84CD0B247DC6}"/>
                  </a:ext>
                </a:extLst>
              </p:cNvPr>
              <p:cNvSpPr/>
              <p:nvPr/>
            </p:nvSpPr>
            <p:spPr>
              <a:xfrm>
                <a:off x="937433" y="2726072"/>
                <a:ext cx="7264375" cy="2541037"/>
              </a:xfrm>
              <a:prstGeom prst="ellipse">
                <a:avLst/>
              </a:prstGeom>
              <a:solidFill>
                <a:sysClr val="window" lastClr="FFFFFF"/>
              </a:solidFill>
              <a:ln w="12700" cap="flat" cmpd="sng" algn="ctr">
                <a:solidFill>
                  <a:srgbClr val="4472C4">
                    <a:lumMod val="20000"/>
                    <a:lumOff val="8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prstClr val="white"/>
                  </a:solidFill>
                  <a:effectLst/>
                  <a:uLnTx/>
                  <a:uFillTx/>
                  <a:latin typeface="Calibri"/>
                  <a:ea typeface="+mn-ea"/>
                  <a:cs typeface="+mn-cs"/>
                </a:endParaRPr>
              </a:p>
            </p:txBody>
          </p:sp>
          <p:sp>
            <p:nvSpPr>
              <p:cNvPr id="76" name="Oval 75">
                <a:extLst>
                  <a:ext uri="{FF2B5EF4-FFF2-40B4-BE49-F238E27FC236}">
                    <a16:creationId xmlns:a16="http://schemas.microsoft.com/office/drawing/2014/main" id="{19B6D8EF-5DA2-4062-9AD3-89D649FD859B}"/>
                  </a:ext>
                </a:extLst>
              </p:cNvPr>
              <p:cNvSpPr/>
              <p:nvPr/>
            </p:nvSpPr>
            <p:spPr>
              <a:xfrm>
                <a:off x="1244611" y="2767219"/>
                <a:ext cx="6670281" cy="2333226"/>
              </a:xfrm>
              <a:prstGeom prst="ellipse">
                <a:avLst/>
              </a:prstGeom>
              <a:solidFill>
                <a:srgbClr val="4472C4">
                  <a:lumMod val="40000"/>
                  <a:lumOff val="60000"/>
                </a:srgbClr>
              </a:solidFill>
              <a:ln w="12700" cap="flat" cmpd="sng" algn="ctr">
                <a:solidFill>
                  <a:srgbClr val="4472C4">
                    <a:lumMod val="40000"/>
                    <a:lumOff val="6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prstClr val="white"/>
                  </a:solidFill>
                  <a:effectLst/>
                  <a:uLnTx/>
                  <a:uFillTx/>
                  <a:latin typeface="Calibri"/>
                  <a:ea typeface="+mn-ea"/>
                  <a:cs typeface="+mn-cs"/>
                </a:endParaRPr>
              </a:p>
            </p:txBody>
          </p:sp>
          <p:sp>
            <p:nvSpPr>
              <p:cNvPr id="77" name="Oval 76">
                <a:extLst>
                  <a:ext uri="{FF2B5EF4-FFF2-40B4-BE49-F238E27FC236}">
                    <a16:creationId xmlns:a16="http://schemas.microsoft.com/office/drawing/2014/main" id="{79EF77D5-CE36-4E1B-AA43-B898E087E97A}"/>
                  </a:ext>
                </a:extLst>
              </p:cNvPr>
              <p:cNvSpPr/>
              <p:nvPr/>
            </p:nvSpPr>
            <p:spPr>
              <a:xfrm>
                <a:off x="1623952" y="2833672"/>
                <a:ext cx="5865654" cy="2051772"/>
              </a:xfrm>
              <a:prstGeom prst="ellipse">
                <a:avLst/>
              </a:prstGeom>
              <a:solidFill>
                <a:sysClr val="window" lastClr="FFFFFF"/>
              </a:solidFill>
              <a:ln w="12700" cap="flat" cmpd="sng" algn="ctr">
                <a:solidFill>
                  <a:srgbClr val="4472C4">
                    <a:lumMod val="40000"/>
                    <a:lumOff val="6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prstClr val="white"/>
                  </a:solidFill>
                  <a:effectLst/>
                  <a:uLnTx/>
                  <a:uFillTx/>
                  <a:latin typeface="Calibri"/>
                  <a:ea typeface="+mn-ea"/>
                  <a:cs typeface="+mn-cs"/>
                </a:endParaRPr>
              </a:p>
            </p:txBody>
          </p:sp>
          <p:sp>
            <p:nvSpPr>
              <p:cNvPr id="80" name="Oval 79">
                <a:extLst>
                  <a:ext uri="{FF2B5EF4-FFF2-40B4-BE49-F238E27FC236}">
                    <a16:creationId xmlns:a16="http://schemas.microsoft.com/office/drawing/2014/main" id="{6901C9EE-F76F-451F-AE4C-6EAB9A0FD3C4}"/>
                  </a:ext>
                </a:extLst>
              </p:cNvPr>
              <p:cNvSpPr/>
              <p:nvPr/>
            </p:nvSpPr>
            <p:spPr>
              <a:xfrm>
                <a:off x="1942550" y="2872535"/>
                <a:ext cx="5259574" cy="1839769"/>
              </a:xfrm>
              <a:prstGeom prst="ellipse">
                <a:avLst/>
              </a:prstGeom>
              <a:solidFill>
                <a:srgbClr val="4472C4">
                  <a:lumMod val="60000"/>
                  <a:lumOff val="40000"/>
                </a:srgbClr>
              </a:solidFill>
              <a:ln w="12700" cap="flat" cmpd="sng" algn="ctr">
                <a:solidFill>
                  <a:srgbClr val="4472C4">
                    <a:lumMod val="60000"/>
                    <a:lumOff val="4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prstClr val="white"/>
                  </a:solidFill>
                  <a:effectLst/>
                  <a:uLnTx/>
                  <a:uFillTx/>
                  <a:latin typeface="Calibri"/>
                  <a:ea typeface="+mn-ea"/>
                  <a:cs typeface="+mn-cs"/>
                </a:endParaRPr>
              </a:p>
            </p:txBody>
          </p:sp>
          <p:sp>
            <p:nvSpPr>
              <p:cNvPr id="81" name="Oval 80">
                <a:extLst>
                  <a:ext uri="{FF2B5EF4-FFF2-40B4-BE49-F238E27FC236}">
                    <a16:creationId xmlns:a16="http://schemas.microsoft.com/office/drawing/2014/main" id="{AEDD2029-2F11-4480-8A51-F0922F29A263}"/>
                  </a:ext>
                </a:extLst>
              </p:cNvPr>
              <p:cNvSpPr/>
              <p:nvPr/>
            </p:nvSpPr>
            <p:spPr>
              <a:xfrm>
                <a:off x="2335930" y="2934717"/>
                <a:ext cx="4480560" cy="1567274"/>
              </a:xfrm>
              <a:prstGeom prst="ellipse">
                <a:avLst/>
              </a:prstGeom>
              <a:solidFill>
                <a:sysClr val="window" lastClr="FFFFFF"/>
              </a:solidFill>
              <a:ln w="12700" cap="flat" cmpd="sng" algn="ctr">
                <a:solidFill>
                  <a:srgbClr val="4472C4">
                    <a:lumMod val="60000"/>
                    <a:lumOff val="4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prstClr val="white"/>
                  </a:solidFill>
                  <a:effectLst/>
                  <a:uLnTx/>
                  <a:uFillTx/>
                  <a:latin typeface="Calibri"/>
                  <a:ea typeface="+mn-ea"/>
                  <a:cs typeface="+mn-cs"/>
                </a:endParaRPr>
              </a:p>
            </p:txBody>
          </p:sp>
          <p:sp>
            <p:nvSpPr>
              <p:cNvPr id="83" name="Oval 82">
                <a:extLst>
                  <a:ext uri="{FF2B5EF4-FFF2-40B4-BE49-F238E27FC236}">
                    <a16:creationId xmlns:a16="http://schemas.microsoft.com/office/drawing/2014/main" id="{25534C8A-9C93-4051-9B07-3CE45FFBE051}"/>
                  </a:ext>
                </a:extLst>
              </p:cNvPr>
              <p:cNvSpPr/>
              <p:nvPr/>
            </p:nvSpPr>
            <p:spPr>
              <a:xfrm>
                <a:off x="2650255" y="2996785"/>
                <a:ext cx="3813048" cy="1333782"/>
              </a:xfrm>
              <a:prstGeom prst="ellipse">
                <a:avLst/>
              </a:prstGeom>
              <a:solidFill>
                <a:srgbClr val="4472C4"/>
              </a:solidFill>
              <a:ln w="12700" cap="flat" cmpd="sng" algn="ctr">
                <a:solidFill>
                  <a:srgbClr val="4472C4"/>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prstClr val="white"/>
                  </a:solidFill>
                  <a:effectLst/>
                  <a:uLnTx/>
                  <a:uFillTx/>
                  <a:latin typeface="Calibri"/>
                  <a:ea typeface="+mn-ea"/>
                  <a:cs typeface="+mn-cs"/>
                </a:endParaRPr>
              </a:p>
            </p:txBody>
          </p:sp>
          <p:sp>
            <p:nvSpPr>
              <p:cNvPr id="84" name="Oval 83">
                <a:extLst>
                  <a:ext uri="{FF2B5EF4-FFF2-40B4-BE49-F238E27FC236}">
                    <a16:creationId xmlns:a16="http://schemas.microsoft.com/office/drawing/2014/main" id="{2C1D085B-111C-4E98-BBBA-A1376448EECC}"/>
                  </a:ext>
                </a:extLst>
              </p:cNvPr>
              <p:cNvSpPr/>
              <p:nvPr/>
            </p:nvSpPr>
            <p:spPr>
              <a:xfrm>
                <a:off x="3179464" y="3063839"/>
                <a:ext cx="2772918" cy="1064852"/>
              </a:xfrm>
              <a:prstGeom prst="ellipse">
                <a:avLst/>
              </a:prstGeom>
              <a:solidFill>
                <a:sysClr val="window" lastClr="FFFFFF"/>
              </a:solidFill>
              <a:ln w="12700" cap="flat" cmpd="sng" algn="ctr">
                <a:solidFill>
                  <a:srgbClr val="4472C4"/>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prstClr val="white"/>
                  </a:solidFill>
                  <a:effectLst/>
                  <a:uLnTx/>
                  <a:uFillTx/>
                  <a:latin typeface="Calibri"/>
                  <a:ea typeface="+mn-ea"/>
                  <a:cs typeface="+mn-cs"/>
                </a:endParaRPr>
              </a:p>
            </p:txBody>
          </p:sp>
          <p:cxnSp>
            <p:nvCxnSpPr>
              <p:cNvPr id="85" name="Connector: Elbow 84">
                <a:extLst>
                  <a:ext uri="{FF2B5EF4-FFF2-40B4-BE49-F238E27FC236}">
                    <a16:creationId xmlns:a16="http://schemas.microsoft.com/office/drawing/2014/main" id="{602FF6F4-247F-49E7-AE91-45F0BE7A2D5F}"/>
                  </a:ext>
                </a:extLst>
              </p:cNvPr>
              <p:cNvCxnSpPr>
                <a:cxnSpLocks/>
                <a:stCxn id="94" idx="1"/>
              </p:cNvCxnSpPr>
              <p:nvPr/>
            </p:nvCxnSpPr>
            <p:spPr>
              <a:xfrm rot="10800000" flipV="1">
                <a:off x="5402426" y="1677069"/>
                <a:ext cx="191476" cy="1929990"/>
              </a:xfrm>
              <a:prstGeom prst="bentConnector2">
                <a:avLst/>
              </a:prstGeom>
              <a:noFill/>
              <a:ln w="19050" cap="flat" cmpd="sng" algn="ctr">
                <a:solidFill>
                  <a:srgbClr val="4472C4">
                    <a:lumMod val="50000"/>
                  </a:srgbClr>
                </a:solidFill>
                <a:prstDash val="solid"/>
                <a:miter lim="800000"/>
              </a:ln>
              <a:effectLst/>
            </p:spPr>
          </p:cxnSp>
          <p:sp>
            <p:nvSpPr>
              <p:cNvPr id="86" name="Oval 85">
                <a:extLst>
                  <a:ext uri="{FF2B5EF4-FFF2-40B4-BE49-F238E27FC236}">
                    <a16:creationId xmlns:a16="http://schemas.microsoft.com/office/drawing/2014/main" id="{B1620885-999B-48CB-AD2E-EECD51136B07}"/>
                  </a:ext>
                </a:extLst>
              </p:cNvPr>
              <p:cNvSpPr/>
              <p:nvPr/>
            </p:nvSpPr>
            <p:spPr>
              <a:xfrm>
                <a:off x="3482359" y="3106930"/>
                <a:ext cx="2148840" cy="847944"/>
              </a:xfrm>
              <a:prstGeom prst="ellipse">
                <a:avLst/>
              </a:prstGeom>
              <a:solidFill>
                <a:srgbClr val="4472C4">
                  <a:lumMod val="75000"/>
                </a:srgbClr>
              </a:solidFill>
              <a:ln w="12700" cap="flat" cmpd="sng" algn="ctr">
                <a:solidFill>
                  <a:srgbClr val="4472C4">
                    <a:lumMod val="75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prstClr val="white"/>
                  </a:solidFill>
                  <a:effectLst/>
                  <a:uLnTx/>
                  <a:uFillTx/>
                  <a:latin typeface="Calibri"/>
                  <a:ea typeface="+mn-ea"/>
                  <a:cs typeface="+mn-cs"/>
                </a:endParaRPr>
              </a:p>
            </p:txBody>
          </p:sp>
          <p:sp>
            <p:nvSpPr>
              <p:cNvPr id="87" name="Oval 86">
                <a:extLst>
                  <a:ext uri="{FF2B5EF4-FFF2-40B4-BE49-F238E27FC236}">
                    <a16:creationId xmlns:a16="http://schemas.microsoft.com/office/drawing/2014/main" id="{BD49D715-3DAB-45E4-8A17-5AB1D1519E44}"/>
                  </a:ext>
                </a:extLst>
              </p:cNvPr>
              <p:cNvSpPr/>
              <p:nvPr/>
            </p:nvSpPr>
            <p:spPr>
              <a:xfrm>
                <a:off x="3817258" y="3153712"/>
                <a:ext cx="1479042" cy="550926"/>
              </a:xfrm>
              <a:prstGeom prst="ellipse">
                <a:avLst/>
              </a:prstGeom>
              <a:solidFill>
                <a:sysClr val="window" lastClr="FFFFFF"/>
              </a:solidFill>
              <a:ln w="12700" cap="flat" cmpd="sng" algn="ctr">
                <a:solidFill>
                  <a:srgbClr val="4472C4">
                    <a:lumMod val="75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prstClr val="white"/>
                  </a:solidFill>
                  <a:effectLst/>
                  <a:uLnTx/>
                  <a:uFillTx/>
                  <a:latin typeface="Calibri"/>
                  <a:ea typeface="+mn-ea"/>
                  <a:cs typeface="+mn-cs"/>
                </a:endParaRPr>
              </a:p>
            </p:txBody>
          </p:sp>
          <p:grpSp>
            <p:nvGrpSpPr>
              <p:cNvPr id="88" name="Group 87">
                <a:extLst>
                  <a:ext uri="{FF2B5EF4-FFF2-40B4-BE49-F238E27FC236}">
                    <a16:creationId xmlns:a16="http://schemas.microsoft.com/office/drawing/2014/main" id="{3A8C8DBD-3A4A-462D-8CF5-C3015D3BCC75}"/>
                  </a:ext>
                </a:extLst>
              </p:cNvPr>
              <p:cNvGrpSpPr/>
              <p:nvPr/>
            </p:nvGrpSpPr>
            <p:grpSpPr>
              <a:xfrm>
                <a:off x="4080148" y="2307258"/>
                <a:ext cx="953262" cy="1223645"/>
                <a:chOff x="5550408" y="2099226"/>
                <a:chExt cx="1271016" cy="1631526"/>
              </a:xfrm>
            </p:grpSpPr>
            <p:sp>
              <p:nvSpPr>
                <p:cNvPr id="89" name="Oval 88">
                  <a:extLst>
                    <a:ext uri="{FF2B5EF4-FFF2-40B4-BE49-F238E27FC236}">
                      <a16:creationId xmlns:a16="http://schemas.microsoft.com/office/drawing/2014/main" id="{F89E0C56-83FB-430D-9A8E-1DFF16E5A98C}"/>
                    </a:ext>
                  </a:extLst>
                </p:cNvPr>
                <p:cNvSpPr/>
                <p:nvPr/>
              </p:nvSpPr>
              <p:spPr>
                <a:xfrm>
                  <a:off x="5550408" y="3300984"/>
                  <a:ext cx="1271016" cy="429768"/>
                </a:xfrm>
                <a:prstGeom prst="ellipse">
                  <a:avLst/>
                </a:prstGeom>
                <a:solidFill>
                  <a:srgbClr val="4472C4">
                    <a:lumMod val="50000"/>
                  </a:srgbClr>
                </a:solidFill>
                <a:ln w="12700" cap="flat" cmpd="sng" algn="ctr">
                  <a:solidFill>
                    <a:srgbClr val="4472C4">
                      <a:lumMod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prstClr val="white"/>
                    </a:solidFill>
                    <a:effectLst/>
                    <a:uLnTx/>
                    <a:uFillTx/>
                    <a:latin typeface="Calibri"/>
                    <a:ea typeface="+mn-ea"/>
                    <a:cs typeface="+mn-cs"/>
                  </a:endParaRPr>
                </a:p>
              </p:txBody>
            </p:sp>
            <p:sp>
              <p:nvSpPr>
                <p:cNvPr id="90" name="Freeform: Shape 89">
                  <a:extLst>
                    <a:ext uri="{FF2B5EF4-FFF2-40B4-BE49-F238E27FC236}">
                      <a16:creationId xmlns:a16="http://schemas.microsoft.com/office/drawing/2014/main" id="{32916E2B-D9B9-4DB6-A2C5-F0F7E10268BE}"/>
                    </a:ext>
                  </a:extLst>
                </p:cNvPr>
                <p:cNvSpPr/>
                <p:nvPr/>
              </p:nvSpPr>
              <p:spPr>
                <a:xfrm>
                  <a:off x="5734514" y="2777693"/>
                  <a:ext cx="902801" cy="655882"/>
                </a:xfrm>
                <a:custGeom>
                  <a:avLst/>
                  <a:gdLst>
                    <a:gd name="connsiteX0" fmla="*/ 451401 w 902801"/>
                    <a:gd name="connsiteY0" fmla="*/ 0 h 655882"/>
                    <a:gd name="connsiteX1" fmla="*/ 691091 w 902801"/>
                    <a:gd name="connsiteY1" fmla="*/ 14744 h 655882"/>
                    <a:gd name="connsiteX2" fmla="*/ 808392 w 902801"/>
                    <a:gd name="connsiteY2" fmla="*/ 37687 h 655882"/>
                    <a:gd name="connsiteX3" fmla="*/ 715762 w 902801"/>
                    <a:gd name="connsiteY3" fmla="*/ 106766 h 655882"/>
                    <a:gd name="connsiteX4" fmla="*/ 674339 w 902801"/>
                    <a:gd name="connsiteY4" fmla="*/ 152161 h 655882"/>
                    <a:gd name="connsiteX5" fmla="*/ 673141 w 902801"/>
                    <a:gd name="connsiteY5" fmla="*/ 154095 h 655882"/>
                    <a:gd name="connsiteX6" fmla="*/ 611512 w 902801"/>
                    <a:gd name="connsiteY6" fmla="*/ 200292 h 655882"/>
                    <a:gd name="connsiteX7" fmla="*/ 548169 w 902801"/>
                    <a:gd name="connsiteY7" fmla="*/ 327941 h 655882"/>
                    <a:gd name="connsiteX8" fmla="*/ 784250 w 902801"/>
                    <a:gd name="connsiteY8" fmla="*/ 559831 h 655882"/>
                    <a:gd name="connsiteX9" fmla="*/ 902801 w 902801"/>
                    <a:gd name="connsiteY9" fmla="*/ 599626 h 655882"/>
                    <a:gd name="connsiteX10" fmla="*/ 902062 w 902801"/>
                    <a:gd name="connsiteY10" fmla="*/ 599875 h 655882"/>
                    <a:gd name="connsiteX11" fmla="*/ 451401 w 902801"/>
                    <a:gd name="connsiteY11" fmla="*/ 655882 h 655882"/>
                    <a:gd name="connsiteX12" fmla="*/ 741 w 902801"/>
                    <a:gd name="connsiteY12" fmla="*/ 599875 h 655882"/>
                    <a:gd name="connsiteX13" fmla="*/ 0 w 902801"/>
                    <a:gd name="connsiteY13" fmla="*/ 599626 h 655882"/>
                    <a:gd name="connsiteX14" fmla="*/ 118551 w 902801"/>
                    <a:gd name="connsiteY14" fmla="*/ 559831 h 655882"/>
                    <a:gd name="connsiteX15" fmla="*/ 354632 w 902801"/>
                    <a:gd name="connsiteY15" fmla="*/ 327941 h 655882"/>
                    <a:gd name="connsiteX16" fmla="*/ 291291 w 902801"/>
                    <a:gd name="connsiteY16" fmla="*/ 200292 h 655882"/>
                    <a:gd name="connsiteX17" fmla="*/ 264648 w 902801"/>
                    <a:gd name="connsiteY17" fmla="*/ 180321 h 655882"/>
                    <a:gd name="connsiteX18" fmla="*/ 244875 w 902801"/>
                    <a:gd name="connsiteY18" fmla="*/ 148399 h 655882"/>
                    <a:gd name="connsiteX19" fmla="*/ 203452 w 902801"/>
                    <a:gd name="connsiteY19" fmla="*/ 103003 h 655882"/>
                    <a:gd name="connsiteX20" fmla="*/ 111408 w 902801"/>
                    <a:gd name="connsiteY20" fmla="*/ 34362 h 655882"/>
                    <a:gd name="connsiteX21" fmla="*/ 211712 w 902801"/>
                    <a:gd name="connsiteY21" fmla="*/ 14744 h 655882"/>
                    <a:gd name="connsiteX22" fmla="*/ 451401 w 902801"/>
                    <a:gd name="connsiteY22" fmla="*/ 0 h 6558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902801" h="655882">
                      <a:moveTo>
                        <a:pt x="451401" y="0"/>
                      </a:moveTo>
                      <a:cubicBezTo>
                        <a:pt x="534869" y="0"/>
                        <a:pt x="615374" y="5162"/>
                        <a:pt x="691091" y="14744"/>
                      </a:cubicBezTo>
                      <a:lnTo>
                        <a:pt x="808392" y="37687"/>
                      </a:lnTo>
                      <a:lnTo>
                        <a:pt x="715762" y="106766"/>
                      </a:lnTo>
                      <a:cubicBezTo>
                        <a:pt x="699773" y="121945"/>
                        <a:pt x="685886" y="137152"/>
                        <a:pt x="674339" y="152161"/>
                      </a:cubicBezTo>
                      <a:lnTo>
                        <a:pt x="673141" y="154095"/>
                      </a:lnTo>
                      <a:lnTo>
                        <a:pt x="611512" y="200292"/>
                      </a:lnTo>
                      <a:cubicBezTo>
                        <a:pt x="570724" y="239526"/>
                        <a:pt x="548169" y="282662"/>
                        <a:pt x="548169" y="327941"/>
                      </a:cubicBezTo>
                      <a:cubicBezTo>
                        <a:pt x="548169" y="418500"/>
                        <a:pt x="638388" y="500485"/>
                        <a:pt x="784250" y="559831"/>
                      </a:cubicBezTo>
                      <a:lnTo>
                        <a:pt x="902801" y="599626"/>
                      </a:lnTo>
                      <a:lnTo>
                        <a:pt x="902062" y="599875"/>
                      </a:lnTo>
                      <a:cubicBezTo>
                        <a:pt x="773418" y="635235"/>
                        <a:pt x="618337" y="655882"/>
                        <a:pt x="451401" y="655882"/>
                      </a:cubicBezTo>
                      <a:cubicBezTo>
                        <a:pt x="284466" y="655882"/>
                        <a:pt x="129385" y="635235"/>
                        <a:pt x="741" y="599875"/>
                      </a:cubicBezTo>
                      <a:lnTo>
                        <a:pt x="0" y="599626"/>
                      </a:lnTo>
                      <a:lnTo>
                        <a:pt x="118551" y="559831"/>
                      </a:lnTo>
                      <a:cubicBezTo>
                        <a:pt x="264416" y="500485"/>
                        <a:pt x="354632" y="418500"/>
                        <a:pt x="354632" y="327941"/>
                      </a:cubicBezTo>
                      <a:cubicBezTo>
                        <a:pt x="354632" y="282662"/>
                        <a:pt x="332078" y="239526"/>
                        <a:pt x="291291" y="200292"/>
                      </a:cubicBezTo>
                      <a:lnTo>
                        <a:pt x="264648" y="180321"/>
                      </a:lnTo>
                      <a:lnTo>
                        <a:pt x="244875" y="148399"/>
                      </a:lnTo>
                      <a:cubicBezTo>
                        <a:pt x="233327" y="133389"/>
                        <a:pt x="219441" y="118182"/>
                        <a:pt x="203452" y="103003"/>
                      </a:cubicBezTo>
                      <a:lnTo>
                        <a:pt x="111408" y="34362"/>
                      </a:lnTo>
                      <a:lnTo>
                        <a:pt x="211712" y="14744"/>
                      </a:lnTo>
                      <a:cubicBezTo>
                        <a:pt x="287430" y="5162"/>
                        <a:pt x="367934" y="0"/>
                        <a:pt x="451401" y="0"/>
                      </a:cubicBezTo>
                      <a:close/>
                    </a:path>
                  </a:pathLst>
                </a:custGeom>
                <a:solidFill>
                  <a:srgbClr val="4472C4">
                    <a:lumMod val="50000"/>
                  </a:srgbClr>
                </a:solidFill>
                <a:ln w="12700" cap="flat" cmpd="sng" algn="ctr">
                  <a:solidFill>
                    <a:srgbClr val="4472C4">
                      <a:lumMod val="50000"/>
                    </a:srgbClr>
                  </a:solidFill>
                  <a:prstDash val="solid"/>
                  <a:miter lim="800000"/>
                </a:ln>
                <a:effectLst/>
              </p:spPr>
              <p:txBody>
                <a:bodyPr wrap="square"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dirty="0">
                    <a:ln>
                      <a:noFill/>
                    </a:ln>
                    <a:solidFill>
                      <a:prstClr val="white"/>
                    </a:solidFill>
                    <a:effectLst/>
                    <a:uLnTx/>
                    <a:uFillTx/>
                    <a:latin typeface="Calibri"/>
                    <a:ea typeface="+mn-ea"/>
                    <a:cs typeface="+mn-cs"/>
                  </a:endParaRPr>
                </a:p>
              </p:txBody>
            </p:sp>
            <p:sp>
              <p:nvSpPr>
                <p:cNvPr id="91" name="Oval 90">
                  <a:extLst>
                    <a:ext uri="{FF2B5EF4-FFF2-40B4-BE49-F238E27FC236}">
                      <a16:creationId xmlns:a16="http://schemas.microsoft.com/office/drawing/2014/main" id="{6F454860-CF97-4E0B-8166-126C849EB2FD}"/>
                    </a:ext>
                  </a:extLst>
                </p:cNvPr>
                <p:cNvSpPr/>
                <p:nvPr/>
              </p:nvSpPr>
              <p:spPr>
                <a:xfrm>
                  <a:off x="5734515" y="2099226"/>
                  <a:ext cx="902801" cy="892956"/>
                </a:xfrm>
                <a:prstGeom prst="ellipse">
                  <a:avLst/>
                </a:prstGeom>
                <a:solidFill>
                  <a:srgbClr val="4472C4">
                    <a:lumMod val="50000"/>
                  </a:srgbClr>
                </a:solidFill>
                <a:ln w="12700" cap="flat" cmpd="sng" algn="ctr">
                  <a:solidFill>
                    <a:srgbClr val="4472C4">
                      <a:lumMod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prstClr val="white"/>
                    </a:solidFill>
                    <a:effectLst/>
                    <a:uLnTx/>
                    <a:uFillTx/>
                    <a:latin typeface="Calibri"/>
                    <a:ea typeface="+mn-ea"/>
                    <a:cs typeface="+mn-cs"/>
                  </a:endParaRPr>
                </a:p>
              </p:txBody>
            </p:sp>
          </p:grpSp>
          <p:pic>
            <p:nvPicPr>
              <p:cNvPr id="92" name="Graphic 91">
                <a:extLst>
                  <a:ext uri="{FF2B5EF4-FFF2-40B4-BE49-F238E27FC236}">
                    <a16:creationId xmlns:a16="http://schemas.microsoft.com/office/drawing/2014/main" id="{0C007537-8714-4A62-88BA-DD3A836C78AD}"/>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381498" y="2398068"/>
                <a:ext cx="368853" cy="432054"/>
              </a:xfrm>
              <a:prstGeom prst="rect">
                <a:avLst/>
              </a:prstGeom>
            </p:spPr>
          </p:pic>
          <p:sp>
            <p:nvSpPr>
              <p:cNvPr id="93" name="TextBox 92">
                <a:extLst>
                  <a:ext uri="{FF2B5EF4-FFF2-40B4-BE49-F238E27FC236}">
                    <a16:creationId xmlns:a16="http://schemas.microsoft.com/office/drawing/2014/main" id="{DB6E651C-A616-42E8-AF68-7D0496F98F6B}"/>
                  </a:ext>
                </a:extLst>
              </p:cNvPr>
              <p:cNvSpPr txBox="1"/>
              <p:nvPr/>
            </p:nvSpPr>
            <p:spPr>
              <a:xfrm>
                <a:off x="5246519" y="634332"/>
                <a:ext cx="3500128" cy="830997"/>
              </a:xfrm>
              <a:prstGeom prst="rect">
                <a:avLst/>
              </a:prstGeom>
              <a:noFill/>
            </p:spPr>
            <p:txBody>
              <a:bodyPr wrap="square" rtlCol="0">
                <a:spAutoFit/>
              </a:bodyPr>
              <a:lstStyle/>
              <a:p>
                <a:r>
                  <a:rPr lang="en-US" sz="1600" dirty="0">
                    <a:solidFill>
                      <a:srgbClr val="FF0000"/>
                    </a:solidFill>
                    <a:latin typeface="Calibri"/>
                  </a:rPr>
                  <a:t>Entry point for health service delivery and core component Universal Health Coverage (#2)</a:t>
                </a:r>
              </a:p>
            </p:txBody>
          </p:sp>
          <p:sp>
            <p:nvSpPr>
              <p:cNvPr id="94" name="TextBox 93">
                <a:extLst>
                  <a:ext uri="{FF2B5EF4-FFF2-40B4-BE49-F238E27FC236}">
                    <a16:creationId xmlns:a16="http://schemas.microsoft.com/office/drawing/2014/main" id="{2E22D186-4369-45C1-9507-7BFBE4D1C401}"/>
                  </a:ext>
                </a:extLst>
              </p:cNvPr>
              <p:cNvSpPr txBox="1"/>
              <p:nvPr/>
            </p:nvSpPr>
            <p:spPr>
              <a:xfrm>
                <a:off x="5593902" y="1507792"/>
                <a:ext cx="3505501" cy="338554"/>
              </a:xfrm>
              <a:prstGeom prst="rect">
                <a:avLst/>
              </a:prstGeom>
              <a:noFill/>
            </p:spPr>
            <p:txBody>
              <a:bodyPr wrap="square" rtlCol="0">
                <a:spAutoFit/>
              </a:bodyPr>
              <a:lstStyle/>
              <a:p>
                <a:r>
                  <a:rPr lang="en-US" sz="1600" dirty="0">
                    <a:solidFill>
                      <a:srgbClr val="FF0000"/>
                    </a:solidFill>
                    <a:latin typeface="Calibri"/>
                  </a:rPr>
                  <a:t>Improved health, reduced mortality (#1)</a:t>
                </a:r>
              </a:p>
            </p:txBody>
          </p:sp>
          <p:sp>
            <p:nvSpPr>
              <p:cNvPr id="95" name="TextBox 94">
                <a:extLst>
                  <a:ext uri="{FF2B5EF4-FFF2-40B4-BE49-F238E27FC236}">
                    <a16:creationId xmlns:a16="http://schemas.microsoft.com/office/drawing/2014/main" id="{082E6C5D-9B1A-400E-AB65-DAA048DC5378}"/>
                  </a:ext>
                </a:extLst>
              </p:cNvPr>
              <p:cNvSpPr txBox="1"/>
              <p:nvPr/>
            </p:nvSpPr>
            <p:spPr>
              <a:xfrm>
                <a:off x="6511169" y="2047039"/>
                <a:ext cx="1961928" cy="338554"/>
              </a:xfrm>
              <a:prstGeom prst="rect">
                <a:avLst/>
              </a:prstGeom>
              <a:noFill/>
            </p:spPr>
            <p:txBody>
              <a:bodyPr wrap="square" rtlCol="0">
                <a:spAutoFit/>
              </a:bodyPr>
              <a:lstStyle/>
              <a:p>
                <a:r>
                  <a:rPr lang="en-US" sz="1600" dirty="0">
                    <a:solidFill>
                      <a:srgbClr val="4472C4">
                        <a:lumMod val="50000"/>
                      </a:srgbClr>
                    </a:solidFill>
                    <a:latin typeface="Calibri"/>
                  </a:rPr>
                  <a:t>Best buy for health</a:t>
                </a:r>
              </a:p>
            </p:txBody>
          </p:sp>
          <p:sp>
            <p:nvSpPr>
              <p:cNvPr id="96" name="TextBox 95">
                <a:extLst>
                  <a:ext uri="{FF2B5EF4-FFF2-40B4-BE49-F238E27FC236}">
                    <a16:creationId xmlns:a16="http://schemas.microsoft.com/office/drawing/2014/main" id="{F4A657D5-F019-488B-B138-B9156ECF6E58}"/>
                  </a:ext>
                </a:extLst>
              </p:cNvPr>
              <p:cNvSpPr txBox="1"/>
              <p:nvPr/>
            </p:nvSpPr>
            <p:spPr>
              <a:xfrm>
                <a:off x="7346653" y="2623802"/>
                <a:ext cx="1404305" cy="584775"/>
              </a:xfrm>
              <a:prstGeom prst="rect">
                <a:avLst/>
              </a:prstGeom>
              <a:noFill/>
            </p:spPr>
            <p:txBody>
              <a:bodyPr wrap="square" rtlCol="0">
                <a:spAutoFit/>
              </a:bodyPr>
              <a:lstStyle/>
              <a:p>
                <a:r>
                  <a:rPr lang="en-US" sz="1600" dirty="0">
                    <a:solidFill>
                      <a:srgbClr val="4472C4">
                        <a:lumMod val="50000"/>
                      </a:srgbClr>
                    </a:solidFill>
                    <a:latin typeface="Calibri"/>
                  </a:rPr>
                  <a:t>Pro-poor intervention</a:t>
                </a:r>
              </a:p>
            </p:txBody>
          </p:sp>
          <p:sp>
            <p:nvSpPr>
              <p:cNvPr id="98" name="TextBox 97">
                <a:extLst>
                  <a:ext uri="{FF2B5EF4-FFF2-40B4-BE49-F238E27FC236}">
                    <a16:creationId xmlns:a16="http://schemas.microsoft.com/office/drawing/2014/main" id="{C917DEE8-2613-431D-A6F3-5AEDC15A5E56}"/>
                  </a:ext>
                </a:extLst>
              </p:cNvPr>
              <p:cNvSpPr txBox="1"/>
              <p:nvPr/>
            </p:nvSpPr>
            <p:spPr>
              <a:xfrm>
                <a:off x="1099737" y="980719"/>
                <a:ext cx="3650613" cy="338554"/>
              </a:xfrm>
              <a:prstGeom prst="rect">
                <a:avLst/>
              </a:prstGeom>
              <a:noFill/>
            </p:spPr>
            <p:txBody>
              <a:bodyPr wrap="square" rtlCol="0">
                <a:spAutoFit/>
              </a:bodyPr>
              <a:lstStyle/>
              <a:p>
                <a:r>
                  <a:rPr lang="en-US" sz="1600" dirty="0">
                    <a:solidFill>
                      <a:srgbClr val="4472C4">
                        <a:lumMod val="50000"/>
                      </a:srgbClr>
                    </a:solidFill>
                    <a:latin typeface="Calibri"/>
                  </a:rPr>
                  <a:t>Reduced future burden on health system</a:t>
                </a:r>
              </a:p>
            </p:txBody>
          </p:sp>
          <p:cxnSp>
            <p:nvCxnSpPr>
              <p:cNvPr id="99" name="Connector: Elbow 98">
                <a:extLst>
                  <a:ext uri="{FF2B5EF4-FFF2-40B4-BE49-F238E27FC236}">
                    <a16:creationId xmlns:a16="http://schemas.microsoft.com/office/drawing/2014/main" id="{CC3A303C-6451-435F-84E0-87FEEAC725B5}"/>
                  </a:ext>
                </a:extLst>
              </p:cNvPr>
              <p:cNvCxnSpPr>
                <a:cxnSpLocks/>
              </p:cNvCxnSpPr>
              <p:nvPr/>
            </p:nvCxnSpPr>
            <p:spPr>
              <a:xfrm rot="10800000" flipV="1">
                <a:off x="5071752" y="1100382"/>
                <a:ext cx="152611" cy="1577340"/>
              </a:xfrm>
              <a:prstGeom prst="bentConnector2">
                <a:avLst/>
              </a:prstGeom>
              <a:noFill/>
              <a:ln w="19050" cap="flat" cmpd="sng" algn="ctr">
                <a:solidFill>
                  <a:srgbClr val="4472C4">
                    <a:lumMod val="50000"/>
                  </a:srgbClr>
                </a:solidFill>
                <a:prstDash val="solid"/>
                <a:miter lim="800000"/>
              </a:ln>
              <a:effectLst/>
            </p:spPr>
          </p:cxnSp>
          <p:sp>
            <p:nvSpPr>
              <p:cNvPr id="102" name="TextBox 101">
                <a:extLst>
                  <a:ext uri="{FF2B5EF4-FFF2-40B4-BE49-F238E27FC236}">
                    <a16:creationId xmlns:a16="http://schemas.microsoft.com/office/drawing/2014/main" id="{64B22CA2-4526-45B1-BC95-1CAE98017E2D}"/>
                  </a:ext>
                </a:extLst>
              </p:cNvPr>
              <p:cNvSpPr txBox="1"/>
              <p:nvPr/>
            </p:nvSpPr>
            <p:spPr>
              <a:xfrm>
                <a:off x="1772431" y="1385057"/>
                <a:ext cx="2522707" cy="338554"/>
              </a:xfrm>
              <a:prstGeom prst="rect">
                <a:avLst/>
              </a:prstGeom>
              <a:noFill/>
            </p:spPr>
            <p:txBody>
              <a:bodyPr wrap="square" rtlCol="0">
                <a:spAutoFit/>
              </a:bodyPr>
              <a:lstStyle/>
              <a:p>
                <a:r>
                  <a:rPr lang="en-US" sz="1600" dirty="0">
                    <a:solidFill>
                      <a:srgbClr val="4472C4">
                        <a:lumMod val="50000"/>
                      </a:srgbClr>
                    </a:solidFill>
                    <a:latin typeface="Calibri"/>
                  </a:rPr>
                  <a:t>Productivity gains</a:t>
                </a:r>
              </a:p>
            </p:txBody>
          </p:sp>
          <p:sp>
            <p:nvSpPr>
              <p:cNvPr id="104" name="TextBox 103">
                <a:extLst>
                  <a:ext uri="{FF2B5EF4-FFF2-40B4-BE49-F238E27FC236}">
                    <a16:creationId xmlns:a16="http://schemas.microsoft.com/office/drawing/2014/main" id="{0D31F766-5686-4B83-9DFF-E4AA623B22EC}"/>
                  </a:ext>
                </a:extLst>
              </p:cNvPr>
              <p:cNvSpPr txBox="1"/>
              <p:nvPr/>
            </p:nvSpPr>
            <p:spPr>
              <a:xfrm>
                <a:off x="2363578" y="1792832"/>
                <a:ext cx="3165306" cy="584775"/>
              </a:xfrm>
              <a:prstGeom prst="rect">
                <a:avLst/>
              </a:prstGeom>
              <a:noFill/>
            </p:spPr>
            <p:txBody>
              <a:bodyPr wrap="square" rtlCol="0">
                <a:spAutoFit/>
              </a:bodyPr>
              <a:lstStyle/>
              <a:p>
                <a:r>
                  <a:rPr lang="en-US" sz="1600" dirty="0">
                    <a:solidFill>
                      <a:srgbClr val="4472C4">
                        <a:lumMod val="50000"/>
                      </a:srgbClr>
                    </a:solidFill>
                    <a:latin typeface="Calibri"/>
                  </a:rPr>
                  <a:t>Better cognition, educational attainment, nutrition</a:t>
                </a:r>
              </a:p>
            </p:txBody>
          </p:sp>
        </p:grpSp>
      </p:grpSp>
      <p:cxnSp>
        <p:nvCxnSpPr>
          <p:cNvPr id="42" name="Connector: Elbow 41">
            <a:extLst>
              <a:ext uri="{FF2B5EF4-FFF2-40B4-BE49-F238E27FC236}">
                <a16:creationId xmlns:a16="http://schemas.microsoft.com/office/drawing/2014/main" id="{2E8DCC66-E8A7-46B7-8580-32E324FDBA7B}"/>
              </a:ext>
            </a:extLst>
          </p:cNvPr>
          <p:cNvCxnSpPr>
            <a:cxnSpLocks/>
          </p:cNvCxnSpPr>
          <p:nvPr/>
        </p:nvCxnSpPr>
        <p:spPr>
          <a:xfrm rot="10800000" flipV="1">
            <a:off x="1776407" y="2110199"/>
            <a:ext cx="38457" cy="1712566"/>
          </a:xfrm>
          <a:prstGeom prst="bentConnector2">
            <a:avLst/>
          </a:prstGeom>
          <a:noFill/>
          <a:ln w="19050" cap="flat" cmpd="sng" algn="ctr">
            <a:solidFill>
              <a:srgbClr val="4472C4">
                <a:lumMod val="50000"/>
              </a:srgbClr>
            </a:solidFill>
            <a:prstDash val="solid"/>
            <a:miter lim="800000"/>
          </a:ln>
          <a:effectLst/>
        </p:spPr>
      </p:cxnSp>
      <p:cxnSp>
        <p:nvCxnSpPr>
          <p:cNvPr id="53" name="Connector: Elbow 52">
            <a:extLst>
              <a:ext uri="{FF2B5EF4-FFF2-40B4-BE49-F238E27FC236}">
                <a16:creationId xmlns:a16="http://schemas.microsoft.com/office/drawing/2014/main" id="{CC693F5A-F7BF-44F2-B47B-FE7845B0B601}"/>
              </a:ext>
            </a:extLst>
          </p:cNvPr>
          <p:cNvCxnSpPr>
            <a:cxnSpLocks/>
          </p:cNvCxnSpPr>
          <p:nvPr/>
        </p:nvCxnSpPr>
        <p:spPr>
          <a:xfrm rot="10800000" flipV="1">
            <a:off x="1112419" y="1666573"/>
            <a:ext cx="59892" cy="2171020"/>
          </a:xfrm>
          <a:prstGeom prst="bentConnector2">
            <a:avLst/>
          </a:prstGeom>
          <a:noFill/>
          <a:ln w="19050" cap="flat" cmpd="sng" algn="ctr">
            <a:solidFill>
              <a:srgbClr val="4472C4">
                <a:lumMod val="50000"/>
              </a:srgbClr>
            </a:solidFill>
            <a:prstDash val="solid"/>
            <a:miter lim="800000"/>
          </a:ln>
          <a:effectLst/>
        </p:spPr>
      </p:cxnSp>
      <p:cxnSp>
        <p:nvCxnSpPr>
          <p:cNvPr id="55" name="Connector: Elbow 54">
            <a:extLst>
              <a:ext uri="{FF2B5EF4-FFF2-40B4-BE49-F238E27FC236}">
                <a16:creationId xmlns:a16="http://schemas.microsoft.com/office/drawing/2014/main" id="{D58EC386-1C51-4469-AED3-6684CA062F32}"/>
              </a:ext>
            </a:extLst>
          </p:cNvPr>
          <p:cNvCxnSpPr>
            <a:cxnSpLocks/>
          </p:cNvCxnSpPr>
          <p:nvPr/>
        </p:nvCxnSpPr>
        <p:spPr>
          <a:xfrm rot="5400000">
            <a:off x="1835814" y="2987801"/>
            <a:ext cx="1101026" cy="96641"/>
          </a:xfrm>
          <a:prstGeom prst="bentConnector3">
            <a:avLst>
              <a:gd name="adj1" fmla="val 835"/>
            </a:avLst>
          </a:prstGeom>
          <a:noFill/>
          <a:ln w="19050" cap="flat" cmpd="sng" algn="ctr">
            <a:solidFill>
              <a:srgbClr val="4472C4">
                <a:lumMod val="50000"/>
              </a:srgbClr>
            </a:solidFill>
            <a:prstDash val="solid"/>
            <a:miter lim="800000"/>
          </a:ln>
          <a:effectLst/>
        </p:spPr>
      </p:cxnSp>
      <p:cxnSp>
        <p:nvCxnSpPr>
          <p:cNvPr id="63" name="Connector: Elbow 62">
            <a:extLst>
              <a:ext uri="{FF2B5EF4-FFF2-40B4-BE49-F238E27FC236}">
                <a16:creationId xmlns:a16="http://schemas.microsoft.com/office/drawing/2014/main" id="{8B707848-FF38-4C02-8417-77EE25EBCCA8}"/>
              </a:ext>
            </a:extLst>
          </p:cNvPr>
          <p:cNvCxnSpPr>
            <a:cxnSpLocks/>
          </p:cNvCxnSpPr>
          <p:nvPr/>
        </p:nvCxnSpPr>
        <p:spPr>
          <a:xfrm rot="5400000">
            <a:off x="5981191" y="3223931"/>
            <a:ext cx="1101026" cy="96641"/>
          </a:xfrm>
          <a:prstGeom prst="bentConnector3">
            <a:avLst>
              <a:gd name="adj1" fmla="val 835"/>
            </a:avLst>
          </a:prstGeom>
          <a:noFill/>
          <a:ln w="19050" cap="flat" cmpd="sng" algn="ctr">
            <a:solidFill>
              <a:srgbClr val="4472C4">
                <a:lumMod val="50000"/>
              </a:srgbClr>
            </a:solidFill>
            <a:prstDash val="solid"/>
            <a:miter lim="800000"/>
          </a:ln>
          <a:effectLst/>
        </p:spPr>
      </p:cxnSp>
      <p:cxnSp>
        <p:nvCxnSpPr>
          <p:cNvPr id="64" name="Connector: Elbow 63">
            <a:extLst>
              <a:ext uri="{FF2B5EF4-FFF2-40B4-BE49-F238E27FC236}">
                <a16:creationId xmlns:a16="http://schemas.microsoft.com/office/drawing/2014/main" id="{691FA243-0573-4F0F-896F-3507E3A11FBC}"/>
              </a:ext>
            </a:extLst>
          </p:cNvPr>
          <p:cNvCxnSpPr>
            <a:cxnSpLocks/>
          </p:cNvCxnSpPr>
          <p:nvPr/>
        </p:nvCxnSpPr>
        <p:spPr>
          <a:xfrm rot="5400000">
            <a:off x="7058713" y="3625106"/>
            <a:ext cx="564032" cy="125101"/>
          </a:xfrm>
          <a:prstGeom prst="bentConnector3">
            <a:avLst>
              <a:gd name="adj1" fmla="val 716"/>
            </a:avLst>
          </a:prstGeom>
          <a:noFill/>
          <a:ln w="19050" cap="flat" cmpd="sng" algn="ctr">
            <a:solidFill>
              <a:srgbClr val="4472C4">
                <a:lumMod val="50000"/>
              </a:srgbClr>
            </a:solidFill>
            <a:prstDash val="solid"/>
            <a:miter lim="800000"/>
          </a:ln>
          <a:effectLst/>
        </p:spPr>
      </p:cxnSp>
      <p:cxnSp>
        <p:nvCxnSpPr>
          <p:cNvPr id="8" name="Straight Connector 7">
            <a:extLst>
              <a:ext uri="{FF2B5EF4-FFF2-40B4-BE49-F238E27FC236}">
                <a16:creationId xmlns:a16="http://schemas.microsoft.com/office/drawing/2014/main" id="{81312F18-5AC3-4E67-A034-4F73344BA29D}"/>
              </a:ext>
            </a:extLst>
          </p:cNvPr>
          <p:cNvCxnSpPr>
            <a:cxnSpLocks/>
          </p:cNvCxnSpPr>
          <p:nvPr/>
        </p:nvCxnSpPr>
        <p:spPr>
          <a:xfrm flipV="1">
            <a:off x="609873" y="805077"/>
            <a:ext cx="0" cy="4213491"/>
          </a:xfrm>
          <a:prstGeom prst="line">
            <a:avLst/>
          </a:prstGeom>
          <a:ln w="19050"/>
        </p:spPr>
        <p:style>
          <a:lnRef idx="1">
            <a:schemeClr val="dk1"/>
          </a:lnRef>
          <a:fillRef idx="0">
            <a:schemeClr val="dk1"/>
          </a:fillRef>
          <a:effectRef idx="0">
            <a:schemeClr val="dk1"/>
          </a:effectRef>
          <a:fontRef idx="minor">
            <a:schemeClr val="tx1"/>
          </a:fontRef>
        </p:style>
      </p:cxnSp>
      <p:cxnSp>
        <p:nvCxnSpPr>
          <p:cNvPr id="10" name="Straight Connector 9">
            <a:extLst>
              <a:ext uri="{FF2B5EF4-FFF2-40B4-BE49-F238E27FC236}">
                <a16:creationId xmlns:a16="http://schemas.microsoft.com/office/drawing/2014/main" id="{B1C28566-350F-489B-BF5E-4619F3858261}"/>
              </a:ext>
            </a:extLst>
          </p:cNvPr>
          <p:cNvCxnSpPr>
            <a:cxnSpLocks/>
          </p:cNvCxnSpPr>
          <p:nvPr/>
        </p:nvCxnSpPr>
        <p:spPr>
          <a:xfrm>
            <a:off x="609873" y="820882"/>
            <a:ext cx="562438" cy="0"/>
          </a:xfrm>
          <a:prstGeom prst="line">
            <a:avLst/>
          </a:prstGeom>
          <a:ln w="19050"/>
        </p:spPr>
        <p:style>
          <a:lnRef idx="1">
            <a:schemeClr val="dk1"/>
          </a:lnRef>
          <a:fillRef idx="0">
            <a:schemeClr val="dk1"/>
          </a:fillRef>
          <a:effectRef idx="0">
            <a:schemeClr val="dk1"/>
          </a:effectRef>
          <a:fontRef idx="minor">
            <a:schemeClr val="tx1"/>
          </a:fontRef>
        </p:style>
      </p:cxnSp>
      <p:sp>
        <p:nvSpPr>
          <p:cNvPr id="11" name="TextBox 10">
            <a:extLst>
              <a:ext uri="{FF2B5EF4-FFF2-40B4-BE49-F238E27FC236}">
                <a16:creationId xmlns:a16="http://schemas.microsoft.com/office/drawing/2014/main" id="{7D4EC3C9-D258-457B-B725-51A49EB87731}"/>
              </a:ext>
            </a:extLst>
          </p:cNvPr>
          <p:cNvSpPr txBox="1"/>
          <p:nvPr/>
        </p:nvSpPr>
        <p:spPr>
          <a:xfrm>
            <a:off x="1123323" y="654466"/>
            <a:ext cx="4499264" cy="338554"/>
          </a:xfrm>
          <a:prstGeom prst="rect">
            <a:avLst/>
          </a:prstGeom>
          <a:noFill/>
        </p:spPr>
        <p:txBody>
          <a:bodyPr wrap="square" rtlCol="0">
            <a:spAutoFit/>
          </a:bodyPr>
          <a:lstStyle/>
          <a:p>
            <a:r>
              <a:rPr lang="en-US" sz="1600" dirty="0">
                <a:solidFill>
                  <a:srgbClr val="FF0000"/>
                </a:solidFill>
                <a:latin typeface="Calibri" panose="020F0502020204030204" pitchFamily="34" charset="0"/>
                <a:cs typeface="Calibri" panose="020F0502020204030204" pitchFamily="34" charset="0"/>
              </a:rPr>
              <a:t>Prevention of antimicrobial resistance (#4)</a:t>
            </a:r>
          </a:p>
        </p:txBody>
      </p:sp>
    </p:spTree>
    <p:extLst>
      <p:ext uri="{BB962C8B-B14F-4D97-AF65-F5344CB8AC3E}">
        <p14:creationId xmlns:p14="http://schemas.microsoft.com/office/powerpoint/2010/main" val="416131653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24AF17-3D39-48CF-86F9-2C11697EFC70}"/>
              </a:ext>
            </a:extLst>
          </p:cNvPr>
          <p:cNvSpPr>
            <a:spLocks noGrp="1"/>
          </p:cNvSpPr>
          <p:nvPr>
            <p:ph type="title"/>
          </p:nvPr>
        </p:nvSpPr>
        <p:spPr>
          <a:xfrm>
            <a:off x="457200" y="274638"/>
            <a:ext cx="7370064" cy="1143000"/>
          </a:xfrm>
        </p:spPr>
        <p:txBody>
          <a:bodyPr/>
          <a:lstStyle/>
          <a:p>
            <a:r>
              <a:rPr lang="en-US" dirty="0"/>
              <a:t>#1 Immunization Leads To Improved Health And Reduced Mortality</a:t>
            </a:r>
          </a:p>
        </p:txBody>
      </p:sp>
      <p:sp>
        <p:nvSpPr>
          <p:cNvPr id="3" name="Content Placeholder 2">
            <a:extLst>
              <a:ext uri="{FF2B5EF4-FFF2-40B4-BE49-F238E27FC236}">
                <a16:creationId xmlns:a16="http://schemas.microsoft.com/office/drawing/2014/main" id="{5F42A217-3291-48CD-9509-8EA024820A24}"/>
              </a:ext>
            </a:extLst>
          </p:cNvPr>
          <p:cNvSpPr>
            <a:spLocks noGrp="1"/>
          </p:cNvSpPr>
          <p:nvPr>
            <p:ph idx="1"/>
          </p:nvPr>
        </p:nvSpPr>
        <p:spPr>
          <a:xfrm>
            <a:off x="457200" y="1417637"/>
            <a:ext cx="8229600" cy="4302849"/>
          </a:xfrm>
        </p:spPr>
        <p:txBody>
          <a:bodyPr>
            <a:normAutofit fontScale="92500" lnSpcReduction="20000"/>
          </a:bodyPr>
          <a:lstStyle/>
          <a:p>
            <a:r>
              <a:rPr lang="en-US" dirty="0"/>
              <a:t>Today, immunization against deadly diseases already prevents between 2 and 3 million deaths each year.  Even more lives could be saved with higher coverage of existing vaccines.  Most of these lives saved are children.</a:t>
            </a:r>
          </a:p>
          <a:p>
            <a:endParaRPr lang="en-US" dirty="0">
              <a:solidFill>
                <a:srgbClr val="FF0000"/>
              </a:solidFill>
            </a:endParaRPr>
          </a:p>
          <a:p>
            <a:r>
              <a:rPr lang="en-US" dirty="0"/>
              <a:t>New, lifesaving vaccines will continue to be developed that will be important for our country.</a:t>
            </a:r>
            <a:endParaRPr lang="en-US" dirty="0">
              <a:solidFill>
                <a:srgbClr val="FF0000"/>
              </a:solidFill>
            </a:endParaRPr>
          </a:p>
          <a:p>
            <a:endParaRPr lang="en-US" dirty="0"/>
          </a:p>
          <a:p>
            <a:r>
              <a:rPr lang="en-US" dirty="0"/>
              <a:t>Immunization can make possible the complete elimination of feared diseases. </a:t>
            </a:r>
          </a:p>
          <a:p>
            <a:endParaRPr lang="en-US" dirty="0"/>
          </a:p>
          <a:p>
            <a:r>
              <a:rPr lang="en-US" dirty="0"/>
              <a:t>For example, it led to the eradication of smallpox in 1979 and has brought polio eradication within our sight—in 1988 there were 350,000 new cases annually, this fell to 37 in 2016 and to 16 in 2017 (as of December 4, 2017).    </a:t>
            </a:r>
          </a:p>
        </p:txBody>
      </p:sp>
      <p:sp>
        <p:nvSpPr>
          <p:cNvPr id="5" name="Slide Number Placeholder 4">
            <a:extLst>
              <a:ext uri="{FF2B5EF4-FFF2-40B4-BE49-F238E27FC236}">
                <a16:creationId xmlns:a16="http://schemas.microsoft.com/office/drawing/2014/main" id="{937814AE-5FB9-4A71-B87B-CB2D2042F656}"/>
              </a:ext>
            </a:extLst>
          </p:cNvPr>
          <p:cNvSpPr>
            <a:spLocks noGrp="1"/>
          </p:cNvSpPr>
          <p:nvPr>
            <p:ph type="sldNum" sz="quarter" idx="4"/>
          </p:nvPr>
        </p:nvSpPr>
        <p:spPr/>
        <p:txBody>
          <a:bodyPr/>
          <a:lstStyle/>
          <a:p>
            <a:r>
              <a:rPr lang="en-US" dirty="0">
                <a:latin typeface="Arial"/>
                <a:cs typeface="Arial"/>
              </a:rPr>
              <a:t>| </a:t>
            </a:r>
            <a:fld id="{2459FD92-E8AB-4F86-BA9A-090210CAFD7B}" type="slidenum">
              <a:rPr lang="en-US" smtClean="0">
                <a:latin typeface="Arial"/>
                <a:cs typeface="Arial"/>
              </a:rPr>
              <a:pPr/>
              <a:t>4</a:t>
            </a:fld>
            <a:endParaRPr lang="en-US" dirty="0">
              <a:solidFill>
                <a:srgbClr val="E32726"/>
              </a:solidFill>
              <a:latin typeface="Arial"/>
              <a:cs typeface="Arial"/>
            </a:endParaRPr>
          </a:p>
        </p:txBody>
      </p:sp>
      <p:sp>
        <p:nvSpPr>
          <p:cNvPr id="4" name="TextBox 3">
            <a:extLst>
              <a:ext uri="{FF2B5EF4-FFF2-40B4-BE49-F238E27FC236}">
                <a16:creationId xmlns:a16="http://schemas.microsoft.com/office/drawing/2014/main" id="{851DE34B-17EC-4F6B-A5A3-64019551EE0F}"/>
              </a:ext>
            </a:extLst>
          </p:cNvPr>
          <p:cNvSpPr txBox="1"/>
          <p:nvPr/>
        </p:nvSpPr>
        <p:spPr>
          <a:xfrm>
            <a:off x="1958985" y="5917275"/>
            <a:ext cx="5992637" cy="954107"/>
          </a:xfrm>
          <a:prstGeom prst="rect">
            <a:avLst/>
          </a:prstGeom>
          <a:noFill/>
        </p:spPr>
        <p:txBody>
          <a:bodyPr wrap="square" rtlCol="0">
            <a:spAutoFit/>
          </a:bodyPr>
          <a:lstStyle/>
          <a:p>
            <a:r>
              <a:rPr lang="en-US" sz="1400" dirty="0">
                <a:hlinkClick r:id="rId3"/>
              </a:rPr>
              <a:t>http://polioeradication.org/polio-today/polio-now/</a:t>
            </a:r>
            <a:endParaRPr lang="en-US" sz="1400" dirty="0"/>
          </a:p>
          <a:p>
            <a:r>
              <a:rPr lang="en-US" sz="1400" dirty="0">
                <a:hlinkClick r:id="rId4"/>
              </a:rPr>
              <a:t>http://www.who.int/campaigns/immunization-week/2017/infographic/en/</a:t>
            </a:r>
            <a:endParaRPr lang="en-US" sz="1400" dirty="0"/>
          </a:p>
          <a:p>
            <a:r>
              <a:rPr lang="en-US" sz="1400" dirty="0">
                <a:hlinkClick r:id="rId5"/>
              </a:rPr>
              <a:t>http://www.who.int/csr/disease/smallpox/en/</a:t>
            </a:r>
            <a:endParaRPr lang="en-US" sz="1400" dirty="0"/>
          </a:p>
          <a:p>
            <a:endParaRPr lang="en-US" sz="1400" dirty="0"/>
          </a:p>
        </p:txBody>
      </p:sp>
      <p:sp>
        <p:nvSpPr>
          <p:cNvPr id="6" name="Star: 6 Points 5">
            <a:extLst>
              <a:ext uri="{FF2B5EF4-FFF2-40B4-BE49-F238E27FC236}">
                <a16:creationId xmlns:a16="http://schemas.microsoft.com/office/drawing/2014/main" id="{66D992EA-040C-4C33-A8A4-3354EB64C937}"/>
              </a:ext>
            </a:extLst>
          </p:cNvPr>
          <p:cNvSpPr/>
          <p:nvPr/>
        </p:nvSpPr>
        <p:spPr>
          <a:xfrm>
            <a:off x="7760525" y="170162"/>
            <a:ext cx="1036467" cy="886742"/>
          </a:xfrm>
          <a:prstGeom prst="star6">
            <a:avLst/>
          </a:prstGeom>
          <a:ln>
            <a:solidFill>
              <a:schemeClr val="accent2"/>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900" b="1" dirty="0"/>
              <a:t>Key Message</a:t>
            </a:r>
          </a:p>
        </p:txBody>
      </p:sp>
    </p:spTree>
    <p:extLst>
      <p:ext uri="{BB962C8B-B14F-4D97-AF65-F5344CB8AC3E}">
        <p14:creationId xmlns:p14="http://schemas.microsoft.com/office/powerpoint/2010/main" val="293712370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BF93A2-3585-462A-8475-29B6DE3FE3E5}"/>
              </a:ext>
            </a:extLst>
          </p:cNvPr>
          <p:cNvSpPr>
            <a:spLocks noGrp="1"/>
          </p:cNvSpPr>
          <p:nvPr>
            <p:ph type="title"/>
          </p:nvPr>
        </p:nvSpPr>
        <p:spPr>
          <a:xfrm>
            <a:off x="457200" y="274638"/>
            <a:ext cx="8138160" cy="771436"/>
          </a:xfrm>
        </p:spPr>
        <p:txBody>
          <a:bodyPr>
            <a:normAutofit fontScale="90000"/>
          </a:bodyPr>
          <a:lstStyle/>
          <a:p>
            <a:r>
              <a:rPr lang="en-US" dirty="0"/>
              <a:t>Example- Immunization Led To The Eradication of Smallpox </a:t>
            </a:r>
          </a:p>
        </p:txBody>
      </p:sp>
      <p:sp>
        <p:nvSpPr>
          <p:cNvPr id="10" name="TextBox 9">
            <a:extLst>
              <a:ext uri="{FF2B5EF4-FFF2-40B4-BE49-F238E27FC236}">
                <a16:creationId xmlns:a16="http://schemas.microsoft.com/office/drawing/2014/main" id="{3F3C98C1-86C9-4CCB-808F-3FDAEA0C7578}"/>
              </a:ext>
            </a:extLst>
          </p:cNvPr>
          <p:cNvSpPr txBox="1"/>
          <p:nvPr/>
        </p:nvSpPr>
        <p:spPr>
          <a:xfrm>
            <a:off x="4255287" y="917016"/>
            <a:ext cx="4431513" cy="4524315"/>
          </a:xfrm>
          <a:prstGeom prst="rect">
            <a:avLst/>
          </a:prstGeom>
          <a:noFill/>
        </p:spPr>
        <p:txBody>
          <a:bodyPr wrap="square" rtlCol="0">
            <a:spAutoFit/>
          </a:bodyPr>
          <a:lstStyle/>
          <a:p>
            <a:r>
              <a:rPr lang="en-US" dirty="0"/>
              <a:t>Smallpox is a devastating disease.  On average, 3 out of every 10 people who contracted smallpox died.  Smallpox may have been responsible for 300m deaths in the 20</a:t>
            </a:r>
            <a:r>
              <a:rPr lang="en-US" baseline="30000" dirty="0"/>
              <a:t>th</a:t>
            </a:r>
            <a:r>
              <a:rPr lang="en-US" dirty="0"/>
              <a:t> century.</a:t>
            </a:r>
          </a:p>
          <a:p>
            <a:r>
              <a:rPr lang="en-US" dirty="0"/>
              <a:t> </a:t>
            </a:r>
          </a:p>
          <a:p>
            <a:r>
              <a:rPr lang="en-US" dirty="0"/>
              <a:t>The last known natural case of smallpox occurred in Somalia in 1977.  The disease was declared eradicated in 1980, following a lengthy global eradication program.</a:t>
            </a:r>
          </a:p>
          <a:p>
            <a:endParaRPr lang="en-US" dirty="0"/>
          </a:p>
          <a:p>
            <a:r>
              <a:rPr lang="en-US" dirty="0"/>
              <a:t>Eradication of disease is not always possible, but when it is, it has the added benefit that countries no longer have to spend resources on controlling it.</a:t>
            </a:r>
          </a:p>
        </p:txBody>
      </p:sp>
      <p:pic>
        <p:nvPicPr>
          <p:cNvPr id="19" name="Content Placeholder 18" descr="Young girl in Bangladesh infected with smallpox in 1973&#10;">
            <a:extLst>
              <a:ext uri="{FF2B5EF4-FFF2-40B4-BE49-F238E27FC236}">
                <a16:creationId xmlns:a16="http://schemas.microsoft.com/office/drawing/2014/main" id="{5390E353-D9A9-49EC-883B-729EBB139229}"/>
              </a:ext>
            </a:extLst>
          </p:cNvPr>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817381" y="953306"/>
            <a:ext cx="3077725" cy="4689869"/>
          </a:xfrm>
        </p:spPr>
      </p:pic>
      <p:sp>
        <p:nvSpPr>
          <p:cNvPr id="20" name="TextBox 19">
            <a:extLst>
              <a:ext uri="{FF2B5EF4-FFF2-40B4-BE49-F238E27FC236}">
                <a16:creationId xmlns:a16="http://schemas.microsoft.com/office/drawing/2014/main" id="{7E0BA195-F1D8-423C-9A88-C0CC789C35CC}"/>
              </a:ext>
            </a:extLst>
          </p:cNvPr>
          <p:cNvSpPr txBox="1"/>
          <p:nvPr/>
        </p:nvSpPr>
        <p:spPr>
          <a:xfrm>
            <a:off x="2007533" y="5979117"/>
            <a:ext cx="6345974" cy="1015663"/>
          </a:xfrm>
          <a:prstGeom prst="rect">
            <a:avLst/>
          </a:prstGeom>
          <a:noFill/>
        </p:spPr>
        <p:txBody>
          <a:bodyPr wrap="square" rtlCol="0">
            <a:spAutoFit/>
          </a:bodyPr>
          <a:lstStyle/>
          <a:p>
            <a:pPr>
              <a:spcAft>
                <a:spcPts val="600"/>
              </a:spcAft>
            </a:pPr>
            <a:r>
              <a:rPr lang="en-US" sz="1100" dirty="0"/>
              <a:t>Photo: Young girl in Bangladesh infected with smallpox in 1973</a:t>
            </a:r>
          </a:p>
          <a:p>
            <a:r>
              <a:rPr lang="en-US" sz="1100" dirty="0"/>
              <a:t>Photo Credit: CDC/James Hicks, public domain, via Wikimedia Commons: </a:t>
            </a:r>
            <a:r>
              <a:rPr lang="en-US" sz="1100" dirty="0">
                <a:hlinkClick r:id="rId4"/>
              </a:rPr>
              <a:t>http://www.who.int/csr/disease/smallpox/en/</a:t>
            </a:r>
            <a:endParaRPr lang="en-US" sz="1100" dirty="0"/>
          </a:p>
          <a:p>
            <a:endParaRPr lang="en-US" sz="1100" dirty="0"/>
          </a:p>
          <a:p>
            <a:endParaRPr lang="en-US" sz="1100" dirty="0"/>
          </a:p>
        </p:txBody>
      </p:sp>
    </p:spTree>
    <p:extLst>
      <p:ext uri="{BB962C8B-B14F-4D97-AF65-F5344CB8AC3E}">
        <p14:creationId xmlns:p14="http://schemas.microsoft.com/office/powerpoint/2010/main" val="158688172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5599C4-0FE2-4DF6-AAD6-7576869EB3A2}"/>
              </a:ext>
            </a:extLst>
          </p:cNvPr>
          <p:cNvSpPr>
            <a:spLocks noGrp="1"/>
          </p:cNvSpPr>
          <p:nvPr>
            <p:ph type="title"/>
          </p:nvPr>
        </p:nvSpPr>
        <p:spPr/>
        <p:txBody>
          <a:bodyPr>
            <a:normAutofit/>
          </a:bodyPr>
          <a:lstStyle/>
          <a:p>
            <a:r>
              <a:rPr lang="en-US" dirty="0"/>
              <a:t>Example- Measles Vaccine Has Led To A 99% Reduction In Measles Cases Compared With The Pre-vaccine Era</a:t>
            </a:r>
          </a:p>
        </p:txBody>
      </p:sp>
      <p:pic>
        <p:nvPicPr>
          <p:cNvPr id="7" name="Content Placeholder 6" descr="A person looking at the camera&#10;&#10;Description generated with high confidence">
            <a:extLst>
              <a:ext uri="{FF2B5EF4-FFF2-40B4-BE49-F238E27FC236}">
                <a16:creationId xmlns:a16="http://schemas.microsoft.com/office/drawing/2014/main" id="{EA684984-0877-4D8D-B7BA-BA6AFC86F21D}"/>
              </a:ext>
            </a:extLst>
          </p:cNvPr>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5496443" y="1289898"/>
            <a:ext cx="2935822" cy="4502795"/>
          </a:xfrm>
        </p:spPr>
      </p:pic>
      <p:sp>
        <p:nvSpPr>
          <p:cNvPr id="8" name="TextBox 7">
            <a:extLst>
              <a:ext uri="{FF2B5EF4-FFF2-40B4-BE49-F238E27FC236}">
                <a16:creationId xmlns:a16="http://schemas.microsoft.com/office/drawing/2014/main" id="{E51A31E7-E019-4CB6-B7EB-CDA962A51D7B}"/>
              </a:ext>
            </a:extLst>
          </p:cNvPr>
          <p:cNvSpPr txBox="1"/>
          <p:nvPr/>
        </p:nvSpPr>
        <p:spPr>
          <a:xfrm>
            <a:off x="2354094" y="6034813"/>
            <a:ext cx="4676097" cy="846386"/>
          </a:xfrm>
          <a:prstGeom prst="rect">
            <a:avLst/>
          </a:prstGeom>
          <a:noFill/>
        </p:spPr>
        <p:txBody>
          <a:bodyPr wrap="square" rtlCol="0">
            <a:spAutoFit/>
          </a:bodyPr>
          <a:lstStyle/>
          <a:p>
            <a:pPr>
              <a:spcAft>
                <a:spcPts val="600"/>
              </a:spcAft>
            </a:pPr>
            <a:r>
              <a:rPr lang="en-US" sz="1100" dirty="0"/>
              <a:t>Photo: Child with measles rash</a:t>
            </a:r>
          </a:p>
          <a:p>
            <a:r>
              <a:rPr lang="en-US" sz="1100" dirty="0"/>
              <a:t>Photo Credit: CDC/NIP/Barbara Rice, public domain, via Wikimedia Commons: </a:t>
            </a:r>
            <a:r>
              <a:rPr lang="en-US" sz="1100" dirty="0">
                <a:hlinkClick r:id="rId4"/>
              </a:rPr>
              <a:t>http://www.who.int/mediacentre/factsheets/fs286/en/</a:t>
            </a:r>
            <a:endParaRPr lang="en-US" sz="1100" dirty="0"/>
          </a:p>
          <a:p>
            <a:endParaRPr lang="en-US" sz="1100" dirty="0"/>
          </a:p>
        </p:txBody>
      </p:sp>
      <p:sp>
        <p:nvSpPr>
          <p:cNvPr id="9" name="TextBox 8">
            <a:extLst>
              <a:ext uri="{FF2B5EF4-FFF2-40B4-BE49-F238E27FC236}">
                <a16:creationId xmlns:a16="http://schemas.microsoft.com/office/drawing/2014/main" id="{97473D94-B7AC-45A2-9CEF-B3DED57AD162}"/>
              </a:ext>
            </a:extLst>
          </p:cNvPr>
          <p:cNvSpPr txBox="1"/>
          <p:nvPr/>
        </p:nvSpPr>
        <p:spPr>
          <a:xfrm>
            <a:off x="457200" y="1417638"/>
            <a:ext cx="4620639" cy="4247317"/>
          </a:xfrm>
          <a:prstGeom prst="rect">
            <a:avLst/>
          </a:prstGeom>
          <a:noFill/>
        </p:spPr>
        <p:txBody>
          <a:bodyPr wrap="square" rtlCol="0">
            <a:spAutoFit/>
          </a:bodyPr>
          <a:lstStyle/>
          <a:p>
            <a:r>
              <a:rPr lang="en-US" dirty="0"/>
              <a:t>Measles is a highly contagious and serious disease.</a:t>
            </a:r>
          </a:p>
          <a:p>
            <a:r>
              <a:rPr lang="en-US" dirty="0"/>
              <a:t> </a:t>
            </a:r>
          </a:p>
          <a:p>
            <a:r>
              <a:rPr lang="en-US" dirty="0"/>
              <a:t>Before the introduction of the measles vaccine in 1963 and widespread vaccination, measles caused approximately 2.6m deaths a year.</a:t>
            </a:r>
          </a:p>
          <a:p>
            <a:r>
              <a:rPr lang="en-US" dirty="0"/>
              <a:t> </a:t>
            </a:r>
          </a:p>
          <a:p>
            <a:r>
              <a:rPr lang="en-US" dirty="0"/>
              <a:t>The measles vaccine is safe, effective, and inexpensive.</a:t>
            </a:r>
          </a:p>
          <a:p>
            <a:r>
              <a:rPr lang="en-US" dirty="0"/>
              <a:t> </a:t>
            </a:r>
          </a:p>
          <a:p>
            <a:r>
              <a:rPr lang="en-US" dirty="0"/>
              <a:t>Despite the vaccine, low coverage in some countries means that measles is still one of the leading causes of death in young children globally.</a:t>
            </a:r>
          </a:p>
        </p:txBody>
      </p:sp>
    </p:spTree>
    <p:extLst>
      <p:ext uri="{BB962C8B-B14F-4D97-AF65-F5344CB8AC3E}">
        <p14:creationId xmlns:p14="http://schemas.microsoft.com/office/powerpoint/2010/main" val="373390552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5599C4-0FE2-4DF6-AAD6-7576869EB3A2}"/>
              </a:ext>
            </a:extLst>
          </p:cNvPr>
          <p:cNvSpPr>
            <a:spLocks noGrp="1"/>
          </p:cNvSpPr>
          <p:nvPr>
            <p:ph type="title"/>
          </p:nvPr>
        </p:nvSpPr>
        <p:spPr/>
        <p:txBody>
          <a:bodyPr>
            <a:normAutofit/>
          </a:bodyPr>
          <a:lstStyle/>
          <a:p>
            <a:r>
              <a:rPr lang="en-US" dirty="0"/>
              <a:t>Example- Even if children survive measles, the disease inflicts devastating harm on their immune system</a:t>
            </a:r>
          </a:p>
        </p:txBody>
      </p:sp>
      <p:sp>
        <p:nvSpPr>
          <p:cNvPr id="8" name="TextBox 7">
            <a:extLst>
              <a:ext uri="{FF2B5EF4-FFF2-40B4-BE49-F238E27FC236}">
                <a16:creationId xmlns:a16="http://schemas.microsoft.com/office/drawing/2014/main" id="{E51A31E7-E019-4CB6-B7EB-CDA962A51D7B}"/>
              </a:ext>
            </a:extLst>
          </p:cNvPr>
          <p:cNvSpPr txBox="1"/>
          <p:nvPr/>
        </p:nvSpPr>
        <p:spPr>
          <a:xfrm>
            <a:off x="2288257" y="5912427"/>
            <a:ext cx="6855743" cy="1092607"/>
          </a:xfrm>
          <a:prstGeom prst="rect">
            <a:avLst/>
          </a:prstGeom>
          <a:noFill/>
        </p:spPr>
        <p:txBody>
          <a:bodyPr wrap="square" rtlCol="0">
            <a:spAutoFit/>
          </a:bodyPr>
          <a:lstStyle/>
          <a:p>
            <a:r>
              <a:rPr lang="en-US" sz="1100" dirty="0"/>
              <a:t>* Michael Mina et al. Measles virus infection diminishes preexisting antibodies that offer protection from other pathogens. Science 01 Nov 2019: Vol 366, issue 6465, pp 599-606. </a:t>
            </a:r>
            <a:endParaRPr lang="en-US" dirty="0"/>
          </a:p>
          <a:p>
            <a:pPr>
              <a:spcAft>
                <a:spcPts val="600"/>
              </a:spcAft>
            </a:pPr>
            <a:endParaRPr lang="en-US" sz="1100" dirty="0"/>
          </a:p>
          <a:p>
            <a:pPr>
              <a:spcAft>
                <a:spcPts val="600"/>
              </a:spcAft>
            </a:pPr>
            <a:r>
              <a:rPr lang="en-US" sz="1100" dirty="0"/>
              <a:t>Photo: </a:t>
            </a:r>
            <a:r>
              <a:rPr lang="en-US" sz="1100" dirty="0">
                <a:hlinkClick r:id="rId3"/>
              </a:rPr>
              <a:t>https://commons.wikimedia.org/wiki/Category:Measles#/media/File:Child_with_measles.jpg</a:t>
            </a:r>
            <a:endParaRPr lang="en-US" sz="1100" dirty="0"/>
          </a:p>
          <a:p>
            <a:endParaRPr lang="en-US" sz="1100" dirty="0"/>
          </a:p>
        </p:txBody>
      </p:sp>
      <p:sp>
        <p:nvSpPr>
          <p:cNvPr id="9" name="TextBox 8">
            <a:extLst>
              <a:ext uri="{FF2B5EF4-FFF2-40B4-BE49-F238E27FC236}">
                <a16:creationId xmlns:a16="http://schemas.microsoft.com/office/drawing/2014/main" id="{97473D94-B7AC-45A2-9CEF-B3DED57AD162}"/>
              </a:ext>
            </a:extLst>
          </p:cNvPr>
          <p:cNvSpPr txBox="1"/>
          <p:nvPr/>
        </p:nvSpPr>
        <p:spPr>
          <a:xfrm>
            <a:off x="457200" y="1417638"/>
            <a:ext cx="4620639" cy="4524315"/>
          </a:xfrm>
          <a:prstGeom prst="rect">
            <a:avLst/>
          </a:prstGeom>
          <a:noFill/>
        </p:spPr>
        <p:txBody>
          <a:bodyPr wrap="square" rtlCol="0">
            <a:spAutoFit/>
          </a:bodyPr>
          <a:lstStyle/>
          <a:p>
            <a:r>
              <a:rPr lang="en-US" dirty="0"/>
              <a:t>Measles “resets” the immune system </a:t>
            </a:r>
          </a:p>
          <a:p>
            <a:r>
              <a:rPr lang="en-US" dirty="0"/>
              <a:t>in infected persons leaving them </a:t>
            </a:r>
          </a:p>
          <a:p>
            <a:r>
              <a:rPr lang="en-US" dirty="0"/>
              <a:t>highly vulnerable to other infections, </a:t>
            </a:r>
          </a:p>
          <a:p>
            <a:r>
              <a:rPr lang="en-US" dirty="0"/>
              <a:t>even if they survive measles.</a:t>
            </a:r>
          </a:p>
          <a:p>
            <a:endParaRPr lang="en-US" dirty="0"/>
          </a:p>
          <a:p>
            <a:r>
              <a:rPr lang="en-US" dirty="0"/>
              <a:t>It may take several years for the </a:t>
            </a:r>
          </a:p>
          <a:p>
            <a:r>
              <a:rPr lang="en-US" dirty="0"/>
              <a:t>protective immune system to </a:t>
            </a:r>
          </a:p>
          <a:p>
            <a:r>
              <a:rPr lang="en-US" dirty="0"/>
              <a:t>be restored.</a:t>
            </a:r>
          </a:p>
          <a:p>
            <a:endParaRPr lang="en-US" dirty="0"/>
          </a:p>
          <a:p>
            <a:r>
              <a:rPr lang="en-US" dirty="0"/>
              <a:t>Measles vaccines therefore has two </a:t>
            </a:r>
          </a:p>
          <a:p>
            <a:r>
              <a:rPr lang="en-US" dirty="0"/>
              <a:t>huge benefits: protection against </a:t>
            </a:r>
          </a:p>
          <a:p>
            <a:r>
              <a:rPr lang="en-US" dirty="0"/>
              <a:t>measles infection, and protection against the broader loss of immune system functions that result from measles.*</a:t>
            </a:r>
          </a:p>
          <a:p>
            <a:endParaRPr lang="en-US" dirty="0"/>
          </a:p>
          <a:p>
            <a:endParaRPr lang="en-US" dirty="0"/>
          </a:p>
        </p:txBody>
      </p:sp>
      <p:pic>
        <p:nvPicPr>
          <p:cNvPr id="10" name="Picture 9">
            <a:extLst>
              <a:ext uri="{FF2B5EF4-FFF2-40B4-BE49-F238E27FC236}">
                <a16:creationId xmlns:a16="http://schemas.microsoft.com/office/drawing/2014/main" id="{A0C8D016-76D9-4423-A53C-521B66E2F9D2}"/>
              </a:ext>
            </a:extLst>
          </p:cNvPr>
          <p:cNvPicPr>
            <a:picLocks noChangeAspect="1"/>
          </p:cNvPicPr>
          <p:nvPr/>
        </p:nvPicPr>
        <p:blipFill>
          <a:blip r:embed="rId4"/>
          <a:stretch>
            <a:fillRect/>
          </a:stretch>
        </p:blipFill>
        <p:spPr>
          <a:xfrm>
            <a:off x="4520046" y="1561093"/>
            <a:ext cx="4359416" cy="2668007"/>
          </a:xfrm>
          <a:prstGeom prst="rect">
            <a:avLst/>
          </a:prstGeom>
        </p:spPr>
      </p:pic>
      <p:sp>
        <p:nvSpPr>
          <p:cNvPr id="12" name="Content Placeholder 11">
            <a:extLst>
              <a:ext uri="{FF2B5EF4-FFF2-40B4-BE49-F238E27FC236}">
                <a16:creationId xmlns:a16="http://schemas.microsoft.com/office/drawing/2014/main" id="{ECBB4A5D-EE94-480B-937F-113B48F18D29}"/>
              </a:ext>
            </a:extLst>
          </p:cNvPr>
          <p:cNvSpPr>
            <a:spLocks noGrp="1"/>
          </p:cNvSpPr>
          <p:nvPr>
            <p:ph idx="1"/>
          </p:nvPr>
        </p:nvSpPr>
        <p:spPr/>
        <p:txBody>
          <a:bodyPr/>
          <a:lstStyle/>
          <a:p>
            <a:endParaRPr lang="en-US" dirty="0"/>
          </a:p>
        </p:txBody>
      </p:sp>
    </p:spTree>
    <p:extLst>
      <p:ext uri="{BB962C8B-B14F-4D97-AF65-F5344CB8AC3E}">
        <p14:creationId xmlns:p14="http://schemas.microsoft.com/office/powerpoint/2010/main" val="144093274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074049-C052-4F43-8B15-EDF8EC5F1A52}"/>
              </a:ext>
            </a:extLst>
          </p:cNvPr>
          <p:cNvSpPr>
            <a:spLocks noGrp="1"/>
          </p:cNvSpPr>
          <p:nvPr>
            <p:ph type="title"/>
          </p:nvPr>
        </p:nvSpPr>
        <p:spPr/>
        <p:txBody>
          <a:bodyPr/>
          <a:lstStyle/>
          <a:p>
            <a:r>
              <a:rPr lang="en-US" dirty="0"/>
              <a:t>Example-</a:t>
            </a:r>
            <a:r>
              <a:rPr lang="en-US" dirty="0">
                <a:solidFill>
                  <a:srgbClr val="FF0000"/>
                </a:solidFill>
              </a:rPr>
              <a:t> </a:t>
            </a:r>
            <a:r>
              <a:rPr lang="en-US" dirty="0"/>
              <a:t>Polio Cases Have Fallen By 99% Since 1988 </a:t>
            </a:r>
          </a:p>
        </p:txBody>
      </p:sp>
      <p:pic>
        <p:nvPicPr>
          <p:cNvPr id="7" name="Content Placeholder 6" descr="Handicapped children who survived polio, Freetown, Sierra Leone">
            <a:extLst>
              <a:ext uri="{FF2B5EF4-FFF2-40B4-BE49-F238E27FC236}">
                <a16:creationId xmlns:a16="http://schemas.microsoft.com/office/drawing/2014/main" id="{3D5C11CE-33B7-4D4B-A35F-EBAE8AE1BEBA}"/>
              </a:ext>
            </a:extLst>
          </p:cNvPr>
          <p:cNvPicPr>
            <a:picLocks noGrp="1" noChangeAspect="1"/>
          </p:cNvPicPr>
          <p:nvPr>
            <p:ph idx="1"/>
          </p:nvPr>
        </p:nvPicPr>
        <p:blipFill rotWithShape="1">
          <a:blip r:embed="rId3">
            <a:extLst>
              <a:ext uri="{28A0092B-C50C-407E-A947-70E740481C1C}">
                <a14:useLocalDpi xmlns:a14="http://schemas.microsoft.com/office/drawing/2010/main" val="0"/>
              </a:ext>
            </a:extLst>
          </a:blip>
          <a:srcRect l="15686"/>
          <a:stretch/>
        </p:blipFill>
        <p:spPr>
          <a:xfrm>
            <a:off x="457200" y="2484662"/>
            <a:ext cx="3431980" cy="2713659"/>
          </a:xfrm>
        </p:spPr>
      </p:pic>
      <p:sp>
        <p:nvSpPr>
          <p:cNvPr id="8" name="TextBox 7">
            <a:extLst>
              <a:ext uri="{FF2B5EF4-FFF2-40B4-BE49-F238E27FC236}">
                <a16:creationId xmlns:a16="http://schemas.microsoft.com/office/drawing/2014/main" id="{D8F6EC0A-1782-407D-B14B-31B4F0A34C58}"/>
              </a:ext>
            </a:extLst>
          </p:cNvPr>
          <p:cNvSpPr txBox="1"/>
          <p:nvPr/>
        </p:nvSpPr>
        <p:spPr>
          <a:xfrm>
            <a:off x="1921212" y="5996226"/>
            <a:ext cx="7068409" cy="707886"/>
          </a:xfrm>
          <a:prstGeom prst="rect">
            <a:avLst/>
          </a:prstGeom>
          <a:noFill/>
        </p:spPr>
        <p:txBody>
          <a:bodyPr wrap="square" rtlCol="0">
            <a:spAutoFit/>
          </a:bodyPr>
          <a:lstStyle/>
          <a:p>
            <a:pPr>
              <a:spcAft>
                <a:spcPts val="600"/>
              </a:spcAft>
            </a:pPr>
            <a:r>
              <a:rPr lang="en-US" sz="1000" dirty="0"/>
              <a:t>Photo 1: Polio survivors in Freetown, Sierra Leone. Credit: WHO, via Immunization Action Coalition</a:t>
            </a:r>
          </a:p>
          <a:p>
            <a:pPr>
              <a:spcAft>
                <a:spcPts val="600"/>
              </a:spcAft>
            </a:pPr>
            <a:r>
              <a:rPr lang="en-US" sz="1000" dirty="0"/>
              <a:t>Photo 2: Child with deformed leg due to polio. Credit: WHO, via Immunization Act </a:t>
            </a:r>
          </a:p>
          <a:p>
            <a:pPr>
              <a:spcAft>
                <a:spcPts val="600"/>
              </a:spcAft>
            </a:pPr>
            <a:r>
              <a:rPr lang="en-US" sz="1000" dirty="0"/>
              <a:t>Photo 3: Boy with paralysis from polio infection. Credit: WHO Regional Office for Europe, via Immunization Action Coalition</a:t>
            </a:r>
          </a:p>
        </p:txBody>
      </p:sp>
      <p:pic>
        <p:nvPicPr>
          <p:cNvPr id="10" name="Picture 9" descr="Child with deformed leg due to polio">
            <a:extLst>
              <a:ext uri="{FF2B5EF4-FFF2-40B4-BE49-F238E27FC236}">
                <a16:creationId xmlns:a16="http://schemas.microsoft.com/office/drawing/2014/main" id="{1FAA9738-D7EF-4EB8-9AA3-091D9E6CB2D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156861" y="2484417"/>
            <a:ext cx="2148529" cy="3222794"/>
          </a:xfrm>
          <a:prstGeom prst="rect">
            <a:avLst/>
          </a:prstGeom>
        </p:spPr>
      </p:pic>
      <p:pic>
        <p:nvPicPr>
          <p:cNvPr id="13" name="Picture 12" descr="A person standing on a sidewalk&#10;&#10;Description generated with very high confidence">
            <a:extLst>
              <a:ext uri="{FF2B5EF4-FFF2-40B4-BE49-F238E27FC236}">
                <a16:creationId xmlns:a16="http://schemas.microsoft.com/office/drawing/2014/main" id="{B97CDCAB-E295-4DA4-8FA0-E9E90355FDF3}"/>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573071" y="2484417"/>
            <a:ext cx="1996997" cy="3218019"/>
          </a:xfrm>
          <a:prstGeom prst="rect">
            <a:avLst/>
          </a:prstGeom>
        </p:spPr>
      </p:pic>
      <p:sp>
        <p:nvSpPr>
          <p:cNvPr id="15" name="TextBox 14">
            <a:extLst>
              <a:ext uri="{FF2B5EF4-FFF2-40B4-BE49-F238E27FC236}">
                <a16:creationId xmlns:a16="http://schemas.microsoft.com/office/drawing/2014/main" id="{14FA784D-D1EC-4AA6-91EC-130E86EAF056}"/>
              </a:ext>
            </a:extLst>
          </p:cNvPr>
          <p:cNvSpPr txBox="1"/>
          <p:nvPr/>
        </p:nvSpPr>
        <p:spPr>
          <a:xfrm>
            <a:off x="457200" y="1015214"/>
            <a:ext cx="8112868" cy="1200329"/>
          </a:xfrm>
          <a:prstGeom prst="rect">
            <a:avLst/>
          </a:prstGeom>
          <a:noFill/>
        </p:spPr>
        <p:txBody>
          <a:bodyPr wrap="square" rtlCol="0">
            <a:spAutoFit/>
          </a:bodyPr>
          <a:lstStyle/>
          <a:p>
            <a:r>
              <a:rPr lang="en-US" dirty="0"/>
              <a:t>Polio is a highly infectious disease caused by a virus. It mainly affects children under 5. One in 200 infectious cases leads to irreversible paralysis. There is no cure, only prevention. Partners and countries are working to eradicate polio. </a:t>
            </a:r>
          </a:p>
        </p:txBody>
      </p:sp>
    </p:spTree>
    <p:extLst>
      <p:ext uri="{BB962C8B-B14F-4D97-AF65-F5344CB8AC3E}">
        <p14:creationId xmlns:p14="http://schemas.microsoft.com/office/powerpoint/2010/main" val="132883468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074049-C052-4F43-8B15-EDF8EC5F1A52}"/>
              </a:ext>
            </a:extLst>
          </p:cNvPr>
          <p:cNvSpPr>
            <a:spLocks noGrp="1"/>
          </p:cNvSpPr>
          <p:nvPr>
            <p:ph type="title"/>
          </p:nvPr>
        </p:nvSpPr>
        <p:spPr/>
        <p:txBody>
          <a:bodyPr/>
          <a:lstStyle/>
          <a:p>
            <a:r>
              <a:rPr lang="en-US" dirty="0">
                <a:solidFill>
                  <a:schemeClr val="accent5">
                    <a:lumMod val="75000"/>
                  </a:schemeClr>
                </a:solidFill>
              </a:rPr>
              <a:t>Example-Reduction in Group A Meningococcus cases</a:t>
            </a:r>
          </a:p>
        </p:txBody>
      </p:sp>
      <p:sp>
        <p:nvSpPr>
          <p:cNvPr id="15" name="TextBox 14">
            <a:extLst>
              <a:ext uri="{FF2B5EF4-FFF2-40B4-BE49-F238E27FC236}">
                <a16:creationId xmlns:a16="http://schemas.microsoft.com/office/drawing/2014/main" id="{14FA784D-D1EC-4AA6-91EC-130E86EAF056}"/>
              </a:ext>
            </a:extLst>
          </p:cNvPr>
          <p:cNvSpPr txBox="1"/>
          <p:nvPr/>
        </p:nvSpPr>
        <p:spPr>
          <a:xfrm>
            <a:off x="457200" y="1015214"/>
            <a:ext cx="8112868" cy="2031325"/>
          </a:xfrm>
          <a:prstGeom prst="rect">
            <a:avLst/>
          </a:prstGeom>
          <a:noFill/>
        </p:spPr>
        <p:txBody>
          <a:bodyPr wrap="square" rtlCol="0">
            <a:spAutoFit/>
          </a:bodyPr>
          <a:lstStyle/>
          <a:p>
            <a:endParaRPr lang="en-US" dirty="0"/>
          </a:p>
          <a:p>
            <a:r>
              <a:rPr lang="en-US" dirty="0"/>
              <a:t>The introduction of Meningococcal A conjugate vaccine in 9 countries in Africa’s meningitis belt has reduced the cases of meningitis from Group A Meningococcal in fully vaccinated populations by more than 99%</a:t>
            </a:r>
            <a:r>
              <a:rPr lang="en-US" baseline="30000" dirty="0"/>
              <a:t>1</a:t>
            </a:r>
          </a:p>
          <a:p>
            <a:endParaRPr lang="en-US" dirty="0"/>
          </a:p>
          <a:p>
            <a:r>
              <a:rPr lang="en-US" dirty="0"/>
              <a:t>Nine countries: Benin, Burkina Faso, Chad, Côte d'Ivoire, Ghana, Mali,</a:t>
            </a:r>
          </a:p>
          <a:p>
            <a:r>
              <a:rPr lang="en-US" dirty="0"/>
              <a:t>Niger, Nigeria, Togo</a:t>
            </a:r>
          </a:p>
        </p:txBody>
      </p:sp>
      <p:sp>
        <p:nvSpPr>
          <p:cNvPr id="5" name="TextBox 4">
            <a:extLst>
              <a:ext uri="{FF2B5EF4-FFF2-40B4-BE49-F238E27FC236}">
                <a16:creationId xmlns:a16="http://schemas.microsoft.com/office/drawing/2014/main" id="{4CD9D0D3-8EF1-4644-9C4A-EE70BC933332}"/>
              </a:ext>
            </a:extLst>
          </p:cNvPr>
          <p:cNvSpPr txBox="1"/>
          <p:nvPr/>
        </p:nvSpPr>
        <p:spPr>
          <a:xfrm>
            <a:off x="776748" y="4689988"/>
            <a:ext cx="7624917" cy="738664"/>
          </a:xfrm>
          <a:prstGeom prst="rect">
            <a:avLst/>
          </a:prstGeom>
          <a:noFill/>
        </p:spPr>
        <p:txBody>
          <a:bodyPr wrap="square" rtlCol="0">
            <a:spAutoFit/>
          </a:bodyPr>
          <a:lstStyle/>
          <a:p>
            <a:r>
              <a:rPr lang="en-US" sz="1400" baseline="30000" dirty="0"/>
              <a:t>1</a:t>
            </a:r>
            <a:r>
              <a:rPr lang="en-US" sz="1400" dirty="0"/>
              <a:t> Trotter CL, </a:t>
            </a:r>
            <a:r>
              <a:rPr lang="en-US" sz="1400" dirty="0" err="1"/>
              <a:t>Lingani</a:t>
            </a:r>
            <a:r>
              <a:rPr lang="en-US" sz="1400" dirty="0"/>
              <a:t> C, Fernandez K et al. Impact of </a:t>
            </a:r>
            <a:r>
              <a:rPr lang="en-US" sz="1400" dirty="0" err="1"/>
              <a:t>MenAfriVac</a:t>
            </a:r>
            <a:r>
              <a:rPr lang="en-US" sz="1400" dirty="0"/>
              <a:t> in nine countries of the African meningitis belt, 2010-15: an analysis of surveillance data. Lancet Infectious Diseases 2017; 17(8):867-872.</a:t>
            </a:r>
          </a:p>
        </p:txBody>
      </p:sp>
    </p:spTree>
    <p:extLst>
      <p:ext uri="{BB962C8B-B14F-4D97-AF65-F5344CB8AC3E}">
        <p14:creationId xmlns:p14="http://schemas.microsoft.com/office/powerpoint/2010/main" val="2679885781"/>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UNDODONOTDELETE" val="0"/>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R4D_StandardTemplate_MAC">
  <a:themeElements>
    <a:clrScheme name="LNCT Theme">
      <a:dk1>
        <a:srgbClr val="313231"/>
      </a:dk1>
      <a:lt1>
        <a:srgbClr val="F7F7F7"/>
      </a:lt1>
      <a:dk2>
        <a:srgbClr val="BFBFBF"/>
      </a:dk2>
      <a:lt2>
        <a:srgbClr val="FFFFFF"/>
      </a:lt2>
      <a:accent1>
        <a:srgbClr val="A80A4B"/>
      </a:accent1>
      <a:accent2>
        <a:srgbClr val="E47D25"/>
      </a:accent2>
      <a:accent3>
        <a:srgbClr val="636466"/>
      </a:accent3>
      <a:accent4>
        <a:srgbClr val="313231"/>
      </a:accent4>
      <a:accent5>
        <a:srgbClr val="FC000B"/>
      </a:accent5>
      <a:accent6>
        <a:srgbClr val="BDC5C7"/>
      </a:accent6>
      <a:hlink>
        <a:srgbClr val="E47D25"/>
      </a:hlink>
      <a:folHlink>
        <a:srgbClr val="A75E1E"/>
      </a:folHlink>
    </a:clrScheme>
    <a:fontScheme name="Office Classic 2">
      <a:majorFont>
        <a:latin typeface="Arial"/>
        <a:ea typeface=""/>
        <a:cs typeface=""/>
        <a:font script="Jpan" typeface="ＭＳ Ｐゴシック"/>
        <a:font script="Hang" typeface="돋움"/>
        <a:font script="Hans" typeface="华文新魏"/>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华文新魏"/>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OW-Document" ma:contentTypeID="0x010100C4C8B401AAE50B4896808F1C5415D9AD007C27743072DFDD458C10732A45EA6922" ma:contentTypeVersion="18" ma:contentTypeDescription="Create a new document." ma:contentTypeScope="" ma:versionID="c6561534dfdc9b7886528db40cafc27d">
  <xsd:schema xmlns:xsd="http://www.w3.org/2001/XMLSchema" xmlns:xs="http://www.w3.org/2001/XMLSchema" xmlns:p="http://schemas.microsoft.com/office/2006/metadata/properties" xmlns:ns1="http://schemas.microsoft.com/sharepoint/v3" xmlns:ns2="2af4539b-39f3-4771-ac1a-16de5a20c394" xmlns:ns3="768c69c3-fa35-427a-bd39-62ed8a1a923f" targetNamespace="http://schemas.microsoft.com/office/2006/metadata/properties" ma:root="true" ma:fieldsID="79f9ffad7407983900b851270c6c0e65" ns1:_="" ns2:_="" ns3:_="">
    <xsd:import namespace="http://schemas.microsoft.com/sharepoint/v3"/>
    <xsd:import namespace="2af4539b-39f3-4771-ac1a-16de5a20c394"/>
    <xsd:import namespace="768c69c3-fa35-427a-bd39-62ed8a1a923f"/>
    <xsd:element name="properties">
      <xsd:complexType>
        <xsd:sequence>
          <xsd:element name="documentManagement">
            <xsd:complexType>
              <xsd:all>
                <xsd:element ref="ns2:kd16009dc51444af92aa78db77815af5" minOccurs="0"/>
                <xsd:element ref="ns2:TaxCatchAll" minOccurs="0"/>
                <xsd:element ref="ns2:TaxCatchAllLabel" minOccurs="0"/>
                <xsd:element ref="ns2:OW-Author" minOccurs="0"/>
                <xsd:element ref="ns2:OW-BriefDescription" minOccurs="0"/>
                <xsd:element ref="ns3:MediaServiceMetadata" minOccurs="0"/>
                <xsd:element ref="ns3:MediaServiceFastMetadata" minOccurs="0"/>
                <xsd:element ref="ns3:MediaServiceAutoTags" minOccurs="0"/>
                <xsd:element ref="ns3:MediaServiceDateTaken" minOccurs="0"/>
                <xsd:element ref="ns3:MediaServiceOCR" minOccurs="0"/>
                <xsd:element ref="ns3:MediaServiceLocation" minOccurs="0"/>
                <xsd:element ref="ns3:MediaServiceEventHashCode" minOccurs="0"/>
                <xsd:element ref="ns3:MediaServiceGenerationTime" minOccurs="0"/>
                <xsd:element ref="ns2:SharedWithUsers" minOccurs="0"/>
                <xsd:element ref="ns2:SharedWithDetails" minOccurs="0"/>
                <xsd:element ref="ns1:_ip_UnifiedCompliancePolicyProperties" minOccurs="0"/>
                <xsd:element ref="ns1:_ip_UnifiedCompliancePolicyUIAction" minOccurs="0"/>
                <xsd:element ref="ns3:MediaServiceAutoKeyPoints" minOccurs="0"/>
                <xsd:element ref="ns3: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4" nillable="true" ma:displayName="Unified Compliance Policy Properties" ma:hidden="true" ma:internalName="_ip_UnifiedCompliancePolicyProperties">
      <xsd:simpleType>
        <xsd:restriction base="dms:Note"/>
      </xsd:simpleType>
    </xsd:element>
    <xsd:element name="_ip_UnifiedCompliancePolicyUIAction" ma:index="25"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2af4539b-39f3-4771-ac1a-16de5a20c394" elementFormDefault="qualified">
    <xsd:import namespace="http://schemas.microsoft.com/office/2006/documentManagement/types"/>
    <xsd:import namespace="http://schemas.microsoft.com/office/infopath/2007/PartnerControls"/>
    <xsd:element name="kd16009dc51444af92aa78db77815af5" ma:index="8" nillable="true" ma:taxonomy="true" ma:internalName="kd16009dc51444af92aa78db77815af5" ma:taxonomyFieldName="OW_x002d_Topics" ma:displayName="OW-Topics" ma:default="" ma:fieldId="{4d16009d-c514-44af-92aa-78db77815af5}" ma:taxonomyMulti="true" ma:sspId="99a65aa6-ac8d-46e4-9aa8-b40f8e8101fc" ma:termSetId="15945777-b729-482b-84e6-b6df0cc2b1ad" ma:anchorId="00000000-0000-0000-0000-000000000000" ma:open="false" ma:isKeyword="false">
      <xsd:complexType>
        <xsd:sequence>
          <xsd:element ref="pc:Terms" minOccurs="0" maxOccurs="1"/>
        </xsd:sequence>
      </xsd:complexType>
    </xsd:element>
    <xsd:element name="TaxCatchAll" ma:index="9" nillable="true" ma:displayName="Taxonomy Catch All Column" ma:hidden="true" ma:list="{32858f98-1365-490f-9ce0-cc7840cd00c3}" ma:internalName="TaxCatchAll" ma:showField="CatchAllData" ma:web="2af4539b-39f3-4771-ac1a-16de5a20c394">
      <xsd:complexType>
        <xsd:complexContent>
          <xsd:extension base="dms:MultiChoiceLookup">
            <xsd:sequence>
              <xsd:element name="Value" type="dms:Lookup" maxOccurs="unbounded" minOccurs="0" nillable="true"/>
            </xsd:sequence>
          </xsd:extension>
        </xsd:complexContent>
      </xsd:complexType>
    </xsd:element>
    <xsd:element name="TaxCatchAllLabel" ma:index="10" nillable="true" ma:displayName="Taxonomy Catch All Column1" ma:hidden="true" ma:list="{32858f98-1365-490f-9ce0-cc7840cd00c3}" ma:internalName="TaxCatchAllLabel" ma:readOnly="true" ma:showField="CatchAllDataLabel" ma:web="2af4539b-39f3-4771-ac1a-16de5a20c394">
      <xsd:complexType>
        <xsd:complexContent>
          <xsd:extension base="dms:MultiChoiceLookup">
            <xsd:sequence>
              <xsd:element name="Value" type="dms:Lookup" maxOccurs="unbounded" minOccurs="0" nillable="true"/>
            </xsd:sequence>
          </xsd:extension>
        </xsd:complexContent>
      </xsd:complexType>
    </xsd:element>
    <xsd:element name="OW-Author" ma:index="12" nillable="true" ma:displayName="OW-Author" ma:list="UserInfo" ma:SharePointGroup="0" ma:internalName="OW_x002d_Author" ma:showField="ImnNam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OW-BriefDescription" ma:index="13" nillable="true" ma:displayName="OW-Brief Description" ma:internalName="OW_x002d_BriefDescription">
      <xsd:simpleType>
        <xsd:restriction base="dms:Note">
          <xsd:maxLength value="255"/>
        </xsd:restriction>
      </xsd:simpleType>
    </xsd:element>
    <xsd:element name="SharedWithUsers" ma:index="2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3"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768c69c3-fa35-427a-bd39-62ed8a1a923f" elementFormDefault="qualified">
    <xsd:import namespace="http://schemas.microsoft.com/office/2006/documentManagement/types"/>
    <xsd:import namespace="http://schemas.microsoft.com/office/infopath/2007/PartnerControls"/>
    <xsd:element name="MediaServiceMetadata" ma:index="14" nillable="true" ma:displayName="MediaServiceMetadata" ma:hidden="true" ma:internalName="MediaServiceMetadata" ma:readOnly="true">
      <xsd:simpleType>
        <xsd:restriction base="dms:Note"/>
      </xsd:simpleType>
    </xsd:element>
    <xsd:element name="MediaServiceFastMetadata" ma:index="15" nillable="true" ma:displayName="MediaServiceFastMetadata" ma:hidden="true" ma:internalName="MediaServiceFastMetadata" ma:readOnly="true">
      <xsd:simpleType>
        <xsd:restriction base="dms:Note"/>
      </xsd:simpleType>
    </xsd:element>
    <xsd:element name="MediaServiceAutoTags" ma:index="16" nillable="true" ma:displayName="MediaServiceAutoTags" ma:internalName="MediaServiceAutoTags" ma:readOnly="true">
      <xsd:simpleType>
        <xsd:restriction base="dms:Text"/>
      </xsd:simpleType>
    </xsd:element>
    <xsd:element name="MediaServiceDateTaken" ma:index="17" nillable="true" ma:displayName="MediaServiceDateTaken" ma:hidden="true" ma:internalName="MediaServiceDateTaken" ma:readOnly="true">
      <xsd:simpleType>
        <xsd:restriction base="dms:Text"/>
      </xsd:simpleType>
    </xsd:element>
    <xsd:element name="MediaServiceOCR" ma:index="18" nillable="true" ma:displayName="MediaServiceOCR" ma:internalName="MediaServiceOCR" ma:readOnly="true">
      <xsd:simpleType>
        <xsd:restriction base="dms:Note">
          <xsd:maxLength value="255"/>
        </xsd:restriction>
      </xsd:simpleType>
    </xsd:element>
    <xsd:element name="MediaServiceLocation" ma:index="19" nillable="true" ma:displayName="MediaServiceLocation" ma:internalName="MediaServiceLocation" ma:readOnly="true">
      <xsd:simpleType>
        <xsd:restriction base="dms:Text"/>
      </xsd:simpleType>
    </xsd:element>
    <xsd:element name="MediaServiceEventHashCode" ma:index="20" nillable="true" ma:displayName="MediaServiceEventHashCode" ma:hidden="true" ma:internalName="MediaServiceEventHashCode" ma:readOnly="true">
      <xsd:simpleType>
        <xsd:restriction base="dms:Text"/>
      </xsd:simpleType>
    </xsd:element>
    <xsd:element name="MediaServiceGenerationTime" ma:index="21" nillable="true" ma:displayName="MediaServiceGenerationTime" ma:hidden="true" ma:internalName="MediaServiceGenerationTime" ma:readOnly="true">
      <xsd:simpleType>
        <xsd:restriction base="dms:Text"/>
      </xsd:simpleType>
    </xsd:element>
    <xsd:element name="MediaServiceAutoKeyPoints" ma:index="26" nillable="true" ma:displayName="MediaServiceAutoKeyPoints" ma:hidden="true" ma:internalName="MediaServiceAutoKeyPoints" ma:readOnly="true">
      <xsd:simpleType>
        <xsd:restriction base="dms:Note"/>
      </xsd:simpleType>
    </xsd:element>
    <xsd:element name="MediaServiceKeyPoints" ma:index="27"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OW-Author xmlns="2af4539b-39f3-4771-ac1a-16de5a20c394">
      <UserInfo>
        <DisplayName/>
        <AccountId xsi:nil="true"/>
        <AccountType/>
      </UserInfo>
    </OW-Author>
    <OW-BriefDescription xmlns="2af4539b-39f3-4771-ac1a-16de5a20c394" xsi:nil="true"/>
    <kd16009dc51444af92aa78db77815af5 xmlns="2af4539b-39f3-4771-ac1a-16de5a20c394">
      <Terms xmlns="http://schemas.microsoft.com/office/infopath/2007/PartnerControls">
        <TermInfo xmlns="http://schemas.microsoft.com/office/infopath/2007/PartnerControls">
          <TermName xmlns="http://schemas.microsoft.com/office/infopath/2007/PartnerControls">Communications</TermName>
          <TermId xmlns="http://schemas.microsoft.com/office/infopath/2007/PartnerControls">d8600aaf-13ee-4a11-996f-f272b3ac4916</TermId>
        </TermInfo>
      </Terms>
    </kd16009dc51444af92aa78db77815af5>
    <TaxCatchAll xmlns="2af4539b-39f3-4771-ac1a-16de5a20c394">
      <Value>270</Value>
    </TaxCatchAll>
    <_ip_UnifiedCompliancePolicyUIAction xmlns="http://schemas.microsoft.com/sharepoint/v3" xsi:nil="true"/>
    <_ip_UnifiedCompliancePolicyProperties xmlns="http://schemas.microsoft.com/sharepoint/v3" xsi:nil="true"/>
  </documentManagement>
</p:properties>
</file>

<file path=customXml/itemProps1.xml><?xml version="1.0" encoding="utf-8"?>
<ds:datastoreItem xmlns:ds="http://schemas.openxmlformats.org/officeDocument/2006/customXml" ds:itemID="{622DF4FB-3862-44CE-9A6B-693D610474C9}">
  <ds:schemaRefs>
    <ds:schemaRef ds:uri="http://schemas.microsoft.com/sharepoint/v3/contenttype/forms"/>
  </ds:schemaRefs>
</ds:datastoreItem>
</file>

<file path=customXml/itemProps2.xml><?xml version="1.0" encoding="utf-8"?>
<ds:datastoreItem xmlns:ds="http://schemas.openxmlformats.org/officeDocument/2006/customXml" ds:itemID="{57D3F44C-7D68-4078-AC44-AB820A5D3B2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2af4539b-39f3-4771-ac1a-16de5a20c394"/>
    <ds:schemaRef ds:uri="768c69c3-fa35-427a-bd39-62ed8a1a923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DF8F70BE-E4CC-4D73-8BA0-08FE658F0A94}">
  <ds:schemaRefs>
    <ds:schemaRef ds:uri="http://purl.org/dc/elements/1.1/"/>
    <ds:schemaRef ds:uri="http://schemas.microsoft.com/office/2006/metadata/properties"/>
    <ds:schemaRef ds:uri="768c69c3-fa35-427a-bd39-62ed8a1a923f"/>
    <ds:schemaRef ds:uri="http://schemas.microsoft.com/sharepoint/v3"/>
    <ds:schemaRef ds:uri="http://purl.org/dc/terms/"/>
    <ds:schemaRef ds:uri="http://schemas.openxmlformats.org/package/2006/metadata/core-properties"/>
    <ds:schemaRef ds:uri="http://purl.org/dc/dcmitype/"/>
    <ds:schemaRef ds:uri="http://schemas.microsoft.com/office/infopath/2007/PartnerControls"/>
    <ds:schemaRef ds:uri="http://schemas.microsoft.com/office/2006/documentManagement/types"/>
    <ds:schemaRef ds:uri="2af4539b-39f3-4771-ac1a-16de5a20c394"/>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
  <TotalTime>39596</TotalTime>
  <Words>2510</Words>
  <Application>Microsoft Office PowerPoint</Application>
  <PresentationFormat>On-screen Show (4:3)</PresentationFormat>
  <Paragraphs>259</Paragraphs>
  <Slides>24</Slides>
  <Notes>24</Notes>
  <HiddenSlides>0</HiddenSlides>
  <MMClips>0</MMClips>
  <ScaleCrop>false</ScaleCrop>
  <HeadingPairs>
    <vt:vector size="8" baseType="variant">
      <vt:variant>
        <vt:lpstr>Fonts Used</vt:lpstr>
      </vt:variant>
      <vt:variant>
        <vt:i4>5</vt:i4>
      </vt:variant>
      <vt:variant>
        <vt:lpstr>Theme</vt:lpstr>
      </vt:variant>
      <vt:variant>
        <vt:i4>1</vt:i4>
      </vt:variant>
      <vt:variant>
        <vt:lpstr>Embedded OLE Servers</vt:lpstr>
      </vt:variant>
      <vt:variant>
        <vt:i4>1</vt:i4>
      </vt:variant>
      <vt:variant>
        <vt:lpstr>Slide Titles</vt:lpstr>
      </vt:variant>
      <vt:variant>
        <vt:i4>24</vt:i4>
      </vt:variant>
    </vt:vector>
  </HeadingPairs>
  <TitlesOfParts>
    <vt:vector size="31" baseType="lpstr">
      <vt:lpstr>Arial</vt:lpstr>
      <vt:lpstr>Calibri</vt:lpstr>
      <vt:lpstr>Museo Sans 300</vt:lpstr>
      <vt:lpstr>Museo Slab 300</vt:lpstr>
      <vt:lpstr>Wingdings</vt:lpstr>
      <vt:lpstr>R4D_StandardTemplate_MAC</vt:lpstr>
      <vt:lpstr>think-cell Slide</vt:lpstr>
      <vt:lpstr>PowerPoint Presentation</vt:lpstr>
      <vt:lpstr>Purpose Of Slide Set</vt:lpstr>
      <vt:lpstr>Health and child survival gains from immunization in red, below</vt:lpstr>
      <vt:lpstr>#1 Immunization Leads To Improved Health And Reduced Mortality</vt:lpstr>
      <vt:lpstr>Example- Immunization Led To The Eradication of Smallpox </vt:lpstr>
      <vt:lpstr>Example- Measles Vaccine Has Led To A 99% Reduction In Measles Cases Compared With The Pre-vaccine Era</vt:lpstr>
      <vt:lpstr>Example- Even if children survive measles, the disease inflicts devastating harm on their immune system</vt:lpstr>
      <vt:lpstr>Example- Polio Cases Have Fallen By 99% Since 1988 </vt:lpstr>
      <vt:lpstr>Example-Reduction in Group A Meningococcus cases</vt:lpstr>
      <vt:lpstr>#2 Immunization Is An Entry Point For Health Service Delivery</vt:lpstr>
      <vt:lpstr>#2 Immunization Is A Core Component of Progress Towards Universal Health Coverage (UHC)</vt:lpstr>
      <vt:lpstr>#3 Strong Immunization Programs Are A Platform For Outbreak Prevention and Preparedness (1/2)</vt:lpstr>
      <vt:lpstr>#3 Strong Immunization Programs Are A Platform For Outbreak Prevention and preparedness (2/2)</vt:lpstr>
      <vt:lpstr>#4 Immunization programs can counteract antimicrobial resistance, one of the greatest health challenges facing the world by:</vt:lpstr>
      <vt:lpstr>Using Data To Support Prioritization Of Health Within The Government Budget And Prioritization Of PHC Within Health</vt:lpstr>
      <vt:lpstr>Illustration: “Our Country Is Lagging Behind In Investing In Health”</vt:lpstr>
      <vt:lpstr>Illustration: “Our Country Is Lagging Behind In Investing In Health”</vt:lpstr>
      <vt:lpstr>Using Data To Show That Your Country’s Immunization Achieves Clear Health Results (and more needs to be done) (1/2)</vt:lpstr>
      <vt:lpstr>Using Data To Show that Your Country’s Immunization Achieves Clear Health Results (and more needs to be done) (2/2)</vt:lpstr>
      <vt:lpstr>LNCT Country Examples of Using Data to Show That Their Immunization Program Achieves Clear Health Results</vt:lpstr>
      <vt:lpstr>Supporting Messages From The Literature</vt:lpstr>
      <vt:lpstr>Extra infographics</vt:lpstr>
      <vt:lpstr>How high immunization coverage protects the population</vt:lpstr>
      <vt:lpstr>VoICE is an excellent source of information on the value of immunization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R4D PowerPoint Template</dc:title>
  <dc:creator>R4D17</dc:creator>
  <cp:lastModifiedBy>Christina Shaw</cp:lastModifiedBy>
  <cp:revision>363</cp:revision>
  <cp:lastPrinted>2018-04-16T21:25:53Z</cp:lastPrinted>
  <dcterms:created xsi:type="dcterms:W3CDTF">2013-09-25T20:04:22Z</dcterms:created>
  <dcterms:modified xsi:type="dcterms:W3CDTF">2020-02-21T21:29:49Z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0x010100C4C8B401AAE50B4896808F1C5415D9AD007C27743072DFDD458C10732A45EA6922</vt:lpwstr>
  </property>
  <property fmtid="{D5CDD505-2E9C-101B-9397-08002B2CF9AE}" pid="3" name="OW-Topics">
    <vt:lpwstr>270;#Communications|d8600aaf-13ee-4a11-996f-f272b3ac4916</vt:lpwstr>
  </property>
</Properties>
</file>