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16"/>
  </p:notesMasterIdLst>
  <p:handoutMasterIdLst>
    <p:handoutMasterId r:id="rId17"/>
  </p:handoutMasterIdLst>
  <p:sldIdLst>
    <p:sldId id="331" r:id="rId5"/>
    <p:sldId id="351" r:id="rId6"/>
    <p:sldId id="352" r:id="rId7"/>
    <p:sldId id="286" r:id="rId8"/>
    <p:sldId id="338" r:id="rId9"/>
    <p:sldId id="284" r:id="rId10"/>
    <p:sldId id="343" r:id="rId11"/>
    <p:sldId id="303" r:id="rId12"/>
    <p:sldId id="310" r:id="rId13"/>
    <p:sldId id="311" r:id="rId14"/>
    <p:sldId id="347" r:id="rId15"/>
  </p:sldIdLst>
  <p:sldSz cx="9144000" cy="6858000" type="screen4x3"/>
  <p:notesSz cx="6858000" cy="9313863"/>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02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4D17" initials="R" lastIdx="2" clrIdx="0"/>
  <p:cmAuthor id="1" name="Candice Hwang" initials="CH" lastIdx="0" clrIdx="1"/>
  <p:cmAuthor id="2" name="Meghan O'Connell" initials="MO" lastIdx="7" clrIdx="2"/>
  <p:cmAuthor id="3" name="Paul Wilson" initials="" lastIdx="28" clrIdx="3"/>
  <p:cmAuthor id="4" name="Helen Saxenian" initials="HS" lastIdx="4" clrIdx="4">
    <p:extLst>
      <p:ext uri="{19B8F6BF-5375-455C-9EA6-DF929625EA0E}">
        <p15:presenceInfo xmlns:p15="http://schemas.microsoft.com/office/powerpoint/2012/main" userId="44da638aa1a181e4" providerId="Windows Live"/>
      </p:ext>
    </p:extLst>
  </p:cmAuthor>
  <p:cmAuthor id="5" name="Author" initials="A" lastIdx="16" clrIdx="5">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726"/>
    <a:srgbClr val="000000"/>
    <a:srgbClr val="F7F7F7"/>
    <a:srgbClr val="636466"/>
    <a:srgbClr val="313231"/>
    <a:srgbClr val="00A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6DF19-68BC-443F-A3C0-8389F0B1EA8E}" v="6" dt="2020-02-21T21:33:32.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65" autoAdjust="0"/>
    <p:restoredTop sz="94683" autoAdjust="0"/>
  </p:normalViewPr>
  <p:slideViewPr>
    <p:cSldViewPr snapToGrid="0">
      <p:cViewPr varScale="1">
        <p:scale>
          <a:sx n="68" d="100"/>
          <a:sy n="68" d="100"/>
        </p:scale>
        <p:origin x="1398" y="60"/>
      </p:cViewPr>
      <p:guideLst>
        <p:guide orient="horz" pos="2160"/>
        <p:guide pos="2880"/>
        <p:guide orient="horz"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2" d="100"/>
          <a:sy n="62" d="100"/>
        </p:scale>
        <p:origin x="3125"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Shaw" userId="14dc42a2-bfa6-4b75-b011-e3e8d16be8df" providerId="ADAL" clId="{2F06DF19-68BC-443F-A3C0-8389F0B1EA8E}"/>
    <pc:docChg chg="custSel modSld">
      <pc:chgData name="Christina Shaw" userId="14dc42a2-bfa6-4b75-b011-e3e8d16be8df" providerId="ADAL" clId="{2F06DF19-68BC-443F-A3C0-8389F0B1EA8E}" dt="2020-02-21T21:33:44.140" v="19" actId="1035"/>
      <pc:docMkLst>
        <pc:docMk/>
      </pc:docMkLst>
      <pc:sldChg chg="addSp delSp modSp">
        <pc:chgData name="Christina Shaw" userId="14dc42a2-bfa6-4b75-b011-e3e8d16be8df" providerId="ADAL" clId="{2F06DF19-68BC-443F-A3C0-8389F0B1EA8E}" dt="2020-02-21T21:33:44.140" v="19" actId="1035"/>
        <pc:sldMkLst>
          <pc:docMk/>
          <pc:sldMk cId="3147047705" sldId="331"/>
        </pc:sldMkLst>
        <pc:spChg chg="mod">
          <ac:chgData name="Christina Shaw" userId="14dc42a2-bfa6-4b75-b011-e3e8d16be8df" providerId="ADAL" clId="{2F06DF19-68BC-443F-A3C0-8389F0B1EA8E}" dt="2020-02-21T21:32:33.248" v="1" actId="27636"/>
          <ac:spMkLst>
            <pc:docMk/>
            <pc:sldMk cId="3147047705" sldId="331"/>
            <ac:spMk id="2" creationId="{00000000-0000-0000-0000-000000000000}"/>
          </ac:spMkLst>
        </pc:spChg>
        <pc:spChg chg="mod">
          <ac:chgData name="Christina Shaw" userId="14dc42a2-bfa6-4b75-b011-e3e8d16be8df" providerId="ADAL" clId="{2F06DF19-68BC-443F-A3C0-8389F0B1EA8E}" dt="2020-02-21T21:33:39.445" v="12" actId="1076"/>
          <ac:spMkLst>
            <pc:docMk/>
            <pc:sldMk cId="3147047705" sldId="331"/>
            <ac:spMk id="3" creationId="{00000000-0000-0000-0000-000000000000}"/>
          </ac:spMkLst>
        </pc:spChg>
        <pc:spChg chg="mod">
          <ac:chgData name="Christina Shaw" userId="14dc42a2-bfa6-4b75-b011-e3e8d16be8df" providerId="ADAL" clId="{2F06DF19-68BC-443F-A3C0-8389F0B1EA8E}" dt="2020-02-21T21:33:01.269" v="7" actId="1076"/>
          <ac:spMkLst>
            <pc:docMk/>
            <pc:sldMk cId="3147047705" sldId="331"/>
            <ac:spMk id="4" creationId="{00000000-0000-0000-0000-000000000000}"/>
          </ac:spMkLst>
        </pc:spChg>
        <pc:picChg chg="add del mod">
          <ac:chgData name="Christina Shaw" userId="14dc42a2-bfa6-4b75-b011-e3e8d16be8df" providerId="ADAL" clId="{2F06DF19-68BC-443F-A3C0-8389F0B1EA8E}" dt="2020-02-21T21:33:14.022" v="9" actId="931"/>
          <ac:picMkLst>
            <pc:docMk/>
            <pc:sldMk cId="3147047705" sldId="331"/>
            <ac:picMk id="7" creationId="{A894FF45-160D-4937-9D6F-906D660224B9}"/>
          </ac:picMkLst>
        </pc:picChg>
        <pc:picChg chg="add mod">
          <ac:chgData name="Christina Shaw" userId="14dc42a2-bfa6-4b75-b011-e3e8d16be8df" providerId="ADAL" clId="{2F06DF19-68BC-443F-A3C0-8389F0B1EA8E}" dt="2020-02-21T21:33:44.140" v="19" actId="1035"/>
          <ac:picMkLst>
            <pc:docMk/>
            <pc:sldMk cId="3147047705" sldId="331"/>
            <ac:picMk id="8" creationId="{88909BEA-ABD3-4528-907A-F5CE5B48BA0D}"/>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28352C-296D-42CA-A463-2F57CA5FDD8E}"/>
              </a:ext>
            </a:extLst>
          </p:cNvPr>
          <p:cNvSpPr>
            <a:spLocks noGrp="1"/>
          </p:cNvSpPr>
          <p:nvPr>
            <p:ph type="hdr" sz="quarter"/>
          </p:nvPr>
        </p:nvSpPr>
        <p:spPr>
          <a:xfrm>
            <a:off x="0" y="3"/>
            <a:ext cx="2971800" cy="46760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BA4262-8931-415F-B1B5-714E4C9050D9}"/>
              </a:ext>
            </a:extLst>
          </p:cNvPr>
          <p:cNvSpPr>
            <a:spLocks noGrp="1"/>
          </p:cNvSpPr>
          <p:nvPr>
            <p:ph type="dt" sz="quarter" idx="1"/>
          </p:nvPr>
        </p:nvSpPr>
        <p:spPr>
          <a:xfrm>
            <a:off x="3884613" y="3"/>
            <a:ext cx="2971800" cy="467601"/>
          </a:xfrm>
          <a:prstGeom prst="rect">
            <a:avLst/>
          </a:prstGeom>
        </p:spPr>
        <p:txBody>
          <a:bodyPr vert="horz" lIns="91440" tIns="45720" rIns="91440" bIns="45720" rtlCol="0"/>
          <a:lstStyle>
            <a:lvl1pPr algn="r">
              <a:defRPr sz="1200"/>
            </a:lvl1pPr>
          </a:lstStyle>
          <a:p>
            <a:fld id="{68877759-450C-42D8-80EB-C7C116B7354F}" type="datetimeFigureOut">
              <a:rPr lang="en-US" smtClean="0"/>
              <a:t>2/21/2020</a:t>
            </a:fld>
            <a:endParaRPr lang="en-US"/>
          </a:p>
        </p:txBody>
      </p:sp>
      <p:sp>
        <p:nvSpPr>
          <p:cNvPr id="4" name="Footer Placeholder 3">
            <a:extLst>
              <a:ext uri="{FF2B5EF4-FFF2-40B4-BE49-F238E27FC236}">
                <a16:creationId xmlns:a16="http://schemas.microsoft.com/office/drawing/2014/main" id="{39B4A24C-AFCB-4A6C-8554-AA6AFB4FE502}"/>
              </a:ext>
            </a:extLst>
          </p:cNvPr>
          <p:cNvSpPr>
            <a:spLocks noGrp="1"/>
          </p:cNvSpPr>
          <p:nvPr>
            <p:ph type="ftr" sz="quarter" idx="2"/>
          </p:nvPr>
        </p:nvSpPr>
        <p:spPr>
          <a:xfrm>
            <a:off x="0" y="8846262"/>
            <a:ext cx="2971800" cy="46760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3D771F-EE24-4F8A-A41F-EFDA7574D801}"/>
              </a:ext>
            </a:extLst>
          </p:cNvPr>
          <p:cNvSpPr>
            <a:spLocks noGrp="1"/>
          </p:cNvSpPr>
          <p:nvPr>
            <p:ph type="sldNum" sz="quarter" idx="3"/>
          </p:nvPr>
        </p:nvSpPr>
        <p:spPr>
          <a:xfrm>
            <a:off x="3884613" y="8846262"/>
            <a:ext cx="2971800" cy="467601"/>
          </a:xfrm>
          <a:prstGeom prst="rect">
            <a:avLst/>
          </a:prstGeom>
        </p:spPr>
        <p:txBody>
          <a:bodyPr vert="horz" lIns="91440" tIns="45720" rIns="91440" bIns="45720" rtlCol="0" anchor="b"/>
          <a:lstStyle>
            <a:lvl1pPr algn="r">
              <a:defRPr sz="1200"/>
            </a:lvl1pPr>
          </a:lstStyle>
          <a:p>
            <a:fld id="{CD038770-CBDE-4243-BE4F-2124BDA912FA}" type="slidenum">
              <a:rPr lang="en-US" smtClean="0"/>
              <a:t>‹#›</a:t>
            </a:fld>
            <a:endParaRPr lang="en-US"/>
          </a:p>
        </p:txBody>
      </p:sp>
    </p:spTree>
    <p:extLst>
      <p:ext uri="{BB962C8B-B14F-4D97-AF65-F5344CB8AC3E}">
        <p14:creationId xmlns:p14="http://schemas.microsoft.com/office/powerpoint/2010/main" val="626481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9535AAEE-3CD4-46D4-B6B1-0D5AAD7F8252}" type="datetimeFigureOut">
              <a:rPr lang="en-US" smtClean="0"/>
              <a:pPr/>
              <a:t>2/21/2020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1440" tIns="45720" rIns="91440" bIns="45720" rtlCol="0" anchor="b"/>
          <a:lstStyle>
            <a:lvl1pPr algn="r">
              <a:defRPr sz="1200"/>
            </a:lvl1pPr>
          </a:lstStyle>
          <a:p>
            <a:fld id="{01B44793-9554-4379-906D-F78EEC415CF8}" type="slidenum">
              <a:rPr lang="en-US" smtClean="0"/>
              <a:pPr/>
              <a:t>‹#›</a:t>
            </a:fld>
            <a:endParaRPr lang="en-US"/>
          </a:p>
        </p:txBody>
      </p:sp>
    </p:spTree>
    <p:extLst>
      <p:ext uri="{BB962C8B-B14F-4D97-AF65-F5344CB8AC3E}">
        <p14:creationId xmlns:p14="http://schemas.microsoft.com/office/powerpoint/2010/main" val="2312510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1</a:t>
            </a:fld>
            <a:endParaRPr lang="en-US"/>
          </a:p>
        </p:txBody>
      </p:sp>
    </p:spTree>
    <p:extLst>
      <p:ext uri="{BB962C8B-B14F-4D97-AF65-F5344CB8AC3E}">
        <p14:creationId xmlns:p14="http://schemas.microsoft.com/office/powerpoint/2010/main" val="1701321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10</a:t>
            </a:fld>
            <a:endParaRPr lang="en-US"/>
          </a:p>
        </p:txBody>
      </p:sp>
    </p:spTree>
    <p:extLst>
      <p:ext uri="{BB962C8B-B14F-4D97-AF65-F5344CB8AC3E}">
        <p14:creationId xmlns:p14="http://schemas.microsoft.com/office/powerpoint/2010/main" val="1028684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B44793-9554-4379-906D-F78EEC415CF8}" type="slidenum">
              <a:rPr lang="en-US" smtClean="0"/>
              <a:pPr/>
              <a:t>11</a:t>
            </a:fld>
            <a:endParaRPr lang="en-US"/>
          </a:p>
        </p:txBody>
      </p:sp>
    </p:spTree>
    <p:extLst>
      <p:ext uri="{BB962C8B-B14F-4D97-AF65-F5344CB8AC3E}">
        <p14:creationId xmlns:p14="http://schemas.microsoft.com/office/powerpoint/2010/main" val="1605656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0528" y="4474630"/>
            <a:ext cx="5486400" cy="4191238"/>
          </a:xfrm>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2</a:t>
            </a:fld>
            <a:endParaRPr lang="en-US"/>
          </a:p>
        </p:txBody>
      </p:sp>
    </p:spTree>
    <p:extLst>
      <p:ext uri="{BB962C8B-B14F-4D97-AF65-F5344CB8AC3E}">
        <p14:creationId xmlns:p14="http://schemas.microsoft.com/office/powerpoint/2010/main" val="263761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3</a:t>
            </a:fld>
            <a:endParaRPr lang="en-US"/>
          </a:p>
        </p:txBody>
      </p:sp>
    </p:spTree>
    <p:extLst>
      <p:ext uri="{BB962C8B-B14F-4D97-AF65-F5344CB8AC3E}">
        <p14:creationId xmlns:p14="http://schemas.microsoft.com/office/powerpoint/2010/main" val="3346329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4</a:t>
            </a:fld>
            <a:endParaRPr lang="en-US" dirty="0"/>
          </a:p>
        </p:txBody>
      </p:sp>
    </p:spTree>
    <p:extLst>
      <p:ext uri="{BB962C8B-B14F-4D97-AF65-F5344CB8AC3E}">
        <p14:creationId xmlns:p14="http://schemas.microsoft.com/office/powerpoint/2010/main" val="1660433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5</a:t>
            </a:fld>
            <a:endParaRPr lang="en-US" dirty="0"/>
          </a:p>
        </p:txBody>
      </p:sp>
    </p:spTree>
    <p:extLst>
      <p:ext uri="{BB962C8B-B14F-4D97-AF65-F5344CB8AC3E}">
        <p14:creationId xmlns:p14="http://schemas.microsoft.com/office/powerpoint/2010/main" val="229722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B44793-9554-4379-906D-F78EEC415CF8}" type="slidenum">
              <a:rPr lang="en-US" smtClean="0"/>
              <a:pPr/>
              <a:t>6</a:t>
            </a:fld>
            <a:endParaRPr lang="en-US"/>
          </a:p>
        </p:txBody>
      </p:sp>
    </p:spTree>
    <p:extLst>
      <p:ext uri="{BB962C8B-B14F-4D97-AF65-F5344CB8AC3E}">
        <p14:creationId xmlns:p14="http://schemas.microsoft.com/office/powerpoint/2010/main" val="3634553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B44793-9554-4379-906D-F78EEC415CF8}" type="slidenum">
              <a:rPr lang="en-US" smtClean="0"/>
              <a:pPr/>
              <a:t>7</a:t>
            </a:fld>
            <a:endParaRPr lang="en-US"/>
          </a:p>
        </p:txBody>
      </p:sp>
    </p:spTree>
    <p:extLst>
      <p:ext uri="{BB962C8B-B14F-4D97-AF65-F5344CB8AC3E}">
        <p14:creationId xmlns:p14="http://schemas.microsoft.com/office/powerpoint/2010/main" val="415145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B44793-9554-4379-906D-F78EEC415CF8}" type="slidenum">
              <a:rPr lang="en-US" smtClean="0"/>
              <a:pPr/>
              <a:t>8</a:t>
            </a:fld>
            <a:endParaRPr lang="en-US"/>
          </a:p>
        </p:txBody>
      </p:sp>
    </p:spTree>
    <p:extLst>
      <p:ext uri="{BB962C8B-B14F-4D97-AF65-F5344CB8AC3E}">
        <p14:creationId xmlns:p14="http://schemas.microsoft.com/office/powerpoint/2010/main" val="2345097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B44793-9554-4379-906D-F78EEC415CF8}" type="slidenum">
              <a:rPr lang="en-US" smtClean="0"/>
              <a:pPr/>
              <a:t>9</a:t>
            </a:fld>
            <a:endParaRPr lang="en-US"/>
          </a:p>
        </p:txBody>
      </p:sp>
    </p:spTree>
    <p:extLst>
      <p:ext uri="{BB962C8B-B14F-4D97-AF65-F5344CB8AC3E}">
        <p14:creationId xmlns:p14="http://schemas.microsoft.com/office/powerpoint/2010/main" val="1317043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F7F7F7">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94682" y="2566214"/>
            <a:ext cx="7924800" cy="1600200"/>
          </a:xfrm>
        </p:spPr>
        <p:txBody>
          <a:bodyPr anchor="b" anchorCtr="0"/>
          <a:lstStyle>
            <a:lvl1pPr algn="l">
              <a:lnSpc>
                <a:spcPts val="4000"/>
              </a:lnSpc>
              <a:defRPr b="0" i="0">
                <a:solidFill>
                  <a:schemeClr val="accent1"/>
                </a:solidFill>
                <a:latin typeface="Arial"/>
                <a:cs typeface="Arial"/>
              </a:defRPr>
            </a:lvl1pPr>
          </a:lstStyle>
          <a:p>
            <a:r>
              <a:rPr lang="en-US" dirty="0"/>
              <a:t>Click to edit title</a:t>
            </a:r>
          </a:p>
        </p:txBody>
      </p:sp>
      <p:sp>
        <p:nvSpPr>
          <p:cNvPr id="3" name="Subtitle 2"/>
          <p:cNvSpPr>
            <a:spLocks noGrp="1"/>
          </p:cNvSpPr>
          <p:nvPr>
            <p:ph type="subTitle" idx="1"/>
          </p:nvPr>
        </p:nvSpPr>
        <p:spPr>
          <a:xfrm>
            <a:off x="794681" y="4136032"/>
            <a:ext cx="6248400" cy="609600"/>
          </a:xfrm>
        </p:spPr>
        <p:txBody>
          <a:bodyPr/>
          <a:lstStyle>
            <a:lvl1pPr marL="0" indent="0" algn="l">
              <a:buNone/>
              <a:defRPr sz="2800" b="0" i="0">
                <a:solidFill>
                  <a:schemeClr val="accent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3" name="Text Placeholder 12"/>
          <p:cNvSpPr>
            <a:spLocks noGrp="1"/>
          </p:cNvSpPr>
          <p:nvPr>
            <p:ph type="body" sz="quarter" idx="12" hasCustomPrompt="1"/>
          </p:nvPr>
        </p:nvSpPr>
        <p:spPr>
          <a:xfrm>
            <a:off x="794701" y="5723986"/>
            <a:ext cx="4343400" cy="652709"/>
          </a:xfrm>
          <a:noFill/>
        </p:spPr>
        <p:txBody>
          <a:bodyPr/>
          <a:lstStyle>
            <a:lvl1pPr marL="0" marR="0" indent="-342900" algn="l" defTabSz="914400" rtl="0" eaLnBrk="1" fontAlgn="auto" latinLnBrk="0" hangingPunct="1">
              <a:lnSpc>
                <a:spcPts val="1600"/>
              </a:lnSpc>
              <a:spcBef>
                <a:spcPts val="0"/>
              </a:spcBef>
              <a:spcAft>
                <a:spcPts val="0"/>
              </a:spcAft>
              <a:buClrTx/>
              <a:buSzTx/>
              <a:buFont typeface="Arial" pitchFamily="34" charset="0"/>
              <a:buNone/>
              <a:tabLst/>
              <a:defRPr sz="1400" b="0" i="0" baseline="0">
                <a:solidFill>
                  <a:schemeClr val="accent3"/>
                </a:solidFill>
                <a:latin typeface="Arial"/>
                <a:cs typeface="Arial"/>
              </a:defRPr>
            </a:lvl1pPr>
          </a:lstStyle>
          <a:p>
            <a:pPr lvl="0"/>
            <a:r>
              <a:rPr lang="en-US" dirty="0"/>
              <a:t>Click to edit Presentation Location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Click to edit Presentation Date</a:t>
            </a:r>
          </a:p>
          <a:p>
            <a:pPr lvl="0"/>
            <a:endParaRPr lang="en-US" dirty="0"/>
          </a:p>
          <a:p>
            <a:pPr lvl="0"/>
            <a:endParaRPr lang="en-US" dirty="0"/>
          </a:p>
        </p:txBody>
      </p:sp>
      <p:sp>
        <p:nvSpPr>
          <p:cNvPr id="15" name="Content Placeholder 14"/>
          <p:cNvSpPr>
            <a:spLocks noGrp="1"/>
          </p:cNvSpPr>
          <p:nvPr>
            <p:ph sz="quarter" idx="13" hasCustomPrompt="1"/>
          </p:nvPr>
        </p:nvSpPr>
        <p:spPr>
          <a:xfrm>
            <a:off x="794701" y="6360124"/>
            <a:ext cx="3665639" cy="304800"/>
          </a:xfrm>
        </p:spPr>
        <p:txBody>
          <a:bodyPr>
            <a:normAutofit/>
          </a:bodyPr>
          <a:lstStyle>
            <a:lvl1pPr marL="0">
              <a:spcBef>
                <a:spcPts val="0"/>
              </a:spcBef>
              <a:buNone/>
              <a:defRPr sz="1100" b="0">
                <a:solidFill>
                  <a:schemeClr val="accent6"/>
                </a:solidFill>
              </a:defRPr>
            </a:lvl1pPr>
          </a:lstStyle>
          <a:p>
            <a:pPr lvl="0"/>
            <a:r>
              <a:rPr lang="en-US" dirty="0"/>
              <a:t>Click to edit presenter</a:t>
            </a:r>
          </a:p>
        </p:txBody>
      </p:sp>
      <p:cxnSp>
        <p:nvCxnSpPr>
          <p:cNvPr id="5" name="Straight Connector 4"/>
          <p:cNvCxnSpPr/>
          <p:nvPr userDrawn="1"/>
        </p:nvCxnSpPr>
        <p:spPr>
          <a:xfrm>
            <a:off x="911513" y="4162348"/>
            <a:ext cx="7486564"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4" name="Picture 3" descr="LNCT-logo_ƒ-100.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757" y="650478"/>
            <a:ext cx="3179046" cy="114445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4"/>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D3A415-422C-478D-AA41-E452CDDA710D}"/>
              </a:ext>
            </a:extLst>
          </p:cNvPr>
          <p:cNvGraphicFramePr>
            <a:graphicFrameLocks noChangeAspect="1"/>
          </p:cNvGraphicFramePr>
          <p:nvPr userDrawn="1">
            <p:custDataLst>
              <p:tags r:id="rId2"/>
            </p:custDataLst>
            <p:extLst>
              <p:ext uri="{D42A27DB-BD31-4B8C-83A1-F6EECF244321}">
                <p14:modId xmlns:p14="http://schemas.microsoft.com/office/powerpoint/2010/main" val="28020413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0" name="think-cell Slide" r:id="rId5" imgW="530" imgH="531" progId="TCLayout.ActiveDocument.1">
                  <p:embed/>
                </p:oleObj>
              </mc:Choice>
              <mc:Fallback>
                <p:oleObj name="think-cell Slide" r:id="rId5" imgW="530" imgH="531" progId="TCLayout.ActiveDocument.1">
                  <p:embed/>
                  <p:pic>
                    <p:nvPicPr>
                      <p:cNvPr id="3" name="Object 2" hidden="1">
                        <a:extLst>
                          <a:ext uri="{FF2B5EF4-FFF2-40B4-BE49-F238E27FC236}">
                            <a16:creationId xmlns:a16="http://schemas.microsoft.com/office/drawing/2014/main" id="{3AD3A415-422C-478D-AA41-E452CDDA710D}"/>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800" b="0" i="0">
                <a:solidFill>
                  <a:srgbClr val="313231"/>
                </a:solidFill>
                <a:latin typeface="Arial"/>
                <a:cs typeface="Arial"/>
              </a:defRPr>
            </a:lvl2pPr>
            <a:lvl3pPr>
              <a:buClr>
                <a:schemeClr val="accent1"/>
              </a:buClr>
              <a:buFont typeface="Wingdings" pitchFamily="2" charset="2"/>
              <a:buChar char="§"/>
              <a:defRPr sz="1600" b="0" i="0">
                <a:solidFill>
                  <a:srgbClr val="313231"/>
                </a:solidFill>
                <a:latin typeface="Arial"/>
                <a:cs typeface="Arial"/>
              </a:defRPr>
            </a:lvl3pPr>
            <a:lvl4pPr>
              <a:buClr>
                <a:schemeClr val="accent1"/>
              </a:buClr>
              <a:buFont typeface="Wingdings" pitchFamily="2" charset="2"/>
              <a:buChar char="§"/>
              <a:defRPr sz="1400" b="0" i="0">
                <a:solidFill>
                  <a:srgbClr val="313231"/>
                </a:solidFill>
                <a:latin typeface="Arial"/>
                <a:cs typeface="Arial"/>
              </a:defRPr>
            </a:lvl4pPr>
            <a:lvl5pPr>
              <a:buClr>
                <a:schemeClr val="accent1"/>
              </a:buClr>
              <a:buFont typeface="Wingdings" pitchFamily="2"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00"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200" indent="-457200">
              <a:buClr>
                <a:schemeClr val="accent1"/>
              </a:buClr>
              <a:buFont typeface="Wingdings" charset="2"/>
              <a:buChar char="§"/>
              <a:defRPr sz="2000" b="0" i="0">
                <a:solidFill>
                  <a:srgbClr val="313231"/>
                </a:solidFill>
                <a:latin typeface="Arial"/>
                <a:cs typeface="Arial"/>
              </a:defRPr>
            </a:lvl1pPr>
            <a:lvl2pPr marL="800100" indent="-342900">
              <a:buClr>
                <a:schemeClr val="accent1"/>
              </a:buClr>
              <a:buFont typeface="Wingdings" charset="2"/>
              <a:buChar char="§"/>
              <a:defRPr sz="1800" b="0" i="0">
                <a:solidFill>
                  <a:srgbClr val="313231"/>
                </a:solidFill>
                <a:latin typeface="Arial"/>
                <a:cs typeface="Arial"/>
              </a:defRPr>
            </a:lvl2pPr>
            <a:lvl3pPr marL="1257300" indent="-342900">
              <a:buClr>
                <a:schemeClr val="accent1"/>
              </a:buClr>
              <a:buFont typeface="Wingdings" charset="2"/>
              <a:buChar char="§"/>
              <a:defRPr sz="1600" b="0" i="0">
                <a:solidFill>
                  <a:srgbClr val="313231"/>
                </a:solidFill>
                <a:latin typeface="Arial"/>
                <a:cs typeface="Arial"/>
              </a:defRPr>
            </a:lvl3pPr>
            <a:lvl4pPr marL="1714500" indent="-342900">
              <a:buClr>
                <a:schemeClr val="accent1"/>
              </a:buClr>
              <a:buFont typeface="Wingdings" charset="2"/>
              <a:buChar char="§"/>
              <a:defRPr sz="1400" b="0" i="0">
                <a:solidFill>
                  <a:srgbClr val="313231"/>
                </a:solidFill>
                <a:latin typeface="Arial"/>
                <a:cs typeface="Arial"/>
              </a:defRPr>
            </a:lvl4pPr>
            <a:lvl5pPr>
              <a:buClr>
                <a:schemeClr val="accent1"/>
              </a:buClr>
              <a:buFont typeface="Wingdings"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5"/>
            <a:ext cx="8229600" cy="1174353"/>
          </a:xfrm>
          <a:solidFill>
            <a:schemeClr val="tx2">
              <a:lumMod val="40000"/>
              <a:lumOff val="60000"/>
              <a:alpha val="50000"/>
            </a:schemeClr>
          </a:solidFill>
          <a:ln>
            <a:noFill/>
          </a:ln>
        </p:spPr>
        <p:txBody>
          <a:bodyPr anchor="ctr"/>
          <a:lstStyle>
            <a:lvl1pPr marL="457200" indent="-457200">
              <a:buClr>
                <a:srgbClr val="00A6B6"/>
              </a:buClr>
              <a:buFontTx/>
              <a:buNone/>
              <a:defRPr sz="2000" b="0" i="0" baseline="0">
                <a:solidFill>
                  <a:schemeClr val="accent2"/>
                </a:solidFill>
                <a:latin typeface="Arial"/>
                <a:cs typeface="Arial"/>
              </a:defRPr>
            </a:lvl1pPr>
            <a:lvl2pPr marL="800100" indent="-342900">
              <a:buClr>
                <a:srgbClr val="00A6B6"/>
              </a:buClr>
              <a:buFontTx/>
              <a:buNone/>
              <a:defRPr sz="1800" b="0" i="0">
                <a:solidFill>
                  <a:srgbClr val="313231"/>
                </a:solidFill>
                <a:latin typeface="Museo Slab 300"/>
                <a:cs typeface="Museo Slab 300"/>
              </a:defRPr>
            </a:lvl2pPr>
            <a:lvl3pPr marL="1257300" indent="-342900">
              <a:buClr>
                <a:srgbClr val="00A6B6"/>
              </a:buClr>
              <a:buFontTx/>
              <a:buNone/>
              <a:defRPr sz="1600" b="0" i="0">
                <a:solidFill>
                  <a:srgbClr val="313231"/>
                </a:solidFill>
                <a:latin typeface="Museo Slab 300"/>
                <a:cs typeface="Museo Slab 300"/>
              </a:defRPr>
            </a:lvl3pPr>
            <a:lvl4pPr marL="1714500" indent="-342900">
              <a:buClr>
                <a:srgbClr val="00A6B6"/>
              </a:buClr>
              <a:buFontTx/>
              <a:buNone/>
              <a:defRPr sz="1400" b="0" i="0">
                <a:solidFill>
                  <a:srgbClr val="313231"/>
                </a:solidFill>
                <a:latin typeface="Museo Slab 300"/>
                <a:cs typeface="Museo Slab 300"/>
              </a:defRPr>
            </a:lvl4pPr>
            <a:lvl5pPr>
              <a:buClr>
                <a:srgbClr val="00A6B6"/>
              </a:buClr>
              <a:buFontTx/>
              <a:buNone/>
              <a:defRPr sz="1200" b="0" i="0">
                <a:solidFill>
                  <a:srgbClr val="313231"/>
                </a:solidFill>
                <a:latin typeface="Museo Slab 300"/>
                <a:cs typeface="Museo Slab 300"/>
              </a:defRPr>
            </a:lvl5pPr>
          </a:lstStyle>
          <a:p>
            <a:pPr lvl="0"/>
            <a:r>
              <a:rPr lang="en-US" dirty="0"/>
              <a:t>“Pull Quote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00"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8"/>
            <a:ext cx="2133600" cy="365125"/>
          </a:xfrm>
          <a:prstGeom prst="rect">
            <a:avLst/>
          </a:prstGeom>
        </p:spPr>
        <p:txBody>
          <a:bodyPr vert="horz" lIns="91440" tIns="45720" rIns="91440" bIns="45720" rtlCol="0" anchor="ctr"/>
          <a:lstStyle>
            <a:lvl1pPr algn="r">
              <a:defRPr sz="1200"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9FA83FBE-BDBE-4E27-B50F-44D4FCD414D6}"/>
              </a:ext>
            </a:extLst>
          </p:cNvPr>
          <p:cNvGraphicFramePr>
            <a:graphicFrameLocks noChangeAspect="1"/>
          </p:cNvGraphicFramePr>
          <p:nvPr userDrawn="1">
            <p:custDataLst>
              <p:tags r:id="rId7"/>
            </p:custDataLst>
            <p:extLst>
              <p:ext uri="{D42A27DB-BD31-4B8C-83A1-F6EECF244321}">
                <p14:modId xmlns:p14="http://schemas.microsoft.com/office/powerpoint/2010/main" val="149485253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6" name="think-cell Slide" r:id="rId8" imgW="530" imgH="531" progId="TCLayout.ActiveDocument.1">
                  <p:embed/>
                </p:oleObj>
              </mc:Choice>
              <mc:Fallback>
                <p:oleObj name="think-cell Slide" r:id="rId8" imgW="530" imgH="531" progId="TCLayout.ActiveDocument.1">
                  <p:embed/>
                  <p:pic>
                    <p:nvPicPr>
                      <p:cNvPr id="6" name="Object 5" hidden="1">
                        <a:extLst>
                          <a:ext uri="{FF2B5EF4-FFF2-40B4-BE49-F238E27FC236}">
                            <a16:creationId xmlns:a16="http://schemas.microsoft.com/office/drawing/2014/main" id="{9FA83FBE-BDBE-4E27-B50F-44D4FCD414D6}"/>
                          </a:ext>
                        </a:extLst>
                      </p:cNvPr>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6E6553">
                  <a:tint val="75000"/>
                </a:srgbClr>
              </a:solidFill>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6" r:id="rId3"/>
    <p:sldLayoutId id="2147483677" r:id="rId4"/>
  </p:sldLayoutIdLst>
  <p:hf hdr="0" ftr="0" dt="0"/>
  <p:txStyles>
    <p:titleStyle>
      <a:lvl1pPr algn="ctr" defTabSz="914400" rtl="0" eaLnBrk="1" latinLnBrk="0" hangingPunct="1">
        <a:spcBef>
          <a:spcPct val="0"/>
        </a:spcBef>
        <a:buNone/>
        <a:defRPr sz="4400" b="0" i="0" kern="1200">
          <a:solidFill>
            <a:schemeClr val="accent1"/>
          </a:solidFill>
          <a:latin typeface="Arial"/>
          <a:ea typeface="+mj-ea"/>
          <a:cs typeface="Arial"/>
        </a:defRPr>
      </a:lvl1pPr>
    </p:titleStyle>
    <p:bodyStyle>
      <a:lvl1pPr marL="342900" indent="-342900" algn="l" defTabSz="914400" rtl="0" eaLnBrk="1" latinLnBrk="0" hangingPunct="1">
        <a:spcBef>
          <a:spcPct val="20000"/>
        </a:spcBef>
        <a:buClr>
          <a:schemeClr val="accent1"/>
        </a:buClr>
        <a:buFont typeface="Wingdings" charset="2"/>
        <a:buChar char="§"/>
        <a:defRPr sz="3200" b="0" i="0" kern="1200">
          <a:solidFill>
            <a:schemeClr val="accent3"/>
          </a:solidFill>
          <a:latin typeface="Arial"/>
          <a:ea typeface="+mn-ea"/>
          <a:cs typeface="Arial"/>
        </a:defRPr>
      </a:lvl1pPr>
      <a:lvl2pPr marL="742950" indent="-285750" algn="l" defTabSz="914400" rtl="0" eaLnBrk="1" latinLnBrk="0" hangingPunct="1">
        <a:spcBef>
          <a:spcPct val="20000"/>
        </a:spcBef>
        <a:buClr>
          <a:schemeClr val="accent1"/>
        </a:buClr>
        <a:buFont typeface="Wingdings" charset="2"/>
        <a:buChar char="§"/>
        <a:defRPr sz="2800" b="0" i="0" kern="1200">
          <a:solidFill>
            <a:schemeClr val="accent3"/>
          </a:solidFill>
          <a:latin typeface="Arial"/>
          <a:ea typeface="+mn-ea"/>
          <a:cs typeface="Arial"/>
        </a:defRPr>
      </a:lvl2pPr>
      <a:lvl3pPr marL="1143000" indent="-228600" algn="l" defTabSz="914400" rtl="0" eaLnBrk="1" latinLnBrk="0" hangingPunct="1">
        <a:spcBef>
          <a:spcPct val="20000"/>
        </a:spcBef>
        <a:buClr>
          <a:schemeClr val="accent1"/>
        </a:buClr>
        <a:buFont typeface="Wingdings" charset="2"/>
        <a:buChar char="§"/>
        <a:defRPr lang="en-US" sz="4400" b="0" i="0" kern="1200" dirty="0">
          <a:solidFill>
            <a:schemeClr val="accent3"/>
          </a:solidFill>
          <a:latin typeface="Arial"/>
          <a:ea typeface="+mj-ea"/>
          <a:cs typeface="Arial"/>
        </a:defRPr>
      </a:lvl3pPr>
      <a:lvl4pPr marL="16002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74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munizationevidenc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hyperlink" Target="https://doi.org/10.1086/60503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2339" y="2531011"/>
            <a:ext cx="7924800" cy="1600200"/>
          </a:xfrm>
        </p:spPr>
        <p:txBody>
          <a:bodyPr>
            <a:normAutofit/>
          </a:bodyPr>
          <a:lstStyle/>
          <a:p>
            <a:r>
              <a:rPr lang="en-US" dirty="0"/>
              <a:t>Making the Case for Investing in Immunization</a:t>
            </a:r>
          </a:p>
        </p:txBody>
      </p:sp>
      <p:sp>
        <p:nvSpPr>
          <p:cNvPr id="3" name="Subtitle 2"/>
          <p:cNvSpPr>
            <a:spLocks noGrp="1"/>
          </p:cNvSpPr>
          <p:nvPr>
            <p:ph type="subTitle" idx="1"/>
          </p:nvPr>
        </p:nvSpPr>
        <p:spPr>
          <a:xfrm>
            <a:off x="2183685" y="4446528"/>
            <a:ext cx="6271440" cy="737121"/>
          </a:xfrm>
        </p:spPr>
        <p:txBody>
          <a:bodyPr>
            <a:normAutofit fontScale="92500" lnSpcReduction="20000"/>
          </a:bodyPr>
          <a:lstStyle/>
          <a:p>
            <a:r>
              <a:rPr lang="en-US" dirty="0"/>
              <a:t>Immunization is an Efficient and Cost-Effective Investment</a:t>
            </a:r>
          </a:p>
        </p:txBody>
      </p:sp>
      <p:sp>
        <p:nvSpPr>
          <p:cNvPr id="4" name="Text Placeholder 3"/>
          <p:cNvSpPr>
            <a:spLocks noGrp="1"/>
          </p:cNvSpPr>
          <p:nvPr>
            <p:ph type="body" sz="quarter" idx="12"/>
          </p:nvPr>
        </p:nvSpPr>
        <p:spPr>
          <a:xfrm>
            <a:off x="794701" y="5623003"/>
            <a:ext cx="7615028" cy="737121"/>
          </a:xfrm>
        </p:spPr>
        <p:txBody>
          <a:bodyPr>
            <a:normAutofit/>
          </a:bodyPr>
          <a:lstStyle/>
          <a:p>
            <a:r>
              <a:rPr lang="en-US" dirty="0"/>
              <a:t>Note:  this presentation draws heavily on materials from the WHO Euro Immunization Advocacy Library and </a:t>
            </a:r>
            <a:r>
              <a:rPr lang="en-US" dirty="0" err="1"/>
              <a:t>VoICE</a:t>
            </a:r>
            <a:r>
              <a:rPr lang="en-US" dirty="0"/>
              <a:t>, The Value of Immunization Compendium of Evidence</a:t>
            </a:r>
          </a:p>
        </p:txBody>
      </p:sp>
      <p:sp>
        <p:nvSpPr>
          <p:cNvPr id="5" name="Content Placeholder 4"/>
          <p:cNvSpPr>
            <a:spLocks noGrp="1"/>
          </p:cNvSpPr>
          <p:nvPr>
            <p:ph sz="quarter" idx="13"/>
          </p:nvPr>
        </p:nvSpPr>
        <p:spPr/>
        <p:txBody>
          <a:bodyPr/>
          <a:lstStyle/>
          <a:p>
            <a:r>
              <a:rPr lang="en-US" dirty="0">
                <a:solidFill>
                  <a:schemeClr val="tx1"/>
                </a:solidFill>
              </a:rPr>
              <a:t>Revised November 6 2019</a:t>
            </a:r>
          </a:p>
          <a:p>
            <a:endParaRPr lang="en-US" dirty="0"/>
          </a:p>
        </p:txBody>
      </p:sp>
      <p:pic>
        <p:nvPicPr>
          <p:cNvPr id="8" name="Picture 7">
            <a:extLst>
              <a:ext uri="{FF2B5EF4-FFF2-40B4-BE49-F238E27FC236}">
                <a16:creationId xmlns:a16="http://schemas.microsoft.com/office/drawing/2014/main" id="{88909BEA-ABD3-4528-907A-F5CE5B48BA0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37022" y="4018667"/>
            <a:ext cx="1446663" cy="1452164"/>
          </a:xfrm>
          <a:prstGeom prst="rect">
            <a:avLst/>
          </a:prstGeom>
        </p:spPr>
      </p:pic>
    </p:spTree>
    <p:extLst>
      <p:ext uri="{BB962C8B-B14F-4D97-AF65-F5344CB8AC3E}">
        <p14:creationId xmlns:p14="http://schemas.microsoft.com/office/powerpoint/2010/main" val="3147047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12B5-FE99-4A0D-B4F1-4AB69D7EA0FE}"/>
              </a:ext>
            </a:extLst>
          </p:cNvPr>
          <p:cNvSpPr>
            <a:spLocks noGrp="1"/>
          </p:cNvSpPr>
          <p:nvPr>
            <p:ph type="title"/>
          </p:nvPr>
        </p:nvSpPr>
        <p:spPr>
          <a:xfrm>
            <a:off x="457200" y="274638"/>
            <a:ext cx="7691933" cy="1143000"/>
          </a:xfrm>
        </p:spPr>
        <p:txBody>
          <a:bodyPr>
            <a:normAutofit fontScale="90000"/>
          </a:bodyPr>
          <a:lstStyle/>
          <a:p>
            <a:r>
              <a:rPr lang="en-US" dirty="0"/>
              <a:t>Using Data To Show that Your Country’s Immunization Achieves Clear Health Results (and more needs to be done) (3/3)</a:t>
            </a:r>
          </a:p>
        </p:txBody>
      </p:sp>
      <p:graphicFrame>
        <p:nvGraphicFramePr>
          <p:cNvPr id="6" name="Content Placeholder 5">
            <a:extLst>
              <a:ext uri="{FF2B5EF4-FFF2-40B4-BE49-F238E27FC236}">
                <a16:creationId xmlns:a16="http://schemas.microsoft.com/office/drawing/2014/main" id="{F626D1D3-5C32-46A4-BCA3-370B805395BA}"/>
              </a:ext>
            </a:extLst>
          </p:cNvPr>
          <p:cNvGraphicFramePr>
            <a:graphicFrameLocks noGrp="1"/>
          </p:cNvGraphicFramePr>
          <p:nvPr>
            <p:ph idx="1"/>
            <p:extLst>
              <p:ext uri="{D42A27DB-BD31-4B8C-83A1-F6EECF244321}">
                <p14:modId xmlns:p14="http://schemas.microsoft.com/office/powerpoint/2010/main" val="3578166932"/>
              </p:ext>
            </p:extLst>
          </p:nvPr>
        </p:nvGraphicFramePr>
        <p:xfrm>
          <a:off x="457200" y="1598398"/>
          <a:ext cx="8256218" cy="3840480"/>
        </p:xfrm>
        <a:graphic>
          <a:graphicData uri="http://schemas.openxmlformats.org/drawingml/2006/table">
            <a:tbl>
              <a:tblPr firstRow="1" bandRow="1">
                <a:tableStyleId>{5C22544A-7EE6-4342-B048-85BDC9FD1C3A}</a:tableStyleId>
              </a:tblPr>
              <a:tblGrid>
                <a:gridCol w="2691160">
                  <a:extLst>
                    <a:ext uri="{9D8B030D-6E8A-4147-A177-3AD203B41FA5}">
                      <a16:colId xmlns:a16="http://schemas.microsoft.com/office/drawing/2014/main" val="390586330"/>
                    </a:ext>
                  </a:extLst>
                </a:gridCol>
                <a:gridCol w="5565058">
                  <a:extLst>
                    <a:ext uri="{9D8B030D-6E8A-4147-A177-3AD203B41FA5}">
                      <a16:colId xmlns:a16="http://schemas.microsoft.com/office/drawing/2014/main" val="1200782510"/>
                    </a:ext>
                  </a:extLst>
                </a:gridCol>
              </a:tblGrid>
              <a:tr h="358878">
                <a:tc>
                  <a:txBody>
                    <a:bodyPr/>
                    <a:lstStyle/>
                    <a:p>
                      <a:r>
                        <a:rPr lang="en-US" dirty="0"/>
                        <a:t>Data Requirements</a:t>
                      </a:r>
                    </a:p>
                  </a:txBody>
                  <a:tcPr/>
                </a:tc>
                <a:tc>
                  <a:txBody>
                    <a:bodyPr/>
                    <a:lstStyle/>
                    <a:p>
                      <a:r>
                        <a:rPr lang="en-US" dirty="0"/>
                        <a:t>Hypothetical Analysis Example:</a:t>
                      </a:r>
                    </a:p>
                  </a:txBody>
                  <a:tcPr/>
                </a:tc>
                <a:extLst>
                  <a:ext uri="{0D108BD9-81ED-4DB2-BD59-A6C34878D82A}">
                    <a16:rowId xmlns:a16="http://schemas.microsoft.com/office/drawing/2014/main" val="1738736081"/>
                  </a:ext>
                </a:extLst>
              </a:tr>
              <a:tr h="382523">
                <a:tc>
                  <a:txBody>
                    <a:bodyPr/>
                    <a:lstStyle/>
                    <a:p>
                      <a:r>
                        <a:rPr lang="en-US" sz="1400" b="0" dirty="0"/>
                        <a:t>Deaths from a vaccine-preventable disease over time</a:t>
                      </a:r>
                    </a:p>
                  </a:txBody>
                  <a:tcPr anchor="ctr"/>
                </a:tc>
                <a:tc>
                  <a:txBody>
                    <a:bodyPr/>
                    <a:lstStyle/>
                    <a:p>
                      <a:r>
                        <a:rPr lang="en-US" sz="1400" dirty="0"/>
                        <a:t>With our immunization program, deaths from measles have declined by 80% (deaths per 100,000 population) since 1990.</a:t>
                      </a:r>
                    </a:p>
                  </a:txBody>
                  <a:tcPr/>
                </a:tc>
                <a:extLst>
                  <a:ext uri="{0D108BD9-81ED-4DB2-BD59-A6C34878D82A}">
                    <a16:rowId xmlns:a16="http://schemas.microsoft.com/office/drawing/2014/main" val="1882608205"/>
                  </a:ext>
                </a:extLst>
              </a:tr>
              <a:tr h="579120">
                <a:tc>
                  <a:txBody>
                    <a:bodyPr/>
                    <a:lstStyle/>
                    <a:p>
                      <a:r>
                        <a:rPr lang="en-US" sz="1400" b="0" dirty="0"/>
                        <a:t>Deaths from a vaccine-preventable disease that has not yet been introduced, projected vaccine coverage, vaccine effectiveness</a:t>
                      </a:r>
                    </a:p>
                  </a:txBody>
                  <a:tcPr anchor="ctr"/>
                </a:tc>
                <a:tc>
                  <a:txBody>
                    <a:bodyPr/>
                    <a:lstStyle/>
                    <a:p>
                      <a:r>
                        <a:rPr lang="en-US" sz="1400" dirty="0"/>
                        <a:t>With the introduction of rotavirus vaccine, we estimate that we would cut the number of deaths due to diarrhea by XX, and the number of hospitalizations by YY.</a:t>
                      </a:r>
                      <a:br>
                        <a:rPr lang="en-US" sz="1400" dirty="0"/>
                      </a:br>
                      <a:br>
                        <a:rPr lang="en-US" sz="1400" dirty="0"/>
                      </a:br>
                      <a:r>
                        <a:rPr lang="en-US" sz="1400" dirty="0">
                          <a:solidFill>
                            <a:schemeClr val="tx1"/>
                          </a:solidFill>
                        </a:rPr>
                        <a:t>With the introduction of PCV, we estimate that we would cut the number of pneumonia and invasive disease cases and deaths by 33%  and the related hospital cost by YY</a:t>
                      </a:r>
                    </a:p>
                  </a:txBody>
                  <a:tcPr/>
                </a:tc>
                <a:extLst>
                  <a:ext uri="{0D108BD9-81ED-4DB2-BD59-A6C34878D82A}">
                    <a16:rowId xmlns:a16="http://schemas.microsoft.com/office/drawing/2014/main" val="2783544202"/>
                  </a:ext>
                </a:extLst>
              </a:tr>
              <a:tr h="579120">
                <a:tc>
                  <a:txBody>
                    <a:bodyPr/>
                    <a:lstStyle/>
                    <a:p>
                      <a:r>
                        <a:rPr lang="en-US" sz="1400" b="0" dirty="0"/>
                        <a:t>Introductions by your country compared to peer countries</a:t>
                      </a:r>
                      <a:endParaRPr lang="en-US" sz="1400" b="0" dirty="0">
                        <a:solidFill>
                          <a:srgbClr val="FF0000"/>
                        </a:solidFill>
                      </a:endParaRPr>
                    </a:p>
                  </a:txBody>
                  <a:tcPr anchor="ctr"/>
                </a:tc>
                <a:tc>
                  <a:txBody>
                    <a:bodyPr/>
                    <a:lstStyle/>
                    <a:p>
                      <a:r>
                        <a:rPr lang="en-US" sz="1400" dirty="0"/>
                        <a:t>We have made solid progress in introducing lifesaving new vaccines, with the introduction of pentavalent and rotavirus vaccines.  But more needs to be done.  Our neighboring countries are progressing more rapidly.  They have also introduced PCV and HPV vaccines, which are next on our priority list.  But we need to increase our budget to deliver these important vaccines.</a:t>
                      </a:r>
                    </a:p>
                  </a:txBody>
                  <a:tcPr/>
                </a:tc>
                <a:extLst>
                  <a:ext uri="{0D108BD9-81ED-4DB2-BD59-A6C34878D82A}">
                    <a16:rowId xmlns:a16="http://schemas.microsoft.com/office/drawing/2014/main" val="3247170030"/>
                  </a:ext>
                </a:extLst>
              </a:tr>
            </a:tbl>
          </a:graphicData>
        </a:graphic>
      </p:graphicFrame>
      <p:sp>
        <p:nvSpPr>
          <p:cNvPr id="5" name="Slide Number Placeholder 4">
            <a:extLst>
              <a:ext uri="{FF2B5EF4-FFF2-40B4-BE49-F238E27FC236}">
                <a16:creationId xmlns:a16="http://schemas.microsoft.com/office/drawing/2014/main" id="{EB86234E-E7B5-49ED-9ABB-B961F5835DDE}"/>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10</a:t>
            </a:fld>
            <a:endParaRPr lang="en-US" dirty="0">
              <a:solidFill>
                <a:srgbClr val="E32726"/>
              </a:solidFill>
              <a:latin typeface="Arial"/>
              <a:cs typeface="Arial"/>
            </a:endParaRPr>
          </a:p>
        </p:txBody>
      </p:sp>
      <p:sp>
        <p:nvSpPr>
          <p:cNvPr id="10" name="Star: 6 Points 9">
            <a:extLst>
              <a:ext uri="{FF2B5EF4-FFF2-40B4-BE49-F238E27FC236}">
                <a16:creationId xmlns:a16="http://schemas.microsoft.com/office/drawing/2014/main" id="{A375ED5A-F028-41BD-A6F6-E56DF2A6A6FD}"/>
              </a:ext>
            </a:extLst>
          </p:cNvPr>
          <p:cNvSpPr/>
          <p:nvPr/>
        </p:nvSpPr>
        <p:spPr>
          <a:xfrm>
            <a:off x="8020435" y="116052"/>
            <a:ext cx="1036467" cy="886742"/>
          </a:xfrm>
          <a:prstGeom prst="star6">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b="1" dirty="0"/>
              <a:t>Data</a:t>
            </a:r>
          </a:p>
        </p:txBody>
      </p:sp>
    </p:spTree>
    <p:extLst>
      <p:ext uri="{BB962C8B-B14F-4D97-AF65-F5344CB8AC3E}">
        <p14:creationId xmlns:p14="http://schemas.microsoft.com/office/powerpoint/2010/main" val="51095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A57B2-E5AC-4DCC-974C-2FC061B31514}"/>
              </a:ext>
            </a:extLst>
          </p:cNvPr>
          <p:cNvSpPr>
            <a:spLocks noGrp="1"/>
          </p:cNvSpPr>
          <p:nvPr>
            <p:ph type="title"/>
          </p:nvPr>
        </p:nvSpPr>
        <p:spPr>
          <a:xfrm>
            <a:off x="457200" y="398996"/>
            <a:ext cx="8229600" cy="1143000"/>
          </a:xfrm>
        </p:spPr>
        <p:txBody>
          <a:bodyPr/>
          <a:lstStyle/>
          <a:p>
            <a:r>
              <a:rPr lang="en-US" dirty="0" err="1"/>
              <a:t>VoICE</a:t>
            </a:r>
            <a:r>
              <a:rPr lang="en-US" dirty="0"/>
              <a:t> is an excellent source of information on the value of immunization</a:t>
            </a:r>
          </a:p>
        </p:txBody>
      </p:sp>
      <p:sp>
        <p:nvSpPr>
          <p:cNvPr id="3" name="Content Placeholder 2">
            <a:extLst>
              <a:ext uri="{FF2B5EF4-FFF2-40B4-BE49-F238E27FC236}">
                <a16:creationId xmlns:a16="http://schemas.microsoft.com/office/drawing/2014/main" id="{21247B2E-2AF4-4404-B545-6DB60DA225E7}"/>
              </a:ext>
            </a:extLst>
          </p:cNvPr>
          <p:cNvSpPr>
            <a:spLocks noGrp="1"/>
          </p:cNvSpPr>
          <p:nvPr>
            <p:ph idx="1"/>
          </p:nvPr>
        </p:nvSpPr>
        <p:spPr>
          <a:xfrm>
            <a:off x="457200" y="1417638"/>
            <a:ext cx="8229600" cy="4202134"/>
          </a:xfrm>
        </p:spPr>
        <p:txBody>
          <a:bodyPr>
            <a:normAutofit/>
          </a:bodyPr>
          <a:lstStyle/>
          <a:p>
            <a:r>
              <a:rPr lang="en-US" sz="2800" dirty="0">
                <a:hlinkClick r:id="rId3"/>
              </a:rPr>
              <a:t>https://immunizationevidence.org/</a:t>
            </a:r>
            <a:endParaRPr lang="en-US" sz="2800" dirty="0"/>
          </a:p>
          <a:p>
            <a:endParaRPr lang="en-US" sz="2800" dirty="0"/>
          </a:p>
          <a:p>
            <a:endParaRPr lang="en-US" sz="2800" dirty="0"/>
          </a:p>
          <a:p>
            <a:r>
              <a:rPr lang="en-US" sz="2800" dirty="0"/>
              <a:t>Easy to use and regularly updated</a:t>
            </a:r>
          </a:p>
        </p:txBody>
      </p:sp>
      <p:sp>
        <p:nvSpPr>
          <p:cNvPr id="5" name="Slide Number Placeholder 4">
            <a:extLst>
              <a:ext uri="{FF2B5EF4-FFF2-40B4-BE49-F238E27FC236}">
                <a16:creationId xmlns:a16="http://schemas.microsoft.com/office/drawing/2014/main" id="{41EAF322-A5ED-4A3E-97A6-11E6137578D5}"/>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11</a:t>
            </a:fld>
            <a:endParaRPr lang="en-US" dirty="0">
              <a:solidFill>
                <a:srgbClr val="E32726"/>
              </a:solidFill>
              <a:latin typeface="Arial"/>
              <a:cs typeface="Arial"/>
            </a:endParaRPr>
          </a:p>
        </p:txBody>
      </p:sp>
    </p:spTree>
    <p:extLst>
      <p:ext uri="{BB962C8B-B14F-4D97-AF65-F5344CB8AC3E}">
        <p14:creationId xmlns:p14="http://schemas.microsoft.com/office/powerpoint/2010/main" val="333179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41E38-347E-41B2-B6B3-94035AB2650C}"/>
              </a:ext>
            </a:extLst>
          </p:cNvPr>
          <p:cNvSpPr>
            <a:spLocks noGrp="1"/>
          </p:cNvSpPr>
          <p:nvPr>
            <p:ph type="title"/>
          </p:nvPr>
        </p:nvSpPr>
        <p:spPr/>
        <p:txBody>
          <a:bodyPr/>
          <a:lstStyle/>
          <a:p>
            <a:r>
              <a:rPr lang="en-US" dirty="0"/>
              <a:t>Purpose Of Slide Set</a:t>
            </a:r>
          </a:p>
        </p:txBody>
      </p:sp>
      <p:sp>
        <p:nvSpPr>
          <p:cNvPr id="3" name="Content Placeholder 2">
            <a:extLst>
              <a:ext uri="{FF2B5EF4-FFF2-40B4-BE49-F238E27FC236}">
                <a16:creationId xmlns:a16="http://schemas.microsoft.com/office/drawing/2014/main" id="{DA39BDB2-9C1C-4B64-826A-10B18EAFB186}"/>
              </a:ext>
            </a:extLst>
          </p:cNvPr>
          <p:cNvSpPr>
            <a:spLocks noGrp="1"/>
          </p:cNvSpPr>
          <p:nvPr>
            <p:ph idx="1"/>
          </p:nvPr>
        </p:nvSpPr>
        <p:spPr>
          <a:xfrm>
            <a:off x="457200" y="1139362"/>
            <a:ext cx="8323006" cy="4778350"/>
          </a:xfrm>
        </p:spPr>
        <p:txBody>
          <a:bodyPr>
            <a:normAutofit/>
          </a:bodyPr>
          <a:lstStyle/>
          <a:p>
            <a:r>
              <a:rPr lang="en-US" b="1" dirty="0"/>
              <a:t>Purpose</a:t>
            </a:r>
            <a:r>
              <a:rPr lang="en-US" dirty="0"/>
              <a:t>:  to give LNCT members a set of ideas and graphics for arguments for investment in immunization</a:t>
            </a:r>
          </a:p>
          <a:p>
            <a:endParaRPr lang="en-US" dirty="0"/>
          </a:p>
          <a:p>
            <a:r>
              <a:rPr lang="en-US" dirty="0"/>
              <a:t>Some material intentionally repeated because it can be used for different arguments</a:t>
            </a:r>
          </a:p>
          <a:p>
            <a:endParaRPr lang="en-US" dirty="0"/>
          </a:p>
          <a:p>
            <a:r>
              <a:rPr lang="en-US" dirty="0"/>
              <a:t>Slides intended to be picked out and adapted for different audiences (for example, MOF, Parliamentarians, others) and contexts</a:t>
            </a:r>
          </a:p>
          <a:p>
            <a:endParaRPr lang="en-US" dirty="0"/>
          </a:p>
        </p:txBody>
      </p:sp>
      <p:sp>
        <p:nvSpPr>
          <p:cNvPr id="5" name="Slide Number Placeholder 4">
            <a:extLst>
              <a:ext uri="{FF2B5EF4-FFF2-40B4-BE49-F238E27FC236}">
                <a16:creationId xmlns:a16="http://schemas.microsoft.com/office/drawing/2014/main" id="{886B841F-1EB4-4B5B-9BA4-DEB87B7D1B77}"/>
              </a:ext>
            </a:extLst>
          </p:cNvPr>
          <p:cNvSpPr>
            <a:spLocks noGrp="1"/>
          </p:cNvSpPr>
          <p:nvPr>
            <p:ph type="sldNum" sz="quarter" idx="4"/>
          </p:nvPr>
        </p:nvSpPr>
        <p:spPr/>
        <p:txBody>
          <a:body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2</a:t>
            </a:fld>
            <a:endParaRPr lang="en-US" dirty="0">
              <a:solidFill>
                <a:srgbClr val="E32726"/>
              </a:solidFill>
              <a:latin typeface="Arial"/>
              <a:cs typeface="Arial"/>
            </a:endParaRPr>
          </a:p>
        </p:txBody>
      </p:sp>
    </p:spTree>
    <p:extLst>
      <p:ext uri="{BB962C8B-B14F-4D97-AF65-F5344CB8AC3E}">
        <p14:creationId xmlns:p14="http://schemas.microsoft.com/office/powerpoint/2010/main" val="127023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945" y="247232"/>
            <a:ext cx="8229600" cy="1143000"/>
          </a:xfrm>
        </p:spPr>
        <p:txBody>
          <a:bodyPr>
            <a:normAutofit/>
          </a:bodyPr>
          <a:lstStyle/>
          <a:p>
            <a:r>
              <a:rPr lang="en-US" sz="2200" dirty="0"/>
              <a:t>Immunization and efficiency arguments in red, below</a:t>
            </a:r>
          </a:p>
        </p:txBody>
      </p:sp>
      <p:sp>
        <p:nvSpPr>
          <p:cNvPr id="100" name="TextBox 99">
            <a:extLst>
              <a:ext uri="{FF2B5EF4-FFF2-40B4-BE49-F238E27FC236}">
                <a16:creationId xmlns:a16="http://schemas.microsoft.com/office/drawing/2014/main" id="{E478587F-672E-43EB-87CE-495103F66784}"/>
              </a:ext>
            </a:extLst>
          </p:cNvPr>
          <p:cNvSpPr txBox="1"/>
          <p:nvPr/>
        </p:nvSpPr>
        <p:spPr>
          <a:xfrm>
            <a:off x="4395270" y="6214210"/>
            <a:ext cx="4565623" cy="369332"/>
          </a:xfrm>
          <a:prstGeom prst="rect">
            <a:avLst/>
          </a:prstGeom>
          <a:noFill/>
        </p:spPr>
        <p:txBody>
          <a:bodyPr wrap="square" rtlCol="0">
            <a:spAutoFit/>
          </a:bodyPr>
          <a:lstStyle/>
          <a:p>
            <a:pPr algn="r"/>
            <a:r>
              <a:rPr lang="en-US" sz="900" dirty="0">
                <a:solidFill>
                  <a:prstClr val="black"/>
                </a:solidFill>
                <a:latin typeface="Calibri"/>
              </a:rPr>
              <a:t>Adapted from </a:t>
            </a:r>
            <a:r>
              <a:rPr lang="en-US" sz="900" dirty="0" err="1">
                <a:solidFill>
                  <a:prstClr val="black"/>
                </a:solidFill>
                <a:latin typeface="Calibri"/>
              </a:rPr>
              <a:t>Palu</a:t>
            </a:r>
            <a:r>
              <a:rPr lang="en-US" sz="900" dirty="0">
                <a:solidFill>
                  <a:prstClr val="black"/>
                </a:solidFill>
                <a:latin typeface="Calibri"/>
              </a:rPr>
              <a:t>, T. (2016). </a:t>
            </a:r>
          </a:p>
          <a:p>
            <a:pPr algn="r"/>
            <a:r>
              <a:rPr lang="en-US" sz="900" dirty="0">
                <a:solidFill>
                  <a:prstClr val="black"/>
                </a:solidFill>
                <a:latin typeface="Calibri"/>
              </a:rPr>
              <a:t>Sustainable Immunization Through Universal Health Coverage. World Bank SAGE Meeting.</a:t>
            </a:r>
          </a:p>
        </p:txBody>
      </p:sp>
      <p:grpSp>
        <p:nvGrpSpPr>
          <p:cNvPr id="4" name="Group 3">
            <a:extLst>
              <a:ext uri="{FF2B5EF4-FFF2-40B4-BE49-F238E27FC236}">
                <a16:creationId xmlns:a16="http://schemas.microsoft.com/office/drawing/2014/main" id="{E28559BD-B490-4161-A262-804DEE31F925}"/>
              </a:ext>
            </a:extLst>
          </p:cNvPr>
          <p:cNvGrpSpPr/>
          <p:nvPr/>
        </p:nvGrpSpPr>
        <p:grpSpPr>
          <a:xfrm>
            <a:off x="451530" y="1009861"/>
            <a:ext cx="8668408" cy="5061344"/>
            <a:chOff x="430995" y="493284"/>
            <a:chExt cx="8668408" cy="5061344"/>
          </a:xfrm>
        </p:grpSpPr>
        <p:sp>
          <p:nvSpPr>
            <p:cNvPr id="97" name="TextBox 96">
              <a:extLst>
                <a:ext uri="{FF2B5EF4-FFF2-40B4-BE49-F238E27FC236}">
                  <a16:creationId xmlns:a16="http://schemas.microsoft.com/office/drawing/2014/main" id="{EA438E7A-C538-494D-8675-A167A44D6566}"/>
                </a:ext>
              </a:extLst>
            </p:cNvPr>
            <p:cNvSpPr txBox="1"/>
            <p:nvPr/>
          </p:nvSpPr>
          <p:spPr>
            <a:xfrm>
              <a:off x="517047" y="493284"/>
              <a:ext cx="4233303" cy="338554"/>
            </a:xfrm>
            <a:prstGeom prst="rect">
              <a:avLst/>
            </a:prstGeom>
            <a:noFill/>
          </p:spPr>
          <p:txBody>
            <a:bodyPr wrap="square" rtlCol="0">
              <a:spAutoFit/>
            </a:bodyPr>
            <a:lstStyle/>
            <a:p>
              <a:r>
                <a:rPr lang="en-US" sz="1600" dirty="0">
                  <a:solidFill>
                    <a:srgbClr val="000000"/>
                  </a:solidFill>
                  <a:latin typeface="Calibri"/>
                </a:rPr>
                <a:t>Platform for outbreak preparedness </a:t>
              </a:r>
            </a:p>
          </p:txBody>
        </p:sp>
        <p:grpSp>
          <p:nvGrpSpPr>
            <p:cNvPr id="3" name="Group 2">
              <a:extLst>
                <a:ext uri="{FF2B5EF4-FFF2-40B4-BE49-F238E27FC236}">
                  <a16:creationId xmlns:a16="http://schemas.microsoft.com/office/drawing/2014/main" id="{C8AC3A3C-8039-4F53-A630-BF17C618EB44}"/>
                </a:ext>
              </a:extLst>
            </p:cNvPr>
            <p:cNvGrpSpPr/>
            <p:nvPr/>
          </p:nvGrpSpPr>
          <p:grpSpPr>
            <a:xfrm>
              <a:off x="430995" y="634332"/>
              <a:ext cx="8668408" cy="4920296"/>
              <a:chOff x="430995" y="634332"/>
              <a:chExt cx="8668408" cy="4920296"/>
            </a:xfrm>
          </p:grpSpPr>
          <p:cxnSp>
            <p:nvCxnSpPr>
              <p:cNvPr id="72" name="Connector: Elbow 71">
                <a:extLst>
                  <a:ext uri="{FF2B5EF4-FFF2-40B4-BE49-F238E27FC236}">
                    <a16:creationId xmlns:a16="http://schemas.microsoft.com/office/drawing/2014/main" id="{451427EB-09B8-4BD5-9B1F-ED5CA1215735}"/>
                  </a:ext>
                </a:extLst>
              </p:cNvPr>
              <p:cNvCxnSpPr>
                <a:cxnSpLocks/>
                <a:stCxn id="97" idx="1"/>
              </p:cNvCxnSpPr>
              <p:nvPr/>
            </p:nvCxnSpPr>
            <p:spPr>
              <a:xfrm rot="10800000" flipV="1">
                <a:off x="456537" y="662561"/>
                <a:ext cx="60511" cy="3302922"/>
              </a:xfrm>
              <a:prstGeom prst="bentConnector2">
                <a:avLst/>
              </a:prstGeom>
              <a:noFill/>
              <a:ln w="19050" cap="flat" cmpd="sng" algn="ctr">
                <a:solidFill>
                  <a:srgbClr val="4472C4">
                    <a:lumMod val="50000"/>
                  </a:srgbClr>
                </a:solidFill>
                <a:prstDash val="solid"/>
                <a:miter lim="800000"/>
              </a:ln>
              <a:effectLst/>
            </p:spPr>
          </p:cxnSp>
          <p:sp>
            <p:nvSpPr>
              <p:cNvPr id="73" name="Oval 72">
                <a:extLst>
                  <a:ext uri="{FF2B5EF4-FFF2-40B4-BE49-F238E27FC236}">
                    <a16:creationId xmlns:a16="http://schemas.microsoft.com/office/drawing/2014/main" id="{F1182C4E-E619-477A-98C1-812364E5854E}"/>
                  </a:ext>
                </a:extLst>
              </p:cNvPr>
              <p:cNvSpPr/>
              <p:nvPr/>
            </p:nvSpPr>
            <p:spPr>
              <a:xfrm>
                <a:off x="430995" y="2666795"/>
                <a:ext cx="8255805" cy="2887833"/>
              </a:xfrm>
              <a:prstGeom prst="ellipse">
                <a:avLst/>
              </a:prstGeom>
              <a:solidFill>
                <a:srgbClr val="4472C4">
                  <a:lumMod val="20000"/>
                  <a:lumOff val="80000"/>
                </a:srgbClr>
              </a:solidFill>
              <a:ln w="12700" cap="flat" cmpd="sng" algn="ctr">
                <a:solidFill>
                  <a:srgbClr val="4472C4">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74" name="Oval 73">
                <a:extLst>
                  <a:ext uri="{FF2B5EF4-FFF2-40B4-BE49-F238E27FC236}">
                    <a16:creationId xmlns:a16="http://schemas.microsoft.com/office/drawing/2014/main" id="{2814EF9C-82B9-4299-8F32-84CD0B247DC6}"/>
                  </a:ext>
                </a:extLst>
              </p:cNvPr>
              <p:cNvSpPr/>
              <p:nvPr/>
            </p:nvSpPr>
            <p:spPr>
              <a:xfrm>
                <a:off x="937433" y="2726072"/>
                <a:ext cx="7264375" cy="2541037"/>
              </a:xfrm>
              <a:prstGeom prst="ellipse">
                <a:avLst/>
              </a:prstGeom>
              <a:solidFill>
                <a:sysClr val="window" lastClr="FFFFFF"/>
              </a:solidFill>
              <a:ln w="12700" cap="flat" cmpd="sng" algn="ctr">
                <a:solidFill>
                  <a:srgbClr val="4472C4">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76" name="Oval 75">
                <a:extLst>
                  <a:ext uri="{FF2B5EF4-FFF2-40B4-BE49-F238E27FC236}">
                    <a16:creationId xmlns:a16="http://schemas.microsoft.com/office/drawing/2014/main" id="{19B6D8EF-5DA2-4062-9AD3-89D649FD859B}"/>
                  </a:ext>
                </a:extLst>
              </p:cNvPr>
              <p:cNvSpPr/>
              <p:nvPr/>
            </p:nvSpPr>
            <p:spPr>
              <a:xfrm>
                <a:off x="1244611" y="2767219"/>
                <a:ext cx="6670281" cy="2333226"/>
              </a:xfrm>
              <a:prstGeom prst="ellipse">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77" name="Oval 76">
                <a:extLst>
                  <a:ext uri="{FF2B5EF4-FFF2-40B4-BE49-F238E27FC236}">
                    <a16:creationId xmlns:a16="http://schemas.microsoft.com/office/drawing/2014/main" id="{79EF77D5-CE36-4E1B-AA43-B898E087E97A}"/>
                  </a:ext>
                </a:extLst>
              </p:cNvPr>
              <p:cNvSpPr/>
              <p:nvPr/>
            </p:nvSpPr>
            <p:spPr>
              <a:xfrm>
                <a:off x="1623952" y="2833672"/>
                <a:ext cx="5865654" cy="2051772"/>
              </a:xfrm>
              <a:prstGeom prst="ellipse">
                <a:avLst/>
              </a:prstGeom>
              <a:solidFill>
                <a:sysClr val="window" lastClr="FFFFFF"/>
              </a:solidFill>
              <a:ln w="12700" cap="flat" cmpd="sng" algn="ctr">
                <a:solidFill>
                  <a:srgbClr val="4472C4">
                    <a:lumMod val="40000"/>
                    <a:lumOff val="6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80" name="Oval 79">
                <a:extLst>
                  <a:ext uri="{FF2B5EF4-FFF2-40B4-BE49-F238E27FC236}">
                    <a16:creationId xmlns:a16="http://schemas.microsoft.com/office/drawing/2014/main" id="{6901C9EE-F76F-451F-AE4C-6EAB9A0FD3C4}"/>
                  </a:ext>
                </a:extLst>
              </p:cNvPr>
              <p:cNvSpPr/>
              <p:nvPr/>
            </p:nvSpPr>
            <p:spPr>
              <a:xfrm>
                <a:off x="1942550" y="2872535"/>
                <a:ext cx="5259574" cy="1839769"/>
              </a:xfrm>
              <a:prstGeom prst="ellipse">
                <a:avLst/>
              </a:prstGeom>
              <a:solidFill>
                <a:srgbClr val="4472C4">
                  <a:lumMod val="60000"/>
                  <a:lumOff val="40000"/>
                </a:srgbClr>
              </a:solidFill>
              <a:ln w="12700" cap="flat" cmpd="sng" algn="ctr">
                <a:solidFill>
                  <a:srgbClr val="4472C4">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81" name="Oval 80">
                <a:extLst>
                  <a:ext uri="{FF2B5EF4-FFF2-40B4-BE49-F238E27FC236}">
                    <a16:creationId xmlns:a16="http://schemas.microsoft.com/office/drawing/2014/main" id="{AEDD2029-2F11-4480-8A51-F0922F29A263}"/>
                  </a:ext>
                </a:extLst>
              </p:cNvPr>
              <p:cNvSpPr/>
              <p:nvPr/>
            </p:nvSpPr>
            <p:spPr>
              <a:xfrm>
                <a:off x="2335930" y="2934717"/>
                <a:ext cx="4480560" cy="1567274"/>
              </a:xfrm>
              <a:prstGeom prst="ellipse">
                <a:avLst/>
              </a:prstGeom>
              <a:solidFill>
                <a:sysClr val="window" lastClr="FFFFFF"/>
              </a:solidFill>
              <a:ln w="12700" cap="flat" cmpd="sng" algn="ctr">
                <a:solidFill>
                  <a:srgbClr val="4472C4">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83" name="Oval 82">
                <a:extLst>
                  <a:ext uri="{FF2B5EF4-FFF2-40B4-BE49-F238E27FC236}">
                    <a16:creationId xmlns:a16="http://schemas.microsoft.com/office/drawing/2014/main" id="{25534C8A-9C93-4051-9B07-3CE45FFBE051}"/>
                  </a:ext>
                </a:extLst>
              </p:cNvPr>
              <p:cNvSpPr/>
              <p:nvPr/>
            </p:nvSpPr>
            <p:spPr>
              <a:xfrm>
                <a:off x="2650255" y="2996785"/>
                <a:ext cx="3813048" cy="1333782"/>
              </a:xfrm>
              <a:prstGeom prst="ellipse">
                <a:avLst/>
              </a:prstGeom>
              <a:solidFill>
                <a:srgbClr val="4472C4"/>
              </a:solidFill>
              <a:ln w="127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84" name="Oval 83">
                <a:extLst>
                  <a:ext uri="{FF2B5EF4-FFF2-40B4-BE49-F238E27FC236}">
                    <a16:creationId xmlns:a16="http://schemas.microsoft.com/office/drawing/2014/main" id="{2C1D085B-111C-4E98-BBBA-A1376448EECC}"/>
                  </a:ext>
                </a:extLst>
              </p:cNvPr>
              <p:cNvSpPr/>
              <p:nvPr/>
            </p:nvSpPr>
            <p:spPr>
              <a:xfrm>
                <a:off x="3179464" y="3063839"/>
                <a:ext cx="2772918" cy="1064852"/>
              </a:xfrm>
              <a:prstGeom prst="ellipse">
                <a:avLst/>
              </a:prstGeom>
              <a:solidFill>
                <a:sysClr val="window" lastClr="FFFFFF"/>
              </a:solidFill>
              <a:ln w="127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cxnSp>
            <p:nvCxnSpPr>
              <p:cNvPr id="85" name="Connector: Elbow 84">
                <a:extLst>
                  <a:ext uri="{FF2B5EF4-FFF2-40B4-BE49-F238E27FC236}">
                    <a16:creationId xmlns:a16="http://schemas.microsoft.com/office/drawing/2014/main" id="{602FF6F4-247F-49E7-AE91-45F0BE7A2D5F}"/>
                  </a:ext>
                </a:extLst>
              </p:cNvPr>
              <p:cNvCxnSpPr>
                <a:cxnSpLocks/>
                <a:stCxn id="94" idx="1"/>
              </p:cNvCxnSpPr>
              <p:nvPr/>
            </p:nvCxnSpPr>
            <p:spPr>
              <a:xfrm rot="10800000" flipV="1">
                <a:off x="5402426" y="1677069"/>
                <a:ext cx="191476" cy="1929990"/>
              </a:xfrm>
              <a:prstGeom prst="bentConnector2">
                <a:avLst/>
              </a:prstGeom>
              <a:noFill/>
              <a:ln w="19050" cap="flat" cmpd="sng" algn="ctr">
                <a:solidFill>
                  <a:srgbClr val="4472C4">
                    <a:lumMod val="50000"/>
                  </a:srgbClr>
                </a:solidFill>
                <a:prstDash val="solid"/>
                <a:miter lim="800000"/>
              </a:ln>
              <a:effectLst/>
            </p:spPr>
          </p:cxnSp>
          <p:sp>
            <p:nvSpPr>
              <p:cNvPr id="86" name="Oval 85">
                <a:extLst>
                  <a:ext uri="{FF2B5EF4-FFF2-40B4-BE49-F238E27FC236}">
                    <a16:creationId xmlns:a16="http://schemas.microsoft.com/office/drawing/2014/main" id="{B1620885-999B-48CB-AD2E-EECD51136B07}"/>
                  </a:ext>
                </a:extLst>
              </p:cNvPr>
              <p:cNvSpPr/>
              <p:nvPr/>
            </p:nvSpPr>
            <p:spPr>
              <a:xfrm>
                <a:off x="3482359" y="3106930"/>
                <a:ext cx="2148840" cy="847944"/>
              </a:xfrm>
              <a:prstGeom prst="ellipse">
                <a:avLst/>
              </a:prstGeom>
              <a:solidFill>
                <a:srgbClr val="4472C4">
                  <a:lumMod val="75000"/>
                </a:srgbClr>
              </a:solidFill>
              <a:ln w="12700" cap="flat" cmpd="sng" algn="ctr">
                <a:solidFill>
                  <a:srgbClr val="4472C4">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87" name="Oval 86">
                <a:extLst>
                  <a:ext uri="{FF2B5EF4-FFF2-40B4-BE49-F238E27FC236}">
                    <a16:creationId xmlns:a16="http://schemas.microsoft.com/office/drawing/2014/main" id="{BD49D715-3DAB-45E4-8A17-5AB1D1519E44}"/>
                  </a:ext>
                </a:extLst>
              </p:cNvPr>
              <p:cNvSpPr/>
              <p:nvPr/>
            </p:nvSpPr>
            <p:spPr>
              <a:xfrm>
                <a:off x="3817258" y="3153712"/>
                <a:ext cx="1479042" cy="550926"/>
              </a:xfrm>
              <a:prstGeom prst="ellipse">
                <a:avLst/>
              </a:prstGeom>
              <a:solidFill>
                <a:sysClr val="window" lastClr="FFFFFF"/>
              </a:solidFill>
              <a:ln w="12700" cap="flat" cmpd="sng" algn="ctr">
                <a:solidFill>
                  <a:srgbClr val="4472C4">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grpSp>
            <p:nvGrpSpPr>
              <p:cNvPr id="88" name="Group 87">
                <a:extLst>
                  <a:ext uri="{FF2B5EF4-FFF2-40B4-BE49-F238E27FC236}">
                    <a16:creationId xmlns:a16="http://schemas.microsoft.com/office/drawing/2014/main" id="{3A8C8DBD-3A4A-462D-8CF5-C3015D3BCC75}"/>
                  </a:ext>
                </a:extLst>
              </p:cNvPr>
              <p:cNvGrpSpPr/>
              <p:nvPr/>
            </p:nvGrpSpPr>
            <p:grpSpPr>
              <a:xfrm>
                <a:off x="4080148" y="2307258"/>
                <a:ext cx="953262" cy="1223645"/>
                <a:chOff x="5550408" y="2099226"/>
                <a:chExt cx="1271016" cy="1631526"/>
              </a:xfrm>
            </p:grpSpPr>
            <p:sp>
              <p:nvSpPr>
                <p:cNvPr id="89" name="Oval 88">
                  <a:extLst>
                    <a:ext uri="{FF2B5EF4-FFF2-40B4-BE49-F238E27FC236}">
                      <a16:creationId xmlns:a16="http://schemas.microsoft.com/office/drawing/2014/main" id="{F89E0C56-83FB-430D-9A8E-1DFF16E5A98C}"/>
                    </a:ext>
                  </a:extLst>
                </p:cNvPr>
                <p:cNvSpPr/>
                <p:nvPr/>
              </p:nvSpPr>
              <p:spPr>
                <a:xfrm>
                  <a:off x="5550408" y="3300984"/>
                  <a:ext cx="1271016" cy="429768"/>
                </a:xfrm>
                <a:prstGeom prst="ellipse">
                  <a:avLst/>
                </a:prstGeom>
                <a:solidFill>
                  <a:srgbClr val="4472C4">
                    <a:lumMod val="50000"/>
                  </a:srgbClr>
                </a:solidFill>
                <a:ln w="1270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90" name="Freeform: Shape 89">
                  <a:extLst>
                    <a:ext uri="{FF2B5EF4-FFF2-40B4-BE49-F238E27FC236}">
                      <a16:creationId xmlns:a16="http://schemas.microsoft.com/office/drawing/2014/main" id="{32916E2B-D9B9-4DB6-A2C5-F0F7E10268BE}"/>
                    </a:ext>
                  </a:extLst>
                </p:cNvPr>
                <p:cNvSpPr/>
                <p:nvPr/>
              </p:nvSpPr>
              <p:spPr>
                <a:xfrm>
                  <a:off x="5734514" y="2777693"/>
                  <a:ext cx="902801" cy="655882"/>
                </a:xfrm>
                <a:custGeom>
                  <a:avLst/>
                  <a:gdLst>
                    <a:gd name="connsiteX0" fmla="*/ 451401 w 902801"/>
                    <a:gd name="connsiteY0" fmla="*/ 0 h 655882"/>
                    <a:gd name="connsiteX1" fmla="*/ 691091 w 902801"/>
                    <a:gd name="connsiteY1" fmla="*/ 14744 h 655882"/>
                    <a:gd name="connsiteX2" fmla="*/ 808392 w 902801"/>
                    <a:gd name="connsiteY2" fmla="*/ 37687 h 655882"/>
                    <a:gd name="connsiteX3" fmla="*/ 715762 w 902801"/>
                    <a:gd name="connsiteY3" fmla="*/ 106766 h 655882"/>
                    <a:gd name="connsiteX4" fmla="*/ 674339 w 902801"/>
                    <a:gd name="connsiteY4" fmla="*/ 152161 h 655882"/>
                    <a:gd name="connsiteX5" fmla="*/ 673141 w 902801"/>
                    <a:gd name="connsiteY5" fmla="*/ 154095 h 655882"/>
                    <a:gd name="connsiteX6" fmla="*/ 611512 w 902801"/>
                    <a:gd name="connsiteY6" fmla="*/ 200292 h 655882"/>
                    <a:gd name="connsiteX7" fmla="*/ 548169 w 902801"/>
                    <a:gd name="connsiteY7" fmla="*/ 327941 h 655882"/>
                    <a:gd name="connsiteX8" fmla="*/ 784250 w 902801"/>
                    <a:gd name="connsiteY8" fmla="*/ 559831 h 655882"/>
                    <a:gd name="connsiteX9" fmla="*/ 902801 w 902801"/>
                    <a:gd name="connsiteY9" fmla="*/ 599626 h 655882"/>
                    <a:gd name="connsiteX10" fmla="*/ 902062 w 902801"/>
                    <a:gd name="connsiteY10" fmla="*/ 599875 h 655882"/>
                    <a:gd name="connsiteX11" fmla="*/ 451401 w 902801"/>
                    <a:gd name="connsiteY11" fmla="*/ 655882 h 655882"/>
                    <a:gd name="connsiteX12" fmla="*/ 741 w 902801"/>
                    <a:gd name="connsiteY12" fmla="*/ 599875 h 655882"/>
                    <a:gd name="connsiteX13" fmla="*/ 0 w 902801"/>
                    <a:gd name="connsiteY13" fmla="*/ 599626 h 655882"/>
                    <a:gd name="connsiteX14" fmla="*/ 118551 w 902801"/>
                    <a:gd name="connsiteY14" fmla="*/ 559831 h 655882"/>
                    <a:gd name="connsiteX15" fmla="*/ 354632 w 902801"/>
                    <a:gd name="connsiteY15" fmla="*/ 327941 h 655882"/>
                    <a:gd name="connsiteX16" fmla="*/ 291291 w 902801"/>
                    <a:gd name="connsiteY16" fmla="*/ 200292 h 655882"/>
                    <a:gd name="connsiteX17" fmla="*/ 264648 w 902801"/>
                    <a:gd name="connsiteY17" fmla="*/ 180321 h 655882"/>
                    <a:gd name="connsiteX18" fmla="*/ 244875 w 902801"/>
                    <a:gd name="connsiteY18" fmla="*/ 148399 h 655882"/>
                    <a:gd name="connsiteX19" fmla="*/ 203452 w 902801"/>
                    <a:gd name="connsiteY19" fmla="*/ 103003 h 655882"/>
                    <a:gd name="connsiteX20" fmla="*/ 111408 w 902801"/>
                    <a:gd name="connsiteY20" fmla="*/ 34362 h 655882"/>
                    <a:gd name="connsiteX21" fmla="*/ 211712 w 902801"/>
                    <a:gd name="connsiteY21" fmla="*/ 14744 h 655882"/>
                    <a:gd name="connsiteX22" fmla="*/ 451401 w 902801"/>
                    <a:gd name="connsiteY22" fmla="*/ 0 h 655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2801" h="655882">
                      <a:moveTo>
                        <a:pt x="451401" y="0"/>
                      </a:moveTo>
                      <a:cubicBezTo>
                        <a:pt x="534869" y="0"/>
                        <a:pt x="615374" y="5162"/>
                        <a:pt x="691091" y="14744"/>
                      </a:cubicBezTo>
                      <a:lnTo>
                        <a:pt x="808392" y="37687"/>
                      </a:lnTo>
                      <a:lnTo>
                        <a:pt x="715762" y="106766"/>
                      </a:lnTo>
                      <a:cubicBezTo>
                        <a:pt x="699773" y="121945"/>
                        <a:pt x="685886" y="137152"/>
                        <a:pt x="674339" y="152161"/>
                      </a:cubicBezTo>
                      <a:lnTo>
                        <a:pt x="673141" y="154095"/>
                      </a:lnTo>
                      <a:lnTo>
                        <a:pt x="611512" y="200292"/>
                      </a:lnTo>
                      <a:cubicBezTo>
                        <a:pt x="570724" y="239526"/>
                        <a:pt x="548169" y="282662"/>
                        <a:pt x="548169" y="327941"/>
                      </a:cubicBezTo>
                      <a:cubicBezTo>
                        <a:pt x="548169" y="418500"/>
                        <a:pt x="638388" y="500485"/>
                        <a:pt x="784250" y="559831"/>
                      </a:cubicBezTo>
                      <a:lnTo>
                        <a:pt x="902801" y="599626"/>
                      </a:lnTo>
                      <a:lnTo>
                        <a:pt x="902062" y="599875"/>
                      </a:lnTo>
                      <a:cubicBezTo>
                        <a:pt x="773418" y="635235"/>
                        <a:pt x="618337" y="655882"/>
                        <a:pt x="451401" y="655882"/>
                      </a:cubicBezTo>
                      <a:cubicBezTo>
                        <a:pt x="284466" y="655882"/>
                        <a:pt x="129385" y="635235"/>
                        <a:pt x="741" y="599875"/>
                      </a:cubicBezTo>
                      <a:lnTo>
                        <a:pt x="0" y="599626"/>
                      </a:lnTo>
                      <a:lnTo>
                        <a:pt x="118551" y="559831"/>
                      </a:lnTo>
                      <a:cubicBezTo>
                        <a:pt x="264416" y="500485"/>
                        <a:pt x="354632" y="418500"/>
                        <a:pt x="354632" y="327941"/>
                      </a:cubicBezTo>
                      <a:cubicBezTo>
                        <a:pt x="354632" y="282662"/>
                        <a:pt x="332078" y="239526"/>
                        <a:pt x="291291" y="200292"/>
                      </a:cubicBezTo>
                      <a:lnTo>
                        <a:pt x="264648" y="180321"/>
                      </a:lnTo>
                      <a:lnTo>
                        <a:pt x="244875" y="148399"/>
                      </a:lnTo>
                      <a:cubicBezTo>
                        <a:pt x="233327" y="133389"/>
                        <a:pt x="219441" y="118182"/>
                        <a:pt x="203452" y="103003"/>
                      </a:cubicBezTo>
                      <a:lnTo>
                        <a:pt x="111408" y="34362"/>
                      </a:lnTo>
                      <a:lnTo>
                        <a:pt x="211712" y="14744"/>
                      </a:lnTo>
                      <a:cubicBezTo>
                        <a:pt x="287430" y="5162"/>
                        <a:pt x="367934" y="0"/>
                        <a:pt x="451401" y="0"/>
                      </a:cubicBezTo>
                      <a:close/>
                    </a:path>
                  </a:pathLst>
                </a:custGeom>
                <a:solidFill>
                  <a:srgbClr val="4472C4">
                    <a:lumMod val="50000"/>
                  </a:srgbClr>
                </a:solidFill>
                <a:ln w="12700" cap="flat" cmpd="sng" algn="ctr">
                  <a:solidFill>
                    <a:srgbClr val="4472C4">
                      <a:lumMod val="50000"/>
                    </a:srgbClr>
                  </a:solid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91" name="Oval 90">
                  <a:extLst>
                    <a:ext uri="{FF2B5EF4-FFF2-40B4-BE49-F238E27FC236}">
                      <a16:creationId xmlns:a16="http://schemas.microsoft.com/office/drawing/2014/main" id="{6F454860-CF97-4E0B-8166-126C849EB2FD}"/>
                    </a:ext>
                  </a:extLst>
                </p:cNvPr>
                <p:cNvSpPr/>
                <p:nvPr/>
              </p:nvSpPr>
              <p:spPr>
                <a:xfrm>
                  <a:off x="5734515" y="2099226"/>
                  <a:ext cx="902801" cy="892956"/>
                </a:xfrm>
                <a:prstGeom prst="ellipse">
                  <a:avLst/>
                </a:prstGeom>
                <a:solidFill>
                  <a:srgbClr val="4472C4">
                    <a:lumMod val="50000"/>
                  </a:srgbClr>
                </a:solidFill>
                <a:ln w="1270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grpSp>
          <p:pic>
            <p:nvPicPr>
              <p:cNvPr id="92" name="Graphic 91">
                <a:extLst>
                  <a:ext uri="{FF2B5EF4-FFF2-40B4-BE49-F238E27FC236}">
                    <a16:creationId xmlns:a16="http://schemas.microsoft.com/office/drawing/2014/main" id="{0C007537-8714-4A62-88BA-DD3A836C78A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1498" y="2398068"/>
                <a:ext cx="368853" cy="432054"/>
              </a:xfrm>
              <a:prstGeom prst="rect">
                <a:avLst/>
              </a:prstGeom>
            </p:spPr>
          </p:pic>
          <p:sp>
            <p:nvSpPr>
              <p:cNvPr id="93" name="TextBox 92">
                <a:extLst>
                  <a:ext uri="{FF2B5EF4-FFF2-40B4-BE49-F238E27FC236}">
                    <a16:creationId xmlns:a16="http://schemas.microsoft.com/office/drawing/2014/main" id="{DB6E651C-A616-42E8-AF68-7D0496F98F6B}"/>
                  </a:ext>
                </a:extLst>
              </p:cNvPr>
              <p:cNvSpPr txBox="1"/>
              <p:nvPr/>
            </p:nvSpPr>
            <p:spPr>
              <a:xfrm>
                <a:off x="5246519" y="634332"/>
                <a:ext cx="3500128" cy="830997"/>
              </a:xfrm>
              <a:prstGeom prst="rect">
                <a:avLst/>
              </a:prstGeom>
              <a:noFill/>
            </p:spPr>
            <p:txBody>
              <a:bodyPr wrap="square" rtlCol="0">
                <a:spAutoFit/>
              </a:bodyPr>
              <a:lstStyle/>
              <a:p>
                <a:r>
                  <a:rPr lang="en-US" sz="1600" dirty="0">
                    <a:solidFill>
                      <a:srgbClr val="000000"/>
                    </a:solidFill>
                    <a:latin typeface="Calibri"/>
                  </a:rPr>
                  <a:t>Entry point for health service delivery and core component Universal Health Coverage </a:t>
                </a:r>
              </a:p>
            </p:txBody>
          </p:sp>
          <p:sp>
            <p:nvSpPr>
              <p:cNvPr id="94" name="TextBox 93">
                <a:extLst>
                  <a:ext uri="{FF2B5EF4-FFF2-40B4-BE49-F238E27FC236}">
                    <a16:creationId xmlns:a16="http://schemas.microsoft.com/office/drawing/2014/main" id="{2E22D186-4369-45C1-9507-7BFBE4D1C401}"/>
                  </a:ext>
                </a:extLst>
              </p:cNvPr>
              <p:cNvSpPr txBox="1"/>
              <p:nvPr/>
            </p:nvSpPr>
            <p:spPr>
              <a:xfrm>
                <a:off x="5593902" y="1507792"/>
                <a:ext cx="3505501" cy="338554"/>
              </a:xfrm>
              <a:prstGeom prst="rect">
                <a:avLst/>
              </a:prstGeom>
              <a:noFill/>
            </p:spPr>
            <p:txBody>
              <a:bodyPr wrap="square" rtlCol="0">
                <a:spAutoFit/>
              </a:bodyPr>
              <a:lstStyle/>
              <a:p>
                <a:r>
                  <a:rPr lang="en-US" sz="1600" dirty="0">
                    <a:solidFill>
                      <a:srgbClr val="000000"/>
                    </a:solidFill>
                    <a:latin typeface="Calibri"/>
                  </a:rPr>
                  <a:t>Improved health, reduced mortality </a:t>
                </a:r>
              </a:p>
            </p:txBody>
          </p:sp>
          <p:sp>
            <p:nvSpPr>
              <p:cNvPr id="95" name="TextBox 94">
                <a:extLst>
                  <a:ext uri="{FF2B5EF4-FFF2-40B4-BE49-F238E27FC236}">
                    <a16:creationId xmlns:a16="http://schemas.microsoft.com/office/drawing/2014/main" id="{082E6C5D-9B1A-400E-AB65-DAA048DC5378}"/>
                  </a:ext>
                </a:extLst>
              </p:cNvPr>
              <p:cNvSpPr txBox="1"/>
              <p:nvPr/>
            </p:nvSpPr>
            <p:spPr>
              <a:xfrm>
                <a:off x="6511169" y="2047039"/>
                <a:ext cx="1961928" cy="338554"/>
              </a:xfrm>
              <a:prstGeom prst="rect">
                <a:avLst/>
              </a:prstGeom>
              <a:noFill/>
            </p:spPr>
            <p:txBody>
              <a:bodyPr wrap="square" rtlCol="0">
                <a:spAutoFit/>
              </a:bodyPr>
              <a:lstStyle/>
              <a:p>
                <a:r>
                  <a:rPr lang="en-US" sz="1600" dirty="0">
                    <a:solidFill>
                      <a:srgbClr val="E32726"/>
                    </a:solidFill>
                    <a:latin typeface="Calibri"/>
                  </a:rPr>
                  <a:t>Best buy for health</a:t>
                </a:r>
              </a:p>
            </p:txBody>
          </p:sp>
          <p:sp>
            <p:nvSpPr>
              <p:cNvPr id="96" name="TextBox 95">
                <a:extLst>
                  <a:ext uri="{FF2B5EF4-FFF2-40B4-BE49-F238E27FC236}">
                    <a16:creationId xmlns:a16="http://schemas.microsoft.com/office/drawing/2014/main" id="{F4A657D5-F019-488B-B138-B9156ECF6E58}"/>
                  </a:ext>
                </a:extLst>
              </p:cNvPr>
              <p:cNvSpPr txBox="1"/>
              <p:nvPr/>
            </p:nvSpPr>
            <p:spPr>
              <a:xfrm>
                <a:off x="7346653" y="2623802"/>
                <a:ext cx="1404305" cy="584775"/>
              </a:xfrm>
              <a:prstGeom prst="rect">
                <a:avLst/>
              </a:prstGeom>
              <a:noFill/>
            </p:spPr>
            <p:txBody>
              <a:bodyPr wrap="square" rtlCol="0">
                <a:spAutoFit/>
              </a:bodyPr>
              <a:lstStyle/>
              <a:p>
                <a:r>
                  <a:rPr lang="en-US" sz="1600" dirty="0">
                    <a:solidFill>
                      <a:srgbClr val="4472C4">
                        <a:lumMod val="50000"/>
                      </a:srgbClr>
                    </a:solidFill>
                    <a:latin typeface="Calibri"/>
                  </a:rPr>
                  <a:t>Pro-poor intervention</a:t>
                </a:r>
              </a:p>
            </p:txBody>
          </p:sp>
          <p:sp>
            <p:nvSpPr>
              <p:cNvPr id="98" name="TextBox 97">
                <a:extLst>
                  <a:ext uri="{FF2B5EF4-FFF2-40B4-BE49-F238E27FC236}">
                    <a16:creationId xmlns:a16="http://schemas.microsoft.com/office/drawing/2014/main" id="{C917DEE8-2613-431D-A6F3-5AEDC15A5E56}"/>
                  </a:ext>
                </a:extLst>
              </p:cNvPr>
              <p:cNvSpPr txBox="1"/>
              <p:nvPr/>
            </p:nvSpPr>
            <p:spPr>
              <a:xfrm>
                <a:off x="1099737" y="980719"/>
                <a:ext cx="3650613" cy="338554"/>
              </a:xfrm>
              <a:prstGeom prst="rect">
                <a:avLst/>
              </a:prstGeom>
              <a:noFill/>
            </p:spPr>
            <p:txBody>
              <a:bodyPr wrap="square" rtlCol="0">
                <a:spAutoFit/>
              </a:bodyPr>
              <a:lstStyle/>
              <a:p>
                <a:r>
                  <a:rPr lang="en-US" sz="1600" dirty="0">
                    <a:solidFill>
                      <a:srgbClr val="E32726"/>
                    </a:solidFill>
                    <a:latin typeface="Calibri"/>
                  </a:rPr>
                  <a:t>Reduced future burden on health system</a:t>
                </a:r>
              </a:p>
            </p:txBody>
          </p:sp>
          <p:cxnSp>
            <p:nvCxnSpPr>
              <p:cNvPr id="99" name="Connector: Elbow 98">
                <a:extLst>
                  <a:ext uri="{FF2B5EF4-FFF2-40B4-BE49-F238E27FC236}">
                    <a16:creationId xmlns:a16="http://schemas.microsoft.com/office/drawing/2014/main" id="{CC3A303C-6451-435F-84E0-87FEEAC725B5}"/>
                  </a:ext>
                </a:extLst>
              </p:cNvPr>
              <p:cNvCxnSpPr>
                <a:cxnSpLocks/>
              </p:cNvCxnSpPr>
              <p:nvPr/>
            </p:nvCxnSpPr>
            <p:spPr>
              <a:xfrm rot="10800000" flipV="1">
                <a:off x="5071752" y="1100382"/>
                <a:ext cx="152611" cy="1577340"/>
              </a:xfrm>
              <a:prstGeom prst="bentConnector2">
                <a:avLst/>
              </a:prstGeom>
              <a:noFill/>
              <a:ln w="19050" cap="flat" cmpd="sng" algn="ctr">
                <a:solidFill>
                  <a:srgbClr val="4472C4">
                    <a:lumMod val="50000"/>
                  </a:srgbClr>
                </a:solidFill>
                <a:prstDash val="solid"/>
                <a:miter lim="800000"/>
              </a:ln>
              <a:effectLst/>
            </p:spPr>
          </p:cxnSp>
          <p:sp>
            <p:nvSpPr>
              <p:cNvPr id="102" name="TextBox 101">
                <a:extLst>
                  <a:ext uri="{FF2B5EF4-FFF2-40B4-BE49-F238E27FC236}">
                    <a16:creationId xmlns:a16="http://schemas.microsoft.com/office/drawing/2014/main" id="{64B22CA2-4526-45B1-BC95-1CAE98017E2D}"/>
                  </a:ext>
                </a:extLst>
              </p:cNvPr>
              <p:cNvSpPr txBox="1"/>
              <p:nvPr/>
            </p:nvSpPr>
            <p:spPr>
              <a:xfrm>
                <a:off x="1772431" y="1385057"/>
                <a:ext cx="2522707" cy="338554"/>
              </a:xfrm>
              <a:prstGeom prst="rect">
                <a:avLst/>
              </a:prstGeom>
              <a:noFill/>
            </p:spPr>
            <p:txBody>
              <a:bodyPr wrap="square" rtlCol="0">
                <a:spAutoFit/>
              </a:bodyPr>
              <a:lstStyle/>
              <a:p>
                <a:r>
                  <a:rPr lang="en-US" sz="1600" dirty="0">
                    <a:solidFill>
                      <a:srgbClr val="4472C4">
                        <a:lumMod val="50000"/>
                      </a:srgbClr>
                    </a:solidFill>
                    <a:latin typeface="Calibri"/>
                  </a:rPr>
                  <a:t>Productivity gains</a:t>
                </a:r>
              </a:p>
            </p:txBody>
          </p:sp>
          <p:sp>
            <p:nvSpPr>
              <p:cNvPr id="104" name="TextBox 103">
                <a:extLst>
                  <a:ext uri="{FF2B5EF4-FFF2-40B4-BE49-F238E27FC236}">
                    <a16:creationId xmlns:a16="http://schemas.microsoft.com/office/drawing/2014/main" id="{0D31F766-5686-4B83-9DFF-E4AA623B22EC}"/>
                  </a:ext>
                </a:extLst>
              </p:cNvPr>
              <p:cNvSpPr txBox="1"/>
              <p:nvPr/>
            </p:nvSpPr>
            <p:spPr>
              <a:xfrm>
                <a:off x="2363578" y="1792832"/>
                <a:ext cx="3165306" cy="584775"/>
              </a:xfrm>
              <a:prstGeom prst="rect">
                <a:avLst/>
              </a:prstGeom>
              <a:noFill/>
            </p:spPr>
            <p:txBody>
              <a:bodyPr wrap="square" rtlCol="0">
                <a:spAutoFit/>
              </a:bodyPr>
              <a:lstStyle/>
              <a:p>
                <a:r>
                  <a:rPr lang="en-US" sz="1600" dirty="0">
                    <a:solidFill>
                      <a:srgbClr val="4472C4">
                        <a:lumMod val="50000"/>
                      </a:srgbClr>
                    </a:solidFill>
                    <a:latin typeface="Calibri"/>
                  </a:rPr>
                  <a:t>Better cognition, educational attainment, nutrition</a:t>
                </a:r>
              </a:p>
            </p:txBody>
          </p:sp>
        </p:grpSp>
      </p:grpSp>
      <p:cxnSp>
        <p:nvCxnSpPr>
          <p:cNvPr id="42" name="Connector: Elbow 41">
            <a:extLst>
              <a:ext uri="{FF2B5EF4-FFF2-40B4-BE49-F238E27FC236}">
                <a16:creationId xmlns:a16="http://schemas.microsoft.com/office/drawing/2014/main" id="{2E8DCC66-E8A7-46B7-8580-32E324FDBA7B}"/>
              </a:ext>
            </a:extLst>
          </p:cNvPr>
          <p:cNvCxnSpPr>
            <a:cxnSpLocks/>
          </p:cNvCxnSpPr>
          <p:nvPr/>
        </p:nvCxnSpPr>
        <p:spPr>
          <a:xfrm rot="10800000" flipV="1">
            <a:off x="1776407" y="2110199"/>
            <a:ext cx="38457" cy="1712566"/>
          </a:xfrm>
          <a:prstGeom prst="bentConnector2">
            <a:avLst/>
          </a:prstGeom>
          <a:noFill/>
          <a:ln w="19050" cap="flat" cmpd="sng" algn="ctr">
            <a:solidFill>
              <a:srgbClr val="4472C4">
                <a:lumMod val="50000"/>
              </a:srgbClr>
            </a:solidFill>
            <a:prstDash val="solid"/>
            <a:miter lim="800000"/>
          </a:ln>
          <a:effectLst/>
        </p:spPr>
      </p:cxnSp>
      <p:cxnSp>
        <p:nvCxnSpPr>
          <p:cNvPr id="53" name="Connector: Elbow 52">
            <a:extLst>
              <a:ext uri="{FF2B5EF4-FFF2-40B4-BE49-F238E27FC236}">
                <a16:creationId xmlns:a16="http://schemas.microsoft.com/office/drawing/2014/main" id="{CC693F5A-F7BF-44F2-B47B-FE7845B0B601}"/>
              </a:ext>
            </a:extLst>
          </p:cNvPr>
          <p:cNvCxnSpPr>
            <a:cxnSpLocks/>
          </p:cNvCxnSpPr>
          <p:nvPr/>
        </p:nvCxnSpPr>
        <p:spPr>
          <a:xfrm rot="10800000" flipV="1">
            <a:off x="1112419" y="1666573"/>
            <a:ext cx="59892" cy="2171020"/>
          </a:xfrm>
          <a:prstGeom prst="bentConnector2">
            <a:avLst/>
          </a:prstGeom>
          <a:noFill/>
          <a:ln w="19050" cap="flat" cmpd="sng" algn="ctr">
            <a:solidFill>
              <a:srgbClr val="4472C4">
                <a:lumMod val="50000"/>
              </a:srgbClr>
            </a:solidFill>
            <a:prstDash val="solid"/>
            <a:miter lim="800000"/>
          </a:ln>
          <a:effectLst/>
        </p:spPr>
      </p:cxnSp>
      <p:cxnSp>
        <p:nvCxnSpPr>
          <p:cNvPr id="55" name="Connector: Elbow 54">
            <a:extLst>
              <a:ext uri="{FF2B5EF4-FFF2-40B4-BE49-F238E27FC236}">
                <a16:creationId xmlns:a16="http://schemas.microsoft.com/office/drawing/2014/main" id="{D58EC386-1C51-4469-AED3-6684CA062F32}"/>
              </a:ext>
            </a:extLst>
          </p:cNvPr>
          <p:cNvCxnSpPr>
            <a:cxnSpLocks/>
          </p:cNvCxnSpPr>
          <p:nvPr/>
        </p:nvCxnSpPr>
        <p:spPr>
          <a:xfrm rot="5400000">
            <a:off x="1835814" y="2987801"/>
            <a:ext cx="1101026" cy="96641"/>
          </a:xfrm>
          <a:prstGeom prst="bentConnector3">
            <a:avLst>
              <a:gd name="adj1" fmla="val 835"/>
            </a:avLst>
          </a:prstGeom>
          <a:noFill/>
          <a:ln w="19050" cap="flat" cmpd="sng" algn="ctr">
            <a:solidFill>
              <a:srgbClr val="4472C4">
                <a:lumMod val="50000"/>
              </a:srgbClr>
            </a:solidFill>
            <a:prstDash val="solid"/>
            <a:miter lim="800000"/>
          </a:ln>
          <a:effectLst/>
        </p:spPr>
      </p:cxnSp>
      <p:cxnSp>
        <p:nvCxnSpPr>
          <p:cNvPr id="63" name="Connector: Elbow 62">
            <a:extLst>
              <a:ext uri="{FF2B5EF4-FFF2-40B4-BE49-F238E27FC236}">
                <a16:creationId xmlns:a16="http://schemas.microsoft.com/office/drawing/2014/main" id="{8B707848-FF38-4C02-8417-77EE25EBCCA8}"/>
              </a:ext>
            </a:extLst>
          </p:cNvPr>
          <p:cNvCxnSpPr>
            <a:cxnSpLocks/>
          </p:cNvCxnSpPr>
          <p:nvPr/>
        </p:nvCxnSpPr>
        <p:spPr>
          <a:xfrm rot="5400000">
            <a:off x="5981191" y="3223931"/>
            <a:ext cx="1101026" cy="96641"/>
          </a:xfrm>
          <a:prstGeom prst="bentConnector3">
            <a:avLst>
              <a:gd name="adj1" fmla="val 835"/>
            </a:avLst>
          </a:prstGeom>
          <a:noFill/>
          <a:ln w="19050" cap="flat" cmpd="sng" algn="ctr">
            <a:solidFill>
              <a:srgbClr val="4472C4">
                <a:lumMod val="50000"/>
              </a:srgbClr>
            </a:solidFill>
            <a:prstDash val="solid"/>
            <a:miter lim="800000"/>
          </a:ln>
          <a:effectLst/>
        </p:spPr>
      </p:cxnSp>
      <p:cxnSp>
        <p:nvCxnSpPr>
          <p:cNvPr id="64" name="Connector: Elbow 63">
            <a:extLst>
              <a:ext uri="{FF2B5EF4-FFF2-40B4-BE49-F238E27FC236}">
                <a16:creationId xmlns:a16="http://schemas.microsoft.com/office/drawing/2014/main" id="{691FA243-0573-4F0F-896F-3507E3A11FBC}"/>
              </a:ext>
            </a:extLst>
          </p:cNvPr>
          <p:cNvCxnSpPr>
            <a:cxnSpLocks/>
          </p:cNvCxnSpPr>
          <p:nvPr/>
        </p:nvCxnSpPr>
        <p:spPr>
          <a:xfrm rot="5400000">
            <a:off x="7058713" y="3625106"/>
            <a:ext cx="564032" cy="125101"/>
          </a:xfrm>
          <a:prstGeom prst="bentConnector3">
            <a:avLst>
              <a:gd name="adj1" fmla="val 716"/>
            </a:avLst>
          </a:prstGeom>
          <a:noFill/>
          <a:ln w="19050" cap="flat" cmpd="sng" algn="ctr">
            <a:solidFill>
              <a:srgbClr val="4472C4">
                <a:lumMod val="50000"/>
              </a:srgbClr>
            </a:solidFill>
            <a:prstDash val="solid"/>
            <a:miter lim="800000"/>
          </a:ln>
          <a:effectLst/>
        </p:spPr>
      </p:cxnSp>
      <p:cxnSp>
        <p:nvCxnSpPr>
          <p:cNvPr id="8" name="Straight Connector 7">
            <a:extLst>
              <a:ext uri="{FF2B5EF4-FFF2-40B4-BE49-F238E27FC236}">
                <a16:creationId xmlns:a16="http://schemas.microsoft.com/office/drawing/2014/main" id="{81312F18-5AC3-4E67-A034-4F73344BA29D}"/>
              </a:ext>
            </a:extLst>
          </p:cNvPr>
          <p:cNvCxnSpPr>
            <a:cxnSpLocks/>
          </p:cNvCxnSpPr>
          <p:nvPr/>
        </p:nvCxnSpPr>
        <p:spPr>
          <a:xfrm flipV="1">
            <a:off x="609873" y="805077"/>
            <a:ext cx="0" cy="4213491"/>
          </a:xfrm>
          <a:prstGeom prst="line">
            <a:avLst/>
          </a:prstGeom>
          <a:ln w="19050"/>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B1C28566-350F-489B-BF5E-4619F3858261}"/>
              </a:ext>
            </a:extLst>
          </p:cNvPr>
          <p:cNvCxnSpPr>
            <a:cxnSpLocks/>
          </p:cNvCxnSpPr>
          <p:nvPr/>
        </p:nvCxnSpPr>
        <p:spPr>
          <a:xfrm>
            <a:off x="609873" y="820882"/>
            <a:ext cx="562438" cy="0"/>
          </a:xfrm>
          <a:prstGeom prst="line">
            <a:avLst/>
          </a:prstGeom>
          <a:ln w="19050"/>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7D4EC3C9-D258-457B-B725-51A49EB87731}"/>
              </a:ext>
            </a:extLst>
          </p:cNvPr>
          <p:cNvSpPr txBox="1"/>
          <p:nvPr/>
        </p:nvSpPr>
        <p:spPr>
          <a:xfrm>
            <a:off x="1123323" y="654466"/>
            <a:ext cx="4499264" cy="338554"/>
          </a:xfrm>
          <a:prstGeom prst="rect">
            <a:avLst/>
          </a:prstGeom>
          <a:noFill/>
        </p:spPr>
        <p:txBody>
          <a:bodyPr wrap="square" rtlCol="0">
            <a:spAutoFit/>
          </a:bodyPr>
          <a:lstStyle/>
          <a:p>
            <a:r>
              <a:rPr lang="en-US" sz="1600" dirty="0">
                <a:solidFill>
                  <a:srgbClr val="000000"/>
                </a:solidFill>
                <a:latin typeface="Calibri" panose="020F0502020204030204" pitchFamily="34" charset="0"/>
                <a:cs typeface="Calibri" panose="020F0502020204030204" pitchFamily="34" charset="0"/>
              </a:rPr>
              <a:t>Prevention of antimicrobial resistance </a:t>
            </a:r>
          </a:p>
        </p:txBody>
      </p:sp>
    </p:spTree>
    <p:extLst>
      <p:ext uri="{BB962C8B-B14F-4D97-AF65-F5344CB8AC3E}">
        <p14:creationId xmlns:p14="http://schemas.microsoft.com/office/powerpoint/2010/main" val="172656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D187-EB66-4715-A5F0-0A5CC52612F3}"/>
              </a:ext>
            </a:extLst>
          </p:cNvPr>
          <p:cNvSpPr>
            <a:spLocks noGrp="1"/>
          </p:cNvSpPr>
          <p:nvPr>
            <p:ph type="title"/>
          </p:nvPr>
        </p:nvSpPr>
        <p:spPr>
          <a:xfrm>
            <a:off x="457200" y="274638"/>
            <a:ext cx="7611466" cy="1143000"/>
          </a:xfrm>
        </p:spPr>
        <p:txBody>
          <a:bodyPr/>
          <a:lstStyle/>
          <a:p>
            <a:r>
              <a:rPr lang="en-US" dirty="0"/>
              <a:t>Immunization Is A “Best Buy” For Health And Achieves Clear Results, Yet More Needs To Be Done (1 of 2)</a:t>
            </a:r>
          </a:p>
        </p:txBody>
      </p:sp>
      <p:sp>
        <p:nvSpPr>
          <p:cNvPr id="3" name="Content Placeholder 2">
            <a:extLst>
              <a:ext uri="{FF2B5EF4-FFF2-40B4-BE49-F238E27FC236}">
                <a16:creationId xmlns:a16="http://schemas.microsoft.com/office/drawing/2014/main" id="{45937ECD-5327-46EF-A63B-1297DD15ABBB}"/>
              </a:ext>
            </a:extLst>
          </p:cNvPr>
          <p:cNvSpPr>
            <a:spLocks noGrp="1"/>
          </p:cNvSpPr>
          <p:nvPr>
            <p:ph idx="1"/>
          </p:nvPr>
        </p:nvSpPr>
        <p:spPr>
          <a:xfrm>
            <a:off x="457200" y="1417638"/>
            <a:ext cx="8229600" cy="4202523"/>
          </a:xfrm>
        </p:spPr>
        <p:txBody>
          <a:bodyPr>
            <a:normAutofit/>
          </a:bodyPr>
          <a:lstStyle/>
          <a:p>
            <a:r>
              <a:rPr lang="en-US" sz="1900" dirty="0"/>
              <a:t>Immunization is one of the most cost-effective health interventions that exist today. </a:t>
            </a:r>
          </a:p>
          <a:p>
            <a:endParaRPr lang="en-US" sz="1900" dirty="0"/>
          </a:p>
          <a:p>
            <a:r>
              <a:rPr lang="en-US" sz="1900" dirty="0"/>
              <a:t>In other words, resources spent on immunization bring greater benefits than the same resources spent on most other health interventions.</a:t>
            </a:r>
          </a:p>
          <a:p>
            <a:endParaRPr lang="en-US" dirty="0"/>
          </a:p>
          <a:p>
            <a:r>
              <a:rPr lang="en-US" dirty="0"/>
              <a:t>For example, a 2009 study modelling the cost-effectiveness of rotavirus vaccine introduction in Gavi countries found that the cost per disability adjusted life year (DALY) would be $43 over the period 2008 to 2025, making it very cost-effective.*</a:t>
            </a:r>
          </a:p>
        </p:txBody>
      </p:sp>
      <p:sp>
        <p:nvSpPr>
          <p:cNvPr id="5" name="Slide Number Placeholder 4">
            <a:extLst>
              <a:ext uri="{FF2B5EF4-FFF2-40B4-BE49-F238E27FC236}">
                <a16:creationId xmlns:a16="http://schemas.microsoft.com/office/drawing/2014/main" id="{AEC4AF49-61C6-494F-A70A-2D57AEE393DA}"/>
              </a:ext>
            </a:extLst>
          </p:cNvPr>
          <p:cNvSpPr>
            <a:spLocks noGrp="1"/>
          </p:cNvSpPr>
          <p:nvPr>
            <p:ph type="sldNum" sz="quarter" idx="4"/>
          </p:nvPr>
        </p:nvSpPr>
        <p:spPr/>
        <p:txBody>
          <a:body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4</a:t>
            </a:fld>
            <a:endParaRPr lang="en-US" dirty="0">
              <a:solidFill>
                <a:srgbClr val="E32726"/>
              </a:solidFill>
              <a:latin typeface="Arial"/>
              <a:cs typeface="Arial"/>
            </a:endParaRPr>
          </a:p>
        </p:txBody>
      </p:sp>
      <p:sp>
        <p:nvSpPr>
          <p:cNvPr id="4" name="TextBox 3">
            <a:extLst>
              <a:ext uri="{FF2B5EF4-FFF2-40B4-BE49-F238E27FC236}">
                <a16:creationId xmlns:a16="http://schemas.microsoft.com/office/drawing/2014/main" id="{01333982-2CD0-44FF-B96D-E760D7E081FE}"/>
              </a:ext>
            </a:extLst>
          </p:cNvPr>
          <p:cNvSpPr txBox="1"/>
          <p:nvPr/>
        </p:nvSpPr>
        <p:spPr>
          <a:xfrm>
            <a:off x="457200" y="5056888"/>
            <a:ext cx="8229600" cy="677108"/>
          </a:xfrm>
          <a:prstGeom prst="rect">
            <a:avLst/>
          </a:prstGeom>
          <a:noFill/>
        </p:spPr>
        <p:txBody>
          <a:bodyPr wrap="square" rtlCol="0">
            <a:spAutoFit/>
          </a:bodyPr>
          <a:lstStyle/>
          <a:p>
            <a:r>
              <a:rPr lang="en-US" sz="1400" dirty="0"/>
              <a:t>*</a:t>
            </a:r>
            <a:r>
              <a:rPr lang="en-US" sz="1200" dirty="0"/>
              <a:t>Atherly et al. Rotavirus Vaccination: Cost-Effectiveness and Impact on Child Mortality  in Developing Countries, </a:t>
            </a:r>
            <a:r>
              <a:rPr lang="en-US" sz="1200" i="1" dirty="0"/>
              <a:t>The Journal of Infectious Diseases</a:t>
            </a:r>
            <a:r>
              <a:rPr lang="en-US" sz="1200" dirty="0"/>
              <a:t>, Volume 200, Issue Supplement_1, 1 November 2009, Pages S28–S38, </a:t>
            </a:r>
            <a:r>
              <a:rPr lang="en-US" sz="1200" dirty="0">
                <a:hlinkClick r:id="rId3"/>
              </a:rPr>
              <a:t>https://doi.org/10.1086/605033</a:t>
            </a:r>
            <a:r>
              <a:rPr lang="en-US" sz="1200" dirty="0"/>
              <a:t> </a:t>
            </a:r>
          </a:p>
        </p:txBody>
      </p:sp>
      <p:sp>
        <p:nvSpPr>
          <p:cNvPr id="6" name="Star: 6 Points 5">
            <a:extLst>
              <a:ext uri="{FF2B5EF4-FFF2-40B4-BE49-F238E27FC236}">
                <a16:creationId xmlns:a16="http://schemas.microsoft.com/office/drawing/2014/main" id="{3A256296-3293-4D70-B009-E8FA05B1A2F4}"/>
              </a:ext>
            </a:extLst>
          </p:cNvPr>
          <p:cNvSpPr/>
          <p:nvPr/>
        </p:nvSpPr>
        <p:spPr>
          <a:xfrm>
            <a:off x="7760525" y="176100"/>
            <a:ext cx="1036467" cy="886742"/>
          </a:xfrm>
          <a:prstGeom prst="star6">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b="1" dirty="0"/>
              <a:t>Key Message</a:t>
            </a:r>
          </a:p>
        </p:txBody>
      </p:sp>
    </p:spTree>
    <p:extLst>
      <p:ext uri="{BB962C8B-B14F-4D97-AF65-F5344CB8AC3E}">
        <p14:creationId xmlns:p14="http://schemas.microsoft.com/office/powerpoint/2010/main" val="165823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D187-EB66-4715-A5F0-0A5CC52612F3}"/>
              </a:ext>
            </a:extLst>
          </p:cNvPr>
          <p:cNvSpPr>
            <a:spLocks noGrp="1"/>
          </p:cNvSpPr>
          <p:nvPr>
            <p:ph type="title"/>
          </p:nvPr>
        </p:nvSpPr>
        <p:spPr>
          <a:xfrm>
            <a:off x="457200" y="274638"/>
            <a:ext cx="7611466" cy="1143000"/>
          </a:xfrm>
        </p:spPr>
        <p:txBody>
          <a:bodyPr/>
          <a:lstStyle/>
          <a:p>
            <a:r>
              <a:rPr lang="en-US" dirty="0"/>
              <a:t>Immunization Is A “Best Buy” For Health And Achieves Clear Results, Yet More Needs To Be Done (2/2)</a:t>
            </a:r>
          </a:p>
        </p:txBody>
      </p:sp>
      <p:sp>
        <p:nvSpPr>
          <p:cNvPr id="3" name="Content Placeholder 2">
            <a:extLst>
              <a:ext uri="{FF2B5EF4-FFF2-40B4-BE49-F238E27FC236}">
                <a16:creationId xmlns:a16="http://schemas.microsoft.com/office/drawing/2014/main" id="{45937ECD-5327-46EF-A63B-1297DD15ABBB}"/>
              </a:ext>
            </a:extLst>
          </p:cNvPr>
          <p:cNvSpPr>
            <a:spLocks noGrp="1"/>
          </p:cNvSpPr>
          <p:nvPr>
            <p:ph idx="1"/>
          </p:nvPr>
        </p:nvSpPr>
        <p:spPr>
          <a:xfrm>
            <a:off x="457200" y="1417638"/>
            <a:ext cx="8229600" cy="4202523"/>
          </a:xfrm>
        </p:spPr>
        <p:txBody>
          <a:bodyPr>
            <a:normAutofit/>
          </a:bodyPr>
          <a:lstStyle/>
          <a:p>
            <a:r>
              <a:rPr lang="en-US" sz="1900" dirty="0"/>
              <a:t>With the introduction of new suppliers and international efforts to shape markets, prices of many vaccines have fallen, making them even more cost-effective.</a:t>
            </a:r>
          </a:p>
          <a:p>
            <a:pPr marL="0" indent="0">
              <a:buNone/>
            </a:pPr>
            <a:endParaRPr lang="en-US" sz="1900" dirty="0"/>
          </a:p>
          <a:p>
            <a:r>
              <a:rPr lang="en-US" sz="1900" dirty="0"/>
              <a:t>For example, the five-in-one vaccine “pentavalent” cost US$3.60 per dose through UNICEF Procurement Services in 2005. In 2017, it is available for $0.85 per dose.</a:t>
            </a:r>
          </a:p>
          <a:p>
            <a:pPr marL="0" indent="0">
              <a:buNone/>
            </a:pPr>
            <a:endParaRPr lang="en-US" sz="1900" dirty="0"/>
          </a:p>
          <a:p>
            <a:r>
              <a:rPr lang="en-US" sz="1900" dirty="0"/>
              <a:t>More competition and choices are expected in the years to come.</a:t>
            </a:r>
          </a:p>
          <a:p>
            <a:endParaRPr lang="en-US" sz="1900" dirty="0"/>
          </a:p>
          <a:p>
            <a:r>
              <a:rPr lang="en-US" sz="1900" dirty="0"/>
              <a:t>Manufacturers have made price agreements to continue affordable prices after Gavi transition.</a:t>
            </a:r>
          </a:p>
        </p:txBody>
      </p:sp>
      <p:sp>
        <p:nvSpPr>
          <p:cNvPr id="5" name="Slide Number Placeholder 4">
            <a:extLst>
              <a:ext uri="{FF2B5EF4-FFF2-40B4-BE49-F238E27FC236}">
                <a16:creationId xmlns:a16="http://schemas.microsoft.com/office/drawing/2014/main" id="{AEC4AF49-61C6-494F-A70A-2D57AEE393DA}"/>
              </a:ext>
            </a:extLst>
          </p:cNvPr>
          <p:cNvSpPr>
            <a:spLocks noGrp="1"/>
          </p:cNvSpPr>
          <p:nvPr>
            <p:ph type="sldNum" sz="quarter" idx="4"/>
          </p:nvPr>
        </p:nvSpPr>
        <p:spPr/>
        <p:txBody>
          <a:body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5</a:t>
            </a:fld>
            <a:endParaRPr lang="en-US" dirty="0">
              <a:solidFill>
                <a:srgbClr val="E32726"/>
              </a:solidFill>
              <a:latin typeface="Arial"/>
              <a:cs typeface="Arial"/>
            </a:endParaRPr>
          </a:p>
        </p:txBody>
      </p:sp>
      <p:sp>
        <p:nvSpPr>
          <p:cNvPr id="6" name="Star: 6 Points 5">
            <a:extLst>
              <a:ext uri="{FF2B5EF4-FFF2-40B4-BE49-F238E27FC236}">
                <a16:creationId xmlns:a16="http://schemas.microsoft.com/office/drawing/2014/main" id="{3A256296-3293-4D70-B009-E8FA05B1A2F4}"/>
              </a:ext>
            </a:extLst>
          </p:cNvPr>
          <p:cNvSpPr/>
          <p:nvPr/>
        </p:nvSpPr>
        <p:spPr>
          <a:xfrm>
            <a:off x="7760525" y="176100"/>
            <a:ext cx="1036467" cy="886742"/>
          </a:xfrm>
          <a:prstGeom prst="star6">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b="1" dirty="0"/>
              <a:t>Key Message</a:t>
            </a:r>
          </a:p>
        </p:txBody>
      </p:sp>
    </p:spTree>
    <p:extLst>
      <p:ext uri="{BB962C8B-B14F-4D97-AF65-F5344CB8AC3E}">
        <p14:creationId xmlns:p14="http://schemas.microsoft.com/office/powerpoint/2010/main" val="11510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758A-559A-4713-8213-7162F3188602}"/>
              </a:ext>
            </a:extLst>
          </p:cNvPr>
          <p:cNvSpPr>
            <a:spLocks noGrp="1"/>
          </p:cNvSpPr>
          <p:nvPr>
            <p:ph type="title"/>
          </p:nvPr>
        </p:nvSpPr>
        <p:spPr>
          <a:xfrm>
            <a:off x="457200" y="274638"/>
            <a:ext cx="7457846" cy="1143000"/>
          </a:xfrm>
        </p:spPr>
        <p:txBody>
          <a:bodyPr/>
          <a:lstStyle/>
          <a:p>
            <a:r>
              <a:rPr lang="en-US" dirty="0"/>
              <a:t>Immunization Leads To Reduced Future Burden On Health System</a:t>
            </a:r>
          </a:p>
        </p:txBody>
      </p:sp>
      <p:sp>
        <p:nvSpPr>
          <p:cNvPr id="3" name="Content Placeholder 2">
            <a:extLst>
              <a:ext uri="{FF2B5EF4-FFF2-40B4-BE49-F238E27FC236}">
                <a16:creationId xmlns:a16="http://schemas.microsoft.com/office/drawing/2014/main" id="{3A3C0213-F697-4963-8E25-043BD5401A89}"/>
              </a:ext>
            </a:extLst>
          </p:cNvPr>
          <p:cNvSpPr>
            <a:spLocks noGrp="1"/>
          </p:cNvSpPr>
          <p:nvPr>
            <p:ph idx="1"/>
          </p:nvPr>
        </p:nvSpPr>
        <p:spPr>
          <a:xfrm>
            <a:off x="457200" y="1417638"/>
            <a:ext cx="8229600" cy="4251161"/>
          </a:xfrm>
        </p:spPr>
        <p:txBody>
          <a:bodyPr/>
          <a:lstStyle/>
          <a:p>
            <a:r>
              <a:rPr lang="en-US" dirty="0"/>
              <a:t>By preventing infectious disease, immunization can free up scarce health resources to address other priorities, including noncommunicable diseases.</a:t>
            </a:r>
          </a:p>
          <a:p>
            <a:pPr lvl="1"/>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2AF91557-4042-4D25-A1EE-03563ED14A53}"/>
              </a:ext>
            </a:extLst>
          </p:cNvPr>
          <p:cNvSpPr>
            <a:spLocks noGrp="1"/>
          </p:cNvSpPr>
          <p:nvPr>
            <p:ph type="sldNum" sz="quarter" idx="4"/>
          </p:nvPr>
        </p:nvSpPr>
        <p:spPr/>
        <p:txBody>
          <a:body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6</a:t>
            </a:fld>
            <a:endParaRPr lang="en-US" dirty="0">
              <a:solidFill>
                <a:srgbClr val="E32726"/>
              </a:solidFill>
              <a:latin typeface="Arial"/>
              <a:cs typeface="Arial"/>
            </a:endParaRPr>
          </a:p>
        </p:txBody>
      </p:sp>
      <p:sp>
        <p:nvSpPr>
          <p:cNvPr id="6" name="Star: 6 Points 5">
            <a:extLst>
              <a:ext uri="{FF2B5EF4-FFF2-40B4-BE49-F238E27FC236}">
                <a16:creationId xmlns:a16="http://schemas.microsoft.com/office/drawing/2014/main" id="{D67A25E7-C6FC-4BBB-A283-A5EE8BC98534}"/>
              </a:ext>
            </a:extLst>
          </p:cNvPr>
          <p:cNvSpPr/>
          <p:nvPr/>
        </p:nvSpPr>
        <p:spPr>
          <a:xfrm>
            <a:off x="7760525" y="176100"/>
            <a:ext cx="1036467" cy="886742"/>
          </a:xfrm>
          <a:prstGeom prst="star6">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b="1" dirty="0"/>
              <a:t>Key Message</a:t>
            </a:r>
          </a:p>
        </p:txBody>
      </p:sp>
    </p:spTree>
    <p:extLst>
      <p:ext uri="{BB962C8B-B14F-4D97-AF65-F5344CB8AC3E}">
        <p14:creationId xmlns:p14="http://schemas.microsoft.com/office/powerpoint/2010/main" val="1687845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758A-559A-4713-8213-7162F3188602}"/>
              </a:ext>
            </a:extLst>
          </p:cNvPr>
          <p:cNvSpPr>
            <a:spLocks noGrp="1"/>
          </p:cNvSpPr>
          <p:nvPr>
            <p:ph type="title"/>
          </p:nvPr>
        </p:nvSpPr>
        <p:spPr>
          <a:xfrm>
            <a:off x="457200" y="274638"/>
            <a:ext cx="7457846" cy="1143000"/>
          </a:xfrm>
        </p:spPr>
        <p:txBody>
          <a:bodyPr>
            <a:normAutofit fontScale="90000"/>
          </a:bodyPr>
          <a:lstStyle/>
          <a:p>
            <a:r>
              <a:rPr lang="en-US" dirty="0"/>
              <a:t>Immunization programs are more than funding vaccines—we need to fully fund the operational costs of programs and delivery strategies</a:t>
            </a:r>
          </a:p>
        </p:txBody>
      </p:sp>
      <p:sp>
        <p:nvSpPr>
          <p:cNvPr id="3" name="Content Placeholder 2">
            <a:extLst>
              <a:ext uri="{FF2B5EF4-FFF2-40B4-BE49-F238E27FC236}">
                <a16:creationId xmlns:a16="http://schemas.microsoft.com/office/drawing/2014/main" id="{3A3C0213-F697-4963-8E25-043BD5401A89}"/>
              </a:ext>
            </a:extLst>
          </p:cNvPr>
          <p:cNvSpPr>
            <a:spLocks noGrp="1"/>
          </p:cNvSpPr>
          <p:nvPr>
            <p:ph idx="1"/>
          </p:nvPr>
        </p:nvSpPr>
        <p:spPr>
          <a:xfrm>
            <a:off x="457200" y="1417638"/>
            <a:ext cx="8229600" cy="4251161"/>
          </a:xfrm>
        </p:spPr>
        <p:txBody>
          <a:bodyPr>
            <a:normAutofit lnSpcReduction="10000"/>
          </a:bodyPr>
          <a:lstStyle/>
          <a:p>
            <a:r>
              <a:rPr lang="en-US" dirty="0"/>
              <a:t>Programs depend not only on vaccines but all the program elements to effectively deliver them and monitor progress:  </a:t>
            </a:r>
          </a:p>
          <a:p>
            <a:pPr lvl="1"/>
            <a:r>
              <a:rPr lang="en-US" dirty="0"/>
              <a:t>supply chain systems</a:t>
            </a:r>
          </a:p>
          <a:p>
            <a:pPr lvl="1"/>
            <a:r>
              <a:rPr lang="en-US" dirty="0"/>
              <a:t>monitoring and surveillance</a:t>
            </a:r>
          </a:p>
          <a:p>
            <a:pPr lvl="1"/>
            <a:r>
              <a:rPr lang="en-US" dirty="0"/>
              <a:t>planning and supportive supervision</a:t>
            </a:r>
          </a:p>
          <a:p>
            <a:pPr lvl="1"/>
            <a:r>
              <a:rPr lang="en-US" dirty="0"/>
              <a:t>staff training</a:t>
            </a:r>
          </a:p>
          <a:p>
            <a:pPr lvl="1"/>
            <a:r>
              <a:rPr lang="en-US" dirty="0"/>
              <a:t>Outreach</a:t>
            </a:r>
          </a:p>
          <a:p>
            <a:pPr lvl="1"/>
            <a:endParaRPr lang="en-US" dirty="0"/>
          </a:p>
          <a:p>
            <a:r>
              <a:rPr lang="en-US" dirty="0"/>
              <a:t>To deliver immunization services efficiently, these non-vaccine operational costs must be adequately funded as well, otherwise investments in vaccines could be wasted</a:t>
            </a:r>
          </a:p>
          <a:p>
            <a:pPr lvl="1"/>
            <a:endParaRPr lang="en-US" dirty="0"/>
          </a:p>
          <a:p>
            <a:r>
              <a:rPr lang="en-US" dirty="0"/>
              <a:t>Immunization programs depend on strong primary health care systems</a:t>
            </a:r>
          </a:p>
          <a:p>
            <a:pPr marL="0" indent="0">
              <a:buNone/>
            </a:pPr>
            <a:endParaRPr lang="en-US" dirty="0"/>
          </a:p>
        </p:txBody>
      </p:sp>
      <p:sp>
        <p:nvSpPr>
          <p:cNvPr id="5" name="Slide Number Placeholder 4">
            <a:extLst>
              <a:ext uri="{FF2B5EF4-FFF2-40B4-BE49-F238E27FC236}">
                <a16:creationId xmlns:a16="http://schemas.microsoft.com/office/drawing/2014/main" id="{2AF91557-4042-4D25-A1EE-03563ED14A53}"/>
              </a:ext>
            </a:extLst>
          </p:cNvPr>
          <p:cNvSpPr>
            <a:spLocks noGrp="1"/>
          </p:cNvSpPr>
          <p:nvPr>
            <p:ph type="sldNum" sz="quarter" idx="4"/>
          </p:nvPr>
        </p:nvSpPr>
        <p:spPr/>
        <p:txBody>
          <a:bodyPr/>
          <a:lstStyle/>
          <a:p>
            <a:r>
              <a:rPr lang="en-US" dirty="0">
                <a:solidFill>
                  <a:schemeClr val="tx2"/>
                </a:solidFill>
                <a:latin typeface="Arial"/>
                <a:cs typeface="Arial"/>
              </a:rPr>
              <a:t>www.lnct.global </a:t>
            </a:r>
            <a:r>
              <a:rPr lang="en-US" dirty="0">
                <a:latin typeface="Arial"/>
                <a:cs typeface="Arial"/>
              </a:rPr>
              <a:t>| </a:t>
            </a:r>
            <a:fld id="{2459FD92-E8AB-4F86-BA9A-090210CAFD7B}" type="slidenum">
              <a:rPr lang="en-US" smtClean="0">
                <a:latin typeface="Arial"/>
                <a:cs typeface="Arial"/>
              </a:rPr>
              <a:pPr/>
              <a:t>7</a:t>
            </a:fld>
            <a:endParaRPr lang="en-US" dirty="0">
              <a:solidFill>
                <a:srgbClr val="E32726"/>
              </a:solidFill>
              <a:latin typeface="Arial"/>
              <a:cs typeface="Arial"/>
            </a:endParaRPr>
          </a:p>
        </p:txBody>
      </p:sp>
      <p:sp>
        <p:nvSpPr>
          <p:cNvPr id="6" name="Star: 6 Points 5">
            <a:extLst>
              <a:ext uri="{FF2B5EF4-FFF2-40B4-BE49-F238E27FC236}">
                <a16:creationId xmlns:a16="http://schemas.microsoft.com/office/drawing/2014/main" id="{D67A25E7-C6FC-4BBB-A283-A5EE8BC98534}"/>
              </a:ext>
            </a:extLst>
          </p:cNvPr>
          <p:cNvSpPr/>
          <p:nvPr/>
        </p:nvSpPr>
        <p:spPr>
          <a:xfrm>
            <a:off x="7760525" y="176100"/>
            <a:ext cx="1036467" cy="886742"/>
          </a:xfrm>
          <a:prstGeom prst="star6">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b="1" dirty="0"/>
              <a:t>Key Message</a:t>
            </a:r>
          </a:p>
        </p:txBody>
      </p:sp>
    </p:spTree>
    <p:extLst>
      <p:ext uri="{BB962C8B-B14F-4D97-AF65-F5344CB8AC3E}">
        <p14:creationId xmlns:p14="http://schemas.microsoft.com/office/powerpoint/2010/main" val="3265185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12B5-FE99-4A0D-B4F1-4AB69D7EA0FE}"/>
              </a:ext>
            </a:extLst>
          </p:cNvPr>
          <p:cNvSpPr>
            <a:spLocks noGrp="1"/>
          </p:cNvSpPr>
          <p:nvPr>
            <p:ph type="title"/>
          </p:nvPr>
        </p:nvSpPr>
        <p:spPr>
          <a:xfrm>
            <a:off x="457200" y="274638"/>
            <a:ext cx="7706563" cy="1143000"/>
          </a:xfrm>
        </p:spPr>
        <p:txBody>
          <a:bodyPr>
            <a:normAutofit/>
          </a:bodyPr>
          <a:lstStyle/>
          <a:p>
            <a:r>
              <a:rPr lang="en-US" sz="2200" dirty="0"/>
              <a:t>Using Data to Show that Your Country’s Immunization Achieves Efficient Results (and more needs to be done) (1/3)</a:t>
            </a:r>
          </a:p>
        </p:txBody>
      </p:sp>
      <p:graphicFrame>
        <p:nvGraphicFramePr>
          <p:cNvPr id="6" name="Content Placeholder 5">
            <a:extLst>
              <a:ext uri="{FF2B5EF4-FFF2-40B4-BE49-F238E27FC236}">
                <a16:creationId xmlns:a16="http://schemas.microsoft.com/office/drawing/2014/main" id="{F626D1D3-5C32-46A4-BCA3-370B805395BA}"/>
              </a:ext>
            </a:extLst>
          </p:cNvPr>
          <p:cNvGraphicFramePr>
            <a:graphicFrameLocks noGrp="1"/>
          </p:cNvGraphicFramePr>
          <p:nvPr>
            <p:ph idx="1"/>
            <p:extLst>
              <p:ext uri="{D42A27DB-BD31-4B8C-83A1-F6EECF244321}">
                <p14:modId xmlns:p14="http://schemas.microsoft.com/office/powerpoint/2010/main" val="1217171572"/>
              </p:ext>
            </p:extLst>
          </p:nvPr>
        </p:nvGraphicFramePr>
        <p:xfrm>
          <a:off x="457200" y="1417638"/>
          <a:ext cx="8229600" cy="2682240"/>
        </p:xfrm>
        <a:graphic>
          <a:graphicData uri="http://schemas.openxmlformats.org/drawingml/2006/table">
            <a:tbl>
              <a:tblPr firstRow="1" bandRow="1">
                <a:tableStyleId>{5C22544A-7EE6-4342-B048-85BDC9FD1C3A}</a:tableStyleId>
              </a:tblPr>
              <a:tblGrid>
                <a:gridCol w="2664542">
                  <a:extLst>
                    <a:ext uri="{9D8B030D-6E8A-4147-A177-3AD203B41FA5}">
                      <a16:colId xmlns:a16="http://schemas.microsoft.com/office/drawing/2014/main" val="390586330"/>
                    </a:ext>
                  </a:extLst>
                </a:gridCol>
                <a:gridCol w="5565058">
                  <a:extLst>
                    <a:ext uri="{9D8B030D-6E8A-4147-A177-3AD203B41FA5}">
                      <a16:colId xmlns:a16="http://schemas.microsoft.com/office/drawing/2014/main" val="1200782510"/>
                    </a:ext>
                  </a:extLst>
                </a:gridCol>
              </a:tblGrid>
              <a:tr h="358878">
                <a:tc>
                  <a:txBody>
                    <a:bodyPr/>
                    <a:lstStyle/>
                    <a:p>
                      <a:r>
                        <a:rPr lang="en-US" dirty="0"/>
                        <a:t>Data Requirements</a:t>
                      </a:r>
                    </a:p>
                  </a:txBody>
                  <a:tcPr/>
                </a:tc>
                <a:tc>
                  <a:txBody>
                    <a:bodyPr/>
                    <a:lstStyle/>
                    <a:p>
                      <a:r>
                        <a:rPr lang="en-US" dirty="0"/>
                        <a:t>Hypothetical Analysis Example:</a:t>
                      </a:r>
                    </a:p>
                  </a:txBody>
                  <a:tcPr/>
                </a:tc>
                <a:extLst>
                  <a:ext uri="{0D108BD9-81ED-4DB2-BD59-A6C34878D82A}">
                    <a16:rowId xmlns:a16="http://schemas.microsoft.com/office/drawing/2014/main" val="1738736081"/>
                  </a:ext>
                </a:extLst>
              </a:tr>
              <a:tr h="382523">
                <a:tc>
                  <a:txBody>
                    <a:bodyPr/>
                    <a:lstStyle/>
                    <a:p>
                      <a:r>
                        <a:rPr lang="en-US" sz="1400" dirty="0"/>
                        <a:t>EPI vaccine expenditures, total population</a:t>
                      </a:r>
                    </a:p>
                  </a:txBody>
                  <a:tcPr anchor="ctr"/>
                </a:tc>
                <a:tc>
                  <a:txBody>
                    <a:bodyPr/>
                    <a:lstStyle/>
                    <a:p>
                      <a:r>
                        <a:rPr lang="en-US" sz="1400" dirty="0"/>
                        <a:t>Vaccines are a powerful investment, and they are inexpensive.  Our country spends $0.76 per capita on EPI vaccines.  This has allowed us to achieve large health gains.  Modest increases in costs will allow even more gains.</a:t>
                      </a:r>
                    </a:p>
                  </a:txBody>
                  <a:tcPr/>
                </a:tc>
                <a:extLst>
                  <a:ext uri="{0D108BD9-81ED-4DB2-BD59-A6C34878D82A}">
                    <a16:rowId xmlns:a16="http://schemas.microsoft.com/office/drawing/2014/main" val="1356373849"/>
                  </a:ext>
                </a:extLst>
              </a:tr>
              <a:tr h="382523">
                <a:tc>
                  <a:txBody>
                    <a:bodyPr/>
                    <a:lstStyle/>
                    <a:p>
                      <a:endParaRPr lang="en-US" sz="1400" kern="1200" dirty="0">
                        <a:solidFill>
                          <a:schemeClr val="dk1"/>
                        </a:solidFill>
                        <a:latin typeface="+mn-lt"/>
                        <a:ea typeface="+mn-ea"/>
                        <a:cs typeface="+mn-cs"/>
                      </a:endParaRPr>
                    </a:p>
                    <a:p>
                      <a:r>
                        <a:rPr lang="en-US" sz="1400" kern="1200" dirty="0">
                          <a:solidFill>
                            <a:schemeClr val="dk1"/>
                          </a:solidFill>
                          <a:latin typeface="+mn-lt"/>
                          <a:ea typeface="+mn-ea"/>
                          <a:cs typeface="+mn-cs"/>
                        </a:rPr>
                        <a:t>Saved hospitalization costs and other examples of health system savings</a:t>
                      </a:r>
                      <a:endParaRPr lang="en-US" sz="1400" dirty="0"/>
                    </a:p>
                  </a:txBody>
                  <a:tcPr anchor="ctr"/>
                </a:tc>
                <a:tc>
                  <a:txBody>
                    <a:bodyPr/>
                    <a:lstStyle/>
                    <a:p>
                      <a:endParaRPr lang="en-US" sz="1400" kern="1200" dirty="0">
                        <a:solidFill>
                          <a:schemeClr val="dk1"/>
                        </a:solidFill>
                        <a:latin typeface="+mn-lt"/>
                        <a:ea typeface="+mn-ea"/>
                        <a:cs typeface="+mn-cs"/>
                      </a:endParaRPr>
                    </a:p>
                    <a:p>
                      <a:pPr marL="285750" indent="-285750">
                        <a:buFont typeface="Arial" panose="020B0604020202020204" pitchFamily="34" charset="0"/>
                        <a:buChar char="•"/>
                      </a:pPr>
                      <a:r>
                        <a:rPr lang="en-US" sz="1400" kern="1200" dirty="0">
                          <a:solidFill>
                            <a:schemeClr val="dk1"/>
                          </a:solidFill>
                          <a:latin typeface="+mn-lt"/>
                          <a:ea typeface="+mn-ea"/>
                          <a:cs typeface="+mn-cs"/>
                        </a:rPr>
                        <a:t>PCV prevents hospitalization costs of treating pneumonia and invasive diseases</a:t>
                      </a:r>
                    </a:p>
                    <a:p>
                      <a:pPr marL="285750" indent="-285750">
                        <a:buFont typeface="Arial" panose="020B0604020202020204" pitchFamily="34" charset="0"/>
                        <a:buChar char="•"/>
                      </a:pPr>
                      <a:r>
                        <a:rPr lang="en-US" sz="1400" kern="1200" dirty="0" err="1">
                          <a:solidFill>
                            <a:schemeClr val="dk1"/>
                          </a:solidFill>
                          <a:latin typeface="+mn-lt"/>
                          <a:ea typeface="+mn-ea"/>
                          <a:cs typeface="+mn-cs"/>
                        </a:rPr>
                        <a:t>HepB</a:t>
                      </a:r>
                      <a:r>
                        <a:rPr lang="en-US" sz="1400" kern="1200" dirty="0">
                          <a:solidFill>
                            <a:schemeClr val="dk1"/>
                          </a:solidFill>
                          <a:latin typeface="+mn-lt"/>
                          <a:ea typeface="+mn-ea"/>
                          <a:cs typeface="+mn-cs"/>
                        </a:rPr>
                        <a:t> vaccination prevents treatment costs of cirrhosis and liver cancer cases</a:t>
                      </a:r>
                    </a:p>
                    <a:p>
                      <a:endParaRPr lang="en-US" sz="1400" dirty="0"/>
                    </a:p>
                  </a:txBody>
                  <a:tcPr/>
                </a:tc>
                <a:extLst>
                  <a:ext uri="{0D108BD9-81ED-4DB2-BD59-A6C34878D82A}">
                    <a16:rowId xmlns:a16="http://schemas.microsoft.com/office/drawing/2014/main" val="1001718426"/>
                  </a:ext>
                </a:extLst>
              </a:tr>
            </a:tbl>
          </a:graphicData>
        </a:graphic>
      </p:graphicFrame>
      <p:sp>
        <p:nvSpPr>
          <p:cNvPr id="5" name="Slide Number Placeholder 4">
            <a:extLst>
              <a:ext uri="{FF2B5EF4-FFF2-40B4-BE49-F238E27FC236}">
                <a16:creationId xmlns:a16="http://schemas.microsoft.com/office/drawing/2014/main" id="{EB86234E-E7B5-49ED-9ABB-B961F5835DDE}"/>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8</a:t>
            </a:fld>
            <a:endParaRPr lang="en-US" dirty="0">
              <a:solidFill>
                <a:srgbClr val="E32726"/>
              </a:solidFill>
              <a:latin typeface="Arial"/>
              <a:cs typeface="Arial"/>
            </a:endParaRPr>
          </a:p>
        </p:txBody>
      </p:sp>
      <p:sp>
        <p:nvSpPr>
          <p:cNvPr id="7" name="Star: 6 Points 6">
            <a:extLst>
              <a:ext uri="{FF2B5EF4-FFF2-40B4-BE49-F238E27FC236}">
                <a16:creationId xmlns:a16="http://schemas.microsoft.com/office/drawing/2014/main" id="{E4A38701-78D7-4AAC-90C9-DAB7C68F6C7D}"/>
              </a:ext>
            </a:extLst>
          </p:cNvPr>
          <p:cNvSpPr/>
          <p:nvPr/>
        </p:nvSpPr>
        <p:spPr>
          <a:xfrm>
            <a:off x="8013119" y="59056"/>
            <a:ext cx="1036467" cy="886742"/>
          </a:xfrm>
          <a:prstGeom prst="star6">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b="1" dirty="0"/>
              <a:t>Data</a:t>
            </a:r>
          </a:p>
        </p:txBody>
      </p:sp>
      <p:sp>
        <p:nvSpPr>
          <p:cNvPr id="3" name="TextBox 2">
            <a:extLst>
              <a:ext uri="{FF2B5EF4-FFF2-40B4-BE49-F238E27FC236}">
                <a16:creationId xmlns:a16="http://schemas.microsoft.com/office/drawing/2014/main" id="{A032836C-114D-431B-B61B-7FE33DA5C427}"/>
              </a:ext>
            </a:extLst>
          </p:cNvPr>
          <p:cNvSpPr txBox="1"/>
          <p:nvPr/>
        </p:nvSpPr>
        <p:spPr>
          <a:xfrm>
            <a:off x="506361" y="4606413"/>
            <a:ext cx="8057536" cy="923330"/>
          </a:xfrm>
          <a:prstGeom prst="rect">
            <a:avLst/>
          </a:prstGeom>
          <a:noFill/>
          <a:ln w="28575">
            <a:solidFill>
              <a:schemeClr val="tx1"/>
            </a:solidFill>
          </a:ln>
        </p:spPr>
        <p:txBody>
          <a:bodyPr wrap="square" rtlCol="0">
            <a:spAutoFit/>
          </a:bodyPr>
          <a:lstStyle/>
          <a:p>
            <a:r>
              <a:rPr lang="en-US" dirty="0"/>
              <a:t>You may want to consider undertaking costing studies of national programs to better understand variation in costs and the cost of delivering vaccines through different strategies</a:t>
            </a:r>
          </a:p>
        </p:txBody>
      </p:sp>
    </p:spTree>
    <p:extLst>
      <p:ext uri="{BB962C8B-B14F-4D97-AF65-F5344CB8AC3E}">
        <p14:creationId xmlns:p14="http://schemas.microsoft.com/office/powerpoint/2010/main" val="877393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12B5-FE99-4A0D-B4F1-4AB69D7EA0FE}"/>
              </a:ext>
            </a:extLst>
          </p:cNvPr>
          <p:cNvSpPr>
            <a:spLocks noGrp="1"/>
          </p:cNvSpPr>
          <p:nvPr>
            <p:ph type="title"/>
          </p:nvPr>
        </p:nvSpPr>
        <p:spPr>
          <a:xfrm>
            <a:off x="457200" y="274638"/>
            <a:ext cx="7808976" cy="1143000"/>
          </a:xfrm>
        </p:spPr>
        <p:txBody>
          <a:bodyPr>
            <a:normAutofit fontScale="90000"/>
          </a:bodyPr>
          <a:lstStyle/>
          <a:p>
            <a:r>
              <a:rPr lang="en-US" dirty="0"/>
              <a:t>Using Data To Show That Your Country’s Immunization Achieves Clear Health Results (and more needs to be done) (2/3)</a:t>
            </a:r>
          </a:p>
        </p:txBody>
      </p:sp>
      <p:graphicFrame>
        <p:nvGraphicFramePr>
          <p:cNvPr id="6" name="Content Placeholder 5">
            <a:extLst>
              <a:ext uri="{FF2B5EF4-FFF2-40B4-BE49-F238E27FC236}">
                <a16:creationId xmlns:a16="http://schemas.microsoft.com/office/drawing/2014/main" id="{F626D1D3-5C32-46A4-BCA3-370B805395BA}"/>
              </a:ext>
            </a:extLst>
          </p:cNvPr>
          <p:cNvGraphicFramePr>
            <a:graphicFrameLocks noGrp="1"/>
          </p:cNvGraphicFramePr>
          <p:nvPr>
            <p:ph idx="1"/>
            <p:extLst>
              <p:ext uri="{D42A27DB-BD31-4B8C-83A1-F6EECF244321}">
                <p14:modId xmlns:p14="http://schemas.microsoft.com/office/powerpoint/2010/main" val="4257169025"/>
              </p:ext>
            </p:extLst>
          </p:nvPr>
        </p:nvGraphicFramePr>
        <p:xfrm>
          <a:off x="457200" y="1417638"/>
          <a:ext cx="8229600" cy="4389120"/>
        </p:xfrm>
        <a:graphic>
          <a:graphicData uri="http://schemas.openxmlformats.org/drawingml/2006/table">
            <a:tbl>
              <a:tblPr firstRow="1" bandRow="1">
                <a:tableStyleId>{5C22544A-7EE6-4342-B048-85BDC9FD1C3A}</a:tableStyleId>
              </a:tblPr>
              <a:tblGrid>
                <a:gridCol w="2664542">
                  <a:extLst>
                    <a:ext uri="{9D8B030D-6E8A-4147-A177-3AD203B41FA5}">
                      <a16:colId xmlns:a16="http://schemas.microsoft.com/office/drawing/2014/main" val="390586330"/>
                    </a:ext>
                  </a:extLst>
                </a:gridCol>
                <a:gridCol w="5565058">
                  <a:extLst>
                    <a:ext uri="{9D8B030D-6E8A-4147-A177-3AD203B41FA5}">
                      <a16:colId xmlns:a16="http://schemas.microsoft.com/office/drawing/2014/main" val="1200782510"/>
                    </a:ext>
                  </a:extLst>
                </a:gridCol>
              </a:tblGrid>
              <a:tr h="358878">
                <a:tc>
                  <a:txBody>
                    <a:bodyPr/>
                    <a:lstStyle/>
                    <a:p>
                      <a:r>
                        <a:rPr lang="en-US" dirty="0"/>
                        <a:t>Data Requirements</a:t>
                      </a:r>
                    </a:p>
                  </a:txBody>
                  <a:tcPr/>
                </a:tc>
                <a:tc>
                  <a:txBody>
                    <a:bodyPr/>
                    <a:lstStyle/>
                    <a:p>
                      <a:r>
                        <a:rPr lang="en-US" dirty="0"/>
                        <a:t>Hypothetical Analysis Example:</a:t>
                      </a:r>
                    </a:p>
                  </a:txBody>
                  <a:tcPr/>
                </a:tc>
                <a:extLst>
                  <a:ext uri="{0D108BD9-81ED-4DB2-BD59-A6C34878D82A}">
                    <a16:rowId xmlns:a16="http://schemas.microsoft.com/office/drawing/2014/main" val="1738736081"/>
                  </a:ext>
                </a:extLst>
              </a:tr>
              <a:tr h="828860">
                <a:tc>
                  <a:txBody>
                    <a:bodyPr/>
                    <a:lstStyle/>
                    <a:p>
                      <a:r>
                        <a:rPr lang="en-US" sz="1400" b="0" dirty="0"/>
                        <a:t>Immunization coverage, number of surviving one year old, coverage by districts</a:t>
                      </a:r>
                    </a:p>
                  </a:txBody>
                  <a:tcPr anchor="ctr"/>
                </a:tc>
                <a:tc>
                  <a:txBody>
                    <a:bodyPr/>
                    <a:lstStyle/>
                    <a:p>
                      <a:r>
                        <a:rPr lang="en-US" sz="1400" dirty="0"/>
                        <a:t>Our country has made major gains in immunization, achieving 87% coverage.  That translates to 1,035,000 fully immunized children*.  But more needs to be done…there are 155,000 unimmunized children.  There is also uneven coverage, with only 45% of children in XX district that are fully immunized.  *measured by DTP3 coverage</a:t>
                      </a:r>
                    </a:p>
                  </a:txBody>
                  <a:tcPr/>
                </a:tc>
                <a:extLst>
                  <a:ext uri="{0D108BD9-81ED-4DB2-BD59-A6C34878D82A}">
                    <a16:rowId xmlns:a16="http://schemas.microsoft.com/office/drawing/2014/main" val="2764701639"/>
                  </a:ext>
                </a:extLst>
              </a:tr>
              <a:tr h="382523">
                <a:tc>
                  <a:txBody>
                    <a:bodyPr/>
                    <a:lstStyle/>
                    <a:p>
                      <a:r>
                        <a:rPr lang="en-US" sz="1400" b="0" dirty="0"/>
                        <a:t>Outpatient visits and hospitalization admissions for a vaccine-preventable disease over time, average costs for an outpatient visit and a hospitalization</a:t>
                      </a:r>
                    </a:p>
                  </a:txBody>
                  <a:tcPr anchor="ctr"/>
                </a:tc>
                <a:tc>
                  <a:txBody>
                    <a:bodyPr/>
                    <a:lstStyle/>
                    <a:p>
                      <a:r>
                        <a:rPr lang="en-US" sz="1400" dirty="0"/>
                        <a:t>Vaccination not only improves health but can generate large savings in health costs. For example, our introduction of rotavirus vaccine is estimated to have: </a:t>
                      </a:r>
                    </a:p>
                    <a:p>
                      <a:endParaRPr lang="en-US" sz="1400" dirty="0"/>
                    </a:p>
                    <a:p>
                      <a:pPr marL="285750" indent="-285750">
                        <a:buFont typeface="Arial" panose="020B0604020202020204" pitchFamily="34" charset="0"/>
                        <a:buChar char="•"/>
                      </a:pPr>
                      <a:r>
                        <a:rPr lang="en-US" sz="1400" dirty="0"/>
                        <a:t>Cut outpatient visits for diarrheal disease from 605,000 to 190,000 per year. At an estimated costs of $27 per outpatient visit, this is a large saving.  </a:t>
                      </a:r>
                    </a:p>
                    <a:p>
                      <a:pPr marL="285750" indent="-285750">
                        <a:buFont typeface="Arial" panose="020B0604020202020204" pitchFamily="34" charset="0"/>
                        <a:buChar char="•"/>
                      </a:pPr>
                      <a:r>
                        <a:rPr lang="en-US" sz="1400" dirty="0"/>
                        <a:t>Cut hospitalizations from 16,090 to 2,250 per year. At an estimated cost of $211 per visit, this generates further savings. </a:t>
                      </a:r>
                    </a:p>
                    <a:p>
                      <a:pPr marL="285750" indent="-285750">
                        <a:buFont typeface="Arial" panose="020B0604020202020204" pitchFamily="34" charset="0"/>
                        <a:buChar char="•"/>
                      </a:pPr>
                      <a:r>
                        <a:rPr lang="en-US" sz="1400" dirty="0"/>
                        <a:t>Total savings in hospitalization and outpatient visits: US$15m annually.</a:t>
                      </a:r>
                    </a:p>
                    <a:p>
                      <a:endParaRPr lang="en-US" sz="1400" dirty="0"/>
                    </a:p>
                  </a:txBody>
                  <a:tcPr/>
                </a:tc>
                <a:extLst>
                  <a:ext uri="{0D108BD9-81ED-4DB2-BD59-A6C34878D82A}">
                    <a16:rowId xmlns:a16="http://schemas.microsoft.com/office/drawing/2014/main" val="2222840242"/>
                  </a:ext>
                </a:extLst>
              </a:tr>
            </a:tbl>
          </a:graphicData>
        </a:graphic>
      </p:graphicFrame>
      <p:sp>
        <p:nvSpPr>
          <p:cNvPr id="5" name="Slide Number Placeholder 4">
            <a:extLst>
              <a:ext uri="{FF2B5EF4-FFF2-40B4-BE49-F238E27FC236}">
                <a16:creationId xmlns:a16="http://schemas.microsoft.com/office/drawing/2014/main" id="{EB86234E-E7B5-49ED-9ABB-B961F5835DDE}"/>
              </a:ext>
            </a:extLst>
          </p:cNvPr>
          <p:cNvSpPr>
            <a:spLocks noGrp="1"/>
          </p:cNvSpPr>
          <p:nvPr>
            <p:ph type="sldNum" sz="quarter" idx="4"/>
          </p:nvPr>
        </p:nvSpPr>
        <p:spPr/>
        <p:txBody>
          <a:body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9</a:t>
            </a:fld>
            <a:endParaRPr lang="en-US" dirty="0">
              <a:solidFill>
                <a:srgbClr val="E32726"/>
              </a:solidFill>
              <a:latin typeface="Arial"/>
              <a:cs typeface="Arial"/>
            </a:endParaRPr>
          </a:p>
        </p:txBody>
      </p:sp>
      <p:sp>
        <p:nvSpPr>
          <p:cNvPr id="9" name="Star: 6 Points 8">
            <a:extLst>
              <a:ext uri="{FF2B5EF4-FFF2-40B4-BE49-F238E27FC236}">
                <a16:creationId xmlns:a16="http://schemas.microsoft.com/office/drawing/2014/main" id="{F9158093-634E-4B9A-AD58-83E8F7FE4451}"/>
              </a:ext>
            </a:extLst>
          </p:cNvPr>
          <p:cNvSpPr/>
          <p:nvPr/>
        </p:nvSpPr>
        <p:spPr>
          <a:xfrm>
            <a:off x="8020435" y="116052"/>
            <a:ext cx="1036467" cy="886742"/>
          </a:xfrm>
          <a:prstGeom prst="star6">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b="1" dirty="0"/>
              <a:t>Data</a:t>
            </a:r>
          </a:p>
        </p:txBody>
      </p:sp>
    </p:spTree>
    <p:extLst>
      <p:ext uri="{BB962C8B-B14F-4D97-AF65-F5344CB8AC3E}">
        <p14:creationId xmlns:p14="http://schemas.microsoft.com/office/powerpoint/2010/main" val="1540109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OW-Document" ma:contentTypeID="0x010100C4C8B401AAE50B4896808F1C5415D9AD007C27743072DFDD458C10732A45EA6922" ma:contentTypeVersion="18" ma:contentTypeDescription="Create a new document." ma:contentTypeScope="" ma:versionID="c6561534dfdc9b7886528db40cafc27d">
  <xsd:schema xmlns:xsd="http://www.w3.org/2001/XMLSchema" xmlns:xs="http://www.w3.org/2001/XMLSchema" xmlns:p="http://schemas.microsoft.com/office/2006/metadata/properties" xmlns:ns1="http://schemas.microsoft.com/sharepoint/v3" xmlns:ns2="2af4539b-39f3-4771-ac1a-16de5a20c394" xmlns:ns3="768c69c3-fa35-427a-bd39-62ed8a1a923f" targetNamespace="http://schemas.microsoft.com/office/2006/metadata/properties" ma:root="true" ma:fieldsID="79f9ffad7407983900b851270c6c0e65" ns1:_="" ns2:_="" ns3:_="">
    <xsd:import namespace="http://schemas.microsoft.com/sharepoint/v3"/>
    <xsd:import namespace="2af4539b-39f3-4771-ac1a-16de5a20c394"/>
    <xsd:import namespace="768c69c3-fa35-427a-bd39-62ed8a1a923f"/>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EventHashCode" minOccurs="0"/>
                <xsd:element ref="ns3:MediaServiceGenerationTime" minOccurs="0"/>
                <xsd:element ref="ns2:SharedWithUsers" minOccurs="0"/>
                <xsd:element ref="ns2:SharedWithDetails" minOccurs="0"/>
                <xsd:element ref="ns1:_ip_UnifiedCompliancePolicyProperties" minOccurs="0"/>
                <xsd:element ref="ns1:_ip_UnifiedCompliancePolicyUIAc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 ma:fieldId="{4d16009d-c514-44af-92aa-78db77815af5}" ma:taxonomyMulti="true" ma:sspId="99a65aa6-ac8d-46e4-9aa8-b40f8e8101fc" ma:termSetId="15945777-b729-482b-84e6-b6df0cc2b1a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68c69c3-fa35-427a-bd39-62ed8a1a923f"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Location" ma:index="19" nillable="true" ma:displayName="MediaServiceLocation" ma:internalName="MediaServiceLocatio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W-Author xmlns="2af4539b-39f3-4771-ac1a-16de5a20c394">
      <UserInfo>
        <DisplayName/>
        <AccountId xsi:nil="true"/>
        <AccountType/>
      </UserInfo>
    </OW-Author>
    <OW-BriefDescription xmlns="2af4539b-39f3-4771-ac1a-16de5a20c394" xsi:nil="true"/>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d8600aaf-13ee-4a11-996f-f272b3ac4916</TermId>
        </TermInfo>
      </Terms>
    </kd16009dc51444af92aa78db77815af5>
    <TaxCatchAll xmlns="2af4539b-39f3-4771-ac1a-16de5a20c394">
      <Value>270</Value>
    </TaxCatchAll>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22DF4FB-3862-44CE-9A6B-693D610474C9}">
  <ds:schemaRefs>
    <ds:schemaRef ds:uri="http://schemas.microsoft.com/sharepoint/v3/contenttype/forms"/>
  </ds:schemaRefs>
</ds:datastoreItem>
</file>

<file path=customXml/itemProps2.xml><?xml version="1.0" encoding="utf-8"?>
<ds:datastoreItem xmlns:ds="http://schemas.openxmlformats.org/officeDocument/2006/customXml" ds:itemID="{D6DB8CE6-5CAC-4BDC-8327-DCD23F59D8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f4539b-39f3-4771-ac1a-16de5a20c394"/>
    <ds:schemaRef ds:uri="768c69c3-fa35-427a-bd39-62ed8a1a92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8F70BE-E4CC-4D73-8BA0-08FE658F0A94}">
  <ds:schemaRefs>
    <ds:schemaRef ds:uri="http://schemas.microsoft.com/sharepoint/v3"/>
    <ds:schemaRef ds:uri="http://purl.org/dc/terms/"/>
    <ds:schemaRef ds:uri="http://schemas.microsoft.com/office/infopath/2007/PartnerControls"/>
    <ds:schemaRef ds:uri="http://schemas.microsoft.com/office/2006/documentManagement/types"/>
    <ds:schemaRef ds:uri="2af4539b-39f3-4771-ac1a-16de5a20c394"/>
    <ds:schemaRef ds:uri="768c69c3-fa35-427a-bd39-62ed8a1a923f"/>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18207</TotalTime>
  <Words>1162</Words>
  <Application>Microsoft Office PowerPoint</Application>
  <PresentationFormat>On-screen Show (4:3)</PresentationFormat>
  <Paragraphs>113</Paragraphs>
  <Slides>11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Museo Sans 300</vt:lpstr>
      <vt:lpstr>Museo Slab 300</vt:lpstr>
      <vt:lpstr>Wingdings</vt:lpstr>
      <vt:lpstr>R4D_StandardTemplate_MAC</vt:lpstr>
      <vt:lpstr>think-cell Slide</vt:lpstr>
      <vt:lpstr>Making the Case for Investing in Immunization</vt:lpstr>
      <vt:lpstr>Purpose Of Slide Set</vt:lpstr>
      <vt:lpstr>Immunization and efficiency arguments in red, below</vt:lpstr>
      <vt:lpstr>Immunization Is A “Best Buy” For Health And Achieves Clear Results, Yet More Needs To Be Done (1 of 2)</vt:lpstr>
      <vt:lpstr>Immunization Is A “Best Buy” For Health And Achieves Clear Results, Yet More Needs To Be Done (2/2)</vt:lpstr>
      <vt:lpstr>Immunization Leads To Reduced Future Burden On Health System</vt:lpstr>
      <vt:lpstr>Immunization programs are more than funding vaccines—we need to fully fund the operational costs of programs and delivery strategies</vt:lpstr>
      <vt:lpstr>Using Data to Show that Your Country’s Immunization Achieves Efficient Results (and more needs to be done) (1/3)</vt:lpstr>
      <vt:lpstr>Using Data To Show That Your Country’s Immunization Achieves Clear Health Results (and more needs to be done) (2/3)</vt:lpstr>
      <vt:lpstr>Using Data To Show that Your Country’s Immunization Achieves Clear Health Results (and more needs to be done) (3/3)</vt:lpstr>
      <vt:lpstr>VoICE is an excellent source of information on the value of immunization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R4D PowerPoint Template</dc:title>
  <dc:creator>R4D17</dc:creator>
  <cp:lastModifiedBy>Christina Shaw</cp:lastModifiedBy>
  <cp:revision>355</cp:revision>
  <cp:lastPrinted>2018-04-16T21:25:53Z</cp:lastPrinted>
  <dcterms:created xsi:type="dcterms:W3CDTF">2013-09-25T20:04:22Z</dcterms:created>
  <dcterms:modified xsi:type="dcterms:W3CDTF">2020-02-21T21:33:48Z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0x010100C4C8B401AAE50B4896808F1C5415D9AD007C27743072DFDD458C10732A45EA6922</vt:lpwstr>
  </property>
  <property fmtid="{D5CDD505-2E9C-101B-9397-08002B2CF9AE}" pid="3" name="OW-Topics">
    <vt:lpwstr>270;#Communications|d8600aaf-13ee-4a11-996f-f272b3ac4916</vt:lpwstr>
  </property>
</Properties>
</file>