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>
      <p:cViewPr>
        <p:scale>
          <a:sx n="82" d="100"/>
          <a:sy n="82" d="100"/>
        </p:scale>
        <p:origin x="144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2500" b="0" strike="noStrike" spc="-1">
                <a:solidFill>
                  <a:srgbClr val="313231"/>
                </a:solidFill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4D0AAB43-D61B-463C-A4A2-203232A2246E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</p:spPr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85800" y="4415760"/>
            <a:ext cx="5486040" cy="41832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95" name="TextShape 3"/>
          <p:cNvSpPr txBox="1"/>
          <p:nvPr/>
        </p:nvSpPr>
        <p:spPr>
          <a:xfrm>
            <a:off x="3884760" y="8830080"/>
            <a:ext cx="2971440" cy="464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E561C87-641B-45AE-9DFA-87C29A6C8871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500" b="0" strike="noStrike" spc="-1">
              <a:solidFill>
                <a:srgbClr val="313231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4500" b="0" strike="noStrike" spc="-1">
              <a:solidFill>
                <a:srgbClr val="636466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4"/>
          <a:stretch/>
        </p:blipFill>
        <p:spPr>
          <a:xfrm>
            <a:off x="360" y="0"/>
            <a:ext cx="360" cy="360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360" y="0"/>
            <a:ext cx="360" cy="36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-52920" y="1775160"/>
            <a:ext cx="12801240" cy="8060760"/>
          </a:xfrm>
          <a:prstGeom prst="rect">
            <a:avLst/>
          </a:prstGeom>
          <a:solidFill>
            <a:srgbClr val="E5E5E5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41803" y="6284044"/>
            <a:ext cx="8437320" cy="271872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785749" y="6360660"/>
            <a:ext cx="2866680" cy="2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IV. </a:t>
            </a:r>
            <a:r>
              <a:rPr lang="en-US" sz="17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Основные</a:t>
            </a:r>
            <a:r>
              <a:rPr lang="en-US" sz="17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7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проблемы</a:t>
            </a:r>
            <a:endParaRPr lang="en-US" sz="1700" b="0" strike="noStrike" spc="-1" dirty="0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380520" y="201240"/>
            <a:ext cx="11934360" cy="11861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1749"/>
              </a:spcBef>
              <a:spcAft>
                <a:spcPts val="176"/>
              </a:spcAft>
            </a:pPr>
            <a:r>
              <a:rPr lang="ru-RU" sz="3500" b="1" strike="noStrike" spc="-1" dirty="0">
                <a:solidFill>
                  <a:srgbClr val="0070C0"/>
                </a:solidFill>
                <a:latin typeface="Arial"/>
                <a:ea typeface="ＭＳ Ｐゴシック"/>
              </a:rPr>
              <a:t>Узбекистан</a:t>
            </a:r>
            <a:endParaRPr lang="en-US" sz="3500" b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76"/>
              </a:spcAft>
            </a:pPr>
            <a:r>
              <a:rPr lang="en-US" sz="2100" b="1" strike="noStrike" spc="-1" dirty="0" err="1">
                <a:latin typeface="Arial"/>
                <a:ea typeface="ＭＳ Ｐゴシック"/>
              </a:rPr>
              <a:t>Семинар</a:t>
            </a:r>
            <a:r>
              <a:rPr lang="en-US" sz="2100" b="1" strike="noStrike" spc="-1" dirty="0">
                <a:latin typeface="Arial"/>
                <a:ea typeface="ＭＳ Ｐゴシック"/>
              </a:rPr>
              <a:t> </a:t>
            </a:r>
            <a:r>
              <a:rPr lang="en-US" sz="2100" b="1" strike="noStrike" spc="-1" dirty="0" err="1">
                <a:latin typeface="Arial"/>
                <a:ea typeface="ＭＳ Ｐゴシック"/>
              </a:rPr>
              <a:t>по</a:t>
            </a:r>
            <a:r>
              <a:rPr lang="en-US" sz="2100" b="1" strike="noStrike" spc="-1" dirty="0">
                <a:latin typeface="Arial"/>
                <a:ea typeface="ＭＳ Ｐゴシック"/>
              </a:rPr>
              <a:t> </a:t>
            </a:r>
            <a:r>
              <a:rPr lang="en-US" sz="2100" b="1" strike="noStrike" spc="-1" dirty="0" err="1">
                <a:latin typeface="Arial"/>
                <a:ea typeface="ＭＳ Ｐゴシック"/>
              </a:rPr>
              <a:t>закупкам</a:t>
            </a:r>
            <a:r>
              <a:rPr lang="en-US" sz="2100" b="1" strike="noStrike" spc="-1" dirty="0">
                <a:latin typeface="Arial"/>
                <a:ea typeface="ＭＳ Ｐゴシック"/>
              </a:rPr>
              <a:t> </a:t>
            </a:r>
            <a:r>
              <a:rPr lang="en-US" sz="2100" b="1" strike="noStrike" spc="-1" dirty="0" err="1">
                <a:latin typeface="Arial"/>
                <a:ea typeface="ＭＳ Ｐゴシック"/>
              </a:rPr>
              <a:t>вакцин</a:t>
            </a:r>
            <a:endParaRPr lang="en-US" sz="2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600" b="1" i="1" strike="noStrike" spc="-1" dirty="0" err="1">
                <a:latin typeface="Arial"/>
                <a:ea typeface="ＭＳ Ｐゴシック"/>
              </a:rPr>
              <a:t>Тбилиси</a:t>
            </a:r>
            <a:r>
              <a:rPr lang="en-US" sz="1600" b="1" i="1" strike="noStrike" spc="-1" dirty="0">
                <a:latin typeface="Arial"/>
                <a:ea typeface="ＭＳ Ｐゴシック"/>
              </a:rPr>
              <a:t>, </a:t>
            </a:r>
            <a:r>
              <a:rPr lang="en-US" sz="1600" b="1" i="1" strike="noStrike" spc="-1" dirty="0" err="1">
                <a:latin typeface="Arial"/>
                <a:ea typeface="ＭＳ Ｐゴシック"/>
              </a:rPr>
              <a:t>Апрель</a:t>
            </a:r>
            <a:r>
              <a:rPr lang="en-US" sz="1600" b="1" i="1" strike="noStrike" spc="-1" dirty="0">
                <a:latin typeface="Arial"/>
                <a:ea typeface="ＭＳ Ｐゴシック"/>
              </a:rPr>
              <a:t>, 2019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50" name="Line 7"/>
          <p:cNvSpPr/>
          <p:nvPr/>
        </p:nvSpPr>
        <p:spPr>
          <a:xfrm>
            <a:off x="0" y="1574280"/>
            <a:ext cx="12801600" cy="13320"/>
          </a:xfrm>
          <a:prstGeom prst="line">
            <a:avLst/>
          </a:prstGeom>
          <a:ln w="190440">
            <a:solidFill>
              <a:srgbClr val="E47D25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1" name="CustomShape 8"/>
          <p:cNvSpPr/>
          <p:nvPr/>
        </p:nvSpPr>
        <p:spPr>
          <a:xfrm>
            <a:off x="8577360" y="1715400"/>
            <a:ext cx="4049280" cy="442152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9"/>
          <p:cNvSpPr/>
          <p:nvPr/>
        </p:nvSpPr>
        <p:spPr>
          <a:xfrm>
            <a:off x="8577360" y="1851480"/>
            <a:ext cx="4049280" cy="2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III. Закупка вакцин на практике</a:t>
            </a:r>
            <a:endParaRPr lang="en-US" sz="1700" b="0" strike="noStrike" spc="-1">
              <a:latin typeface="Arial"/>
            </a:endParaRPr>
          </a:p>
        </p:txBody>
      </p:sp>
      <p:pic>
        <p:nvPicPr>
          <p:cNvPr id="53" name="Picture 69"/>
          <p:cNvPicPr/>
          <p:nvPr/>
        </p:nvPicPr>
        <p:blipFill>
          <a:blip r:embed="rId3"/>
          <a:stretch/>
        </p:blipFill>
        <p:spPr>
          <a:xfrm>
            <a:off x="2930400" y="9193320"/>
            <a:ext cx="1373400" cy="526320"/>
          </a:xfrm>
          <a:prstGeom prst="rect">
            <a:avLst/>
          </a:prstGeom>
          <a:ln>
            <a:noFill/>
          </a:ln>
        </p:spPr>
      </p:pic>
      <p:pic>
        <p:nvPicPr>
          <p:cNvPr id="54" name="Picture 71"/>
          <p:cNvPicPr/>
          <p:nvPr/>
        </p:nvPicPr>
        <p:blipFill>
          <a:blip r:embed="rId4"/>
          <a:stretch/>
        </p:blipFill>
        <p:spPr>
          <a:xfrm>
            <a:off x="-11520" y="9241200"/>
            <a:ext cx="2066400" cy="430560"/>
          </a:xfrm>
          <a:prstGeom prst="rect">
            <a:avLst/>
          </a:prstGeom>
          <a:ln>
            <a:noFill/>
          </a:ln>
        </p:spPr>
      </p:pic>
      <p:grpSp>
        <p:nvGrpSpPr>
          <p:cNvPr id="57" name="Group 11"/>
          <p:cNvGrpSpPr/>
          <p:nvPr/>
        </p:nvGrpSpPr>
        <p:grpSpPr>
          <a:xfrm>
            <a:off x="3928691" y="1744920"/>
            <a:ext cx="4492440" cy="4392000"/>
            <a:chOff x="3843000" y="1778418"/>
            <a:chExt cx="4492440" cy="4392000"/>
          </a:xfrm>
        </p:grpSpPr>
        <p:sp>
          <p:nvSpPr>
            <p:cNvPr id="58" name="CustomShape 12"/>
            <p:cNvSpPr/>
            <p:nvPr/>
          </p:nvSpPr>
          <p:spPr>
            <a:xfrm>
              <a:off x="3843000" y="1778418"/>
              <a:ext cx="4492440" cy="4392000"/>
            </a:xfrm>
            <a:prstGeom prst="roundRect">
              <a:avLst>
                <a:gd name="adj" fmla="val 3882"/>
              </a:avLst>
            </a:prstGeom>
            <a:solidFill>
              <a:schemeClr val="bg2"/>
            </a:solidFill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13"/>
            <p:cNvSpPr/>
            <p:nvPr/>
          </p:nvSpPr>
          <p:spPr>
            <a:xfrm>
              <a:off x="3936960" y="1889640"/>
              <a:ext cx="4021920" cy="2862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850"/>
                </a:spcBef>
              </a:pPr>
              <a:r>
                <a:rPr lang="en-US" sz="1700" b="1" strike="noStrike" spc="-1">
                  <a:solidFill>
                    <a:srgbClr val="CB1C68"/>
                  </a:solidFill>
                  <a:latin typeface="Arial"/>
                  <a:ea typeface="ＭＳ Ｐゴシック"/>
                </a:rPr>
                <a:t>II. Органограмма закупок вакцин</a:t>
              </a:r>
              <a:endParaRPr lang="en-US" sz="1700" b="0" strike="noStrike" spc="-1">
                <a:latin typeface="Arial"/>
              </a:endParaRPr>
            </a:p>
          </p:txBody>
        </p:sp>
        <p:sp>
          <p:nvSpPr>
            <p:cNvPr id="60" name="CustomShape 14"/>
            <p:cNvSpPr/>
            <p:nvPr/>
          </p:nvSpPr>
          <p:spPr>
            <a:xfrm>
              <a:off x="4159148" y="3477359"/>
              <a:ext cx="890672" cy="34020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313231"/>
                  </a:solidFill>
                  <a:latin typeface="Arial"/>
                </a:rPr>
                <a:t>МЗ</a:t>
              </a:r>
              <a:endParaRPr lang="en-US" sz="1200" b="0" strike="noStrike" spc="-1" dirty="0">
                <a:latin typeface="Arial"/>
              </a:endParaRPr>
            </a:p>
          </p:txBody>
        </p:sp>
        <p:sp>
          <p:nvSpPr>
            <p:cNvPr id="61" name="CustomShape 15"/>
            <p:cNvSpPr/>
            <p:nvPr/>
          </p:nvSpPr>
          <p:spPr>
            <a:xfrm>
              <a:off x="6766560" y="3114534"/>
              <a:ext cx="1469160" cy="26640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1" strike="noStrike" spc="-1" dirty="0">
                  <a:solidFill>
                    <a:srgbClr val="F7F7F7"/>
                  </a:solidFill>
                  <a:latin typeface="Arial"/>
                </a:rPr>
                <a:t>ЮНИСЕФ ОС</a:t>
              </a:r>
              <a:endParaRPr lang="en-US" sz="1200" b="0" strike="noStrike" spc="-1" dirty="0">
                <a:latin typeface="Arial"/>
              </a:endParaRPr>
            </a:p>
          </p:txBody>
        </p:sp>
        <p:sp>
          <p:nvSpPr>
            <p:cNvPr id="63" name="CustomShape 17"/>
            <p:cNvSpPr/>
            <p:nvPr/>
          </p:nvSpPr>
          <p:spPr>
            <a:xfrm>
              <a:off x="6089220" y="3480957"/>
              <a:ext cx="534600" cy="34020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313231"/>
                  </a:solidFill>
                  <a:latin typeface="Arial"/>
                </a:rPr>
                <a:t>МФ</a:t>
              </a:r>
              <a:endParaRPr lang="en-US" sz="1200" b="0" strike="noStrike" spc="-1" dirty="0">
                <a:latin typeface="Arial"/>
              </a:endParaRPr>
            </a:p>
          </p:txBody>
        </p:sp>
        <p:sp>
          <p:nvSpPr>
            <p:cNvPr id="65" name="CustomShape 19"/>
            <p:cNvSpPr/>
            <p:nvPr/>
          </p:nvSpPr>
          <p:spPr>
            <a:xfrm flipV="1">
              <a:off x="5367600" y="3387988"/>
              <a:ext cx="2228021" cy="1365495"/>
            </a:xfrm>
            <a:prstGeom prst="bentConnector2">
              <a:avLst/>
            </a:prstGeom>
            <a:noFill/>
            <a:ln w="38160">
              <a:solidFill>
                <a:srgbClr val="0070C0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6" name="CustomShape 20"/>
            <p:cNvSpPr/>
            <p:nvPr/>
          </p:nvSpPr>
          <p:spPr>
            <a:xfrm>
              <a:off x="6972480" y="3998128"/>
              <a:ext cx="1182960" cy="26640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1" strike="noStrike" spc="-1" dirty="0">
                  <a:solidFill>
                    <a:srgbClr val="F7F7F7"/>
                  </a:solidFill>
                  <a:latin typeface="Arial"/>
                </a:rPr>
                <a:t>ЮНИСЕФ CО</a:t>
              </a:r>
              <a:endParaRPr lang="en-US" sz="1200" b="0" strike="noStrike" spc="-1" dirty="0">
                <a:latin typeface="Arial"/>
              </a:endParaRPr>
            </a:p>
          </p:txBody>
        </p:sp>
        <p:sp>
          <p:nvSpPr>
            <p:cNvPr id="67" name="CustomShape 21"/>
            <p:cNvSpPr/>
            <p:nvPr/>
          </p:nvSpPr>
          <p:spPr>
            <a:xfrm>
              <a:off x="5367600" y="4425840"/>
              <a:ext cx="1368360" cy="164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 strike="noStrike" spc="-1">
                  <a:solidFill>
                    <a:srgbClr val="313231"/>
                  </a:solidFill>
                  <a:latin typeface="Arial"/>
                </a:rPr>
                <a:t>Закупки ЮНИСЕФ</a:t>
              </a:r>
              <a:endParaRPr lang="en-US" sz="900" b="0" strike="noStrike" spc="-1">
                <a:latin typeface="Arial"/>
              </a:endParaRPr>
            </a:p>
          </p:txBody>
        </p:sp>
        <p:sp>
          <p:nvSpPr>
            <p:cNvPr id="68" name="CustomShape 22"/>
            <p:cNvSpPr/>
            <p:nvPr/>
          </p:nvSpPr>
          <p:spPr>
            <a:xfrm>
              <a:off x="4599160" y="5151960"/>
              <a:ext cx="2430784" cy="653580"/>
            </a:xfrm>
            <a:prstGeom prst="bentConnector3">
              <a:avLst>
                <a:gd name="adj1" fmla="val 548"/>
              </a:avLst>
            </a:prstGeom>
            <a:noFill/>
            <a:ln w="28440">
              <a:solidFill>
                <a:srgbClr val="00A6B6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9" name="CustomShape 23"/>
            <p:cNvSpPr/>
            <p:nvPr/>
          </p:nvSpPr>
          <p:spPr>
            <a:xfrm>
              <a:off x="5522040" y="5120608"/>
              <a:ext cx="1450440" cy="540196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0" strike="noStrike" spc="-1" dirty="0">
                  <a:latin typeface="Arial"/>
                </a:rPr>
                <a:t>Регулирующие и сертифицирующие органы</a:t>
              </a:r>
              <a:endParaRPr lang="en-US" sz="1200" b="0" strike="noStrike" spc="-1" dirty="0">
                <a:latin typeface="Arial"/>
              </a:endParaRPr>
            </a:p>
          </p:txBody>
        </p:sp>
        <p:sp>
          <p:nvSpPr>
            <p:cNvPr id="71" name="CustomShape 25"/>
            <p:cNvSpPr/>
            <p:nvPr/>
          </p:nvSpPr>
          <p:spPr>
            <a:xfrm>
              <a:off x="5041552" y="3775140"/>
              <a:ext cx="1177560" cy="2275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900" b="0" strike="noStrike" spc="-1" dirty="0" err="1">
                  <a:solidFill>
                    <a:srgbClr val="313231"/>
                  </a:solidFill>
                  <a:latin typeface="Arial"/>
                </a:rPr>
                <a:t>финансирование</a:t>
              </a:r>
              <a:endParaRPr lang="en-US" sz="900" b="0" strike="noStrike" spc="-1" dirty="0">
                <a:latin typeface="Arial"/>
              </a:endParaRPr>
            </a:p>
          </p:txBody>
        </p:sp>
        <p:sp>
          <p:nvSpPr>
            <p:cNvPr id="72" name="CustomShape 26"/>
            <p:cNvSpPr/>
            <p:nvPr/>
          </p:nvSpPr>
          <p:spPr>
            <a:xfrm>
              <a:off x="5072928" y="3313080"/>
              <a:ext cx="1024560" cy="2275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900" b="0" strike="noStrike" spc="-1" dirty="0" err="1">
                  <a:solidFill>
                    <a:srgbClr val="313231"/>
                  </a:solidFill>
                  <a:latin typeface="Arial"/>
                </a:rPr>
                <a:t>планирование</a:t>
              </a:r>
              <a:endParaRPr lang="en-US" sz="900" b="0" strike="noStrike" spc="-1" dirty="0">
                <a:latin typeface="Arial"/>
              </a:endParaRPr>
            </a:p>
          </p:txBody>
        </p:sp>
        <p:sp>
          <p:nvSpPr>
            <p:cNvPr id="73" name="CustomShape 27"/>
            <p:cNvSpPr/>
            <p:nvPr/>
          </p:nvSpPr>
          <p:spPr>
            <a:xfrm>
              <a:off x="3889800" y="4345920"/>
              <a:ext cx="1482120" cy="7848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200" b="0" strike="noStrike" spc="-1" dirty="0">
                  <a:solidFill>
                    <a:srgbClr val="313231"/>
                  </a:solidFill>
                  <a:latin typeface="Arial"/>
                </a:rPr>
                <a:t>Республиканский, областные, районные ЦГСЭН</a:t>
              </a:r>
              <a:endParaRPr lang="en-US" sz="1200" b="0" strike="noStrike" spc="-1" dirty="0">
                <a:latin typeface="Arial"/>
              </a:endParaRPr>
            </a:p>
          </p:txBody>
        </p:sp>
        <p:sp>
          <p:nvSpPr>
            <p:cNvPr id="74" name="CustomShape 28"/>
            <p:cNvSpPr/>
            <p:nvPr/>
          </p:nvSpPr>
          <p:spPr>
            <a:xfrm rot="16200000" flipV="1">
              <a:off x="6200156" y="4088282"/>
              <a:ext cx="665685" cy="2288679"/>
            </a:xfrm>
            <a:prstGeom prst="bentConnector2">
              <a:avLst/>
            </a:prstGeom>
            <a:noFill/>
            <a:ln w="28440">
              <a:solidFill>
                <a:srgbClr val="00A6B6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5" name="CustomShape 29"/>
            <p:cNvSpPr/>
            <p:nvPr/>
          </p:nvSpPr>
          <p:spPr>
            <a:xfrm>
              <a:off x="7045920" y="5578785"/>
              <a:ext cx="1146960" cy="438480"/>
            </a:xfrm>
            <a:prstGeom prst="rect">
              <a:avLst/>
            </a:prstGeom>
            <a:solidFill>
              <a:srgbClr val="CAEF0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50" b="0" strike="noStrike" spc="-1" dirty="0" err="1">
                  <a:solidFill>
                    <a:srgbClr val="313231"/>
                  </a:solidFill>
                  <a:latin typeface="Arial"/>
                </a:rPr>
                <a:t>Таможня</a:t>
              </a:r>
              <a:endParaRPr lang="en-US" sz="1050" b="0" strike="noStrike" spc="-1" dirty="0">
                <a:latin typeface="Arial"/>
              </a:endParaRPr>
            </a:p>
          </p:txBody>
        </p:sp>
        <p:sp>
          <p:nvSpPr>
            <p:cNvPr id="76" name="CustomShape 30"/>
            <p:cNvSpPr/>
            <p:nvPr/>
          </p:nvSpPr>
          <p:spPr>
            <a:xfrm>
              <a:off x="5295960" y="4537079"/>
              <a:ext cx="1450440" cy="1792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</a:rPr>
                <a:t>Местные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</a:rPr>
                <a:t>закупки</a:t>
              </a:r>
              <a:endParaRPr lang="en-US" sz="1000" b="0" strike="noStrike" spc="-1" dirty="0">
                <a:latin typeface="Arial"/>
              </a:endParaRPr>
            </a:p>
          </p:txBody>
        </p:sp>
      </p:grpSp>
      <p:sp>
        <p:nvSpPr>
          <p:cNvPr id="77" name="CustomShape 31"/>
          <p:cNvSpPr/>
          <p:nvPr/>
        </p:nvSpPr>
        <p:spPr>
          <a:xfrm>
            <a:off x="70920" y="1784520"/>
            <a:ext cx="3736091" cy="437904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78" name="CustomShape 32"/>
          <p:cNvSpPr/>
          <p:nvPr/>
        </p:nvSpPr>
        <p:spPr>
          <a:xfrm>
            <a:off x="294120" y="1874880"/>
            <a:ext cx="2866680" cy="2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I. Что и как</a:t>
            </a:r>
            <a:endParaRPr lang="en-US" sz="1700" b="0" strike="noStrike" spc="-1">
              <a:latin typeface="Arial"/>
            </a:endParaRPr>
          </a:p>
        </p:txBody>
      </p:sp>
      <p:sp>
        <p:nvSpPr>
          <p:cNvPr id="82" name="CustomShape 36"/>
          <p:cNvSpPr/>
          <p:nvPr/>
        </p:nvSpPr>
        <p:spPr>
          <a:xfrm>
            <a:off x="8554680" y="2175120"/>
            <a:ext cx="3952080" cy="403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Нормативно-правовая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база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ru-RU" sz="1100" b="0" strike="noStrike" spc="-1" dirty="0">
                <a:latin typeface="Arial"/>
              </a:rPr>
              <a:t>Постановление Кабмин №562, приказ МФ №0841, СанПин, приказ МЗ №148, СОПы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Недавно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введенные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вакцины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ru-RU" sz="1100" b="0" strike="noStrike" spc="-1" dirty="0">
                <a:latin typeface="Arial"/>
              </a:rPr>
              <a:t>Пента – 2009 г, Рота – 2014 г., Пневмо – 2015 г., ИПВ – 2018 г, ВПЧ – 2019 г (октябрь)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Бюджет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вакцин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и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источники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финансирования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ru-RU" sz="1100" spc="-1" dirty="0">
                <a:latin typeface="Arial"/>
              </a:rPr>
              <a:t>Национальный Календарь: около 30% - ГАВИ, 70%  - -гос бюджет</a:t>
            </a: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ru-RU" sz="1100" b="0" strike="noStrike" spc="-1" dirty="0">
                <a:latin typeface="Arial"/>
              </a:rPr>
              <a:t>Вне Национального календаря: 100% гос бюджет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Источники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информации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о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рынке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вакцин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и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ценах</a:t>
            </a:r>
            <a:endParaRPr lang="ru-RU" sz="1100" spc="-1" dirty="0">
              <a:solidFill>
                <a:srgbClr val="0099FF"/>
              </a:solidFill>
              <a:latin typeface="Arial"/>
            </a:endParaRPr>
          </a:p>
          <a:p>
            <a:pPr marL="57240">
              <a:spcBef>
                <a:spcPts val="221"/>
              </a:spcBef>
            </a:pPr>
            <a:r>
              <a:rPr lang="ru-RU" sz="1100" spc="-1" dirty="0">
                <a:latin typeface="Arial"/>
              </a:rPr>
              <a:t>Встречи с поставщиками и официальными представителями производителей, междунарожные тренинги и выезды на производство</a:t>
            </a:r>
            <a:endParaRPr lang="en-US" sz="1100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Нехватка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и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избыточные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запасы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ru-RU" sz="1100" b="0" strike="noStrike" spc="-1" dirty="0">
                <a:latin typeface="Arial"/>
              </a:rPr>
              <a:t>Не </a:t>
            </a:r>
            <a:r>
              <a:rPr lang="ru-RU" sz="1100" spc="-1" dirty="0">
                <a:latin typeface="Arial"/>
              </a:rPr>
              <a:t>было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Другие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аспекты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ru-RU" sz="1100" b="0" strike="noStrike" spc="-1" dirty="0">
                <a:latin typeface="Arial"/>
              </a:rPr>
              <a:t>Узбекистан находится в переходном периоде и после 2020 года обретет самостоятельность и независимость в плане закупок в программе иммунизации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"/>
              </a:spcBef>
            </a:pPr>
            <a:endParaRPr lang="en-US" sz="1100" b="0" strike="noStrike" spc="-1" dirty="0">
              <a:latin typeface="Arial"/>
            </a:endParaRPr>
          </a:p>
        </p:txBody>
      </p:sp>
      <p:sp>
        <p:nvSpPr>
          <p:cNvPr id="83" name="CustomShape 37"/>
          <p:cNvSpPr/>
          <p:nvPr/>
        </p:nvSpPr>
        <p:spPr>
          <a:xfrm>
            <a:off x="8554680" y="6283440"/>
            <a:ext cx="4049280" cy="274752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38"/>
          <p:cNvSpPr/>
          <p:nvPr/>
        </p:nvSpPr>
        <p:spPr>
          <a:xfrm>
            <a:off x="9183960" y="6405480"/>
            <a:ext cx="2866680" cy="2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V. Взгляд в будущее</a:t>
            </a:r>
            <a:endParaRPr lang="en-US" sz="1700" b="0" strike="noStrike" spc="-1">
              <a:latin typeface="Arial"/>
            </a:endParaRPr>
          </a:p>
        </p:txBody>
      </p:sp>
      <p:sp>
        <p:nvSpPr>
          <p:cNvPr id="85" name="CustomShape 39"/>
          <p:cNvSpPr/>
          <p:nvPr/>
        </p:nvSpPr>
        <p:spPr>
          <a:xfrm>
            <a:off x="8683200" y="6729120"/>
            <a:ext cx="3943080" cy="225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Какие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основные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проблемы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могут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возникнуть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в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течение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следующих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3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лет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?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ru-RU" sz="1100" b="0" strike="noStrike" spc="-1" dirty="0">
                <a:latin typeface="Arial"/>
              </a:rPr>
              <a:t>Напряженность эпид обстановки (открытые границы)</a:t>
            </a:r>
          </a:p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ru-RU" sz="1100" spc="-1" dirty="0">
                <a:latin typeface="Arial"/>
              </a:rPr>
              <a:t>Антивакцинационное движение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Какие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навыки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,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инструменты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и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поддержка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могут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вам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понадобиться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для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повышения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эффективности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закупок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вакцин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и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внедрения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новых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вакцин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в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ближайшем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</a:rPr>
              <a:t>будущем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</a:rPr>
              <a:t>?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"/>
              </a:spcBef>
            </a:pPr>
            <a:r>
              <a:rPr lang="ru-RU" sz="1100" b="0" strike="noStrike" spc="-1" dirty="0">
                <a:latin typeface="Arial"/>
              </a:rPr>
              <a:t>Работа с населением по их осведомленности, оптимизация и усиление потенциала мед работников,</a:t>
            </a:r>
          </a:p>
          <a:p>
            <a:pPr>
              <a:lnSpc>
                <a:spcPct val="100000"/>
              </a:lnSpc>
              <a:spcBef>
                <a:spcPts val="79"/>
              </a:spcBef>
            </a:pPr>
            <a:r>
              <a:rPr lang="ru-RU" sz="1100" spc="-1" dirty="0">
                <a:latin typeface="Arial"/>
              </a:rPr>
              <a:t>Постоянное внимание за эпид обстановкой (включая на границах)</a:t>
            </a:r>
            <a:endParaRPr lang="en-US" sz="1100" b="0" strike="noStrike" spc="-1" dirty="0">
              <a:latin typeface="Arial"/>
            </a:endParaRPr>
          </a:p>
        </p:txBody>
      </p:sp>
      <p:sp>
        <p:nvSpPr>
          <p:cNvPr id="87" name="CustomShape 41"/>
          <p:cNvSpPr/>
          <p:nvPr/>
        </p:nvSpPr>
        <p:spPr>
          <a:xfrm>
            <a:off x="1895400" y="24488280"/>
            <a:ext cx="12202200" cy="344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FF0000"/>
                </a:solidFill>
                <a:latin typeface="Arial"/>
              </a:rPr>
              <a:t>If available, please insert a chart on the quantities of vaccine procured in 2015-2018 by vaccine type, prices (if possible). Indicate stock outs and delays in introduction due to unavailability.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88" name="CustomShape 42"/>
          <p:cNvSpPr/>
          <p:nvPr/>
        </p:nvSpPr>
        <p:spPr>
          <a:xfrm>
            <a:off x="1978628" y="6822166"/>
            <a:ext cx="1999524" cy="19351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Объясняющие</a:t>
            </a: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факторы</a:t>
            </a:r>
            <a:endParaRPr lang="en-US" sz="700" b="0" strike="noStrike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  <a:buFont typeface="Arial" panose="020B0604020202020204" pitchFamily="34" charset="0"/>
              <a:buChar char="•"/>
            </a:pPr>
            <a:r>
              <a:rPr lang="ru-RU" sz="1400" spc="-1" dirty="0">
                <a:latin typeface="Arial"/>
              </a:rPr>
              <a:t>Открытые границы, приграничные районы, приток туристов</a:t>
            </a:r>
            <a:endParaRPr lang="en-US" sz="1400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  <a:buFont typeface="Arial" panose="020B0604020202020204" pitchFamily="34" charset="0"/>
              <a:buChar char="•"/>
            </a:pPr>
            <a:r>
              <a:rPr lang="ru-RU" sz="1400" spc="-1" dirty="0">
                <a:latin typeface="Arial"/>
              </a:rPr>
              <a:t>Ограничения законодательства</a:t>
            </a:r>
            <a:endParaRPr lang="en-US" sz="1400" spc="-1" dirty="0">
              <a:latin typeface="Arial"/>
            </a:endParaRPr>
          </a:p>
        </p:txBody>
      </p:sp>
      <p:sp>
        <p:nvSpPr>
          <p:cNvPr id="89" name="CustomShape 43"/>
          <p:cNvSpPr/>
          <p:nvPr/>
        </p:nvSpPr>
        <p:spPr>
          <a:xfrm>
            <a:off x="4080340" y="6822166"/>
            <a:ext cx="1952640" cy="17504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Смягчающие</a:t>
            </a: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механизмы</a:t>
            </a:r>
            <a:endParaRPr lang="en-US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201"/>
              </a:spcAft>
            </a:pPr>
            <a:endParaRPr lang="ru-RU" sz="800" b="0" strike="noStrike" spc="-1" dirty="0">
              <a:latin typeface="Arial"/>
            </a:endParaRPr>
          </a:p>
          <a:p>
            <a:pPr marL="95250">
              <a:lnSpc>
                <a:spcPct val="100000"/>
              </a:lnSpc>
              <a:spcAft>
                <a:spcPts val="201"/>
              </a:spcAft>
            </a:pPr>
            <a:r>
              <a:rPr lang="ru-RU" sz="1400" b="0" strike="noStrike" spc="-1" dirty="0">
                <a:latin typeface="Arial"/>
              </a:rPr>
              <a:t>Коллективный иммунитет, система эпид надзора, знания мед работников</a:t>
            </a:r>
          </a:p>
          <a:p>
            <a:pPr>
              <a:lnSpc>
                <a:spcPct val="100000"/>
              </a:lnSpc>
              <a:spcAft>
                <a:spcPts val="201"/>
              </a:spcAft>
            </a:pPr>
            <a:endParaRPr lang="ru-RU" sz="500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201"/>
              </a:spcAft>
            </a:pPr>
            <a:endParaRPr lang="ru-RU" sz="800" spc="-1" dirty="0">
              <a:latin typeface="Arial"/>
            </a:endParaRPr>
          </a:p>
        </p:txBody>
      </p:sp>
      <p:sp>
        <p:nvSpPr>
          <p:cNvPr id="90" name="CustomShape 44"/>
          <p:cNvSpPr/>
          <p:nvPr/>
        </p:nvSpPr>
        <p:spPr>
          <a:xfrm>
            <a:off x="6244338" y="6713473"/>
            <a:ext cx="1917942" cy="22377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Возможные</a:t>
            </a:r>
            <a:r>
              <a:rPr lang="en-US" sz="15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решения</a:t>
            </a:r>
            <a:endParaRPr lang="en-US" sz="1400" b="0" strike="noStrike" spc="-1" dirty="0">
              <a:latin typeface="Arial"/>
            </a:endParaRPr>
          </a:p>
          <a:p>
            <a:pPr marL="90488">
              <a:lnSpc>
                <a:spcPct val="100000"/>
              </a:lnSpc>
              <a:spcAft>
                <a:spcPts val="201"/>
              </a:spcAft>
            </a:pPr>
            <a:r>
              <a:rPr lang="ru-RU" sz="1400" spc="-1" dirty="0">
                <a:latin typeface="Arial"/>
              </a:rPr>
              <a:t>Улучшить осведомленность населения, усилить знания и работу на пропускных пунктах, мобильные бригады</a:t>
            </a:r>
          </a:p>
          <a:p>
            <a:pPr marL="90488">
              <a:lnSpc>
                <a:spcPct val="100000"/>
              </a:lnSpc>
              <a:spcAft>
                <a:spcPts val="201"/>
              </a:spcAft>
            </a:pPr>
            <a:r>
              <a:rPr lang="ru-RU" sz="1400" spc="-1" dirty="0">
                <a:latin typeface="Arial"/>
              </a:rPr>
              <a:t>Изменения в законодательстве</a:t>
            </a:r>
          </a:p>
        </p:txBody>
      </p:sp>
      <p:sp>
        <p:nvSpPr>
          <p:cNvPr id="91" name="CustomShape 45"/>
          <p:cNvSpPr/>
          <p:nvPr/>
        </p:nvSpPr>
        <p:spPr>
          <a:xfrm>
            <a:off x="77076" y="6856817"/>
            <a:ext cx="1870200" cy="19197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lang="en-US" sz="15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Проблемы</a:t>
            </a:r>
            <a:endParaRPr lang="en-US" sz="1500" b="1" spc="-1" dirty="0">
              <a:solidFill>
                <a:srgbClr val="CB1C68"/>
              </a:solidFill>
              <a:latin typeface="Arial"/>
              <a:ea typeface="ＭＳ Ｐゴシック"/>
            </a:endParaRPr>
          </a:p>
          <a:p>
            <a:pPr algn="ctr">
              <a:lnSpc>
                <a:spcPct val="100000"/>
              </a:lnSpc>
              <a:spcBef>
                <a:spcPts val="751"/>
              </a:spcBef>
            </a:pPr>
            <a:endParaRPr lang="en-US" sz="1400" b="0" strike="noStrike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spcAft>
                <a:spcPts val="201"/>
              </a:spcAft>
              <a:buFont typeface="Arial" panose="020B0604020202020204" pitchFamily="34" charset="0"/>
              <a:buChar char="•"/>
            </a:pPr>
            <a:r>
              <a:rPr lang="ru-RU" sz="1400" b="0" strike="noStrike" spc="-1" dirty="0">
                <a:latin typeface="Arial"/>
              </a:rPr>
              <a:t>Изменение </a:t>
            </a:r>
            <a:r>
              <a:rPr lang="ru-RU" sz="1400" b="0" strike="noStrike" spc="-1" dirty="0" err="1">
                <a:latin typeface="Arial"/>
              </a:rPr>
              <a:t>эпид</a:t>
            </a:r>
            <a:r>
              <a:rPr lang="ru-RU" sz="1400" b="0" strike="noStrike" spc="-1" dirty="0">
                <a:latin typeface="Arial"/>
              </a:rPr>
              <a:t> обстановки</a:t>
            </a:r>
          </a:p>
          <a:p>
            <a:pPr marL="285750" indent="-285750">
              <a:lnSpc>
                <a:spcPct val="100000"/>
              </a:lnSpc>
              <a:spcAft>
                <a:spcPts val="201"/>
              </a:spcAft>
              <a:buFont typeface="Arial" panose="020B0604020202020204" pitchFamily="34" charset="0"/>
              <a:buChar char="•"/>
            </a:pPr>
            <a:endParaRPr lang="en-US" sz="1400" b="0" strike="noStrike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spcAft>
                <a:spcPts val="201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нет ускоренной регистрации вакцин</a:t>
            </a:r>
            <a:endParaRPr lang="en-US" sz="1400" b="0" strike="noStrike" spc="-1" dirty="0">
              <a:latin typeface="Arial"/>
            </a:endParaRPr>
          </a:p>
        </p:txBody>
      </p:sp>
      <p:pic>
        <p:nvPicPr>
          <p:cNvPr id="92" name="Picture 52"/>
          <p:cNvPicPr/>
          <p:nvPr/>
        </p:nvPicPr>
        <p:blipFill>
          <a:blip r:embed="rId5"/>
          <a:stretch/>
        </p:blipFill>
        <p:spPr>
          <a:xfrm>
            <a:off x="9516600" y="9219240"/>
            <a:ext cx="2917800" cy="500760"/>
          </a:xfrm>
          <a:prstGeom prst="rect">
            <a:avLst/>
          </a:prstGeom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0B8B03-8C5A-421C-A161-C1583BF130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786" y="2220840"/>
            <a:ext cx="3652345" cy="36349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51F8ED-5DA7-4B5F-9F7B-00E9327B7E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0"/>
            <a:ext cx="2931591" cy="149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DA86B0-A8B4-4A1D-89B5-50721D99FB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68831" y="52167"/>
            <a:ext cx="3532769" cy="1428240"/>
          </a:xfrm>
          <a:prstGeom prst="rect">
            <a:avLst/>
          </a:prstGeom>
        </p:spPr>
      </p:pic>
      <p:sp>
        <p:nvSpPr>
          <p:cNvPr id="93" name="CustomShape 14">
            <a:extLst>
              <a:ext uri="{FF2B5EF4-FFF2-40B4-BE49-F238E27FC236}">
                <a16:creationId xmlns:a16="http://schemas.microsoft.com/office/drawing/2014/main" id="{088BA632-26EA-4165-B9AC-F9BD9D8B82DC}"/>
              </a:ext>
            </a:extLst>
          </p:cNvPr>
          <p:cNvSpPr/>
          <p:nvPr/>
        </p:nvSpPr>
        <p:spPr>
          <a:xfrm>
            <a:off x="4115615" y="2554740"/>
            <a:ext cx="1130760" cy="340200"/>
          </a:xfrm>
          <a:prstGeom prst="rect">
            <a:avLst/>
          </a:prstGeom>
          <a:solidFill>
            <a:schemeClr val="accent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26640" tIns="13320" rIns="26640" bIns="133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spc="-1" dirty="0">
                <a:solidFill>
                  <a:srgbClr val="313231"/>
                </a:solidFill>
                <a:latin typeface="Arial"/>
              </a:rPr>
              <a:t>П</a:t>
            </a:r>
            <a:r>
              <a:rPr lang="ru-RU" sz="1200" b="0" strike="noStrike" spc="-1" dirty="0">
                <a:solidFill>
                  <a:srgbClr val="313231"/>
                </a:solidFill>
                <a:latin typeface="Arial"/>
              </a:rPr>
              <a:t>арламент</a:t>
            </a:r>
            <a:endParaRPr lang="en-US" sz="1200" b="0" strike="noStrike" spc="-1" dirty="0">
              <a:latin typeface="Arial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C285848-C1C8-3A4E-AA47-D29A1BD84BF6}"/>
              </a:ext>
            </a:extLst>
          </p:cNvPr>
          <p:cNvCxnSpPr>
            <a:cxnSpLocks/>
          </p:cNvCxnSpPr>
          <p:nvPr/>
        </p:nvCxnSpPr>
        <p:spPr>
          <a:xfrm>
            <a:off x="5049821" y="3673522"/>
            <a:ext cx="1039399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BFDD356-7CCA-F948-A3D1-9EFB079159FE}"/>
              </a:ext>
            </a:extLst>
          </p:cNvPr>
          <p:cNvCxnSpPr>
            <a:cxnSpLocks/>
          </p:cNvCxnSpPr>
          <p:nvPr/>
        </p:nvCxnSpPr>
        <p:spPr>
          <a:xfrm>
            <a:off x="4600194" y="3800260"/>
            <a:ext cx="0" cy="505108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FD912E8-CE8D-B149-AF7C-DF98A466991A}"/>
              </a:ext>
            </a:extLst>
          </p:cNvPr>
          <p:cNvCxnSpPr>
            <a:cxnSpLocks/>
          </p:cNvCxnSpPr>
          <p:nvPr/>
        </p:nvCxnSpPr>
        <p:spPr>
          <a:xfrm>
            <a:off x="4611324" y="2894940"/>
            <a:ext cx="0" cy="505108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Picture 94" descr="LNCT_CMYK Primary Logo.eps">
            <a:extLst>
              <a:ext uri="{FF2B5EF4-FFF2-40B4-BE49-F238E27FC236}">
                <a16:creationId xmlns:a16="http://schemas.microsoft.com/office/drawing/2014/main" id="{1A9C81B3-1ABD-5D40-8691-DAD1128A4040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5" t="41364" r="33536" b="40806"/>
          <a:stretch/>
        </p:blipFill>
        <p:spPr>
          <a:xfrm>
            <a:off x="6707844" y="9104388"/>
            <a:ext cx="1771221" cy="7198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6" ma:contentTypeDescription="Create a new document." ma:contentTypeScope="" ma:versionID="722fe1bc9c833233efb3d0155475aaa2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22d1954386069d4764e8b8fa3e72a0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123;#Health|dc69edcd-43cc-4690-a0cd-73f1415cf1ed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4539b-39f3-4771-ac1a-16de5a20c394">
      <Value>123</Value>
    </TaxCatchAll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</TermName>
          <TermId xmlns="http://schemas.microsoft.com/office/infopath/2007/PartnerControls">dc69edcd-43cc-4690-a0cd-73f1415cf1ed</TermId>
        </TermInfo>
      </Terms>
    </kd16009dc51444af92aa78db77815af5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1266E08-CE27-402B-A5AD-D726EB6CCAF8}"/>
</file>

<file path=customXml/itemProps2.xml><?xml version="1.0" encoding="utf-8"?>
<ds:datastoreItem xmlns:ds="http://schemas.openxmlformats.org/officeDocument/2006/customXml" ds:itemID="{C208B6BA-65DC-4FE5-A21E-342121446BB8}"/>
</file>

<file path=customXml/itemProps3.xml><?xml version="1.0" encoding="utf-8"?>
<ds:datastoreItem xmlns:ds="http://schemas.openxmlformats.org/officeDocument/2006/customXml" ds:itemID="{8C37EDB7-6897-43A0-B387-48175CBDB57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19669</TotalTime>
  <Words>338</Words>
  <Application>Microsoft Macintosh PowerPoint</Application>
  <PresentationFormat>A3 Paper (297x420 mm)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subject/>
  <dc:creator>R4D17</dc:creator>
  <dc:description/>
  <cp:lastModifiedBy>Ivdity Chikovani</cp:lastModifiedBy>
  <cp:revision>323</cp:revision>
  <cp:lastPrinted>2018-06-28T08:33:47Z</cp:lastPrinted>
  <dcterms:created xsi:type="dcterms:W3CDTF">2013-09-25T20:04:22Z</dcterms:created>
  <dcterms:modified xsi:type="dcterms:W3CDTF">2019-04-04T18:00:59Z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AuthorIds_UIVersion_512">
    <vt:lpwstr>1679</vt:lpwstr>
  </property>
  <property fmtid="{D5CDD505-2E9C-101B-9397-08002B2CF9AE}" pid="4" name="ContentTypeId">
    <vt:lpwstr>0x010100C4C8B401AAE50B4896808F1C5415D9AD007C27743072DFDD458C10732A45EA6922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OW-Topics">
    <vt:lpwstr>123;#Health|dc69edcd-43cc-4690-a0cd-73f1415cf1ed</vt:lpwstr>
  </property>
  <property fmtid="{D5CDD505-2E9C-101B-9397-08002B2CF9AE}" pid="11" name="PresentationFormat">
    <vt:lpwstr>A3 (297x420 мм)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</vt:i4>
  </property>
</Properties>
</file>